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72" r:id="rId2"/>
    <p:sldId id="295" r:id="rId3"/>
    <p:sldId id="275" r:id="rId4"/>
    <p:sldId id="307" r:id="rId5"/>
    <p:sldId id="314" r:id="rId6"/>
    <p:sldId id="306" r:id="rId7"/>
    <p:sldId id="296" r:id="rId8"/>
    <p:sldId id="297" r:id="rId9"/>
    <p:sldId id="301" r:id="rId10"/>
    <p:sldId id="303" r:id="rId11"/>
    <p:sldId id="300" r:id="rId12"/>
    <p:sldId id="298" r:id="rId13"/>
    <p:sldId id="299" r:id="rId14"/>
    <p:sldId id="304" r:id="rId15"/>
    <p:sldId id="316" r:id="rId16"/>
    <p:sldId id="313" r:id="rId17"/>
    <p:sldId id="305" r:id="rId18"/>
    <p:sldId id="302" r:id="rId19"/>
    <p:sldId id="292" r:id="rId20"/>
    <p:sldId id="312" r:id="rId21"/>
    <p:sldId id="318" r:id="rId22"/>
    <p:sldId id="327" r:id="rId23"/>
    <p:sldId id="322" r:id="rId24"/>
    <p:sldId id="257" r:id="rId25"/>
    <p:sldId id="328" r:id="rId26"/>
    <p:sldId id="323" r:id="rId27"/>
    <p:sldId id="329"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356"/>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3/14/21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7</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NTR and GM for Music Industry are projected to continue to decline in FY21 because of combination of </a:t>
            </a:r>
            <a:r>
              <a:rPr lang="en-US" sz="1200" b="1" dirty="0">
                <a:solidFill>
                  <a:schemeClr val="bg1"/>
                </a:solidFill>
              </a:rPr>
              <a:t>lower enrollment and higher discount rates – </a:t>
            </a:r>
            <a:r>
              <a:rPr lang="en-US" sz="1200" b="1" dirty="0">
                <a:solidFill>
                  <a:srgbClr val="FF0000"/>
                </a:solidFill>
              </a:rPr>
              <a:t>what is the NTR/student by year?</a:t>
            </a:r>
            <a:endParaRPr lang="en-US" sz="1200"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8</a:t>
            </a:fld>
            <a:endParaRPr lang="en-US"/>
          </a:p>
        </p:txBody>
      </p:sp>
    </p:spTree>
    <p:extLst>
      <p:ext uri="{BB962C8B-B14F-4D97-AF65-F5344CB8AC3E}">
        <p14:creationId xmlns:p14="http://schemas.microsoft.com/office/powerpoint/2010/main" val="261121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13</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19</a:t>
            </a:fld>
            <a:endParaRPr lang="en-US"/>
          </a:p>
        </p:txBody>
      </p:sp>
    </p:spTree>
    <p:extLst>
      <p:ext uri="{BB962C8B-B14F-4D97-AF65-F5344CB8AC3E}">
        <p14:creationId xmlns:p14="http://schemas.microsoft.com/office/powerpoint/2010/main" val="45972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22</a:t>
            </a:fld>
            <a:endParaRPr lang="en-US"/>
          </a:p>
        </p:txBody>
      </p:sp>
    </p:spTree>
    <p:extLst>
      <p:ext uri="{BB962C8B-B14F-4D97-AF65-F5344CB8AC3E}">
        <p14:creationId xmlns:p14="http://schemas.microsoft.com/office/powerpoint/2010/main" val="172725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25</a:t>
            </a:fld>
            <a:endParaRPr lang="en-US"/>
          </a:p>
        </p:txBody>
      </p:sp>
    </p:spTree>
    <p:extLst>
      <p:ext uri="{BB962C8B-B14F-4D97-AF65-F5344CB8AC3E}">
        <p14:creationId xmlns:p14="http://schemas.microsoft.com/office/powerpoint/2010/main" val="273539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27</a:t>
            </a:fld>
            <a:endParaRPr lang="en-US"/>
          </a:p>
        </p:txBody>
      </p:sp>
    </p:spTree>
    <p:extLst>
      <p:ext uri="{BB962C8B-B14F-4D97-AF65-F5344CB8AC3E}">
        <p14:creationId xmlns:p14="http://schemas.microsoft.com/office/powerpoint/2010/main" val="361920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3/14/21</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3/14/21</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3/14/21</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3/14/21</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3/14/21</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3/14/21</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3/14/21</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3/14/21</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3/14/21</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3/14/21</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3/14/21</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3/14/21</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3"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3/14/21</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b="1" dirty="0">
                <a:solidFill>
                  <a:schemeClr val="bg1"/>
                </a:solidFill>
              </a:rPr>
              <a:t>The projected GM for Theatre is 39%</a:t>
            </a:r>
            <a:r>
              <a:rPr lang="en-US" sz="2400" dirty="0">
                <a:solidFill>
                  <a:schemeClr val="bg1"/>
                </a:solidFill>
              </a:rPr>
              <a:t>, 15 percentage points lower than the university average</a:t>
            </a:r>
          </a:p>
          <a:p>
            <a:pPr>
              <a:lnSpc>
                <a:spcPct val="150000"/>
              </a:lnSpc>
            </a:pPr>
            <a:r>
              <a:rPr lang="en-US" sz="2400" dirty="0">
                <a:solidFill>
                  <a:schemeClr val="bg1"/>
                </a:solidFill>
              </a:rPr>
              <a:t>Theatre’s low GM is being driven by high discount rates. NTR/Credit of $471 in FY19 and $425 in FY20 compared to the university average of $594 and $577 in both years respectively</a:t>
            </a:r>
            <a:endParaRPr lang="en-US" sz="2400" dirty="0">
              <a:solidFill>
                <a:srgbClr val="FF0000"/>
              </a:solidFill>
            </a:endParaRPr>
          </a:p>
          <a:p>
            <a:pPr>
              <a:lnSpc>
                <a:spcPct val="150000"/>
              </a:lnSpc>
            </a:pPr>
            <a:r>
              <a:rPr lang="en-US" sz="2400" dirty="0">
                <a:solidFill>
                  <a:schemeClr val="bg1"/>
                </a:solidFill>
              </a:rPr>
              <a:t>Projected increases in auxiliary costs and simultaneously declining auxiliary revenues because of COVID-19 add to the department’s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0F18EDEB-DA08-4F4F-B44B-051D8A129A11}"/>
              </a:ext>
            </a:extLst>
          </p:cNvPr>
          <p:cNvPicPr>
            <a:picLocks noChangeAspect="1"/>
          </p:cNvPicPr>
          <p:nvPr/>
        </p:nvPicPr>
        <p:blipFill>
          <a:blip r:embed="rId3"/>
          <a:stretch>
            <a:fillRect/>
          </a:stretch>
        </p:blipFill>
        <p:spPr>
          <a:xfrm>
            <a:off x="6009024" y="2083909"/>
            <a:ext cx="6182976" cy="4095218"/>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Although Psychology has low direct costs yielding it a 72% GM, it struggles with profitability primarily due the high level of indirect costs that are allocated to the department based on student enrollment.</a:t>
            </a:r>
          </a:p>
          <a:p>
            <a:pPr>
              <a:lnSpc>
                <a:spcPct val="150000"/>
              </a:lnSpc>
            </a:pPr>
            <a:r>
              <a:rPr lang="en-US" sz="2400" dirty="0">
                <a:solidFill>
                  <a:schemeClr val="bg1"/>
                </a:solidFill>
              </a:rPr>
              <a:t>Their NTR/Credit is only $516 in FY19 and $509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2AF049B6-4B81-C648-933A-54CCD4EC1392}"/>
              </a:ext>
            </a:extLst>
          </p:cNvPr>
          <p:cNvPicPr>
            <a:picLocks noChangeAspect="1"/>
          </p:cNvPicPr>
          <p:nvPr/>
        </p:nvPicPr>
        <p:blipFill>
          <a:blip r:embed="rId3"/>
          <a:stretch>
            <a:fillRect/>
          </a:stretch>
        </p:blipFill>
        <p:spPr>
          <a:xfrm>
            <a:off x="5993219" y="2083909"/>
            <a:ext cx="6198780" cy="4105685"/>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With slightly increasing NTR and GM, the increase in projected losses for FY21 are driven by higher auxiliary costs and lower auxiliary revenues.</a:t>
            </a:r>
          </a:p>
          <a:p>
            <a:pPr>
              <a:lnSpc>
                <a:spcPct val="150000"/>
              </a:lnSpc>
            </a:pPr>
            <a:r>
              <a:rPr lang="en-US" sz="2400" dirty="0">
                <a:solidFill>
                  <a:schemeClr val="bg1"/>
                </a:solidFill>
              </a:rPr>
              <a:t>However, the structural problems of high discount rates from FY19 remain as its 47% GM fails to cover its share of overhead.</a:t>
            </a:r>
          </a:p>
          <a:p>
            <a:pPr>
              <a:lnSpc>
                <a:spcPct val="150000"/>
              </a:lnSpc>
            </a:pPr>
            <a:r>
              <a:rPr lang="en-US" sz="2400" dirty="0">
                <a:solidFill>
                  <a:schemeClr val="bg1"/>
                </a:solidFill>
              </a:rPr>
              <a:t>Their NTR/Credit is only $491 in FY19 and $462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9B7611B6-5F4B-C044-8E1F-8BB9CE7405C5}"/>
              </a:ext>
            </a:extLst>
          </p:cNvPr>
          <p:cNvPicPr>
            <a:picLocks noChangeAspect="1"/>
          </p:cNvPicPr>
          <p:nvPr/>
        </p:nvPicPr>
        <p:blipFill>
          <a:blip r:embed="rId3"/>
          <a:stretch>
            <a:fillRect/>
          </a:stretch>
        </p:blipFill>
        <p:spPr>
          <a:xfrm>
            <a:off x="6009024" y="2083909"/>
            <a:ext cx="6182976" cy="4095218"/>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Communication had an a slight increase in NTR from FY19 to FY20 but is projected to see a ~11% decline in FY21 due to lower enrollment </a:t>
            </a:r>
          </a:p>
          <a:p>
            <a:pPr>
              <a:lnSpc>
                <a:spcPct val="150000"/>
              </a:lnSpc>
            </a:pPr>
            <a:r>
              <a:rPr lang="en-US" sz="2400" dirty="0">
                <a:solidFill>
                  <a:schemeClr val="bg1"/>
                </a:solidFill>
              </a:rPr>
              <a:t>GM of 56% is only slightly higher than the avg of 54%, but is weighed down by indirect costs given the department’s size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5A1F46DD-FF81-554E-87E6-064D6070F19B}"/>
              </a:ext>
            </a:extLst>
          </p:cNvPr>
          <p:cNvPicPr>
            <a:picLocks noChangeAspect="1"/>
          </p:cNvPicPr>
          <p:nvPr/>
        </p:nvPicPr>
        <p:blipFill>
          <a:blip r:embed="rId4"/>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Finance had a steep decline in NTR in FY20 leading to a big drop in GM from 39% in FY19 to 7% in FY21 due to the largely fixed nature of its direct costs.</a:t>
            </a:r>
          </a:p>
          <a:p>
            <a:pPr>
              <a:lnSpc>
                <a:spcPct val="150000"/>
              </a:lnSpc>
            </a:pPr>
            <a:r>
              <a:rPr lang="en-US" sz="2400" dirty="0">
                <a:solidFill>
                  <a:schemeClr val="bg1"/>
                </a:solidFill>
              </a:rPr>
              <a:t>Their NTR/Credit declined from $619 in FY19 to $475 in FY20. Without a significant change in # credits taken, the NTR decline is primarily driven by high discount rates. As such, the strategy to increase enrollments with higher discounts has not paid dividends.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C7FD55F-1BB4-5843-B71C-E0A8A9F46D97}"/>
              </a:ext>
            </a:extLst>
          </p:cNvPr>
          <p:cNvPicPr>
            <a:picLocks noChangeAspect="1"/>
          </p:cNvPicPr>
          <p:nvPr/>
        </p:nvPicPr>
        <p:blipFill>
          <a:blip r:embed="rId3"/>
          <a:stretch>
            <a:fillRect/>
          </a:stretch>
        </p:blipFill>
        <p:spPr>
          <a:xfrm>
            <a:off x="6029940" y="2083909"/>
            <a:ext cx="6162059" cy="4081364"/>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GM in FY20, Chemistry’s GM is projected to improve from 35% in FY20 to 48% in FY21 due to higher enrollment better countering its higher fixed direct costs.  </a:t>
            </a:r>
          </a:p>
          <a:p>
            <a:pPr>
              <a:lnSpc>
                <a:spcPct val="150000"/>
              </a:lnSpc>
            </a:pPr>
            <a:r>
              <a:rPr lang="en-US" sz="2400" dirty="0">
                <a:solidFill>
                  <a:schemeClr val="bg1"/>
                </a:solidFill>
              </a:rPr>
              <a:t>However, university-wide structural issues pertaining to high discount rates remain a challenge to achieving profitability.</a:t>
            </a:r>
          </a:p>
          <a:p>
            <a:pPr>
              <a:lnSpc>
                <a:spcPct val="150000"/>
              </a:lnSpc>
            </a:pPr>
            <a:endParaRPr lang="en-US" sz="2400" dirty="0">
              <a:solidFill>
                <a:schemeClr val="bg1"/>
              </a:solidFill>
            </a:endParaRP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A26CD8A2-922B-F34E-8B46-CFB652E5AA95}"/>
              </a:ext>
            </a:extLst>
          </p:cNvPr>
          <p:cNvPicPr>
            <a:picLocks noChangeAspect="1"/>
          </p:cNvPicPr>
          <p:nvPr/>
        </p:nvPicPr>
        <p:blipFill>
          <a:blip r:embed="rId3"/>
          <a:stretch>
            <a:fillRect/>
          </a:stretch>
        </p:blipFill>
        <p:spPr>
          <a:xfrm>
            <a:off x="6050858" y="2083909"/>
            <a:ext cx="6141141" cy="4067509"/>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GM has improved from 50% in FY20 to 56% in FY21 driven mainly by higher enrollment and revenues as direct costs have stayed largely constant.</a:t>
            </a:r>
          </a:p>
          <a:p>
            <a:pPr>
              <a:lnSpc>
                <a:spcPct val="150000"/>
              </a:lnSpc>
            </a:pPr>
            <a:r>
              <a:rPr lang="en-US" sz="2400" dirty="0">
                <a:solidFill>
                  <a:schemeClr val="bg1"/>
                </a:solidFill>
              </a:rPr>
              <a:t>Structural issues with high discount rates across the university continue to ail the department. Lower discount rates will help the department pull in revenue proportionate with its size in terms of enrollment.</a:t>
            </a:r>
          </a:p>
          <a:p>
            <a:pPr>
              <a:lnSpc>
                <a:spcPct val="150000"/>
              </a:lnSpc>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7231757A-7003-734C-84FA-86C63A492DC2}"/>
              </a:ext>
            </a:extLst>
          </p:cNvPr>
          <p:cNvPicPr>
            <a:picLocks noChangeAspect="1"/>
          </p:cNvPicPr>
          <p:nvPr/>
        </p:nvPicPr>
        <p:blipFill>
          <a:blip r:embed="rId3"/>
          <a:stretch>
            <a:fillRect/>
          </a:stretch>
        </p:blipFill>
        <p:spPr>
          <a:xfrm>
            <a:off x="6009024" y="2083909"/>
            <a:ext cx="6182976" cy="4095218"/>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NTR has seen an increase from FY19 to FY21’s projection, with fluctuations in profitability primarily driven by changes in Gross Margins each year.</a:t>
            </a:r>
          </a:p>
          <a:p>
            <a:pPr>
              <a:lnSpc>
                <a:spcPct val="150000"/>
              </a:lnSpc>
            </a:pPr>
            <a:r>
              <a:rPr lang="en-US" sz="2400" dirty="0">
                <a:solidFill>
                  <a:schemeClr val="bg1"/>
                </a:solidFill>
              </a:rPr>
              <a:t>The NTR/Credit for Management decreased from $544 in FY19 to $528 in FY20 signifying higher than average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48D69D5-C256-BA4B-AF8A-0F324436F35C}"/>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400" dirty="0">
                <a:solidFill>
                  <a:schemeClr val="bg1"/>
                </a:solidFill>
              </a:rPr>
              <a:t>A healthy enrollment-driven projected increase in NTR for Marketing is likely to reduce the losses for the department to $60K in FY21. </a:t>
            </a:r>
          </a:p>
          <a:p>
            <a:pPr>
              <a:lnSpc>
                <a:spcPct val="150000"/>
              </a:lnSpc>
            </a:pPr>
            <a:r>
              <a:rPr lang="en-US" sz="2400" dirty="0">
                <a:solidFill>
                  <a:schemeClr val="bg1"/>
                </a:solidFill>
              </a:rPr>
              <a:t>Steeper discount rates seem to correlate with this increase in NTR. NTR/Credit = $569 in FY19 and $525 in FY20, while # credits increased from 2040 to 2316. This growth will have to be balanced with lower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239693" y="959972"/>
            <a:ext cx="2952307" cy="1286043"/>
          </a:xfrm>
          <a:prstGeom prst="rect">
            <a:avLst/>
          </a:prstGeom>
        </p:spPr>
      </p:pic>
      <p:pic>
        <p:nvPicPr>
          <p:cNvPr id="4" name="Picture 3">
            <a:extLst>
              <a:ext uri="{FF2B5EF4-FFF2-40B4-BE49-F238E27FC236}">
                <a16:creationId xmlns:a16="http://schemas.microsoft.com/office/drawing/2014/main" id="{E620B8C4-E994-684F-987A-303D26D520EE}"/>
              </a:ext>
            </a:extLst>
          </p:cNvPr>
          <p:cNvPicPr>
            <a:picLocks noChangeAspect="1"/>
          </p:cNvPicPr>
          <p:nvPr/>
        </p:nvPicPr>
        <p:blipFill>
          <a:blip r:embed="rId4"/>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Lim is projected to yield a 6% GM in FY21 compared to the university average of 54%.</a:t>
            </a:r>
          </a:p>
          <a:p>
            <a:pPr>
              <a:lnSpc>
                <a:spcPct val="150000"/>
              </a:lnSpc>
            </a:pPr>
            <a:r>
              <a:rPr lang="en-US" sz="2400" dirty="0">
                <a:solidFill>
                  <a:schemeClr val="bg1"/>
                </a:solidFill>
              </a:rPr>
              <a:t>With $491K direct costs, there is a need for much greater enrollment as # credits in LIM declined from 1401 (FY19) to 1287 (FY20)</a:t>
            </a:r>
          </a:p>
          <a:p>
            <a:pPr>
              <a:lnSpc>
                <a:spcPct val="150000"/>
              </a:lnSpc>
            </a:pPr>
            <a:r>
              <a:rPr lang="en-US" sz="2400" dirty="0">
                <a:solidFill>
                  <a:schemeClr val="bg1"/>
                </a:solidFill>
              </a:rPr>
              <a:t>LIM’s NTR of $378 is far below the university average of 577.</a:t>
            </a:r>
          </a:p>
          <a:p>
            <a:pPr>
              <a:lnSpc>
                <a:spcPct val="150000"/>
              </a:lnSpc>
            </a:pPr>
            <a:r>
              <a:rPr lang="en-US" sz="2400" dirty="0">
                <a:solidFill>
                  <a:schemeClr val="bg1"/>
                </a:solidFill>
              </a:rPr>
              <a:t> So it’s a combination of high discount rates and low enrollments that’s driving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D6F010DD-F8CC-DB45-8BED-058051B78093}"/>
              </a:ext>
            </a:extLst>
          </p:cNvPr>
          <p:cNvPicPr>
            <a:picLocks noChangeAspect="1"/>
          </p:cNvPicPr>
          <p:nvPr/>
        </p:nvPicPr>
        <p:blipFill>
          <a:blip r:embed="rId3"/>
          <a:stretch>
            <a:fillRect/>
          </a:stretch>
        </p:blipFill>
        <p:spPr>
          <a:xfrm>
            <a:off x="6050858" y="2083909"/>
            <a:ext cx="6141141" cy="4067509"/>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marL="457200" indent="-457200" algn="just">
              <a:lnSpc>
                <a:spcPct val="150000"/>
              </a:lnSpc>
              <a:buFont typeface="Arial" panose="020B0604020202020204" pitchFamily="34" charset="0"/>
              <a:buChar char="•"/>
            </a:pPr>
            <a:r>
              <a:rPr lang="en-US" sz="2800" dirty="0">
                <a:solidFill>
                  <a:schemeClr val="bg1"/>
                </a:solidFill>
              </a:rPr>
              <a:t>Higher indirect costs and lower auxiliary revenues because of coronavirus crisis are reflected in losses of all departments.</a:t>
            </a:r>
          </a:p>
          <a:p>
            <a:pPr marL="457200" indent="-457200" algn="just">
              <a:lnSpc>
                <a:spcPct val="150000"/>
              </a:lnSpc>
              <a:buFont typeface="Arial" panose="020B0604020202020204" pitchFamily="34" charset="0"/>
              <a:buChar char="•"/>
            </a:pPr>
            <a:r>
              <a:rPr lang="en-US" sz="2800" dirty="0">
                <a:solidFill>
                  <a:schemeClr val="bg1"/>
                </a:solidFill>
              </a:rPr>
              <a:t>Outside of the increased auxiliary costs, loss-making departments suffer from performance issues of lower enrollment and structural issues of high direct costs and high discount rates</a:t>
            </a:r>
          </a:p>
          <a:p>
            <a:pPr marL="457200" indent="-457200" algn="just">
              <a:lnSpc>
                <a:spcPct val="150000"/>
              </a:lnSpc>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p:txBody>
      </p:sp>
    </p:spTree>
    <p:extLst>
      <p:ext uri="{BB962C8B-B14F-4D97-AF65-F5344CB8AC3E}">
        <p14:creationId xmlns:p14="http://schemas.microsoft.com/office/powerpoint/2010/main" val="3711450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lnSpc>
                <a:spcPct val="150000"/>
              </a:lnSpc>
              <a:buFont typeface="Arial" panose="020B0604020202020204" pitchFamily="34" charset="0"/>
              <a:buChar char="•"/>
            </a:pPr>
            <a:r>
              <a:rPr lang="en-US" sz="2800" dirty="0">
                <a:solidFill>
                  <a:schemeClr val="bg1"/>
                </a:solidFill>
              </a:rPr>
              <a:t>For departments with declining enrollment, a separate analysis to identify the majors driving lower enrollment can be provided at a later date.</a:t>
            </a:r>
          </a:p>
          <a:p>
            <a:pPr marL="457200" indent="-457200" algn="just">
              <a:lnSpc>
                <a:spcPct val="150000"/>
              </a:lnSpc>
              <a:buFont typeface="Arial" panose="020B0604020202020204" pitchFamily="34" charset="0"/>
              <a:buChar char="•"/>
            </a:pPr>
            <a:r>
              <a:rPr lang="en-US" sz="2800" dirty="0">
                <a:solidFill>
                  <a:schemeClr val="bg1"/>
                </a:solidFill>
              </a:rPr>
              <a:t>Additional analysis that can benchmark proportionate direct costs in relation to enrollment in each department can help improve the GM to Revenue Ratio.</a:t>
            </a:r>
          </a:p>
          <a:p>
            <a:pPr marL="457200" indent="-457200" algn="just">
              <a:lnSpc>
                <a:spcPct val="150000"/>
              </a:lnSpc>
              <a:buFont typeface="Arial" panose="020B0604020202020204" pitchFamily="34" charset="0"/>
              <a:buChar char="•"/>
            </a:pPr>
            <a:r>
              <a:rPr lang="en-US" sz="2800" dirty="0">
                <a:solidFill>
                  <a:schemeClr val="bg1"/>
                </a:solidFill>
              </a:rPr>
              <a:t>Finally, improvement in auxiliary revenues and reduction in auxiliary costs post-coronavirus will aid the university-wide profitability.</a:t>
            </a:r>
          </a:p>
        </p:txBody>
      </p:sp>
    </p:spTree>
    <p:extLst>
      <p:ext uri="{BB962C8B-B14F-4D97-AF65-F5344CB8AC3E}">
        <p14:creationId xmlns:p14="http://schemas.microsoft.com/office/powerpoint/2010/main" val="373561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(FY20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grpSp>
        <p:nvGrpSpPr>
          <p:cNvPr id="3" name="Group 2">
            <a:extLst>
              <a:ext uri="{FF2B5EF4-FFF2-40B4-BE49-F238E27FC236}">
                <a16:creationId xmlns:a16="http://schemas.microsoft.com/office/drawing/2014/main" id="{D15FBEAD-4C29-FE46-BE4F-AB68A7B8530E}"/>
              </a:ext>
            </a:extLst>
          </p:cNvPr>
          <p:cNvGrpSpPr/>
          <p:nvPr/>
        </p:nvGrpSpPr>
        <p:grpSpPr>
          <a:xfrm>
            <a:off x="-1" y="959972"/>
            <a:ext cx="12192000" cy="5986864"/>
            <a:chOff x="-1" y="959972"/>
            <a:chExt cx="12192000" cy="5986864"/>
          </a:xfrm>
        </p:grpSpPr>
        <p:pic>
          <p:nvPicPr>
            <p:cNvPr id="5" name="Picture 4">
              <a:extLst>
                <a:ext uri="{FF2B5EF4-FFF2-40B4-BE49-F238E27FC236}">
                  <a16:creationId xmlns:a16="http://schemas.microsoft.com/office/drawing/2014/main" id="{C92F6ECD-5AAF-4B49-9DC0-07ED98B53186}"/>
                </a:ext>
              </a:extLst>
            </p:cNvPr>
            <p:cNvPicPr>
              <a:picLocks noChangeAspect="1"/>
            </p:cNvPicPr>
            <p:nvPr/>
          </p:nvPicPr>
          <p:blipFill>
            <a:blip r:embed="rId3"/>
            <a:stretch>
              <a:fillRect/>
            </a:stretch>
          </p:blipFill>
          <p:spPr>
            <a:xfrm>
              <a:off x="-1" y="959972"/>
              <a:ext cx="12192000" cy="5986864"/>
            </a:xfrm>
            <a:prstGeom prst="rect">
              <a:avLst/>
            </a:prstGeom>
          </p:spPr>
        </p:pic>
        <p:cxnSp>
          <p:nvCxnSpPr>
            <p:cNvPr id="9" name="Straight Connector 8">
              <a:extLst>
                <a:ext uri="{FF2B5EF4-FFF2-40B4-BE49-F238E27FC236}">
                  <a16:creationId xmlns:a16="http://schemas.microsoft.com/office/drawing/2014/main" id="{32702580-A30D-C146-A325-E23AC28F4BDB}"/>
                </a:ext>
              </a:extLst>
            </p:cNvPr>
            <p:cNvCxnSpPr>
              <a:cxnSpLocks/>
            </p:cNvCxnSpPr>
            <p:nvPr/>
          </p:nvCxnSpPr>
          <p:spPr>
            <a:xfrm flipV="1">
              <a:off x="1136073" y="1680409"/>
              <a:ext cx="9878291" cy="1495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84570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grpSp>
        <p:nvGrpSpPr>
          <p:cNvPr id="3" name="Group 2">
            <a:extLst>
              <a:ext uri="{FF2B5EF4-FFF2-40B4-BE49-F238E27FC236}">
                <a16:creationId xmlns:a16="http://schemas.microsoft.com/office/drawing/2014/main" id="{5EC81A02-2A5C-3945-9582-5CD8A5C086DA}"/>
              </a:ext>
            </a:extLst>
          </p:cNvPr>
          <p:cNvGrpSpPr/>
          <p:nvPr/>
        </p:nvGrpSpPr>
        <p:grpSpPr>
          <a:xfrm>
            <a:off x="0" y="959972"/>
            <a:ext cx="12192000" cy="5960995"/>
            <a:chOff x="0" y="959972"/>
            <a:chExt cx="12192000" cy="5960995"/>
          </a:xfrm>
        </p:grpSpPr>
        <p:pic>
          <p:nvPicPr>
            <p:cNvPr id="5" name="Picture 4">
              <a:extLst>
                <a:ext uri="{FF2B5EF4-FFF2-40B4-BE49-F238E27FC236}">
                  <a16:creationId xmlns:a16="http://schemas.microsoft.com/office/drawing/2014/main" id="{E3491785-2C59-8F4E-A91B-8FAE78EE0449}"/>
                </a:ext>
              </a:extLst>
            </p:cNvPr>
            <p:cNvPicPr>
              <a:picLocks noChangeAspect="1"/>
            </p:cNvPicPr>
            <p:nvPr/>
          </p:nvPicPr>
          <p:blipFill>
            <a:blip r:embed="rId3"/>
            <a:stretch>
              <a:fillRect/>
            </a:stretch>
          </p:blipFill>
          <p:spPr>
            <a:xfrm>
              <a:off x="0" y="959972"/>
              <a:ext cx="12192000" cy="5960995"/>
            </a:xfrm>
            <a:prstGeom prst="rect">
              <a:avLst/>
            </a:prstGeom>
          </p:spPr>
        </p:pic>
        <p:cxnSp>
          <p:nvCxnSpPr>
            <p:cNvPr id="10" name="Straight Connector 9">
              <a:extLst>
                <a:ext uri="{FF2B5EF4-FFF2-40B4-BE49-F238E27FC236}">
                  <a16:creationId xmlns:a16="http://schemas.microsoft.com/office/drawing/2014/main" id="{189A9FA7-9BFA-D841-9DB2-289E7425BD38}"/>
                </a:ext>
              </a:extLst>
            </p:cNvPr>
            <p:cNvCxnSpPr/>
            <p:nvPr/>
          </p:nvCxnSpPr>
          <p:spPr>
            <a:xfrm flipV="1">
              <a:off x="1108364" y="1759527"/>
              <a:ext cx="10002981" cy="10668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64910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grpSp>
        <p:nvGrpSpPr>
          <p:cNvPr id="3" name="Group 2">
            <a:extLst>
              <a:ext uri="{FF2B5EF4-FFF2-40B4-BE49-F238E27FC236}">
                <a16:creationId xmlns:a16="http://schemas.microsoft.com/office/drawing/2014/main" id="{7A150553-0CC1-E947-A476-3509B5F86A7F}"/>
              </a:ext>
            </a:extLst>
          </p:cNvPr>
          <p:cNvGrpSpPr/>
          <p:nvPr/>
        </p:nvGrpSpPr>
        <p:grpSpPr>
          <a:xfrm>
            <a:off x="-1" y="959972"/>
            <a:ext cx="12192000" cy="5981959"/>
            <a:chOff x="-1" y="959972"/>
            <a:chExt cx="12192000" cy="5981959"/>
          </a:xfrm>
        </p:grpSpPr>
        <p:pic>
          <p:nvPicPr>
            <p:cNvPr id="6" name="Picture 5">
              <a:extLst>
                <a:ext uri="{FF2B5EF4-FFF2-40B4-BE49-F238E27FC236}">
                  <a16:creationId xmlns:a16="http://schemas.microsoft.com/office/drawing/2014/main" id="{9965189D-7207-3E4A-B0F1-B6B701340FD9}"/>
                </a:ext>
              </a:extLst>
            </p:cNvPr>
            <p:cNvPicPr>
              <a:picLocks noChangeAspect="1"/>
            </p:cNvPicPr>
            <p:nvPr/>
          </p:nvPicPr>
          <p:blipFill>
            <a:blip r:embed="rId3"/>
            <a:stretch>
              <a:fillRect/>
            </a:stretch>
          </p:blipFill>
          <p:spPr>
            <a:xfrm>
              <a:off x="-1" y="959972"/>
              <a:ext cx="12192000" cy="5981959"/>
            </a:xfrm>
            <a:prstGeom prst="rect">
              <a:avLst/>
            </a:prstGeom>
            <a:ln>
              <a:solidFill>
                <a:schemeClr val="dk1"/>
              </a:solidFill>
            </a:ln>
          </p:spPr>
        </p:pic>
        <p:cxnSp>
          <p:nvCxnSpPr>
            <p:cNvPr id="10" name="Straight Connector 9">
              <a:extLst>
                <a:ext uri="{FF2B5EF4-FFF2-40B4-BE49-F238E27FC236}">
                  <a16:creationId xmlns:a16="http://schemas.microsoft.com/office/drawing/2014/main" id="{07980583-C4FA-004B-BDF4-26A77FC33A97}"/>
                </a:ext>
              </a:extLst>
            </p:cNvPr>
            <p:cNvCxnSpPr>
              <a:cxnSpLocks/>
            </p:cNvCxnSpPr>
            <p:nvPr/>
          </p:nvCxnSpPr>
          <p:spPr>
            <a:xfrm flipV="1">
              <a:off x="1246909" y="1648691"/>
              <a:ext cx="9836727" cy="163483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7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br>
              <a:rPr lang="en-US" sz="2800" dirty="0">
                <a:solidFill>
                  <a:schemeClr val="bg1"/>
                </a:solidFill>
              </a:rPr>
            </a:br>
            <a:r>
              <a:rPr lang="en-US" sz="2800" dirty="0">
                <a:solidFill>
                  <a:srgbClr val="00B0F0"/>
                </a:solidFill>
              </a:rPr>
              <a:t>Avg. NTR per credit (FY20) for Fall and Spring semesters is $577</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 </a:t>
            </a:r>
            <a:br>
              <a:rPr lang="en-US" sz="2800" dirty="0">
                <a:solidFill>
                  <a:schemeClr val="bg1"/>
                </a:solidFill>
              </a:rPr>
            </a:br>
            <a:r>
              <a:rPr lang="en-US" sz="2800" dirty="0">
                <a:solidFill>
                  <a:srgbClr val="00B0F0"/>
                </a:solidFill>
              </a:rPr>
              <a:t>Avg. GM% for FY20 = 54% </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0"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Music has high enrollment but </a:t>
            </a:r>
            <a:r>
              <a:rPr lang="en-US" sz="2200" b="1" dirty="0">
                <a:solidFill>
                  <a:schemeClr val="bg1"/>
                </a:solidFill>
              </a:rPr>
              <a:t>also a historically high discount rate which suppresses their NTR.</a:t>
            </a:r>
          </a:p>
          <a:p>
            <a:pPr>
              <a:lnSpc>
                <a:spcPct val="150000"/>
              </a:lnSpc>
            </a:pPr>
            <a:r>
              <a:rPr lang="en-US" sz="2200" dirty="0">
                <a:solidFill>
                  <a:schemeClr val="bg1"/>
                </a:solidFill>
              </a:rPr>
              <a:t>Music also has twice the directs costs of an average department which further suppresses their GM% to -18% (FY20) and -16% (FY21).</a:t>
            </a:r>
          </a:p>
          <a:p>
            <a:pPr>
              <a:lnSpc>
                <a:spcPct val="150000"/>
              </a:lnSpc>
            </a:pPr>
            <a:r>
              <a:rPr lang="en-US" sz="2200" dirty="0">
                <a:solidFill>
                  <a:schemeClr val="bg1"/>
                </a:solidFill>
              </a:rPr>
              <a:t>GM% for Music was negative in FY20 due to a steep decline in NTR without proportional cuts in direct costs.  The steep decline in NTR was driven by high discount rate as evidenced by NTR/Credit of $387 compared to university average of $577 and is only seeing a slight recovery in FY21.</a:t>
            </a:r>
          </a:p>
          <a:p>
            <a:pPr marL="0" indent="0">
              <a:lnSpc>
                <a:spcPct val="150000"/>
              </a:lnSpc>
              <a:buNone/>
            </a:pPr>
            <a:endParaRPr lang="en-US" sz="22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F24F3C30-81B4-574D-9641-12913309EF86}"/>
              </a:ext>
            </a:extLst>
          </p:cNvPr>
          <p:cNvPicPr>
            <a:picLocks noChangeAspect="1"/>
          </p:cNvPicPr>
          <p:nvPr/>
        </p:nvPicPr>
        <p:blipFill>
          <a:blip r:embed="rId4"/>
          <a:stretch>
            <a:fillRect/>
          </a:stretch>
        </p:blipFill>
        <p:spPr>
          <a:xfrm>
            <a:off x="5993219" y="2104691"/>
            <a:ext cx="6198781" cy="4105686"/>
          </a:xfrm>
          <a:prstGeom prst="rect">
            <a:avLst/>
          </a:prstGeom>
        </p:spPr>
      </p:pic>
    </p:spTree>
    <p:extLst>
      <p:ext uri="{BB962C8B-B14F-4D97-AF65-F5344CB8AC3E}">
        <p14:creationId xmlns:p14="http://schemas.microsoft.com/office/powerpoint/2010/main" val="247301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The NTR/Credit for Music Industry decreased from $698 in FY19 to $519 in FY20 signifying high discount rates as drivers of low revenues, despite increase in # credits from FY19 to FY20</a:t>
            </a:r>
          </a:p>
          <a:p>
            <a:pPr>
              <a:lnSpc>
                <a:spcPct val="130000"/>
              </a:lnSpc>
            </a:pPr>
            <a:r>
              <a:rPr lang="en-US" sz="2300" dirty="0">
                <a:solidFill>
                  <a:schemeClr val="bg1"/>
                </a:solidFill>
              </a:rPr>
              <a:t>The FY21 GM for </a:t>
            </a:r>
            <a:r>
              <a:rPr lang="en-US" sz="2300" b="1" dirty="0">
                <a:solidFill>
                  <a:schemeClr val="bg1"/>
                </a:solidFill>
              </a:rPr>
              <a:t>Music Industry is 47% compared to the university average of 55%</a:t>
            </a:r>
          </a:p>
          <a:p>
            <a:pPr>
              <a:lnSpc>
                <a:spcPct val="130000"/>
              </a:lnSpc>
            </a:pPr>
            <a:r>
              <a:rPr lang="en-US" sz="2300" dirty="0">
                <a:solidFill>
                  <a:schemeClr val="bg1"/>
                </a:solidFill>
              </a:rPr>
              <a:t>Increased auxiliary costs and reduced auxiliary revenues because of COVID-19 add to the projected losses in FY21 but the structural issues of high discount rates that have driven losses historically persist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BCA95640-F198-2942-ABDA-D823DF03AD16}"/>
              </a:ext>
            </a:extLst>
          </p:cNvPr>
          <p:cNvPicPr>
            <a:picLocks noChangeAspect="1"/>
          </p:cNvPicPr>
          <p:nvPr/>
        </p:nvPicPr>
        <p:blipFill>
          <a:blip r:embed="rId4"/>
          <a:stretch>
            <a:fillRect/>
          </a:stretch>
        </p:blipFill>
        <p:spPr>
          <a:xfrm>
            <a:off x="6009024" y="2083909"/>
            <a:ext cx="6182976" cy="4095218"/>
          </a:xfrm>
          <a:prstGeom prst="rect">
            <a:avLst/>
          </a:prstGeom>
        </p:spPr>
      </p:pic>
    </p:spTree>
    <p:extLst>
      <p:ext uri="{BB962C8B-B14F-4D97-AF65-F5344CB8AC3E}">
        <p14:creationId xmlns:p14="http://schemas.microsoft.com/office/powerpoint/2010/main" val="240078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Nursing continues to be an expensive program (21% GM in FY21 compared to the university average of 55%).</a:t>
            </a:r>
          </a:p>
          <a:p>
            <a:pPr>
              <a:lnSpc>
                <a:spcPct val="150000"/>
              </a:lnSpc>
            </a:pPr>
            <a:r>
              <a:rPr lang="en-US" sz="2400" dirty="0">
                <a:solidFill>
                  <a:schemeClr val="bg1"/>
                </a:solidFill>
              </a:rPr>
              <a:t>Gross Margins are also expected to decrease more than the projected decrease in NTR (i.e., $770K versus 469K) due to increased direct costs in FY21.</a:t>
            </a:r>
          </a:p>
          <a:p>
            <a:pPr>
              <a:lnSpc>
                <a:spcPct val="150000"/>
              </a:lnSpc>
            </a:pPr>
            <a:r>
              <a:rPr lang="en-US" sz="2400" dirty="0">
                <a:solidFill>
                  <a:schemeClr val="bg1"/>
                </a:solidFill>
              </a:rPr>
              <a:t>Increased auxiliary costs with lower auxiliary revenues add to the FY20 losses and the projected losses for FY21.</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A2D2DAEE-58D3-2B40-9286-4B75050FA44B}"/>
              </a:ext>
            </a:extLst>
          </p:cNvPr>
          <p:cNvPicPr>
            <a:picLocks noChangeAspect="1"/>
          </p:cNvPicPr>
          <p:nvPr/>
        </p:nvPicPr>
        <p:blipFill>
          <a:blip r:embed="rId3"/>
          <a:stretch>
            <a:fillRect/>
          </a:stretch>
        </p:blipFill>
        <p:spPr>
          <a:xfrm>
            <a:off x="6007417" y="2189018"/>
            <a:ext cx="6184583" cy="4096282"/>
          </a:xfrm>
          <a:prstGeom prst="rect">
            <a:avLst/>
          </a:prstGeom>
        </p:spPr>
      </p:pic>
    </p:spTree>
    <p:extLst>
      <p:ext uri="{BB962C8B-B14F-4D97-AF65-F5344CB8AC3E}">
        <p14:creationId xmlns:p14="http://schemas.microsoft.com/office/powerpoint/2010/main" val="3034172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11172</TotalTime>
  <Words>1513</Words>
  <Application>Microsoft Macintosh PowerPoint</Application>
  <PresentationFormat>Widescreen</PresentationFormat>
  <Paragraphs>91</Paragraphs>
  <Slides>27</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Calibri</vt:lpstr>
      <vt:lpstr>Calibri Light</vt:lpstr>
      <vt:lpstr>Office Theme</vt:lpstr>
      <vt:lpstr>think-cell Slide</vt:lpstr>
      <vt:lpstr>FY21 PROJECTED PROFITABILITY ANALYSIS</vt:lpstr>
      <vt:lpstr>Profitability by College FY21 Projections</vt:lpstr>
      <vt:lpstr>Profitability and GM% by Department (FY21 Projections)</vt:lpstr>
      <vt:lpstr>DEFINITIONS</vt:lpstr>
      <vt:lpstr>Methodology FY21 Projections</vt:lpstr>
      <vt:lpstr>DEPARTMENTS WITH WORSENING FINANCIAL PERFORMANCE</vt:lpstr>
      <vt:lpstr>Music</vt:lpstr>
      <vt:lpstr>Music Industry</vt:lpstr>
      <vt:lpstr>Nursing</vt:lpstr>
      <vt:lpstr>Theatre</vt:lpstr>
      <vt:lpstr>Psychology</vt:lpstr>
      <vt:lpstr>Biology</vt:lpstr>
      <vt:lpstr>Communication</vt:lpstr>
      <vt:lpstr>Finance</vt:lpstr>
      <vt:lpstr>DEPARTMENTS WITH IMPROVING FINANCIAL PERFORMANCE</vt:lpstr>
      <vt:lpstr>Chemistry</vt:lpstr>
      <vt:lpstr>Political Science</vt:lpstr>
      <vt:lpstr>Management</vt:lpstr>
      <vt:lpstr>Marketing</vt:lpstr>
      <vt:lpstr>Loyola Institute for Ministry</vt:lpstr>
      <vt:lpstr>Summary and Recommendations</vt:lpstr>
      <vt:lpstr>Summary and Recommendations</vt:lpstr>
      <vt:lpstr>Appendix  (FY19 and FY20)</vt:lpstr>
      <vt:lpstr>Profitability by College FY20 Actuals</vt:lpstr>
      <vt:lpstr>Profitability and GM% by Department (FY20 Actuals)</vt:lpstr>
      <vt:lpstr>Profitability by College FY19 Actuals</vt:lpstr>
      <vt:lpstr>Profitability and GM%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183</cp:revision>
  <dcterms:created xsi:type="dcterms:W3CDTF">2020-10-16T19:51:44Z</dcterms:created>
  <dcterms:modified xsi:type="dcterms:W3CDTF">2021-03-15T06:00:44Z</dcterms:modified>
</cp:coreProperties>
</file>