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72" r:id="rId2"/>
    <p:sldId id="295" r:id="rId3"/>
    <p:sldId id="275" r:id="rId4"/>
    <p:sldId id="320" r:id="rId5"/>
    <p:sldId id="307" r:id="rId6"/>
    <p:sldId id="314" r:id="rId7"/>
    <p:sldId id="306" r:id="rId8"/>
    <p:sldId id="296" r:id="rId9"/>
    <p:sldId id="297" r:id="rId10"/>
    <p:sldId id="301" r:id="rId11"/>
    <p:sldId id="303" r:id="rId12"/>
    <p:sldId id="300" r:id="rId13"/>
    <p:sldId id="298" r:id="rId14"/>
    <p:sldId id="299" r:id="rId15"/>
    <p:sldId id="316" r:id="rId16"/>
    <p:sldId id="313" r:id="rId17"/>
    <p:sldId id="305" r:id="rId18"/>
    <p:sldId id="302" r:id="rId19"/>
    <p:sldId id="292" r:id="rId20"/>
    <p:sldId id="304" r:id="rId21"/>
    <p:sldId id="312" r:id="rId22"/>
    <p:sldId id="318" r:id="rId23"/>
    <p:sldId id="327" r:id="rId24"/>
    <p:sldId id="322" r:id="rId25"/>
    <p:sldId id="257" r:id="rId26"/>
    <p:sldId id="271" r:id="rId27"/>
    <p:sldId id="321" r:id="rId28"/>
    <p:sldId id="323" r:id="rId29"/>
    <p:sldId id="326" r:id="rId30"/>
    <p:sldId id="325"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8" clrIdx="0">
    <p:extLst>
      <p:ext uri="{19B8F6BF-5375-455C-9EA6-DF929625EA0E}">
        <p15:presenceInfo xmlns:p15="http://schemas.microsoft.com/office/powerpoint/2012/main" userId="5814c21cc9978167" providerId="Windows Live"/>
      </p:ext>
    </p:extLst>
  </p:cmAuthor>
  <p:cmAuthor id="2" name="rjnelson" initials="r" lastIdx="4" clrIdx="1">
    <p:extLst>
      <p:ext uri="{19B8F6BF-5375-455C-9EA6-DF929625EA0E}">
        <p15:presenceInfo xmlns:p15="http://schemas.microsoft.com/office/powerpoint/2012/main" userId="rjnel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134"/>
  </p:normalViewPr>
  <p:slideViewPr>
    <p:cSldViewPr snapToGrid="0" snapToObjects="1">
      <p:cViewPr varScale="1">
        <p:scale>
          <a:sx n="92" d="100"/>
          <a:sy n="92" d="100"/>
        </p:scale>
        <p:origin x="1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a:t>
            </a:fld>
            <a:endParaRPr lang="en-US"/>
          </a:p>
        </p:txBody>
      </p:sp>
    </p:spTree>
    <p:extLst>
      <p:ext uri="{BB962C8B-B14F-4D97-AF65-F5344CB8AC3E}">
        <p14:creationId xmlns:p14="http://schemas.microsoft.com/office/powerpoint/2010/main" val="899639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30</a:t>
            </a:fld>
            <a:endParaRPr lang="en-US"/>
          </a:p>
        </p:txBody>
      </p:sp>
    </p:spTree>
    <p:extLst>
      <p:ext uri="{BB962C8B-B14F-4D97-AF65-F5344CB8AC3E}">
        <p14:creationId xmlns:p14="http://schemas.microsoft.com/office/powerpoint/2010/main" val="41068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3</a:t>
            </a:fld>
            <a:endParaRPr lang="en-US"/>
          </a:p>
        </p:txBody>
      </p:sp>
    </p:spTree>
    <p:extLst>
      <p:ext uri="{BB962C8B-B14F-4D97-AF65-F5344CB8AC3E}">
        <p14:creationId xmlns:p14="http://schemas.microsoft.com/office/powerpoint/2010/main" val="329037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4</a:t>
            </a:fld>
            <a:endParaRPr lang="en-US"/>
          </a:p>
        </p:txBody>
      </p:sp>
    </p:spTree>
    <p:extLst>
      <p:ext uri="{BB962C8B-B14F-4D97-AF65-F5344CB8AC3E}">
        <p14:creationId xmlns:p14="http://schemas.microsoft.com/office/powerpoint/2010/main" val="3629461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8</a:t>
            </a:fld>
            <a:endParaRPr lang="en-US"/>
          </a:p>
        </p:txBody>
      </p:sp>
    </p:spTree>
    <p:extLst>
      <p:ext uri="{BB962C8B-B14F-4D97-AF65-F5344CB8AC3E}">
        <p14:creationId xmlns:p14="http://schemas.microsoft.com/office/powerpoint/2010/main" val="4125274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14</a:t>
            </a:fld>
            <a:endParaRPr lang="en-US"/>
          </a:p>
        </p:txBody>
      </p:sp>
    </p:spTree>
    <p:extLst>
      <p:ext uri="{BB962C8B-B14F-4D97-AF65-F5344CB8AC3E}">
        <p14:creationId xmlns:p14="http://schemas.microsoft.com/office/powerpoint/2010/main" val="87325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23</a:t>
            </a:fld>
            <a:endParaRPr lang="en-US"/>
          </a:p>
        </p:txBody>
      </p:sp>
    </p:spTree>
    <p:extLst>
      <p:ext uri="{BB962C8B-B14F-4D97-AF65-F5344CB8AC3E}">
        <p14:creationId xmlns:p14="http://schemas.microsoft.com/office/powerpoint/2010/main" val="172725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Departments like Teacher Certification and Studio art are small departments with low costs. They have +</a:t>
            </a:r>
            <a:r>
              <a:rPr lang="en-US" dirty="0" err="1"/>
              <a:t>ve</a:t>
            </a:r>
            <a:r>
              <a:rPr lang="en-US" dirty="0"/>
              <a:t> gross margins but higher profitability largely because of dorm revenue share which is divided by college and within college, the departments get equal share.</a:t>
            </a:r>
          </a:p>
        </p:txBody>
      </p:sp>
      <p:sp>
        <p:nvSpPr>
          <p:cNvPr id="4" name="Slide Number Placeholder 3"/>
          <p:cNvSpPr>
            <a:spLocks noGrp="1"/>
          </p:cNvSpPr>
          <p:nvPr>
            <p:ph type="sldNum" sz="quarter" idx="5"/>
          </p:nvPr>
        </p:nvSpPr>
        <p:spPr/>
        <p:txBody>
          <a:bodyPr/>
          <a:lstStyle/>
          <a:p>
            <a:fld id="{126DF8E8-2061-8B47-B57A-6D5979B8F0A7}" type="slidenum">
              <a:rPr lang="en-US" smtClean="0"/>
              <a:t>26</a:t>
            </a:fld>
            <a:endParaRPr lang="en-US"/>
          </a:p>
        </p:txBody>
      </p:sp>
    </p:spTree>
    <p:extLst>
      <p:ext uri="{BB962C8B-B14F-4D97-AF65-F5344CB8AC3E}">
        <p14:creationId xmlns:p14="http://schemas.microsoft.com/office/powerpoint/2010/main" val="274649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27</a:t>
            </a:fld>
            <a:endParaRPr lang="en-US"/>
          </a:p>
        </p:txBody>
      </p:sp>
    </p:spTree>
    <p:extLst>
      <p:ext uri="{BB962C8B-B14F-4D97-AF65-F5344CB8AC3E}">
        <p14:creationId xmlns:p14="http://schemas.microsoft.com/office/powerpoint/2010/main" val="3637811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Departments like Teacher Certification and Studio art are small departments with low costs. They have +</a:t>
            </a:r>
            <a:r>
              <a:rPr lang="en-US" dirty="0" err="1"/>
              <a:t>ve</a:t>
            </a:r>
            <a:r>
              <a:rPr lang="en-US" dirty="0"/>
              <a:t> gross margins but higher profitability largely because of dorm revenue share which is divided by college and within college, the departments get equal share.</a:t>
            </a:r>
          </a:p>
        </p:txBody>
      </p:sp>
      <p:sp>
        <p:nvSpPr>
          <p:cNvPr id="4" name="Slide Number Placeholder 3"/>
          <p:cNvSpPr>
            <a:spLocks noGrp="1"/>
          </p:cNvSpPr>
          <p:nvPr>
            <p:ph type="sldNum" sz="quarter" idx="5"/>
          </p:nvPr>
        </p:nvSpPr>
        <p:spPr/>
        <p:txBody>
          <a:bodyPr/>
          <a:lstStyle/>
          <a:p>
            <a:fld id="{126DF8E8-2061-8B47-B57A-6D5979B8F0A7}" type="slidenum">
              <a:rPr lang="en-US" smtClean="0"/>
              <a:t>29</a:t>
            </a:fld>
            <a:endParaRPr lang="en-US"/>
          </a:p>
        </p:txBody>
      </p:sp>
    </p:spTree>
    <p:extLst>
      <p:ext uri="{BB962C8B-B14F-4D97-AF65-F5344CB8AC3E}">
        <p14:creationId xmlns:p14="http://schemas.microsoft.com/office/powerpoint/2010/main" val="322043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11/20/20</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19DC81-52AB-4DA5-9483-8C582B5038B8}"/>
              </a:ext>
            </a:extLst>
          </p:cNvPr>
          <p:cNvGraphicFramePr>
            <a:graphicFrameLocks noChangeAspect="1"/>
          </p:cNvGraphicFramePr>
          <p:nvPr userDrawn="1">
            <p:custDataLst>
              <p:tags r:id="rId15"/>
            </p:custDataLst>
            <p:extLst>
              <p:ext uri="{D42A27DB-BD31-4B8C-83A1-F6EECF244321}">
                <p14:modId xmlns:p14="http://schemas.microsoft.com/office/powerpoint/2010/main" val="4225569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8" name="think-cell Slide" r:id="rId16" imgW="378" imgH="379" progId="TCLayout.ActiveDocument.1">
                  <p:embed/>
                </p:oleObj>
              </mc:Choice>
              <mc:Fallback>
                <p:oleObj name="think-cell Slide" r:id="rId16" imgW="378" imgH="379"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11/20/20</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275347"/>
            <a:ext cx="9144000" cy="2443214"/>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FY21 PROJECTED PROFITABILITY ANALYSIS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1524000" y="4200144"/>
            <a:ext cx="9144000" cy="621792"/>
          </a:xfrm>
          <a:solidFill>
            <a:schemeClr val="tx1">
              <a:lumMod val="65000"/>
              <a:lumOff val="35000"/>
            </a:schemeClr>
          </a:solidFill>
        </p:spPr>
        <p:txBody>
          <a:bodyPr>
            <a:normAutofit/>
          </a:bodyPr>
          <a:lstStyle/>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Nursing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Nursing’s losses are driven primarily by lower enrollment in FY21 and continuously high direct costs. </a:t>
            </a:r>
          </a:p>
          <a:p>
            <a:pPr>
              <a:lnSpc>
                <a:spcPct val="150000"/>
              </a:lnSpc>
            </a:pPr>
            <a:r>
              <a:rPr lang="en-US" sz="2400" dirty="0">
                <a:solidFill>
                  <a:schemeClr val="bg1"/>
                </a:solidFill>
              </a:rPr>
              <a:t>The declining trend in NTR is projected to continue for Nursing because of lower enrollment in FY21.</a:t>
            </a:r>
          </a:p>
          <a:p>
            <a:pPr>
              <a:lnSpc>
                <a:spcPct val="150000"/>
              </a:lnSpc>
            </a:pPr>
            <a:r>
              <a:rPr lang="en-US" sz="2400" dirty="0">
                <a:solidFill>
                  <a:schemeClr val="bg1"/>
                </a:solidFill>
              </a:rPr>
              <a:t>At </a:t>
            </a:r>
            <a:r>
              <a:rPr lang="en-US" sz="2400" b="1" dirty="0">
                <a:solidFill>
                  <a:schemeClr val="bg1"/>
                </a:solidFill>
              </a:rPr>
              <a:t>22%</a:t>
            </a:r>
            <a:r>
              <a:rPr lang="en-US" sz="2400" dirty="0">
                <a:solidFill>
                  <a:schemeClr val="bg1"/>
                </a:solidFill>
              </a:rPr>
              <a:t> </a:t>
            </a:r>
            <a:r>
              <a:rPr lang="en-US" sz="2400" b="1" dirty="0">
                <a:solidFill>
                  <a:schemeClr val="bg1"/>
                </a:solidFill>
              </a:rPr>
              <a:t>GM to Revenue Ratio</a:t>
            </a:r>
            <a:r>
              <a:rPr lang="en-US" sz="2400" dirty="0">
                <a:solidFill>
                  <a:schemeClr val="bg1"/>
                </a:solidFill>
              </a:rPr>
              <a:t>, Nursing also has high direct costs and continues to be an expensive program. Direct costs of ~$2.2M is more than double the average direct costs of ~$1.1M.</a:t>
            </a:r>
            <a:endParaRPr lang="en-US" sz="2400" b="1"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9D55172-89E6-CF48-AB18-44D683B827DE}"/>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034172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Theatre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b="1" dirty="0">
                <a:solidFill>
                  <a:schemeClr val="bg1"/>
                </a:solidFill>
              </a:rPr>
              <a:t>The projected GM to Revenue Ratio for Theatre is 41%</a:t>
            </a:r>
            <a:r>
              <a:rPr lang="en-US" sz="2400" dirty="0">
                <a:solidFill>
                  <a:schemeClr val="bg1"/>
                </a:solidFill>
              </a:rPr>
              <a:t>, 13 percentage points lower than the university average.</a:t>
            </a:r>
          </a:p>
          <a:p>
            <a:pPr>
              <a:lnSpc>
                <a:spcPct val="150000"/>
              </a:lnSpc>
            </a:pPr>
            <a:r>
              <a:rPr lang="en-US" sz="2400" dirty="0">
                <a:solidFill>
                  <a:schemeClr val="bg1"/>
                </a:solidFill>
              </a:rPr>
              <a:t>Theatre’s low GM is being driven high discount rates and high direct costs</a:t>
            </a:r>
          </a:p>
          <a:p>
            <a:pPr>
              <a:lnSpc>
                <a:spcPct val="150000"/>
              </a:lnSpc>
            </a:pPr>
            <a:r>
              <a:rPr lang="en-US" sz="2400" dirty="0">
                <a:solidFill>
                  <a:schemeClr val="bg1"/>
                </a:solidFill>
              </a:rPr>
              <a:t>Projected increases in auxiliary costs and simultaneously declining auxiliary revenues because of COVID-19 add to the department’s losses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91474CA6-CAF3-D944-ADFE-58D818EC4D26}"/>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49398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Psychology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Psychology’s losses are driven largely by high discount rates. As such, given the size of the department in terms of enrollment, the NTR is less than proportionate to the size.</a:t>
            </a:r>
          </a:p>
          <a:p>
            <a:pPr>
              <a:lnSpc>
                <a:spcPct val="150000"/>
              </a:lnSpc>
            </a:pPr>
            <a:r>
              <a:rPr lang="en-US" sz="2400" dirty="0">
                <a:solidFill>
                  <a:schemeClr val="bg1"/>
                </a:solidFill>
              </a:rPr>
              <a:t>The GM to Revenue Ratio of 72% compared to the university average of 56% is down to low direct costs.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DCDEB70-5243-A246-9968-3FE497505D7B}"/>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968722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Biology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Compared to the university average of 54%, Biology’s GM to Revenue Ratio is 47%, driven by high discount rates. </a:t>
            </a:r>
          </a:p>
          <a:p>
            <a:pPr>
              <a:lnSpc>
                <a:spcPct val="150000"/>
              </a:lnSpc>
            </a:pPr>
            <a:r>
              <a:rPr lang="en-US" sz="2400" dirty="0">
                <a:solidFill>
                  <a:schemeClr val="bg1"/>
                </a:solidFill>
              </a:rPr>
              <a:t>With almost constant NTR and GM from FY20 to FY21, the increase in projected losses for FY21 are driven by higher auxiliary costs and lower auxiliary revenues.</a:t>
            </a:r>
          </a:p>
          <a:p>
            <a:pPr>
              <a:lnSpc>
                <a:spcPct val="150000"/>
              </a:lnSpc>
            </a:pPr>
            <a:r>
              <a:rPr lang="en-US" sz="2400" dirty="0">
                <a:solidFill>
                  <a:schemeClr val="bg1"/>
                </a:solidFill>
              </a:rPr>
              <a:t>However, the structural problems of high discount rates from FY19 remain as the GM fails to cover the overhead.</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6576582C-D3BA-9A41-A2E0-ED977AA86598}"/>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18368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Communication</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Communication had an increase of ~33% in NTR from FY19 to FY20 but is projected for a decline of ~7% in FY21 because of lower enrollment and high discount rate.</a:t>
            </a:r>
          </a:p>
          <a:p>
            <a:pPr>
              <a:lnSpc>
                <a:spcPct val="150000"/>
              </a:lnSpc>
            </a:pPr>
            <a:r>
              <a:rPr lang="en-US" sz="2400" dirty="0">
                <a:solidFill>
                  <a:schemeClr val="bg1"/>
                </a:solidFill>
              </a:rPr>
              <a:t>Its GM to Revenue Ratio of 60% is higher than the average of 54%. </a:t>
            </a:r>
          </a:p>
          <a:p>
            <a:pPr>
              <a:lnSpc>
                <a:spcPct val="150000"/>
              </a:lnSpc>
            </a:pPr>
            <a:r>
              <a:rPr lang="en-US" sz="2400" dirty="0">
                <a:solidFill>
                  <a:schemeClr val="bg1"/>
                </a:solidFill>
              </a:rPr>
              <a:t>However, that is not enough to cover the high auxiliary and student specific indirect costs given the size of enrollment in the department.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AC4485A-488F-BB4F-84A0-A5C94559B683}"/>
              </a:ext>
            </a:extLst>
          </p:cNvPr>
          <p:cNvPicPr>
            <a:picLocks noChangeAspect="1"/>
          </p:cNvPicPr>
          <p:nvPr/>
        </p:nvPicPr>
        <p:blipFill>
          <a:blip r:embed="rId4"/>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1306654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IMPROVING FINANCIAL PERFORMANCE</a:t>
            </a:r>
          </a:p>
        </p:txBody>
      </p:sp>
    </p:spTree>
    <p:extLst>
      <p:ext uri="{BB962C8B-B14F-4D97-AF65-F5344CB8AC3E}">
        <p14:creationId xmlns:p14="http://schemas.microsoft.com/office/powerpoint/2010/main" val="365200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Chemistry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After a drop in GM in FY20, Chemistry is projected to improve GM in FY21 because of better enrolment and lower direct costs.</a:t>
            </a:r>
          </a:p>
          <a:p>
            <a:pPr>
              <a:lnSpc>
                <a:spcPct val="150000"/>
              </a:lnSpc>
            </a:pPr>
            <a:r>
              <a:rPr lang="en-US" sz="2400" dirty="0">
                <a:solidFill>
                  <a:schemeClr val="bg1"/>
                </a:solidFill>
              </a:rPr>
              <a:t>GM to Revenue Ratio for Chemistry is projected to improve from 35% (FY20) to 48% (FY21) thereby reducing losses.</a:t>
            </a:r>
          </a:p>
          <a:p>
            <a:pPr>
              <a:lnSpc>
                <a:spcPct val="150000"/>
              </a:lnSpc>
            </a:pPr>
            <a:r>
              <a:rPr lang="en-US" sz="2400" dirty="0">
                <a:solidFill>
                  <a:schemeClr val="bg1"/>
                </a:solidFill>
              </a:rPr>
              <a:t>However, structural issues pertaining to high discount rates pertain for the department.</a:t>
            </a:r>
          </a:p>
          <a:p>
            <a:pPr>
              <a:lnSpc>
                <a:spcPct val="150000"/>
              </a:lnSpc>
            </a:pPr>
            <a:endParaRPr lang="en-US" sz="2400" dirty="0">
              <a:solidFill>
                <a:schemeClr val="bg1"/>
              </a:solidFill>
            </a:endParaRPr>
          </a:p>
          <a:p>
            <a:pPr marL="0" indent="0">
              <a:lnSpc>
                <a:spcPct val="150000"/>
              </a:lnSpc>
              <a:buNone/>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13955584-27BC-544D-B645-4085F1B1E016}"/>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684616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Political Science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The GM to Revenue Ratio has improved from 50%(FY20) to 56%(FY21) driven mainly by higher revenues because of higher enrollment as direct costs have stayed largely constant.</a:t>
            </a:r>
          </a:p>
          <a:p>
            <a:pPr>
              <a:lnSpc>
                <a:spcPct val="150000"/>
              </a:lnSpc>
            </a:pPr>
            <a:r>
              <a:rPr lang="en-US" sz="2400" dirty="0">
                <a:solidFill>
                  <a:schemeClr val="bg1"/>
                </a:solidFill>
              </a:rPr>
              <a:t>Structural issues with high discount rates remain. Lower discount rates will help the department pull in revenue proportionate with its size in terms of enrollment.</a:t>
            </a:r>
          </a:p>
          <a:p>
            <a:pPr>
              <a:lnSpc>
                <a:spcPct val="150000"/>
              </a:lnSpc>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13DC827D-E211-1C49-9191-7984D5FA7417}"/>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103700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Management</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Management’s NTR has not changed much from FY19 through the projected FY21 with changes in losses driven mainly by the department’s share of auxiliary and student specific indirect costs</a:t>
            </a:r>
          </a:p>
          <a:p>
            <a:pPr>
              <a:lnSpc>
                <a:spcPct val="150000"/>
              </a:lnSpc>
            </a:pPr>
            <a:r>
              <a:rPr lang="en-US" sz="2400" dirty="0">
                <a:solidFill>
                  <a:schemeClr val="bg1"/>
                </a:solidFill>
              </a:rPr>
              <a:t>Management suffers from the common structural issue of high discount rate and currently does not pull proportionate revenue given that the department is nearly twice the size of an average department.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870F5336-A97D-7044-9749-3EFFC43B4FBD}"/>
              </a:ext>
            </a:extLst>
          </p:cNvPr>
          <p:cNvPicPr>
            <a:picLocks noChangeAspect="1"/>
          </p:cNvPicPr>
          <p:nvPr/>
        </p:nvPicPr>
        <p:blipFill>
          <a:blip r:embed="rId3"/>
          <a:stretch>
            <a:fillRect/>
          </a:stretch>
        </p:blipFill>
        <p:spPr>
          <a:xfrm>
            <a:off x="5993219" y="2083909"/>
            <a:ext cx="6198781" cy="4105686"/>
          </a:xfrm>
          <a:prstGeom prst="rect">
            <a:avLst/>
          </a:prstGeom>
        </p:spPr>
      </p:pic>
    </p:spTree>
    <p:extLst>
      <p:ext uri="{BB962C8B-B14F-4D97-AF65-F5344CB8AC3E}">
        <p14:creationId xmlns:p14="http://schemas.microsoft.com/office/powerpoint/2010/main" val="992435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Marketing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lnSpcReduction="10000"/>
          </a:bodyPr>
          <a:lstStyle/>
          <a:p>
            <a:pPr>
              <a:lnSpc>
                <a:spcPct val="150000"/>
              </a:lnSpc>
            </a:pPr>
            <a:r>
              <a:rPr lang="en-US" dirty="0">
                <a:solidFill>
                  <a:schemeClr val="bg1"/>
                </a:solidFill>
              </a:rPr>
              <a:t>Healthy projected increase in NTR for Marketing is likely to reduce the losses for the department to $60K. This is driven by higher enrollment.</a:t>
            </a:r>
          </a:p>
          <a:p>
            <a:pPr>
              <a:lnSpc>
                <a:spcPct val="150000"/>
              </a:lnSpc>
            </a:pPr>
            <a:r>
              <a:rPr lang="en-US" dirty="0">
                <a:solidFill>
                  <a:schemeClr val="bg1"/>
                </a:solidFill>
              </a:rPr>
              <a:t>High discount rates remain a structural problem that prevents the GM to cover the department’s share of auxiliary and student specific indirect costs.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239693" y="959972"/>
            <a:ext cx="2952307" cy="1286043"/>
          </a:xfrm>
          <a:prstGeom prst="rect">
            <a:avLst/>
          </a:prstGeom>
        </p:spPr>
      </p:pic>
      <p:pic>
        <p:nvPicPr>
          <p:cNvPr id="3" name="Picture 2">
            <a:extLst>
              <a:ext uri="{FF2B5EF4-FFF2-40B4-BE49-F238E27FC236}">
                <a16:creationId xmlns:a16="http://schemas.microsoft.com/office/drawing/2014/main" id="{A13E4B4B-40C0-EF4C-B1DF-D146C7CB8E88}"/>
              </a:ext>
            </a:extLst>
          </p:cNvPr>
          <p:cNvPicPr>
            <a:picLocks noChangeAspect="1"/>
          </p:cNvPicPr>
          <p:nvPr/>
        </p:nvPicPr>
        <p:blipFill>
          <a:blip r:embed="rId3"/>
          <a:stretch>
            <a:fillRect/>
          </a:stretch>
        </p:blipFill>
        <p:spPr>
          <a:xfrm>
            <a:off x="5993218" y="2246015"/>
            <a:ext cx="6198781" cy="4105686"/>
          </a:xfrm>
          <a:prstGeom prst="rect">
            <a:avLst/>
          </a:prstGeom>
        </p:spPr>
      </p:pic>
    </p:spTree>
    <p:extLst>
      <p:ext uri="{BB962C8B-B14F-4D97-AF65-F5344CB8AC3E}">
        <p14:creationId xmlns:p14="http://schemas.microsoft.com/office/powerpoint/2010/main" val="367927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Finance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Finance had a steep decline in NTR in FY20 leading to a big drop in GM to Revenue Ratio from 39%(FY19) to 7%(FY21). </a:t>
            </a:r>
          </a:p>
          <a:p>
            <a:pPr>
              <a:lnSpc>
                <a:spcPct val="150000"/>
              </a:lnSpc>
            </a:pPr>
            <a:r>
              <a:rPr lang="en-US" sz="2400" dirty="0">
                <a:solidFill>
                  <a:schemeClr val="bg1"/>
                </a:solidFill>
              </a:rPr>
              <a:t>This is a consequence of lower enrollment in FY20 and FY21 and higher discount rates that lead to disproportionately lower NTR.</a:t>
            </a:r>
          </a:p>
          <a:p>
            <a:pPr>
              <a:lnSpc>
                <a:spcPct val="150000"/>
              </a:lnSpc>
            </a:pPr>
            <a:r>
              <a:rPr lang="en-US" sz="2400" dirty="0">
                <a:solidFill>
                  <a:schemeClr val="bg1"/>
                </a:solidFill>
              </a:rPr>
              <a:t>Finance’s share of indirect costs and direct cost is small given the size of the department. So, the department needs to be pulling in more revenues by improving enrollment and reducing discount rate.</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3B7F03FE-6E14-584C-8C51-5C28353CFE02}"/>
              </a:ext>
            </a:extLst>
          </p:cNvPr>
          <p:cNvPicPr>
            <a:picLocks noChangeAspect="1"/>
          </p:cNvPicPr>
          <p:nvPr/>
        </p:nvPicPr>
        <p:blipFill>
          <a:blip r:embed="rId3"/>
          <a:stretch>
            <a:fillRect/>
          </a:stretch>
        </p:blipFill>
        <p:spPr>
          <a:xfrm>
            <a:off x="5993218" y="2083909"/>
            <a:ext cx="6198781" cy="4105686"/>
          </a:xfrm>
          <a:prstGeom prst="rect">
            <a:avLst/>
          </a:prstGeom>
        </p:spPr>
      </p:pic>
    </p:spTree>
    <p:extLst>
      <p:ext uri="{BB962C8B-B14F-4D97-AF65-F5344CB8AC3E}">
        <p14:creationId xmlns:p14="http://schemas.microsoft.com/office/powerpoint/2010/main" val="2370274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Loyola Institute for Ministry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Compared to the university average of 54%, the FY21 projected GM to Revenue Ratio for LIM is 6%. This is driven primarily by high discount rates and higher than proportionate direct costs.</a:t>
            </a:r>
          </a:p>
          <a:p>
            <a:pPr>
              <a:lnSpc>
                <a:spcPct val="150000"/>
              </a:lnSpc>
            </a:pPr>
            <a:r>
              <a:rPr lang="en-US" sz="2400" dirty="0">
                <a:solidFill>
                  <a:schemeClr val="bg1"/>
                </a:solidFill>
              </a:rPr>
              <a:t>Given the small size of the department in terms of enrollment, its share of indirect costs is minimal. So reducing direct costs and increasing enrollment at lower discount rates is key to profitability.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5DDF29A-2052-AC42-9570-C0406CFCA3F1}"/>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185563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marL="457200" indent="-457200" algn="just">
              <a:lnSpc>
                <a:spcPct val="150000"/>
              </a:lnSpc>
              <a:buFont typeface="Arial" panose="020B0604020202020204" pitchFamily="34" charset="0"/>
              <a:buChar char="•"/>
            </a:pPr>
            <a:r>
              <a:rPr lang="en-US" sz="2800" dirty="0">
                <a:solidFill>
                  <a:schemeClr val="bg1"/>
                </a:solidFill>
              </a:rPr>
              <a:t>Higher indirect costs and lower auxiliary revenues because of coronavirus crisis are reflected in losses of all departments.</a:t>
            </a:r>
          </a:p>
          <a:p>
            <a:pPr marL="457200" indent="-457200" algn="just">
              <a:lnSpc>
                <a:spcPct val="150000"/>
              </a:lnSpc>
              <a:buFont typeface="Arial" panose="020B0604020202020204" pitchFamily="34" charset="0"/>
              <a:buChar char="•"/>
            </a:pPr>
            <a:r>
              <a:rPr lang="en-US" sz="2800" dirty="0">
                <a:solidFill>
                  <a:schemeClr val="bg1"/>
                </a:solidFill>
              </a:rPr>
              <a:t>Outside of the increased auxiliary costs, loss-making departments suffer from performance issues of lower enrollment and structural issues of high direct costs and high discount rates</a:t>
            </a:r>
          </a:p>
          <a:p>
            <a:pPr marL="457200" indent="-457200" algn="just">
              <a:lnSpc>
                <a:spcPct val="150000"/>
              </a:lnSpc>
              <a:buFont typeface="Arial" panose="020B0604020202020204" pitchFamily="34" charset="0"/>
              <a:buChar char="•"/>
            </a:pPr>
            <a:r>
              <a:rPr lang="en-US" sz="2800" dirty="0">
                <a:solidFill>
                  <a:schemeClr val="bg1"/>
                </a:solidFill>
              </a:rPr>
              <a:t>High discount rates reflect the discounts offered to students taking courses offered by specific departments. These students may or may not be part of the majors offered by the departments. As such, driving lower discount rates should be a university wide initiative. </a:t>
            </a:r>
          </a:p>
        </p:txBody>
      </p:sp>
    </p:spTree>
    <p:extLst>
      <p:ext uri="{BB962C8B-B14F-4D97-AF65-F5344CB8AC3E}">
        <p14:creationId xmlns:p14="http://schemas.microsoft.com/office/powerpoint/2010/main" val="3711450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marL="457200" indent="-457200" algn="just">
              <a:lnSpc>
                <a:spcPct val="150000"/>
              </a:lnSpc>
              <a:buFont typeface="Arial" panose="020B0604020202020204" pitchFamily="34" charset="0"/>
              <a:buChar char="•"/>
            </a:pPr>
            <a:r>
              <a:rPr lang="en-US" sz="2800" dirty="0">
                <a:solidFill>
                  <a:schemeClr val="bg1"/>
                </a:solidFill>
              </a:rPr>
              <a:t>For departments with reducing enrollment, a separate analysis to identify the majors driving lower enrollment can be provided at a later date.</a:t>
            </a:r>
          </a:p>
          <a:p>
            <a:pPr marL="457200" indent="-457200" algn="just">
              <a:lnSpc>
                <a:spcPct val="150000"/>
              </a:lnSpc>
              <a:buFont typeface="Arial" panose="020B0604020202020204" pitchFamily="34" charset="0"/>
              <a:buChar char="•"/>
            </a:pPr>
            <a:r>
              <a:rPr lang="en-US" sz="2800" dirty="0">
                <a:solidFill>
                  <a:schemeClr val="bg1"/>
                </a:solidFill>
              </a:rPr>
              <a:t>Additional analysis that can benchmark proportionate direct costs in relation to enrollment in each department can help improve the GM to Revenue Ratio.</a:t>
            </a:r>
          </a:p>
          <a:p>
            <a:pPr marL="457200" indent="-457200" algn="just">
              <a:lnSpc>
                <a:spcPct val="150000"/>
              </a:lnSpc>
              <a:buFont typeface="Arial" panose="020B0604020202020204" pitchFamily="34" charset="0"/>
              <a:buChar char="•"/>
            </a:pPr>
            <a:r>
              <a:rPr lang="en-US" sz="2800" dirty="0">
                <a:solidFill>
                  <a:schemeClr val="bg1"/>
                </a:solidFill>
              </a:rPr>
              <a:t>Finally, improvement in auxiliary revenues and reduction in auxiliary costs post-coronavirus will aid the university-wide profitability.</a:t>
            </a:r>
          </a:p>
        </p:txBody>
      </p:sp>
    </p:spTree>
    <p:extLst>
      <p:ext uri="{BB962C8B-B14F-4D97-AF65-F5344CB8AC3E}">
        <p14:creationId xmlns:p14="http://schemas.microsoft.com/office/powerpoint/2010/main" val="3735617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Appendix</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(FY19 and FY20)</a:t>
            </a:r>
          </a:p>
        </p:txBody>
      </p:sp>
    </p:spTree>
    <p:extLst>
      <p:ext uri="{BB962C8B-B14F-4D97-AF65-F5344CB8AC3E}">
        <p14:creationId xmlns:p14="http://schemas.microsoft.com/office/powerpoint/2010/main" val="2354440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Profitability by Department (FY20 Actuals)</a:t>
            </a:r>
          </a:p>
        </p:txBody>
      </p:sp>
      <p:pic>
        <p:nvPicPr>
          <p:cNvPr id="3" name="Picture 2">
            <a:extLst>
              <a:ext uri="{FF2B5EF4-FFF2-40B4-BE49-F238E27FC236}">
                <a16:creationId xmlns:a16="http://schemas.microsoft.com/office/drawing/2014/main" id="{00E6839F-E95A-F442-A023-87F5C799745F}"/>
              </a:ext>
            </a:extLst>
          </p:cNvPr>
          <p:cNvPicPr>
            <a:picLocks noChangeAspect="1"/>
          </p:cNvPicPr>
          <p:nvPr/>
        </p:nvPicPr>
        <p:blipFill>
          <a:blip r:embed="rId3"/>
          <a:stretch>
            <a:fillRect/>
          </a:stretch>
        </p:blipFill>
        <p:spPr>
          <a:xfrm>
            <a:off x="482600" y="959972"/>
            <a:ext cx="11226800" cy="5511800"/>
          </a:xfrm>
          <a:prstGeom prst="rect">
            <a:avLst/>
          </a:prstGeom>
        </p:spPr>
      </p:pic>
      <p:sp>
        <p:nvSpPr>
          <p:cNvPr id="6" name="Rectangle 5">
            <a:extLst>
              <a:ext uri="{FF2B5EF4-FFF2-40B4-BE49-F238E27FC236}">
                <a16:creationId xmlns:a16="http://schemas.microsoft.com/office/drawing/2014/main" id="{54A9DA48-F87A-C647-8830-F4B91AD75FD5}"/>
              </a:ext>
            </a:extLst>
          </p:cNvPr>
          <p:cNvSpPr/>
          <p:nvPr/>
        </p:nvSpPr>
        <p:spPr>
          <a:xfrm>
            <a:off x="10487890" y="692726"/>
            <a:ext cx="1704109" cy="2672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spTree>
    <p:extLst>
      <p:ext uri="{BB962C8B-B14F-4D97-AF65-F5344CB8AC3E}">
        <p14:creationId xmlns:p14="http://schemas.microsoft.com/office/powerpoint/2010/main" val="2489830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GM to Revenue Ratio by Department (FY20 Actuals)</a:t>
            </a:r>
          </a:p>
        </p:txBody>
      </p:sp>
      <p:sp>
        <p:nvSpPr>
          <p:cNvPr id="5" name="Rectangle 4">
            <a:extLst>
              <a:ext uri="{FF2B5EF4-FFF2-40B4-BE49-F238E27FC236}">
                <a16:creationId xmlns:a16="http://schemas.microsoft.com/office/drawing/2014/main" id="{B7CC64AC-6456-C24D-96F2-FB59F6A39BAC}"/>
              </a:ext>
            </a:extLst>
          </p:cNvPr>
          <p:cNvSpPr/>
          <p:nvPr/>
        </p:nvSpPr>
        <p:spPr>
          <a:xfrm>
            <a:off x="10487890" y="692726"/>
            <a:ext cx="1704109" cy="2672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4" name="Picture 3">
            <a:extLst>
              <a:ext uri="{FF2B5EF4-FFF2-40B4-BE49-F238E27FC236}">
                <a16:creationId xmlns:a16="http://schemas.microsoft.com/office/drawing/2014/main" id="{8F34E229-73C9-8644-8798-BD735E77A843}"/>
              </a:ext>
            </a:extLst>
          </p:cNvPr>
          <p:cNvPicPr>
            <a:picLocks noChangeAspect="1"/>
          </p:cNvPicPr>
          <p:nvPr/>
        </p:nvPicPr>
        <p:blipFill>
          <a:blip r:embed="rId3"/>
          <a:stretch>
            <a:fillRect/>
          </a:stretch>
        </p:blipFill>
        <p:spPr>
          <a:xfrm>
            <a:off x="-1" y="959971"/>
            <a:ext cx="12192000" cy="5408404"/>
          </a:xfrm>
          <a:prstGeom prst="rect">
            <a:avLst/>
          </a:prstGeom>
        </p:spPr>
      </p:pic>
    </p:spTree>
    <p:extLst>
      <p:ext uri="{BB962C8B-B14F-4D97-AF65-F5344CB8AC3E}">
        <p14:creationId xmlns:p14="http://schemas.microsoft.com/office/powerpoint/2010/main" val="2222341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FY19 Actuals</a:t>
            </a:r>
          </a:p>
        </p:txBody>
      </p:sp>
      <p:pic>
        <p:nvPicPr>
          <p:cNvPr id="4" name="Picture 3">
            <a:extLst>
              <a:ext uri="{FF2B5EF4-FFF2-40B4-BE49-F238E27FC236}">
                <a16:creationId xmlns:a16="http://schemas.microsoft.com/office/drawing/2014/main" id="{CF5EB65C-F943-0F47-9568-805D53F81360}"/>
              </a:ext>
            </a:extLst>
          </p:cNvPr>
          <p:cNvPicPr>
            <a:picLocks noChangeAspect="1"/>
          </p:cNvPicPr>
          <p:nvPr/>
        </p:nvPicPr>
        <p:blipFill>
          <a:blip r:embed="rId2"/>
          <a:stretch>
            <a:fillRect/>
          </a:stretch>
        </p:blipFill>
        <p:spPr>
          <a:xfrm>
            <a:off x="2550695" y="959972"/>
            <a:ext cx="8601322" cy="5847348"/>
          </a:xfrm>
          <a:prstGeom prst="rect">
            <a:avLst/>
          </a:prstGeom>
        </p:spPr>
      </p:pic>
    </p:spTree>
    <p:extLst>
      <p:ext uri="{BB962C8B-B14F-4D97-AF65-F5344CB8AC3E}">
        <p14:creationId xmlns:p14="http://schemas.microsoft.com/office/powerpoint/2010/main" val="1600425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Profitability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9973056" y="597408"/>
            <a:ext cx="2218944" cy="36256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5" name="Picture 4">
            <a:extLst>
              <a:ext uri="{FF2B5EF4-FFF2-40B4-BE49-F238E27FC236}">
                <a16:creationId xmlns:a16="http://schemas.microsoft.com/office/drawing/2014/main" id="{31A86E69-9F1D-FA4B-943B-1D2610739C23}"/>
              </a:ext>
            </a:extLst>
          </p:cNvPr>
          <p:cNvPicPr>
            <a:picLocks noChangeAspect="1"/>
          </p:cNvPicPr>
          <p:nvPr/>
        </p:nvPicPr>
        <p:blipFill>
          <a:blip r:embed="rId3"/>
          <a:stretch>
            <a:fillRect/>
          </a:stretch>
        </p:blipFill>
        <p:spPr>
          <a:xfrm>
            <a:off x="482600" y="959972"/>
            <a:ext cx="11226800" cy="5511800"/>
          </a:xfrm>
          <a:prstGeom prst="rect">
            <a:avLst/>
          </a:prstGeom>
        </p:spPr>
      </p:pic>
    </p:spTree>
    <p:extLst>
      <p:ext uri="{BB962C8B-B14F-4D97-AF65-F5344CB8AC3E}">
        <p14:creationId xmlns:p14="http://schemas.microsoft.com/office/powerpoint/2010/main" val="395327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4200" b="1" dirty="0">
                <a:solidFill>
                  <a:schemeClr val="bg1"/>
                </a:solidFill>
                <a:latin typeface="Calibri" panose="020F0502020204030204" pitchFamily="34" charset="0"/>
                <a:cs typeface="Calibri" panose="020F0502020204030204" pitchFamily="34" charset="0"/>
              </a:rPr>
              <a:t>Profitability by Department (FY21 Projections)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3" name="Picture 2">
            <a:extLst>
              <a:ext uri="{FF2B5EF4-FFF2-40B4-BE49-F238E27FC236}">
                <a16:creationId xmlns:a16="http://schemas.microsoft.com/office/drawing/2014/main" id="{056C8744-FC0B-D64B-A684-51610A26E840}"/>
              </a:ext>
            </a:extLst>
          </p:cNvPr>
          <p:cNvPicPr>
            <a:picLocks noChangeAspect="1"/>
          </p:cNvPicPr>
          <p:nvPr/>
        </p:nvPicPr>
        <p:blipFill>
          <a:blip r:embed="rId3"/>
          <a:stretch>
            <a:fillRect/>
          </a:stretch>
        </p:blipFill>
        <p:spPr>
          <a:xfrm>
            <a:off x="482600" y="959972"/>
            <a:ext cx="11226800" cy="5511800"/>
          </a:xfrm>
          <a:prstGeom prst="rect">
            <a:avLst/>
          </a:prstGeom>
        </p:spPr>
      </p:pic>
    </p:spTree>
    <p:extLst>
      <p:ext uri="{BB962C8B-B14F-4D97-AF65-F5344CB8AC3E}">
        <p14:creationId xmlns:p14="http://schemas.microsoft.com/office/powerpoint/2010/main" val="4799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GM to Revenue Ratio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8915400" y="757988"/>
            <a:ext cx="3276600" cy="2019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5" name="Picture 4">
            <a:extLst>
              <a:ext uri="{FF2B5EF4-FFF2-40B4-BE49-F238E27FC236}">
                <a16:creationId xmlns:a16="http://schemas.microsoft.com/office/drawing/2014/main" id="{CD374D19-5427-3546-86E1-89951D8B5D82}"/>
              </a:ext>
            </a:extLst>
          </p:cNvPr>
          <p:cNvPicPr>
            <a:picLocks noChangeAspect="1"/>
          </p:cNvPicPr>
          <p:nvPr/>
        </p:nvPicPr>
        <p:blipFill>
          <a:blip r:embed="rId3"/>
          <a:stretch>
            <a:fillRect/>
          </a:stretch>
        </p:blipFill>
        <p:spPr>
          <a:xfrm>
            <a:off x="0" y="959971"/>
            <a:ext cx="12192000" cy="5403855"/>
          </a:xfrm>
          <a:prstGeom prst="rect">
            <a:avLst/>
          </a:prstGeom>
        </p:spPr>
      </p:pic>
    </p:spTree>
    <p:extLst>
      <p:ext uri="{BB962C8B-B14F-4D97-AF65-F5344CB8AC3E}">
        <p14:creationId xmlns:p14="http://schemas.microsoft.com/office/powerpoint/2010/main" val="319641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fontScale="90000"/>
          </a:bodyPr>
          <a:lstStyle/>
          <a:p>
            <a:r>
              <a:rPr lang="en-US" b="1" dirty="0">
                <a:solidFill>
                  <a:schemeClr val="bg1"/>
                </a:solidFill>
                <a:latin typeface="Calibri" panose="020F0502020204030204" pitchFamily="34" charset="0"/>
                <a:cs typeface="Calibri" panose="020F0502020204030204" pitchFamily="34" charset="0"/>
              </a:rPr>
              <a:t>GM to Revenue Ratio by Department (FY21 Projected)</a:t>
            </a:r>
          </a:p>
        </p:txBody>
      </p:sp>
      <p:sp>
        <p:nvSpPr>
          <p:cNvPr id="4" name="Rectangle 3">
            <a:extLst>
              <a:ext uri="{FF2B5EF4-FFF2-40B4-BE49-F238E27FC236}">
                <a16:creationId xmlns:a16="http://schemas.microsoft.com/office/drawing/2014/main" id="{44BFEBB5-03AF-4341-A805-F3A0F16978CC}"/>
              </a:ext>
            </a:extLst>
          </p:cNvPr>
          <p:cNvSpPr/>
          <p:nvPr/>
        </p:nvSpPr>
        <p:spPr>
          <a:xfrm>
            <a:off x="10487890" y="692726"/>
            <a:ext cx="1704109" cy="2672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5" name="Picture 4">
            <a:extLst>
              <a:ext uri="{FF2B5EF4-FFF2-40B4-BE49-F238E27FC236}">
                <a16:creationId xmlns:a16="http://schemas.microsoft.com/office/drawing/2014/main" id="{A2644019-D563-C44C-B902-27417E9D18F9}"/>
              </a:ext>
            </a:extLst>
          </p:cNvPr>
          <p:cNvPicPr>
            <a:picLocks noChangeAspect="1"/>
          </p:cNvPicPr>
          <p:nvPr/>
        </p:nvPicPr>
        <p:blipFill>
          <a:blip r:embed="rId3"/>
          <a:stretch>
            <a:fillRect/>
          </a:stretch>
        </p:blipFill>
        <p:spPr>
          <a:xfrm>
            <a:off x="-1" y="959971"/>
            <a:ext cx="12192000" cy="5358333"/>
          </a:xfrm>
          <a:prstGeom prst="rect">
            <a:avLst/>
          </a:prstGeom>
        </p:spPr>
      </p:pic>
    </p:spTree>
    <p:extLst>
      <p:ext uri="{BB962C8B-B14F-4D97-AF65-F5344CB8AC3E}">
        <p14:creationId xmlns:p14="http://schemas.microsoft.com/office/powerpoint/2010/main" val="67311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algn="l"/>
            <a:r>
              <a:rPr lang="en-US" sz="2800" u="sng" dirty="0">
                <a:solidFill>
                  <a:schemeClr val="bg1"/>
                </a:solidFill>
              </a:rPr>
              <a:t>Net Total Revenue (NTR)</a:t>
            </a:r>
            <a:r>
              <a:rPr lang="en-US" sz="2800" dirty="0">
                <a:solidFill>
                  <a:schemeClr val="bg1"/>
                </a:solidFill>
              </a:rPr>
              <a:t>: NTR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br>
              <a:rPr lang="en-US" sz="2800" dirty="0">
                <a:solidFill>
                  <a:schemeClr val="bg1"/>
                </a:solidFill>
              </a:rPr>
            </a:br>
            <a:r>
              <a:rPr lang="en-US" sz="2800" dirty="0">
                <a:solidFill>
                  <a:srgbClr val="00B0F0"/>
                </a:solidFill>
              </a:rPr>
              <a:t>Projected Avg. NTR per department = $2.2m</a:t>
            </a:r>
          </a:p>
          <a:p>
            <a:pPr algn="l"/>
            <a:endParaRPr lang="en-US" sz="2800" dirty="0">
              <a:solidFill>
                <a:schemeClr val="bg1"/>
              </a:solidFill>
            </a:endParaRPr>
          </a:p>
          <a:p>
            <a:pPr algn="l"/>
            <a:r>
              <a:rPr lang="en-US" sz="2800" u="sng" dirty="0">
                <a:solidFill>
                  <a:schemeClr val="bg1"/>
                </a:solidFill>
              </a:rPr>
              <a:t>Gross Margins (GM)</a:t>
            </a:r>
            <a:r>
              <a:rPr lang="en-US" sz="2800" dirty="0">
                <a:solidFill>
                  <a:schemeClr val="bg1"/>
                </a:solidFill>
              </a:rPr>
              <a:t>: GM = NTR – Direct Costs. Direct costs include salaries, operating costs, and fringe benefits. </a:t>
            </a:r>
            <a:br>
              <a:rPr lang="en-US" sz="2800" dirty="0">
                <a:solidFill>
                  <a:schemeClr val="bg1"/>
                </a:solidFill>
              </a:rPr>
            </a:br>
            <a:r>
              <a:rPr lang="en-US" sz="2800" dirty="0">
                <a:solidFill>
                  <a:srgbClr val="00B0F0"/>
                </a:solidFill>
              </a:rPr>
              <a:t>Projected Avg. GM/NTR for FY21 = 54% </a:t>
            </a:r>
          </a:p>
          <a:p>
            <a:pPr algn="l"/>
            <a:endParaRPr lang="en-US" sz="2800" dirty="0">
              <a:solidFill>
                <a:schemeClr val="bg1"/>
              </a:solidFill>
            </a:endParaRPr>
          </a:p>
          <a:p>
            <a:pPr algn="l"/>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and projected Spring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E22824-997D-41A4-8193-E08B4A0826DC}"/>
              </a:ext>
            </a:extLst>
          </p:cNvPr>
          <p:cNvGraphicFramePr>
            <a:graphicFrameLocks noChangeAspect="1"/>
          </p:cNvGraphicFramePr>
          <p:nvPr>
            <p:custDataLst>
              <p:tags r:id="rId2"/>
            </p:custDataLst>
            <p:extLst>
              <p:ext uri="{D42A27DB-BD31-4B8C-83A1-F6EECF244321}">
                <p14:modId xmlns:p14="http://schemas.microsoft.com/office/powerpoint/2010/main" val="585569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85"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986589" y="1701209"/>
            <a:ext cx="9851532" cy="2782896"/>
          </a:xfrm>
          <a:solidFill>
            <a:schemeClr val="tx1">
              <a:lumMod val="65000"/>
              <a:lumOff val="35000"/>
            </a:schemeClr>
          </a:solidFill>
        </p:spPr>
        <p:txBody>
          <a:bodyPr vert="horz">
            <a:normAutofit/>
          </a:bodyPr>
          <a:lstStyle/>
          <a:p>
            <a:r>
              <a:rPr lang="en-US" b="1" dirty="0">
                <a:solidFill>
                  <a:schemeClr val="bg1"/>
                </a:solidFill>
                <a:latin typeface="Calibri" panose="020F0502020204030204" pitchFamily="34" charset="0"/>
                <a:cs typeface="Calibri" panose="020F0502020204030204" pitchFamily="34" charset="0"/>
              </a:rPr>
              <a:t>DEPARTMENTS WITH WORSENING FINANCIAL PERFORMANCE</a:t>
            </a:r>
          </a:p>
        </p:txBody>
      </p:sp>
    </p:spTree>
    <p:extLst>
      <p:ext uri="{BB962C8B-B14F-4D97-AF65-F5344CB8AC3E}">
        <p14:creationId xmlns:p14="http://schemas.microsoft.com/office/powerpoint/2010/main" val="110313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200" dirty="0">
                <a:solidFill>
                  <a:schemeClr val="bg1"/>
                </a:solidFill>
              </a:rPr>
              <a:t>GM for Music slipped into negative in FY20 and is projected to continue being negative in FY21. At  </a:t>
            </a:r>
            <a:r>
              <a:rPr lang="en-US" sz="2200" b="1" dirty="0">
                <a:solidFill>
                  <a:schemeClr val="bg1"/>
                </a:solidFill>
              </a:rPr>
              <a:t>-16%</a:t>
            </a:r>
            <a:r>
              <a:rPr lang="en-US" sz="2200" dirty="0">
                <a:solidFill>
                  <a:schemeClr val="bg1"/>
                </a:solidFill>
              </a:rPr>
              <a:t>, the GM to Revenue ratio of Music is the lowest among all departments.</a:t>
            </a:r>
          </a:p>
          <a:p>
            <a:pPr>
              <a:lnSpc>
                <a:spcPct val="150000"/>
              </a:lnSpc>
            </a:pPr>
            <a:r>
              <a:rPr lang="en-US" sz="2200" dirty="0">
                <a:solidFill>
                  <a:schemeClr val="bg1"/>
                </a:solidFill>
              </a:rPr>
              <a:t>Music has high enrollment but </a:t>
            </a:r>
            <a:r>
              <a:rPr lang="en-US" sz="2200" b="1" dirty="0">
                <a:solidFill>
                  <a:schemeClr val="bg1"/>
                </a:solidFill>
              </a:rPr>
              <a:t>also high discount rate which is driving the low GM</a:t>
            </a:r>
            <a:r>
              <a:rPr lang="en-US" sz="2200" dirty="0">
                <a:solidFill>
                  <a:schemeClr val="bg1"/>
                </a:solidFill>
              </a:rPr>
              <a:t> that are not enough to cover either the direct costs or the overhead costs for the department</a:t>
            </a:r>
          </a:p>
          <a:p>
            <a:pPr>
              <a:lnSpc>
                <a:spcPct val="150000"/>
              </a:lnSpc>
            </a:pPr>
            <a:r>
              <a:rPr lang="en-US" sz="2200" dirty="0">
                <a:solidFill>
                  <a:schemeClr val="bg1"/>
                </a:solidFill>
              </a:rPr>
              <a:t>Music also has more than twice the directs costs of an average department at the university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E7EBAD98-9AB6-744A-8EDD-2319B6506110}"/>
              </a:ext>
            </a:extLst>
          </p:cNvPr>
          <p:cNvPicPr>
            <a:picLocks noChangeAspect="1"/>
          </p:cNvPicPr>
          <p:nvPr/>
        </p:nvPicPr>
        <p:blipFill>
          <a:blip r:embed="rId4"/>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247301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 Industry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30000"/>
              </a:lnSpc>
            </a:pPr>
            <a:r>
              <a:rPr lang="en-US" sz="2300" dirty="0">
                <a:solidFill>
                  <a:schemeClr val="bg1"/>
                </a:solidFill>
              </a:rPr>
              <a:t>NTR and GM for Music Industry are projected to continue to decline in FY21 because of combination of </a:t>
            </a:r>
            <a:r>
              <a:rPr lang="en-US" sz="2300" b="1" dirty="0">
                <a:solidFill>
                  <a:schemeClr val="bg1"/>
                </a:solidFill>
              </a:rPr>
              <a:t>lower enrollment and higher discount rates</a:t>
            </a:r>
          </a:p>
          <a:p>
            <a:pPr>
              <a:lnSpc>
                <a:spcPct val="130000"/>
              </a:lnSpc>
            </a:pPr>
            <a:r>
              <a:rPr lang="en-US" sz="2300" dirty="0">
                <a:solidFill>
                  <a:schemeClr val="bg1"/>
                </a:solidFill>
              </a:rPr>
              <a:t>The projected avg GM to Revenue ratio for </a:t>
            </a:r>
            <a:r>
              <a:rPr lang="en-US" sz="2300" b="1" dirty="0">
                <a:solidFill>
                  <a:schemeClr val="bg1"/>
                </a:solidFill>
              </a:rPr>
              <a:t>Music Industry is 47% compared to the university average of 54%</a:t>
            </a:r>
          </a:p>
          <a:p>
            <a:pPr>
              <a:lnSpc>
                <a:spcPct val="130000"/>
              </a:lnSpc>
            </a:pPr>
            <a:r>
              <a:rPr lang="en-US" sz="2300" dirty="0">
                <a:solidFill>
                  <a:schemeClr val="bg1"/>
                </a:solidFill>
              </a:rPr>
              <a:t>Increased auxiliary costs and reduced auxiliary revenues because of COVID-19 add to the losses but the structural issues that have driven losses historically persist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88A7FB54-DC40-E348-B5E3-418A6FB4CFE5}"/>
              </a:ext>
            </a:extLst>
          </p:cNvPr>
          <p:cNvPicPr>
            <a:picLocks noChangeAspect="1"/>
          </p:cNvPicPr>
          <p:nvPr/>
        </p:nvPicPr>
        <p:blipFill>
          <a:blip r:embed="rId3"/>
          <a:stretch>
            <a:fillRect/>
          </a:stretch>
        </p:blipFill>
        <p:spPr>
          <a:xfrm>
            <a:off x="6033289" y="2189747"/>
            <a:ext cx="6158711" cy="4079146"/>
          </a:xfrm>
          <a:prstGeom prst="rect">
            <a:avLst/>
          </a:prstGeom>
        </p:spPr>
      </p:pic>
    </p:spTree>
    <p:extLst>
      <p:ext uri="{BB962C8B-B14F-4D97-AF65-F5344CB8AC3E}">
        <p14:creationId xmlns:p14="http://schemas.microsoft.com/office/powerpoint/2010/main" val="24007894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9768</TotalTime>
  <Words>1535</Words>
  <Application>Microsoft Macintosh PowerPoint</Application>
  <PresentationFormat>Widescreen</PresentationFormat>
  <Paragraphs>100</Paragraphs>
  <Slides>30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5" baseType="lpstr">
      <vt:lpstr>Arial</vt:lpstr>
      <vt:lpstr>Calibri</vt:lpstr>
      <vt:lpstr>Calibri Light</vt:lpstr>
      <vt:lpstr>Office Theme</vt:lpstr>
      <vt:lpstr>think-cell Slide</vt:lpstr>
      <vt:lpstr>FY21 PROJECTED PROFITABILITY ANALYSIS</vt:lpstr>
      <vt:lpstr>Profitability by College FY21 Projections</vt:lpstr>
      <vt:lpstr>Profitability by Department (FY21 Projections)</vt:lpstr>
      <vt:lpstr>GM to Revenue Ratio by Department (FY21 Projected)</vt:lpstr>
      <vt:lpstr>DEFINITIONS</vt:lpstr>
      <vt:lpstr>Methodology FY21 Projections</vt:lpstr>
      <vt:lpstr>DEPARTMENTS WITH WORSENING FINANCIAL PERFORMANCE</vt:lpstr>
      <vt:lpstr>Music</vt:lpstr>
      <vt:lpstr>Music Industry</vt:lpstr>
      <vt:lpstr>Nursing</vt:lpstr>
      <vt:lpstr>Theatre</vt:lpstr>
      <vt:lpstr>Psychology</vt:lpstr>
      <vt:lpstr>Biology</vt:lpstr>
      <vt:lpstr>Communication</vt:lpstr>
      <vt:lpstr>DEPARTMENTS WITH IMPROVING FINANCIAL PERFORMANCE</vt:lpstr>
      <vt:lpstr>Chemistry</vt:lpstr>
      <vt:lpstr>Political Science</vt:lpstr>
      <vt:lpstr>Management</vt:lpstr>
      <vt:lpstr>Marketing</vt:lpstr>
      <vt:lpstr>Finance</vt:lpstr>
      <vt:lpstr>Loyola Institute for Ministry</vt:lpstr>
      <vt:lpstr>Summary and Recommendations</vt:lpstr>
      <vt:lpstr>Summary and Recommendations</vt:lpstr>
      <vt:lpstr>Appendix  (FY19 and FY20)</vt:lpstr>
      <vt:lpstr>Profitability by College FY20 Actuals</vt:lpstr>
      <vt:lpstr>Profitability by Department (FY20 Actuals)</vt:lpstr>
      <vt:lpstr>GM to Revenue Ratio by Department (FY20 Actuals)</vt:lpstr>
      <vt:lpstr>Profitability by College FY19 Actuals</vt:lpstr>
      <vt:lpstr>Profitability by Department (FY19 Actuals)</vt:lpstr>
      <vt:lpstr>GM to Revenue Ratio by Department (FY19 Actuals)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Shashank Rai</cp:lastModifiedBy>
  <cp:revision>141</cp:revision>
  <dcterms:created xsi:type="dcterms:W3CDTF">2020-10-16T19:51:44Z</dcterms:created>
  <dcterms:modified xsi:type="dcterms:W3CDTF">2020-11-20T15:29:19Z</dcterms:modified>
</cp:coreProperties>
</file>