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72" r:id="rId2"/>
    <p:sldId id="295" r:id="rId3"/>
    <p:sldId id="275" r:id="rId4"/>
    <p:sldId id="307" r:id="rId5"/>
    <p:sldId id="314" r:id="rId6"/>
    <p:sldId id="306" r:id="rId7"/>
    <p:sldId id="296" r:id="rId8"/>
    <p:sldId id="297" r:id="rId9"/>
    <p:sldId id="301" r:id="rId10"/>
    <p:sldId id="303" r:id="rId11"/>
    <p:sldId id="300" r:id="rId12"/>
    <p:sldId id="298" r:id="rId13"/>
    <p:sldId id="299" r:id="rId14"/>
    <p:sldId id="316" r:id="rId15"/>
    <p:sldId id="313" r:id="rId16"/>
    <p:sldId id="305" r:id="rId17"/>
    <p:sldId id="302" r:id="rId18"/>
    <p:sldId id="292" r:id="rId19"/>
    <p:sldId id="304" r:id="rId20"/>
    <p:sldId id="312" r:id="rId21"/>
    <p:sldId id="319" r:id="rId22"/>
    <p:sldId id="320" r:id="rId23"/>
    <p:sldId id="318" r:id="rId24"/>
    <p:sldId id="322" r:id="rId25"/>
    <p:sldId id="257" r:id="rId26"/>
    <p:sldId id="271" r:id="rId27"/>
    <p:sldId id="321" r:id="rId28"/>
    <p:sldId id="323" r:id="rId29"/>
    <p:sldId id="326" r:id="rId30"/>
    <p:sldId id="325" r:id="rId31"/>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shank Rai" initials="SR" lastIdx="8" clrIdx="0">
    <p:extLst>
      <p:ext uri="{19B8F6BF-5375-455C-9EA6-DF929625EA0E}">
        <p15:presenceInfo xmlns:p15="http://schemas.microsoft.com/office/powerpoint/2012/main" userId="5814c21cc9978167" providerId="Windows Live"/>
      </p:ext>
    </p:extLst>
  </p:cmAuthor>
  <p:cmAuthor id="2" name="rjnelson" initials="r" lastIdx="4" clrIdx="1">
    <p:extLst>
      <p:ext uri="{19B8F6BF-5375-455C-9EA6-DF929625EA0E}">
        <p15:presenceInfo xmlns:p15="http://schemas.microsoft.com/office/powerpoint/2012/main" userId="rjnel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3257"/>
  </p:normalViewPr>
  <p:slideViewPr>
    <p:cSldViewPr snapToGrid="0" snapToObjects="1">
      <p:cViewPr varScale="1">
        <p:scale>
          <a:sx n="92" d="100"/>
          <a:sy n="92" d="100"/>
        </p:scale>
        <p:origin x="13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B83314-82D4-3C4B-A7F4-11198BA8C44E}" type="datetimeFigureOut">
              <a:rPr lang="en-US" smtClean="0"/>
              <a:t>11/10/20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DF8E8-2061-8B47-B57A-6D5979B8F0A7}" type="slidenum">
              <a:rPr lang="en-US" smtClean="0"/>
              <a:t>‹#›</a:t>
            </a:fld>
            <a:endParaRPr lang="en-US"/>
          </a:p>
        </p:txBody>
      </p:sp>
    </p:spTree>
    <p:extLst>
      <p:ext uri="{BB962C8B-B14F-4D97-AF65-F5344CB8AC3E}">
        <p14:creationId xmlns:p14="http://schemas.microsoft.com/office/powerpoint/2010/main" val="1938885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a:t>
            </a:fld>
            <a:endParaRPr lang="en-US"/>
          </a:p>
        </p:txBody>
      </p:sp>
    </p:spTree>
    <p:extLst>
      <p:ext uri="{BB962C8B-B14F-4D97-AF65-F5344CB8AC3E}">
        <p14:creationId xmlns:p14="http://schemas.microsoft.com/office/powerpoint/2010/main" val="899639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Accounting is projected to be positive. All other 14 departments continue to be loss making. – Add the note on Accounting</a:t>
            </a:r>
          </a:p>
        </p:txBody>
      </p:sp>
      <p:sp>
        <p:nvSpPr>
          <p:cNvPr id="4" name="Slide Number Placeholder 3"/>
          <p:cNvSpPr>
            <a:spLocks noGrp="1"/>
          </p:cNvSpPr>
          <p:nvPr>
            <p:ph type="sldNum" sz="quarter" idx="5"/>
          </p:nvPr>
        </p:nvSpPr>
        <p:spPr/>
        <p:txBody>
          <a:bodyPr/>
          <a:lstStyle/>
          <a:p>
            <a:fld id="{126DF8E8-2061-8B47-B57A-6D5979B8F0A7}" type="slidenum">
              <a:rPr lang="en-US" smtClean="0"/>
              <a:t>3</a:t>
            </a:fld>
            <a:endParaRPr lang="en-US"/>
          </a:p>
        </p:txBody>
      </p:sp>
    </p:spTree>
    <p:extLst>
      <p:ext uri="{BB962C8B-B14F-4D97-AF65-F5344CB8AC3E}">
        <p14:creationId xmlns:p14="http://schemas.microsoft.com/office/powerpoint/2010/main" val="3290373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7</a:t>
            </a:fld>
            <a:endParaRPr lang="en-US"/>
          </a:p>
        </p:txBody>
      </p:sp>
    </p:spTree>
    <p:extLst>
      <p:ext uri="{BB962C8B-B14F-4D97-AF65-F5344CB8AC3E}">
        <p14:creationId xmlns:p14="http://schemas.microsoft.com/office/powerpoint/2010/main" val="4125274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13</a:t>
            </a:fld>
            <a:endParaRPr lang="en-US"/>
          </a:p>
        </p:txBody>
      </p:sp>
    </p:spTree>
    <p:extLst>
      <p:ext uri="{BB962C8B-B14F-4D97-AF65-F5344CB8AC3E}">
        <p14:creationId xmlns:p14="http://schemas.microsoft.com/office/powerpoint/2010/main" val="873259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22</a:t>
            </a:fld>
            <a:endParaRPr lang="en-US"/>
          </a:p>
        </p:txBody>
      </p:sp>
    </p:spTree>
    <p:extLst>
      <p:ext uri="{BB962C8B-B14F-4D97-AF65-F5344CB8AC3E}">
        <p14:creationId xmlns:p14="http://schemas.microsoft.com/office/powerpoint/2010/main" val="3629461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Departments like Teacher Certification and Studio art are small departments with low costs. They have +</a:t>
            </a:r>
            <a:r>
              <a:rPr lang="en-US" dirty="0" err="1"/>
              <a:t>ve</a:t>
            </a:r>
            <a:r>
              <a:rPr lang="en-US" dirty="0"/>
              <a:t> gross margins but higher profitability largely because of dorm revenue share which is divided by college and within college, the departments get equal share.</a:t>
            </a:r>
          </a:p>
        </p:txBody>
      </p:sp>
      <p:sp>
        <p:nvSpPr>
          <p:cNvPr id="4" name="Slide Number Placeholder 3"/>
          <p:cNvSpPr>
            <a:spLocks noGrp="1"/>
          </p:cNvSpPr>
          <p:nvPr>
            <p:ph type="sldNum" sz="quarter" idx="5"/>
          </p:nvPr>
        </p:nvSpPr>
        <p:spPr/>
        <p:txBody>
          <a:bodyPr/>
          <a:lstStyle/>
          <a:p>
            <a:fld id="{126DF8E8-2061-8B47-B57A-6D5979B8F0A7}" type="slidenum">
              <a:rPr lang="en-US" smtClean="0"/>
              <a:t>26</a:t>
            </a:fld>
            <a:endParaRPr lang="en-US"/>
          </a:p>
        </p:txBody>
      </p:sp>
    </p:spTree>
    <p:extLst>
      <p:ext uri="{BB962C8B-B14F-4D97-AF65-F5344CB8AC3E}">
        <p14:creationId xmlns:p14="http://schemas.microsoft.com/office/powerpoint/2010/main" val="274649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27</a:t>
            </a:fld>
            <a:endParaRPr lang="en-US"/>
          </a:p>
        </p:txBody>
      </p:sp>
    </p:spTree>
    <p:extLst>
      <p:ext uri="{BB962C8B-B14F-4D97-AF65-F5344CB8AC3E}">
        <p14:creationId xmlns:p14="http://schemas.microsoft.com/office/powerpoint/2010/main" val="3637811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Departments like Teacher Certification and Studio art are small departments with low costs. They have +</a:t>
            </a:r>
            <a:r>
              <a:rPr lang="en-US" dirty="0" err="1"/>
              <a:t>ve</a:t>
            </a:r>
            <a:r>
              <a:rPr lang="en-US" dirty="0"/>
              <a:t> gross margins but higher profitability largely because of dorm revenue share which is divided by college and within college, the departments get equal share.</a:t>
            </a:r>
          </a:p>
        </p:txBody>
      </p:sp>
      <p:sp>
        <p:nvSpPr>
          <p:cNvPr id="4" name="Slide Number Placeholder 3"/>
          <p:cNvSpPr>
            <a:spLocks noGrp="1"/>
          </p:cNvSpPr>
          <p:nvPr>
            <p:ph type="sldNum" sz="quarter" idx="5"/>
          </p:nvPr>
        </p:nvSpPr>
        <p:spPr/>
        <p:txBody>
          <a:bodyPr/>
          <a:lstStyle/>
          <a:p>
            <a:fld id="{126DF8E8-2061-8B47-B57A-6D5979B8F0A7}" type="slidenum">
              <a:rPr lang="en-US" smtClean="0"/>
              <a:t>29</a:t>
            </a:fld>
            <a:endParaRPr lang="en-US"/>
          </a:p>
        </p:txBody>
      </p:sp>
    </p:spTree>
    <p:extLst>
      <p:ext uri="{BB962C8B-B14F-4D97-AF65-F5344CB8AC3E}">
        <p14:creationId xmlns:p14="http://schemas.microsoft.com/office/powerpoint/2010/main" val="322043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30</a:t>
            </a:fld>
            <a:endParaRPr lang="en-US"/>
          </a:p>
        </p:txBody>
      </p:sp>
    </p:spTree>
    <p:extLst>
      <p:ext uri="{BB962C8B-B14F-4D97-AF65-F5344CB8AC3E}">
        <p14:creationId xmlns:p14="http://schemas.microsoft.com/office/powerpoint/2010/main" val="410687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B50B-303B-2048-878C-C220E5CE38BB}"/>
              </a:ext>
            </a:extLst>
          </p:cNvPr>
          <p:cNvSpPr>
            <a:spLocks noGrp="1"/>
          </p:cNvSpPr>
          <p:nvPr>
            <p:ph type="title"/>
          </p:nvPr>
        </p:nvSpPr>
        <p:spPr>
          <a:xfrm>
            <a:off x="838200" y="1"/>
            <a:ext cx="10515600" cy="780584"/>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C9BC478-C2AF-4B45-8CC2-2A032A452D7D}"/>
              </a:ext>
            </a:extLst>
          </p:cNvPr>
          <p:cNvSpPr>
            <a:spLocks noGrp="1"/>
          </p:cNvSpPr>
          <p:nvPr>
            <p:ph sz="half" idx="1"/>
          </p:nvPr>
        </p:nvSpPr>
        <p:spPr>
          <a:xfrm>
            <a:off x="838200" y="959972"/>
            <a:ext cx="4404360"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6FF980A-0F90-2442-A139-BFA903035296}"/>
              </a:ext>
            </a:extLst>
          </p:cNvPr>
          <p:cNvSpPr>
            <a:spLocks noGrp="1"/>
          </p:cNvSpPr>
          <p:nvPr>
            <p:ph sz="half" idx="2"/>
          </p:nvPr>
        </p:nvSpPr>
        <p:spPr>
          <a:xfrm>
            <a:off x="5401056" y="959972"/>
            <a:ext cx="5952742"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62DB06FE-107E-4F48-93FE-B4BDFECC773E}"/>
              </a:ext>
            </a:extLst>
          </p:cNvPr>
          <p:cNvSpPr>
            <a:spLocks noGrp="1"/>
          </p:cNvSpPr>
          <p:nvPr>
            <p:ph type="dt" sz="half" idx="10"/>
          </p:nvPr>
        </p:nvSpPr>
        <p:spPr>
          <a:xfrm>
            <a:off x="35312" y="6356350"/>
            <a:ext cx="802888" cy="365125"/>
          </a:xfrm>
        </p:spPr>
        <p:txBody>
          <a:bodyPr/>
          <a:lstStyle/>
          <a:p>
            <a:fld id="{AF87CF37-6F4C-064D-B695-31525FCFC643}" type="datetimeFigureOut">
              <a:rPr lang="en-US" smtClean="0"/>
              <a:t>11/10/20</a:t>
            </a:fld>
            <a:endParaRPr lang="en-US"/>
          </a:p>
        </p:txBody>
      </p:sp>
      <p:sp>
        <p:nvSpPr>
          <p:cNvPr id="6" name="Footer Placeholder 5">
            <a:extLst>
              <a:ext uri="{FF2B5EF4-FFF2-40B4-BE49-F238E27FC236}">
                <a16:creationId xmlns:a16="http://schemas.microsoft.com/office/drawing/2014/main" id="{30C9518D-2103-6647-ACF1-F62D1D680CCD}"/>
              </a:ext>
            </a:extLst>
          </p:cNvPr>
          <p:cNvSpPr>
            <a:spLocks noGrp="1"/>
          </p:cNvSpPr>
          <p:nvPr>
            <p:ph type="ftr" sz="quarter" idx="11"/>
          </p:nvPr>
        </p:nvSpPr>
        <p:spPr>
          <a:xfrm>
            <a:off x="838198" y="6356350"/>
            <a:ext cx="10515600" cy="365125"/>
          </a:xfrm>
        </p:spPr>
        <p:txBody>
          <a:bodyPr/>
          <a:lstStyle/>
          <a:p>
            <a:endParaRPr lang="en-US" dirty="0"/>
          </a:p>
        </p:txBody>
      </p:sp>
      <p:sp>
        <p:nvSpPr>
          <p:cNvPr id="7" name="Slide Number Placeholder 6">
            <a:extLst>
              <a:ext uri="{FF2B5EF4-FFF2-40B4-BE49-F238E27FC236}">
                <a16:creationId xmlns:a16="http://schemas.microsoft.com/office/drawing/2014/main" id="{787C2657-382A-644D-A3AC-3C3A00B45E7A}"/>
              </a:ext>
            </a:extLst>
          </p:cNvPr>
          <p:cNvSpPr>
            <a:spLocks noGrp="1"/>
          </p:cNvSpPr>
          <p:nvPr>
            <p:ph type="sldNum" sz="quarter" idx="12"/>
          </p:nvPr>
        </p:nvSpPr>
        <p:spPr>
          <a:xfrm>
            <a:off x="11353798" y="6356349"/>
            <a:ext cx="802889" cy="365125"/>
          </a:xfrm>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3697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7431-5BDB-3B48-989B-EFBA32375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49A4CF-0942-2C4B-9A1D-2656F79B9B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39F26D-8D77-9D41-B29D-9906BF66E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6C3D1-D030-F847-ABE3-514AD626812A}"/>
              </a:ext>
            </a:extLst>
          </p:cNvPr>
          <p:cNvSpPr>
            <a:spLocks noGrp="1"/>
          </p:cNvSpPr>
          <p:nvPr>
            <p:ph type="dt" sz="half" idx="10"/>
          </p:nvPr>
        </p:nvSpPr>
        <p:spPr/>
        <p:txBody>
          <a:bodyPr/>
          <a:lstStyle/>
          <a:p>
            <a:fld id="{AF87CF37-6F4C-064D-B695-31525FCFC643}" type="datetimeFigureOut">
              <a:rPr lang="en-US" smtClean="0"/>
              <a:t>11/10/20</a:t>
            </a:fld>
            <a:endParaRPr lang="en-US"/>
          </a:p>
        </p:txBody>
      </p:sp>
      <p:sp>
        <p:nvSpPr>
          <p:cNvPr id="6" name="Footer Placeholder 5">
            <a:extLst>
              <a:ext uri="{FF2B5EF4-FFF2-40B4-BE49-F238E27FC236}">
                <a16:creationId xmlns:a16="http://schemas.microsoft.com/office/drawing/2014/main" id="{179ABDC7-9970-0744-B134-22C201ACB1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03240E-F144-5747-A0C6-1BC9F99030F3}"/>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6066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64AA-E699-5D41-AB62-E43BD7E08D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076427-5AE2-894A-9949-632097DF3E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AF8F2-2954-3F4C-A7F1-BCC8A05A6008}"/>
              </a:ext>
            </a:extLst>
          </p:cNvPr>
          <p:cNvSpPr>
            <a:spLocks noGrp="1"/>
          </p:cNvSpPr>
          <p:nvPr>
            <p:ph type="dt" sz="half" idx="10"/>
          </p:nvPr>
        </p:nvSpPr>
        <p:spPr/>
        <p:txBody>
          <a:bodyPr/>
          <a:lstStyle/>
          <a:p>
            <a:fld id="{AF87CF37-6F4C-064D-B695-31525FCFC643}" type="datetimeFigureOut">
              <a:rPr lang="en-US" smtClean="0"/>
              <a:t>11/10/20</a:t>
            </a:fld>
            <a:endParaRPr lang="en-US"/>
          </a:p>
        </p:txBody>
      </p:sp>
      <p:sp>
        <p:nvSpPr>
          <p:cNvPr id="5" name="Footer Placeholder 4">
            <a:extLst>
              <a:ext uri="{FF2B5EF4-FFF2-40B4-BE49-F238E27FC236}">
                <a16:creationId xmlns:a16="http://schemas.microsoft.com/office/drawing/2014/main" id="{35CF6972-13E9-F348-9B0D-8161E2A2A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4B496-2A9E-8342-95C7-C0EAFAC4B876}"/>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529441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13B994-F4BD-1643-B41D-5B306C9241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1FE79B-4DB3-8F40-9A66-498E67AD42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43A3B-68C6-D249-80E5-504FDD08996A}"/>
              </a:ext>
            </a:extLst>
          </p:cNvPr>
          <p:cNvSpPr>
            <a:spLocks noGrp="1"/>
          </p:cNvSpPr>
          <p:nvPr>
            <p:ph type="dt" sz="half" idx="10"/>
          </p:nvPr>
        </p:nvSpPr>
        <p:spPr/>
        <p:txBody>
          <a:bodyPr/>
          <a:lstStyle/>
          <a:p>
            <a:fld id="{AF87CF37-6F4C-064D-B695-31525FCFC643}" type="datetimeFigureOut">
              <a:rPr lang="en-US" smtClean="0"/>
              <a:t>11/10/20</a:t>
            </a:fld>
            <a:endParaRPr lang="en-US"/>
          </a:p>
        </p:txBody>
      </p:sp>
      <p:sp>
        <p:nvSpPr>
          <p:cNvPr id="5" name="Footer Placeholder 4">
            <a:extLst>
              <a:ext uri="{FF2B5EF4-FFF2-40B4-BE49-F238E27FC236}">
                <a16:creationId xmlns:a16="http://schemas.microsoft.com/office/drawing/2014/main" id="{91F9238C-49ED-CB42-AD6D-532B1E9D8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2C769-AEAA-2F41-86F9-3ACB9F55C1C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303243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0285-A808-B645-A11D-E4962250E2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D02415-3E1C-A549-BCD2-B79EC14476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22ED77-0679-D54B-B46D-8084442A218B}"/>
              </a:ext>
            </a:extLst>
          </p:cNvPr>
          <p:cNvSpPr>
            <a:spLocks noGrp="1"/>
          </p:cNvSpPr>
          <p:nvPr>
            <p:ph type="dt" sz="half" idx="10"/>
          </p:nvPr>
        </p:nvSpPr>
        <p:spPr/>
        <p:txBody>
          <a:bodyPr/>
          <a:lstStyle/>
          <a:p>
            <a:fld id="{AF87CF37-6F4C-064D-B695-31525FCFC643}" type="datetimeFigureOut">
              <a:rPr lang="en-US" smtClean="0"/>
              <a:t>11/10/20</a:t>
            </a:fld>
            <a:endParaRPr lang="en-US"/>
          </a:p>
        </p:txBody>
      </p:sp>
      <p:sp>
        <p:nvSpPr>
          <p:cNvPr id="5" name="Footer Placeholder 4">
            <a:extLst>
              <a:ext uri="{FF2B5EF4-FFF2-40B4-BE49-F238E27FC236}">
                <a16:creationId xmlns:a16="http://schemas.microsoft.com/office/drawing/2014/main" id="{1E79B305-1924-5C48-8D66-3A1BEEFCF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3AE14-3E12-AC4A-B77C-FB7577474150}"/>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71888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62D0-8D03-0A43-8EB1-30A2F6978F12}"/>
              </a:ext>
            </a:extLst>
          </p:cNvPr>
          <p:cNvSpPr>
            <a:spLocks noGrp="1"/>
          </p:cNvSpPr>
          <p:nvPr>
            <p:ph type="title"/>
          </p:nvPr>
        </p:nvSpPr>
        <p:spPr>
          <a:xfrm>
            <a:off x="-1" y="0"/>
            <a:ext cx="12192001" cy="681037"/>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E05C0C7-301F-B64C-9D02-B369ECC714BA}"/>
              </a:ext>
            </a:extLst>
          </p:cNvPr>
          <p:cNvSpPr>
            <a:spLocks noGrp="1"/>
          </p:cNvSpPr>
          <p:nvPr>
            <p:ph idx="1"/>
          </p:nvPr>
        </p:nvSpPr>
        <p:spPr>
          <a:xfrm>
            <a:off x="5943600" y="869795"/>
            <a:ext cx="6248400" cy="53071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24A1516-DFB0-F44F-BFCF-A08B38049ACA}"/>
              </a:ext>
            </a:extLst>
          </p:cNvPr>
          <p:cNvSpPr>
            <a:spLocks noGrp="1"/>
          </p:cNvSpPr>
          <p:nvPr>
            <p:ph type="dt" sz="half" idx="10"/>
          </p:nvPr>
        </p:nvSpPr>
        <p:spPr/>
        <p:txBody>
          <a:bodyPr/>
          <a:lstStyle/>
          <a:p>
            <a:fld id="{AF87CF37-6F4C-064D-B695-31525FCFC643}" type="datetimeFigureOut">
              <a:rPr lang="en-US" smtClean="0"/>
              <a:t>11/10/20</a:t>
            </a:fld>
            <a:endParaRPr lang="en-US"/>
          </a:p>
        </p:txBody>
      </p:sp>
      <p:sp>
        <p:nvSpPr>
          <p:cNvPr id="5" name="Footer Placeholder 4">
            <a:extLst>
              <a:ext uri="{FF2B5EF4-FFF2-40B4-BE49-F238E27FC236}">
                <a16:creationId xmlns:a16="http://schemas.microsoft.com/office/drawing/2014/main" id="{AE2755B8-F106-5D45-8AC3-C0E06D667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C9485-FE54-9C45-9036-7E06AF47828E}"/>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6260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B5BA-E1AC-124E-9B94-9EA063C128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A44444-D65F-F945-AE8F-553D7AF0ADDF}"/>
              </a:ext>
            </a:extLst>
          </p:cNvPr>
          <p:cNvSpPr>
            <a:spLocks noGrp="1"/>
          </p:cNvSpPr>
          <p:nvPr>
            <p:ph type="dt" sz="half" idx="10"/>
          </p:nvPr>
        </p:nvSpPr>
        <p:spPr/>
        <p:txBody>
          <a:bodyPr/>
          <a:lstStyle/>
          <a:p>
            <a:fld id="{AF87CF37-6F4C-064D-B695-31525FCFC643}" type="datetimeFigureOut">
              <a:rPr lang="en-US" smtClean="0"/>
              <a:t>11/10/20</a:t>
            </a:fld>
            <a:endParaRPr lang="en-US"/>
          </a:p>
        </p:txBody>
      </p:sp>
      <p:sp>
        <p:nvSpPr>
          <p:cNvPr id="4" name="Footer Placeholder 3">
            <a:extLst>
              <a:ext uri="{FF2B5EF4-FFF2-40B4-BE49-F238E27FC236}">
                <a16:creationId xmlns:a16="http://schemas.microsoft.com/office/drawing/2014/main" id="{ED5B420F-86A2-344F-943C-77DDE599E5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8FB8D1-47B4-464C-A808-7B93B797CDE5}"/>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915098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032E-54D4-FA4F-AD02-2FDA4AFB46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4B1347-C743-BF48-83A4-57FACD3B5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24196F-1327-D647-8ACA-5C7BB699C2C7}"/>
              </a:ext>
            </a:extLst>
          </p:cNvPr>
          <p:cNvSpPr>
            <a:spLocks noGrp="1"/>
          </p:cNvSpPr>
          <p:nvPr>
            <p:ph type="dt" sz="half" idx="10"/>
          </p:nvPr>
        </p:nvSpPr>
        <p:spPr/>
        <p:txBody>
          <a:bodyPr/>
          <a:lstStyle/>
          <a:p>
            <a:fld id="{AF87CF37-6F4C-064D-B695-31525FCFC643}" type="datetimeFigureOut">
              <a:rPr lang="en-US" smtClean="0"/>
              <a:t>11/10/20</a:t>
            </a:fld>
            <a:endParaRPr lang="en-US"/>
          </a:p>
        </p:txBody>
      </p:sp>
      <p:sp>
        <p:nvSpPr>
          <p:cNvPr id="5" name="Footer Placeholder 4">
            <a:extLst>
              <a:ext uri="{FF2B5EF4-FFF2-40B4-BE49-F238E27FC236}">
                <a16:creationId xmlns:a16="http://schemas.microsoft.com/office/drawing/2014/main" id="{D49B0274-A89F-4642-81E9-7C57AA676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8816A-4694-F94A-B45F-F9176530585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286270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16F0-0407-864D-8F3D-B77FCE252F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6C75FB-E72F-9F4D-9DAE-CA9E59333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97439D-F574-1747-9B96-232283C676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27A53F-18CC-0549-ACC3-8ECF2D21F8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7C229B-B460-C744-A902-197B598F19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3AE016-9209-B243-BCBA-051FFBCFBD7B}"/>
              </a:ext>
            </a:extLst>
          </p:cNvPr>
          <p:cNvSpPr>
            <a:spLocks noGrp="1"/>
          </p:cNvSpPr>
          <p:nvPr>
            <p:ph type="dt" sz="half" idx="10"/>
          </p:nvPr>
        </p:nvSpPr>
        <p:spPr/>
        <p:txBody>
          <a:bodyPr/>
          <a:lstStyle/>
          <a:p>
            <a:fld id="{AF87CF37-6F4C-064D-B695-31525FCFC643}" type="datetimeFigureOut">
              <a:rPr lang="en-US" smtClean="0"/>
              <a:t>11/10/20</a:t>
            </a:fld>
            <a:endParaRPr lang="en-US"/>
          </a:p>
        </p:txBody>
      </p:sp>
      <p:sp>
        <p:nvSpPr>
          <p:cNvPr id="8" name="Footer Placeholder 7">
            <a:extLst>
              <a:ext uri="{FF2B5EF4-FFF2-40B4-BE49-F238E27FC236}">
                <a16:creationId xmlns:a16="http://schemas.microsoft.com/office/drawing/2014/main" id="{60A40A91-EB25-D04E-9827-ADAE7E9D61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191A89-D12B-E748-9E06-B2B0E82ACDFC}"/>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06198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45CF-3339-8F43-91A7-7EF46A8B76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8B1E2F-322E-B944-8079-A5E5C08EF770}"/>
              </a:ext>
            </a:extLst>
          </p:cNvPr>
          <p:cNvSpPr>
            <a:spLocks noGrp="1"/>
          </p:cNvSpPr>
          <p:nvPr>
            <p:ph type="dt" sz="half" idx="10"/>
          </p:nvPr>
        </p:nvSpPr>
        <p:spPr/>
        <p:txBody>
          <a:bodyPr/>
          <a:lstStyle/>
          <a:p>
            <a:fld id="{AF87CF37-6F4C-064D-B695-31525FCFC643}" type="datetimeFigureOut">
              <a:rPr lang="en-US" smtClean="0"/>
              <a:t>11/10/20</a:t>
            </a:fld>
            <a:endParaRPr lang="en-US"/>
          </a:p>
        </p:txBody>
      </p:sp>
      <p:sp>
        <p:nvSpPr>
          <p:cNvPr id="4" name="Footer Placeholder 3">
            <a:extLst>
              <a:ext uri="{FF2B5EF4-FFF2-40B4-BE49-F238E27FC236}">
                <a16:creationId xmlns:a16="http://schemas.microsoft.com/office/drawing/2014/main" id="{C5154A07-C9AC-394B-9744-7D9028FC63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D8A2AC-BEDE-1743-89D7-8EAF31C16677}"/>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40928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9E933F-9770-5340-A0D3-C97F16521747}"/>
              </a:ext>
            </a:extLst>
          </p:cNvPr>
          <p:cNvSpPr>
            <a:spLocks noGrp="1"/>
          </p:cNvSpPr>
          <p:nvPr>
            <p:ph type="dt" sz="half" idx="10"/>
          </p:nvPr>
        </p:nvSpPr>
        <p:spPr/>
        <p:txBody>
          <a:bodyPr/>
          <a:lstStyle/>
          <a:p>
            <a:fld id="{AF87CF37-6F4C-064D-B695-31525FCFC643}" type="datetimeFigureOut">
              <a:rPr lang="en-US" smtClean="0"/>
              <a:t>11/10/20</a:t>
            </a:fld>
            <a:endParaRPr lang="en-US"/>
          </a:p>
        </p:txBody>
      </p:sp>
      <p:sp>
        <p:nvSpPr>
          <p:cNvPr id="3" name="Footer Placeholder 2">
            <a:extLst>
              <a:ext uri="{FF2B5EF4-FFF2-40B4-BE49-F238E27FC236}">
                <a16:creationId xmlns:a16="http://schemas.microsoft.com/office/drawing/2014/main" id="{427CD766-9715-B645-B11D-FC97187FF3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F006C9-F767-0C48-96D3-B380F37961B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7874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83F2-B782-0949-98DD-1E6FB54FB4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BF9F29-77FB-7943-8D25-33C7871863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685FA-8C79-5242-AE93-A90FD0782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A2B87-8BA4-8D4C-9434-97243D81FC27}"/>
              </a:ext>
            </a:extLst>
          </p:cNvPr>
          <p:cNvSpPr>
            <a:spLocks noGrp="1"/>
          </p:cNvSpPr>
          <p:nvPr>
            <p:ph type="dt" sz="half" idx="10"/>
          </p:nvPr>
        </p:nvSpPr>
        <p:spPr/>
        <p:txBody>
          <a:bodyPr/>
          <a:lstStyle/>
          <a:p>
            <a:fld id="{AF87CF37-6F4C-064D-B695-31525FCFC643}" type="datetimeFigureOut">
              <a:rPr lang="en-US" smtClean="0"/>
              <a:t>11/10/20</a:t>
            </a:fld>
            <a:endParaRPr lang="en-US"/>
          </a:p>
        </p:txBody>
      </p:sp>
      <p:sp>
        <p:nvSpPr>
          <p:cNvPr id="6" name="Footer Placeholder 5">
            <a:extLst>
              <a:ext uri="{FF2B5EF4-FFF2-40B4-BE49-F238E27FC236}">
                <a16:creationId xmlns:a16="http://schemas.microsoft.com/office/drawing/2014/main" id="{320FEC8E-A0F2-974B-80DF-61758B25DB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B7EEE-04AE-8E44-8226-E663AF2F936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27835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019DC81-52AB-4DA5-9483-8C582B5038B8}"/>
              </a:ext>
            </a:extLst>
          </p:cNvPr>
          <p:cNvGraphicFramePr>
            <a:graphicFrameLocks noChangeAspect="1"/>
          </p:cNvGraphicFramePr>
          <p:nvPr userDrawn="1">
            <p:custDataLst>
              <p:tags r:id="rId15"/>
            </p:custDataLst>
            <p:extLst>
              <p:ext uri="{D42A27DB-BD31-4B8C-83A1-F6EECF244321}">
                <p14:modId xmlns:p14="http://schemas.microsoft.com/office/powerpoint/2010/main" val="42255691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8" name="think-cell Slide" r:id="rId16" imgW="378" imgH="379" progId="TCLayout.ActiveDocument.1">
                  <p:embed/>
                </p:oleObj>
              </mc:Choice>
              <mc:Fallback>
                <p:oleObj name="think-cell Slide" r:id="rId16" imgW="378" imgH="379"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AD19EE07-817C-274E-A7E3-315C338F93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2E9441-16F5-F946-A4E0-C2C2E485C8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BB6D5-2E36-8245-84D1-4D97C572FE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87CF37-6F4C-064D-B695-31525FCFC643}" type="datetimeFigureOut">
              <a:rPr lang="en-US" smtClean="0"/>
              <a:t>11/10/20</a:t>
            </a:fld>
            <a:endParaRPr lang="en-US"/>
          </a:p>
        </p:txBody>
      </p:sp>
      <p:sp>
        <p:nvSpPr>
          <p:cNvPr id="5" name="Footer Placeholder 4">
            <a:extLst>
              <a:ext uri="{FF2B5EF4-FFF2-40B4-BE49-F238E27FC236}">
                <a16:creationId xmlns:a16="http://schemas.microsoft.com/office/drawing/2014/main" id="{03F5A084-08CC-C84F-BFCF-3C0A37C00B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F94F60-9090-0A43-A518-D257EAF710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C649-F40F-DB4D-9916-9BCEE3802381}" type="slidenum">
              <a:rPr lang="en-US" smtClean="0"/>
              <a:t>‹#›</a:t>
            </a:fld>
            <a:endParaRPr lang="en-US"/>
          </a:p>
        </p:txBody>
      </p:sp>
    </p:spTree>
    <p:extLst>
      <p:ext uri="{BB962C8B-B14F-4D97-AF65-F5344CB8AC3E}">
        <p14:creationId xmlns:p14="http://schemas.microsoft.com/office/powerpoint/2010/main" val="60651022"/>
      </p:ext>
    </p:extLst>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60" r:id="rId4"/>
    <p:sldLayoutId id="2147483651"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524000" y="1275347"/>
            <a:ext cx="9144000" cy="2443214"/>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FY21 PROJECTED PROFITABILITY ANALYSIS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1524000" y="4200144"/>
            <a:ext cx="9144000" cy="621792"/>
          </a:xfrm>
          <a:solidFill>
            <a:schemeClr val="tx1">
              <a:lumMod val="65000"/>
              <a:lumOff val="35000"/>
            </a:schemeClr>
          </a:solidFill>
        </p:spPr>
        <p:txBody>
          <a:bodyPr>
            <a:normAutofit/>
          </a:bodyPr>
          <a:lstStyle/>
          <a:p>
            <a:r>
              <a:rPr lang="en-US" sz="3200" b="1" dirty="0">
                <a:solidFill>
                  <a:schemeClr val="bg1"/>
                </a:solidFill>
              </a:rPr>
              <a:t>LOYOLA UNIVERSITY, NEW ORLEANS</a:t>
            </a:r>
          </a:p>
        </p:txBody>
      </p:sp>
    </p:spTree>
    <p:extLst>
      <p:ext uri="{BB962C8B-B14F-4D97-AF65-F5344CB8AC3E}">
        <p14:creationId xmlns:p14="http://schemas.microsoft.com/office/powerpoint/2010/main" val="2489281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Theatre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The projected NTR and GM for FY21 are relatively constant compared to FY20 after a steep decline in FY20 from fY19</a:t>
            </a:r>
          </a:p>
          <a:p>
            <a:pPr>
              <a:lnSpc>
                <a:spcPct val="150000"/>
              </a:lnSpc>
            </a:pPr>
            <a:r>
              <a:rPr lang="en-US" sz="2400" dirty="0">
                <a:solidFill>
                  <a:schemeClr val="bg1"/>
                </a:solidFill>
              </a:rPr>
              <a:t>Indirect costs for Theatre are projected to increase from ~$1.3M in FY20 to ~1.5M in FY21 </a:t>
            </a:r>
          </a:p>
          <a:p>
            <a:pPr>
              <a:lnSpc>
                <a:spcPct val="150000"/>
              </a:lnSpc>
            </a:pPr>
            <a:r>
              <a:rPr lang="en-US" sz="2400" dirty="0">
                <a:solidFill>
                  <a:schemeClr val="bg1"/>
                </a:solidFill>
              </a:rPr>
              <a:t>Auxiliary and Dorm revenues are projected to decrease from ~$650K to ~$500K</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91474CA6-CAF3-D944-ADFE-58D818EC4D26}"/>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3493980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Psychology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Psychology accounted for 7.6% of all students in FY21 – that is 2.5 times the size of an average department. </a:t>
            </a:r>
          </a:p>
          <a:p>
            <a:pPr>
              <a:lnSpc>
                <a:spcPct val="150000"/>
              </a:lnSpc>
            </a:pPr>
            <a:r>
              <a:rPr lang="en-US" sz="2400" dirty="0">
                <a:solidFill>
                  <a:schemeClr val="bg1"/>
                </a:solidFill>
              </a:rPr>
              <a:t>Despite slight increase in revenues from FY19, Psychology’s losses increased because of greater indirect costs</a:t>
            </a:r>
          </a:p>
          <a:p>
            <a:pPr>
              <a:lnSpc>
                <a:spcPct val="150000"/>
              </a:lnSpc>
            </a:pPr>
            <a:r>
              <a:rPr lang="en-US" sz="2400" dirty="0">
                <a:solidFill>
                  <a:schemeClr val="bg1"/>
                </a:solidFill>
              </a:rPr>
              <a:t>At ~$2.8M, Psychology accounts for only 1.25 times the average department revenue, suggesting a higher than average discount rate.</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4DCDEB70-5243-A246-9968-3FE497505D7B}"/>
              </a:ext>
            </a:extLst>
          </p:cNvPr>
          <p:cNvPicPr>
            <a:picLocks noChangeAspect="1"/>
          </p:cNvPicPr>
          <p:nvPr/>
        </p:nvPicPr>
        <p:blipFill>
          <a:blip r:embed="rId3"/>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3968722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Biology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Biology had 5.9% of all students in FY20 – roughly twice the size of an average department. </a:t>
            </a:r>
          </a:p>
          <a:p>
            <a:pPr>
              <a:lnSpc>
                <a:spcPct val="150000"/>
              </a:lnSpc>
            </a:pPr>
            <a:r>
              <a:rPr lang="en-US" sz="2400" dirty="0">
                <a:solidFill>
                  <a:schemeClr val="bg1"/>
                </a:solidFill>
              </a:rPr>
              <a:t>Its revenues are, however, proportionate to an average department suggesting higher than average discount rate</a:t>
            </a:r>
          </a:p>
          <a:p>
            <a:pPr>
              <a:lnSpc>
                <a:spcPct val="150000"/>
              </a:lnSpc>
            </a:pPr>
            <a:r>
              <a:rPr lang="en-US" sz="2400" dirty="0">
                <a:solidFill>
                  <a:schemeClr val="bg1"/>
                </a:solidFill>
              </a:rPr>
              <a:t>Increase in indirect costs and less than proportional increase in projected NTR is likely to result in even higher losses in FY21</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6576582C-D3BA-9A41-A2E0-ED977AA86598}"/>
              </a:ext>
            </a:extLst>
          </p:cNvPr>
          <p:cNvPicPr>
            <a:picLocks noChangeAspect="1"/>
          </p:cNvPicPr>
          <p:nvPr/>
        </p:nvPicPr>
        <p:blipFill>
          <a:blip r:embed="rId3"/>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3183683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Communication</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Communication had an increase of ~33% in NTR from FY19 to FY20 but is projected to see a decline of ~7% in NTR in FY21</a:t>
            </a:r>
          </a:p>
          <a:p>
            <a:pPr>
              <a:lnSpc>
                <a:spcPct val="150000"/>
              </a:lnSpc>
            </a:pPr>
            <a:r>
              <a:rPr lang="en-US" sz="2400" dirty="0">
                <a:solidFill>
                  <a:schemeClr val="bg1"/>
                </a:solidFill>
              </a:rPr>
              <a:t>At 7.4% of all students, Communication is more than twice the size of an average department. However, its NTR in FY20 is only 1.5 times the size of an average department</a:t>
            </a:r>
          </a:p>
          <a:p>
            <a:pPr>
              <a:lnSpc>
                <a:spcPct val="150000"/>
              </a:lnSpc>
            </a:pPr>
            <a:r>
              <a:rPr lang="en-US" sz="2400" dirty="0">
                <a:solidFill>
                  <a:schemeClr val="bg1"/>
                </a:solidFill>
              </a:rPr>
              <a:t>Projected increase in losses are driven by consistently less than proportionate revenues and higher indirect costs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4AC4485A-488F-BB4F-84A0-A5C94559B683}"/>
              </a:ext>
            </a:extLst>
          </p:cNvPr>
          <p:cNvPicPr>
            <a:picLocks noChangeAspect="1"/>
          </p:cNvPicPr>
          <p:nvPr/>
        </p:nvPicPr>
        <p:blipFill>
          <a:blip r:embed="rId4"/>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1306654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fontScale="90000"/>
          </a:bodyPr>
          <a:lstStyle/>
          <a:p>
            <a:r>
              <a:rPr lang="en-US" b="1" dirty="0">
                <a:solidFill>
                  <a:schemeClr val="bg1"/>
                </a:solidFill>
                <a:latin typeface="Calibri" panose="020F0502020204030204" pitchFamily="34" charset="0"/>
                <a:cs typeface="Calibri" panose="020F0502020204030204" pitchFamily="34" charset="0"/>
              </a:rPr>
              <a:t>DEPARTMENTS WITH INCREASING REVENUES/DECLINING LOSSES</a:t>
            </a:r>
          </a:p>
        </p:txBody>
      </p:sp>
    </p:spTree>
    <p:extLst>
      <p:ext uri="{BB962C8B-B14F-4D97-AF65-F5344CB8AC3E}">
        <p14:creationId xmlns:p14="http://schemas.microsoft.com/office/powerpoint/2010/main" val="3652006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Chemistry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After a drop in NTR in FY20, Chemistry is projected to increase revenues in FY21</a:t>
            </a:r>
          </a:p>
          <a:p>
            <a:pPr>
              <a:lnSpc>
                <a:spcPct val="150000"/>
              </a:lnSpc>
            </a:pPr>
            <a:r>
              <a:rPr lang="en-US" sz="2400" dirty="0">
                <a:solidFill>
                  <a:schemeClr val="bg1"/>
                </a:solidFill>
              </a:rPr>
              <a:t>GM is projected to improve by $332K in FY21 with losses dropping by $164K</a:t>
            </a:r>
          </a:p>
          <a:p>
            <a:pPr>
              <a:lnSpc>
                <a:spcPct val="150000"/>
              </a:lnSpc>
            </a:pPr>
            <a:r>
              <a:rPr lang="en-US" sz="2400" dirty="0">
                <a:solidFill>
                  <a:schemeClr val="bg1"/>
                </a:solidFill>
              </a:rPr>
              <a:t>With 2.25% of all students in FY20, Chemistry had a slightly lower size than the average department. However, it’s NTR was just over half of the average department NTR. This suggests a higher than desirable discount rate.</a:t>
            </a:r>
          </a:p>
          <a:p>
            <a:pPr marL="0" indent="0">
              <a:lnSpc>
                <a:spcPct val="150000"/>
              </a:lnSpc>
              <a:buNone/>
            </a:pPr>
            <a:endParaRPr lang="en-US" sz="24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13955584-27BC-544D-B645-4085F1B1E016}"/>
              </a:ext>
            </a:extLst>
          </p:cNvPr>
          <p:cNvPicPr>
            <a:picLocks noChangeAspect="1"/>
          </p:cNvPicPr>
          <p:nvPr/>
        </p:nvPicPr>
        <p:blipFill>
          <a:blip r:embed="rId3"/>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3684616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Political Science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Political Science is projected to have better outcomes across the board in FY21</a:t>
            </a:r>
          </a:p>
          <a:p>
            <a:pPr>
              <a:lnSpc>
                <a:spcPct val="150000"/>
              </a:lnSpc>
            </a:pPr>
            <a:r>
              <a:rPr lang="en-US" sz="2400" dirty="0">
                <a:solidFill>
                  <a:schemeClr val="bg1"/>
                </a:solidFill>
              </a:rPr>
              <a:t>This is a direct result of increase in projected revenues by $153K and is projected to result in an overall decline of $73K in losses. Direct costs are projected to stay the same. </a:t>
            </a:r>
          </a:p>
          <a:p>
            <a:pPr>
              <a:lnSpc>
                <a:spcPct val="150000"/>
              </a:lnSpc>
            </a:pPr>
            <a:r>
              <a:rPr lang="en-US" sz="2400" dirty="0">
                <a:solidFill>
                  <a:schemeClr val="bg1"/>
                </a:solidFill>
              </a:rPr>
              <a:t>At 2.57% of all students, Political Science is 3/4</a:t>
            </a:r>
            <a:r>
              <a:rPr lang="en-US" sz="2400" baseline="30000" dirty="0">
                <a:solidFill>
                  <a:schemeClr val="bg1"/>
                </a:solidFill>
              </a:rPr>
              <a:t>th</a:t>
            </a:r>
            <a:r>
              <a:rPr lang="en-US" sz="2400" dirty="0">
                <a:solidFill>
                  <a:schemeClr val="bg1"/>
                </a:solidFill>
              </a:rPr>
              <a:t> the size of an average department, but it’s NTR is only half that of an average department.</a:t>
            </a:r>
          </a:p>
          <a:p>
            <a:pPr>
              <a:lnSpc>
                <a:spcPct val="150000"/>
              </a:lnSpc>
            </a:pPr>
            <a:endParaRPr lang="en-US" sz="24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13DC827D-E211-1C49-9191-7984D5FA7417}"/>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3103700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Management</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Management’s NTR has not changed much from FY19 through the projected FY21</a:t>
            </a:r>
          </a:p>
          <a:p>
            <a:pPr>
              <a:lnSpc>
                <a:spcPct val="150000"/>
              </a:lnSpc>
            </a:pPr>
            <a:r>
              <a:rPr lang="en-US" sz="2400" dirty="0">
                <a:solidFill>
                  <a:schemeClr val="bg1"/>
                </a:solidFill>
              </a:rPr>
              <a:t>Management has 5.9% of all students at the university – roughly twice the size of an average department. However, it’s projected revenues of ~$3.3M in FY21 are only 1.5 times the revenues of an average department, suggesting a higher than average discount rate.</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870F5336-A97D-7044-9749-3EFFC43B4FBD}"/>
              </a:ext>
            </a:extLst>
          </p:cNvPr>
          <p:cNvPicPr>
            <a:picLocks noChangeAspect="1"/>
          </p:cNvPicPr>
          <p:nvPr/>
        </p:nvPicPr>
        <p:blipFill>
          <a:blip r:embed="rId3"/>
          <a:stretch>
            <a:fillRect/>
          </a:stretch>
        </p:blipFill>
        <p:spPr>
          <a:xfrm>
            <a:off x="5993219" y="2083909"/>
            <a:ext cx="6198781" cy="4105686"/>
          </a:xfrm>
          <a:prstGeom prst="rect">
            <a:avLst/>
          </a:prstGeom>
        </p:spPr>
      </p:pic>
    </p:spTree>
    <p:extLst>
      <p:ext uri="{BB962C8B-B14F-4D97-AF65-F5344CB8AC3E}">
        <p14:creationId xmlns:p14="http://schemas.microsoft.com/office/powerpoint/2010/main" val="992435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Marketing</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lstStyle/>
          <a:p>
            <a:pPr>
              <a:lnSpc>
                <a:spcPct val="150000"/>
              </a:lnSpc>
            </a:pPr>
            <a:r>
              <a:rPr lang="en-US" dirty="0">
                <a:solidFill>
                  <a:schemeClr val="bg1"/>
                </a:solidFill>
              </a:rPr>
              <a:t>Healthy projected increase in NTR for Marketing is likely to reduce the losses for the department to $60K.</a:t>
            </a:r>
          </a:p>
          <a:p>
            <a:pPr>
              <a:lnSpc>
                <a:spcPct val="150000"/>
              </a:lnSpc>
            </a:pPr>
            <a:r>
              <a:rPr lang="en-US" dirty="0">
                <a:solidFill>
                  <a:schemeClr val="bg1"/>
                </a:solidFill>
              </a:rPr>
              <a:t>Despite a projected increase in revenues, Marketing has lower than proportionate NTR because of slightly higher discount rates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239693" y="959972"/>
            <a:ext cx="2952307" cy="1286043"/>
          </a:xfrm>
          <a:prstGeom prst="rect">
            <a:avLst/>
          </a:prstGeom>
        </p:spPr>
      </p:pic>
      <p:pic>
        <p:nvPicPr>
          <p:cNvPr id="3" name="Picture 2">
            <a:extLst>
              <a:ext uri="{FF2B5EF4-FFF2-40B4-BE49-F238E27FC236}">
                <a16:creationId xmlns:a16="http://schemas.microsoft.com/office/drawing/2014/main" id="{A13E4B4B-40C0-EF4C-B1DF-D146C7CB8E88}"/>
              </a:ext>
            </a:extLst>
          </p:cNvPr>
          <p:cNvPicPr>
            <a:picLocks noChangeAspect="1"/>
          </p:cNvPicPr>
          <p:nvPr/>
        </p:nvPicPr>
        <p:blipFill>
          <a:blip r:embed="rId3"/>
          <a:stretch>
            <a:fillRect/>
          </a:stretch>
        </p:blipFill>
        <p:spPr>
          <a:xfrm>
            <a:off x="5993218" y="2246015"/>
            <a:ext cx="6198781" cy="4105686"/>
          </a:xfrm>
          <a:prstGeom prst="rect">
            <a:avLst/>
          </a:prstGeom>
        </p:spPr>
      </p:pic>
    </p:spTree>
    <p:extLst>
      <p:ext uri="{BB962C8B-B14F-4D97-AF65-F5344CB8AC3E}">
        <p14:creationId xmlns:p14="http://schemas.microsoft.com/office/powerpoint/2010/main" val="3679277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Finance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Finance had a steep decline in NTR in FY20. </a:t>
            </a:r>
          </a:p>
          <a:p>
            <a:pPr>
              <a:lnSpc>
                <a:spcPct val="150000"/>
              </a:lnSpc>
            </a:pPr>
            <a:r>
              <a:rPr lang="en-US" sz="2400" dirty="0">
                <a:solidFill>
                  <a:schemeClr val="bg1"/>
                </a:solidFill>
              </a:rPr>
              <a:t>A slight increase in projected NTR is likely to improve the GM slightly and lower losses, but changes from FY20 to FY21 are projected to be minimal.</a:t>
            </a:r>
          </a:p>
          <a:p>
            <a:pPr>
              <a:lnSpc>
                <a:spcPct val="150000"/>
              </a:lnSpc>
            </a:pPr>
            <a:r>
              <a:rPr lang="en-US" sz="2400" dirty="0">
                <a:solidFill>
                  <a:schemeClr val="bg1"/>
                </a:solidFill>
              </a:rPr>
              <a:t>Finance is projected to only make ~33% of an average department’s NTR, even though with 2.27% of all students, it is 70% of the size of an average department</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3B7F03FE-6E14-584C-8C51-5C28353CFE02}"/>
              </a:ext>
            </a:extLst>
          </p:cNvPr>
          <p:cNvPicPr>
            <a:picLocks noChangeAspect="1"/>
          </p:cNvPicPr>
          <p:nvPr/>
        </p:nvPicPr>
        <p:blipFill>
          <a:blip r:embed="rId3"/>
          <a:stretch>
            <a:fillRect/>
          </a:stretch>
        </p:blipFill>
        <p:spPr>
          <a:xfrm>
            <a:off x="5993218" y="2083909"/>
            <a:ext cx="6198781" cy="4105686"/>
          </a:xfrm>
          <a:prstGeom prst="rect">
            <a:avLst/>
          </a:prstGeom>
        </p:spPr>
      </p:pic>
    </p:spTree>
    <p:extLst>
      <p:ext uri="{BB962C8B-B14F-4D97-AF65-F5344CB8AC3E}">
        <p14:creationId xmlns:p14="http://schemas.microsoft.com/office/powerpoint/2010/main" val="2370274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FY21 Projections</a:t>
            </a:r>
          </a:p>
        </p:txBody>
      </p:sp>
      <p:pic>
        <p:nvPicPr>
          <p:cNvPr id="8" name="Picture 7">
            <a:extLst>
              <a:ext uri="{FF2B5EF4-FFF2-40B4-BE49-F238E27FC236}">
                <a16:creationId xmlns:a16="http://schemas.microsoft.com/office/drawing/2014/main" id="{D041A9C0-98EA-0945-B9AB-39D11E877867}"/>
              </a:ext>
            </a:extLst>
          </p:cNvPr>
          <p:cNvPicPr>
            <a:picLocks noChangeAspect="1"/>
          </p:cNvPicPr>
          <p:nvPr/>
        </p:nvPicPr>
        <p:blipFill>
          <a:blip r:embed="rId2"/>
          <a:stretch>
            <a:fillRect/>
          </a:stretch>
        </p:blipFill>
        <p:spPr>
          <a:xfrm>
            <a:off x="1902858" y="959972"/>
            <a:ext cx="8386284" cy="5899997"/>
          </a:xfrm>
          <a:prstGeom prst="rect">
            <a:avLst/>
          </a:prstGeom>
        </p:spPr>
      </p:pic>
    </p:spTree>
    <p:extLst>
      <p:ext uri="{BB962C8B-B14F-4D97-AF65-F5344CB8AC3E}">
        <p14:creationId xmlns:p14="http://schemas.microsoft.com/office/powerpoint/2010/main" val="1341632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Loyola Institute for Ministry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Despite a slight increase in projected revenues , LIM is projected to have lower GM due to a small increase in direct costs</a:t>
            </a:r>
          </a:p>
          <a:p>
            <a:pPr>
              <a:lnSpc>
                <a:spcPct val="150000"/>
              </a:lnSpc>
            </a:pPr>
            <a:r>
              <a:rPr lang="en-US" sz="2400" dirty="0">
                <a:solidFill>
                  <a:schemeClr val="bg1"/>
                </a:solidFill>
              </a:rPr>
              <a:t>Like Finance, LIM is projected to post an NTR of ~25% of an average department. However, its direct costs are ~50% of the direct costs of an average department at the university.</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25DDF29A-2052-AC42-9570-C0406CFCA3F1}"/>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185563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Direct Costs to Revenue Ratio</a:t>
            </a:r>
          </a:p>
        </p:txBody>
      </p:sp>
    </p:spTree>
    <p:extLst>
      <p:ext uri="{BB962C8B-B14F-4D97-AF65-F5344CB8AC3E}">
        <p14:creationId xmlns:p14="http://schemas.microsoft.com/office/powerpoint/2010/main" val="2442164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DCRR by Department (FY21 Projected)</a:t>
            </a:r>
          </a:p>
        </p:txBody>
      </p:sp>
      <p:sp>
        <p:nvSpPr>
          <p:cNvPr id="4" name="Rectangle 3">
            <a:extLst>
              <a:ext uri="{FF2B5EF4-FFF2-40B4-BE49-F238E27FC236}">
                <a16:creationId xmlns:a16="http://schemas.microsoft.com/office/drawing/2014/main" id="{44BFEBB5-03AF-4341-A805-F3A0F16978CC}"/>
              </a:ext>
            </a:extLst>
          </p:cNvPr>
          <p:cNvSpPr/>
          <p:nvPr/>
        </p:nvSpPr>
        <p:spPr>
          <a:xfrm>
            <a:off x="10487890" y="692726"/>
            <a:ext cx="1704109" cy="2672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pic>
        <p:nvPicPr>
          <p:cNvPr id="7" name="Picture 6">
            <a:extLst>
              <a:ext uri="{FF2B5EF4-FFF2-40B4-BE49-F238E27FC236}">
                <a16:creationId xmlns:a16="http://schemas.microsoft.com/office/drawing/2014/main" id="{B01E23A0-EC6F-774B-8A18-3281C4806B4D}"/>
              </a:ext>
            </a:extLst>
          </p:cNvPr>
          <p:cNvPicPr>
            <a:picLocks noChangeAspect="1"/>
          </p:cNvPicPr>
          <p:nvPr/>
        </p:nvPicPr>
        <p:blipFill>
          <a:blip r:embed="rId3"/>
          <a:stretch>
            <a:fillRect/>
          </a:stretch>
        </p:blipFill>
        <p:spPr>
          <a:xfrm>
            <a:off x="0" y="1241342"/>
            <a:ext cx="12192000" cy="5337842"/>
          </a:xfrm>
          <a:prstGeom prst="rect">
            <a:avLst/>
          </a:prstGeom>
        </p:spPr>
      </p:pic>
    </p:spTree>
    <p:extLst>
      <p:ext uri="{BB962C8B-B14F-4D97-AF65-F5344CB8AC3E}">
        <p14:creationId xmlns:p14="http://schemas.microsoft.com/office/powerpoint/2010/main" val="673112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Summary and Recommendations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marL="457200" indent="-457200" algn="just">
              <a:buFont typeface="Arial" panose="020B0604020202020204" pitchFamily="34" charset="0"/>
              <a:buChar char="•"/>
            </a:pPr>
            <a:r>
              <a:rPr lang="en-US" sz="2800" dirty="0">
                <a:solidFill>
                  <a:schemeClr val="bg1"/>
                </a:solidFill>
              </a:rPr>
              <a:t>Higher indirect costs and lower auxiliary revenues because of coronavirus crisis are reflected in losses of some departments.</a:t>
            </a:r>
          </a:p>
          <a:p>
            <a:pPr marL="457200" indent="-457200" algn="just">
              <a:buFont typeface="Arial" panose="020B0604020202020204" pitchFamily="34" charset="0"/>
              <a:buChar char="•"/>
            </a:pPr>
            <a:r>
              <a:rPr lang="en-US" sz="2800" dirty="0">
                <a:solidFill>
                  <a:schemeClr val="bg1"/>
                </a:solidFill>
              </a:rPr>
              <a:t>But losses are largely driven by either high discount rates or high direct costs.</a:t>
            </a:r>
          </a:p>
          <a:p>
            <a:pPr marL="457200" indent="-457200" algn="just">
              <a:buFont typeface="Arial" panose="020B0604020202020204" pitchFamily="34" charset="0"/>
              <a:buChar char="•"/>
            </a:pPr>
            <a:r>
              <a:rPr lang="en-US" sz="2800" dirty="0">
                <a:solidFill>
                  <a:schemeClr val="bg1"/>
                </a:solidFill>
              </a:rPr>
              <a:t>High discount rates reflect the discounts offered to students taking courses offered by specific departments. These students may or may not be part of the majors offered by the departments. As such, driving lower discount rates should be a university wide initiative. </a:t>
            </a:r>
          </a:p>
          <a:p>
            <a:pPr marL="457200" indent="-457200" algn="just">
              <a:buFont typeface="Arial" panose="020B0604020202020204" pitchFamily="34" charset="0"/>
              <a:buChar char="•"/>
            </a:pPr>
            <a:r>
              <a:rPr lang="en-US" sz="2800" dirty="0">
                <a:solidFill>
                  <a:schemeClr val="bg1"/>
                </a:solidFill>
              </a:rPr>
              <a:t>A separate analysis of discount rates by majors can be provided for each department.</a:t>
            </a:r>
          </a:p>
          <a:p>
            <a:pPr marL="457200" indent="-457200" algn="just">
              <a:buFont typeface="Arial" panose="020B0604020202020204" pitchFamily="34" charset="0"/>
              <a:buChar char="•"/>
            </a:pPr>
            <a:r>
              <a:rPr lang="en-US" sz="2800" dirty="0">
                <a:solidFill>
                  <a:schemeClr val="bg1"/>
                </a:solidFill>
              </a:rPr>
              <a:t>Departments with higher than median DCRR have higher than proportionate direct costs or lower than proportionate revenues or a combination of both. For these departments the focus needs to be three-fold: improve enrollment, reduce discount rates, and reduce costs.</a:t>
            </a:r>
          </a:p>
          <a:p>
            <a:pPr marL="457200" indent="-457200" algn="l">
              <a:lnSpc>
                <a:spcPct val="150000"/>
              </a:lnSpc>
              <a:buFont typeface="Arial" panose="020B0604020202020204" pitchFamily="34" charset="0"/>
              <a:buChar char="•"/>
            </a:pPr>
            <a:endParaRPr lang="en-US" sz="2800" dirty="0">
              <a:solidFill>
                <a:schemeClr val="bg1"/>
              </a:solidFill>
            </a:endParaRPr>
          </a:p>
        </p:txBody>
      </p:sp>
    </p:spTree>
    <p:extLst>
      <p:ext uri="{BB962C8B-B14F-4D97-AF65-F5344CB8AC3E}">
        <p14:creationId xmlns:p14="http://schemas.microsoft.com/office/powerpoint/2010/main" val="3711450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Appendix</a:t>
            </a:r>
            <a:br>
              <a:rPr lang="en-US" b="1" dirty="0">
                <a:solidFill>
                  <a:schemeClr val="bg1"/>
                </a:solidFill>
                <a:latin typeface="Calibri" panose="020F0502020204030204" pitchFamily="34" charset="0"/>
                <a:cs typeface="Calibri" panose="020F0502020204030204" pitchFamily="34" charset="0"/>
              </a:rPr>
            </a:br>
            <a:br>
              <a:rPr lang="en-US" b="1" dirty="0">
                <a:solidFill>
                  <a:schemeClr val="bg1"/>
                </a:solidFill>
                <a:latin typeface="Calibri" panose="020F0502020204030204" pitchFamily="34" charset="0"/>
                <a:cs typeface="Calibri" panose="020F0502020204030204" pitchFamily="34" charset="0"/>
              </a:rPr>
            </a:br>
            <a:r>
              <a:rPr lang="en-US" b="1" dirty="0">
                <a:solidFill>
                  <a:schemeClr val="bg1"/>
                </a:solidFill>
                <a:latin typeface="Calibri" panose="020F0502020204030204" pitchFamily="34" charset="0"/>
                <a:cs typeface="Calibri" panose="020F0502020204030204" pitchFamily="34" charset="0"/>
              </a:rPr>
              <a:t>(FY19 and FY20)</a:t>
            </a:r>
          </a:p>
        </p:txBody>
      </p:sp>
    </p:spTree>
    <p:extLst>
      <p:ext uri="{BB962C8B-B14F-4D97-AF65-F5344CB8AC3E}">
        <p14:creationId xmlns:p14="http://schemas.microsoft.com/office/powerpoint/2010/main" val="2354440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FY20 Actuals</a:t>
            </a:r>
          </a:p>
        </p:txBody>
      </p:sp>
      <p:pic>
        <p:nvPicPr>
          <p:cNvPr id="8" name="Picture 7">
            <a:extLst>
              <a:ext uri="{FF2B5EF4-FFF2-40B4-BE49-F238E27FC236}">
                <a16:creationId xmlns:a16="http://schemas.microsoft.com/office/drawing/2014/main" id="{202337AB-D6DD-E141-A7A4-C4B5467E5220}"/>
              </a:ext>
            </a:extLst>
          </p:cNvPr>
          <p:cNvPicPr>
            <a:picLocks noChangeAspect="1"/>
          </p:cNvPicPr>
          <p:nvPr/>
        </p:nvPicPr>
        <p:blipFill>
          <a:blip r:embed="rId2"/>
          <a:stretch>
            <a:fillRect/>
          </a:stretch>
        </p:blipFill>
        <p:spPr>
          <a:xfrm>
            <a:off x="1762170" y="971461"/>
            <a:ext cx="8667659" cy="5886539"/>
          </a:xfrm>
          <a:prstGeom prst="rect">
            <a:avLst/>
          </a:prstGeom>
        </p:spPr>
      </p:pic>
    </p:spTree>
    <p:extLst>
      <p:ext uri="{BB962C8B-B14F-4D97-AF65-F5344CB8AC3E}">
        <p14:creationId xmlns:p14="http://schemas.microsoft.com/office/powerpoint/2010/main" val="1025529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Profitability by Department (FY20 Actuals)</a:t>
            </a:r>
          </a:p>
        </p:txBody>
      </p:sp>
      <p:pic>
        <p:nvPicPr>
          <p:cNvPr id="3" name="Picture 2">
            <a:extLst>
              <a:ext uri="{FF2B5EF4-FFF2-40B4-BE49-F238E27FC236}">
                <a16:creationId xmlns:a16="http://schemas.microsoft.com/office/drawing/2014/main" id="{00E6839F-E95A-F442-A023-87F5C799745F}"/>
              </a:ext>
            </a:extLst>
          </p:cNvPr>
          <p:cNvPicPr>
            <a:picLocks noChangeAspect="1"/>
          </p:cNvPicPr>
          <p:nvPr/>
        </p:nvPicPr>
        <p:blipFill>
          <a:blip r:embed="rId3"/>
          <a:stretch>
            <a:fillRect/>
          </a:stretch>
        </p:blipFill>
        <p:spPr>
          <a:xfrm>
            <a:off x="482600" y="959972"/>
            <a:ext cx="11226800" cy="5511800"/>
          </a:xfrm>
          <a:prstGeom prst="rect">
            <a:avLst/>
          </a:prstGeom>
        </p:spPr>
      </p:pic>
      <p:sp>
        <p:nvSpPr>
          <p:cNvPr id="6" name="Rectangle 5">
            <a:extLst>
              <a:ext uri="{FF2B5EF4-FFF2-40B4-BE49-F238E27FC236}">
                <a16:creationId xmlns:a16="http://schemas.microsoft.com/office/drawing/2014/main" id="{54A9DA48-F87A-C647-8830-F4B91AD75FD5}"/>
              </a:ext>
            </a:extLst>
          </p:cNvPr>
          <p:cNvSpPr/>
          <p:nvPr/>
        </p:nvSpPr>
        <p:spPr>
          <a:xfrm>
            <a:off x="10487890" y="692726"/>
            <a:ext cx="1704109" cy="2672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spTree>
    <p:extLst>
      <p:ext uri="{BB962C8B-B14F-4D97-AF65-F5344CB8AC3E}">
        <p14:creationId xmlns:p14="http://schemas.microsoft.com/office/powerpoint/2010/main" val="2489830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DCRR by Department (FY20 Actuals)</a:t>
            </a:r>
          </a:p>
        </p:txBody>
      </p:sp>
      <p:pic>
        <p:nvPicPr>
          <p:cNvPr id="6" name="Picture 5">
            <a:extLst>
              <a:ext uri="{FF2B5EF4-FFF2-40B4-BE49-F238E27FC236}">
                <a16:creationId xmlns:a16="http://schemas.microsoft.com/office/drawing/2014/main" id="{B2C119EE-20A1-4243-A30B-0717620952B6}"/>
              </a:ext>
            </a:extLst>
          </p:cNvPr>
          <p:cNvPicPr>
            <a:picLocks noChangeAspect="1"/>
          </p:cNvPicPr>
          <p:nvPr/>
        </p:nvPicPr>
        <p:blipFill>
          <a:blip r:embed="rId3"/>
          <a:stretch>
            <a:fillRect/>
          </a:stretch>
        </p:blipFill>
        <p:spPr>
          <a:xfrm>
            <a:off x="0" y="1067401"/>
            <a:ext cx="12192000" cy="5396965"/>
          </a:xfrm>
          <a:prstGeom prst="rect">
            <a:avLst/>
          </a:prstGeom>
        </p:spPr>
      </p:pic>
      <p:sp>
        <p:nvSpPr>
          <p:cNvPr id="5" name="Rectangle 4">
            <a:extLst>
              <a:ext uri="{FF2B5EF4-FFF2-40B4-BE49-F238E27FC236}">
                <a16:creationId xmlns:a16="http://schemas.microsoft.com/office/drawing/2014/main" id="{B7CC64AC-6456-C24D-96F2-FB59F6A39BAC}"/>
              </a:ext>
            </a:extLst>
          </p:cNvPr>
          <p:cNvSpPr/>
          <p:nvPr/>
        </p:nvSpPr>
        <p:spPr>
          <a:xfrm>
            <a:off x="10487890" y="692726"/>
            <a:ext cx="1704109" cy="2672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spTree>
    <p:extLst>
      <p:ext uri="{BB962C8B-B14F-4D97-AF65-F5344CB8AC3E}">
        <p14:creationId xmlns:p14="http://schemas.microsoft.com/office/powerpoint/2010/main" val="2222341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FY19 Actuals</a:t>
            </a:r>
          </a:p>
        </p:txBody>
      </p:sp>
      <p:pic>
        <p:nvPicPr>
          <p:cNvPr id="4" name="Picture 3">
            <a:extLst>
              <a:ext uri="{FF2B5EF4-FFF2-40B4-BE49-F238E27FC236}">
                <a16:creationId xmlns:a16="http://schemas.microsoft.com/office/drawing/2014/main" id="{CF5EB65C-F943-0F47-9568-805D53F81360}"/>
              </a:ext>
            </a:extLst>
          </p:cNvPr>
          <p:cNvPicPr>
            <a:picLocks noChangeAspect="1"/>
          </p:cNvPicPr>
          <p:nvPr/>
        </p:nvPicPr>
        <p:blipFill>
          <a:blip r:embed="rId2"/>
          <a:stretch>
            <a:fillRect/>
          </a:stretch>
        </p:blipFill>
        <p:spPr>
          <a:xfrm>
            <a:off x="2550695" y="959972"/>
            <a:ext cx="8601322" cy="5847348"/>
          </a:xfrm>
          <a:prstGeom prst="rect">
            <a:avLst/>
          </a:prstGeom>
        </p:spPr>
      </p:pic>
    </p:spTree>
    <p:extLst>
      <p:ext uri="{BB962C8B-B14F-4D97-AF65-F5344CB8AC3E}">
        <p14:creationId xmlns:p14="http://schemas.microsoft.com/office/powerpoint/2010/main" val="1600425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Profitability by Department (FY19 Actuals)</a:t>
            </a:r>
          </a:p>
        </p:txBody>
      </p:sp>
      <p:sp>
        <p:nvSpPr>
          <p:cNvPr id="4" name="Rectangle 3">
            <a:extLst>
              <a:ext uri="{FF2B5EF4-FFF2-40B4-BE49-F238E27FC236}">
                <a16:creationId xmlns:a16="http://schemas.microsoft.com/office/drawing/2014/main" id="{44BFEBB5-03AF-4341-A805-F3A0F16978CC}"/>
              </a:ext>
            </a:extLst>
          </p:cNvPr>
          <p:cNvSpPr/>
          <p:nvPr/>
        </p:nvSpPr>
        <p:spPr>
          <a:xfrm>
            <a:off x="9973056" y="597408"/>
            <a:ext cx="2218944" cy="36256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Classical Studies and Environment</a:t>
            </a:r>
            <a:endParaRPr lang="en-US" sz="1200" dirty="0"/>
          </a:p>
        </p:txBody>
      </p:sp>
      <p:pic>
        <p:nvPicPr>
          <p:cNvPr id="5" name="Picture 4">
            <a:extLst>
              <a:ext uri="{FF2B5EF4-FFF2-40B4-BE49-F238E27FC236}">
                <a16:creationId xmlns:a16="http://schemas.microsoft.com/office/drawing/2014/main" id="{31A86E69-9F1D-FA4B-943B-1D2610739C23}"/>
              </a:ext>
            </a:extLst>
          </p:cNvPr>
          <p:cNvPicPr>
            <a:picLocks noChangeAspect="1"/>
          </p:cNvPicPr>
          <p:nvPr/>
        </p:nvPicPr>
        <p:blipFill>
          <a:blip r:embed="rId3"/>
          <a:stretch>
            <a:fillRect/>
          </a:stretch>
        </p:blipFill>
        <p:spPr>
          <a:xfrm>
            <a:off x="482600" y="959972"/>
            <a:ext cx="11226800" cy="5511800"/>
          </a:xfrm>
          <a:prstGeom prst="rect">
            <a:avLst/>
          </a:prstGeom>
        </p:spPr>
      </p:pic>
    </p:spTree>
    <p:extLst>
      <p:ext uri="{BB962C8B-B14F-4D97-AF65-F5344CB8AC3E}">
        <p14:creationId xmlns:p14="http://schemas.microsoft.com/office/powerpoint/2010/main" val="3953278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4200" b="1" dirty="0">
                <a:solidFill>
                  <a:schemeClr val="bg1"/>
                </a:solidFill>
                <a:latin typeface="Calibri" panose="020F0502020204030204" pitchFamily="34" charset="0"/>
                <a:cs typeface="Calibri" panose="020F0502020204030204" pitchFamily="34" charset="0"/>
              </a:rPr>
              <a:t>Profitability by Department (FY21 Projections)</a:t>
            </a:r>
          </a:p>
        </p:txBody>
      </p:sp>
      <p:sp>
        <p:nvSpPr>
          <p:cNvPr id="4" name="Rectangle 3">
            <a:extLst>
              <a:ext uri="{FF2B5EF4-FFF2-40B4-BE49-F238E27FC236}">
                <a16:creationId xmlns:a16="http://schemas.microsoft.com/office/drawing/2014/main" id="{44BFEBB5-03AF-4341-A805-F3A0F16978CC}"/>
              </a:ext>
            </a:extLst>
          </p:cNvPr>
          <p:cNvSpPr/>
          <p:nvPr/>
        </p:nvSpPr>
        <p:spPr>
          <a:xfrm>
            <a:off x="10383253" y="720436"/>
            <a:ext cx="1808746" cy="2395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pic>
        <p:nvPicPr>
          <p:cNvPr id="3" name="Picture 2">
            <a:extLst>
              <a:ext uri="{FF2B5EF4-FFF2-40B4-BE49-F238E27FC236}">
                <a16:creationId xmlns:a16="http://schemas.microsoft.com/office/drawing/2014/main" id="{056C8744-FC0B-D64B-A684-51610A26E840}"/>
              </a:ext>
            </a:extLst>
          </p:cNvPr>
          <p:cNvPicPr>
            <a:picLocks noChangeAspect="1"/>
          </p:cNvPicPr>
          <p:nvPr/>
        </p:nvPicPr>
        <p:blipFill>
          <a:blip r:embed="rId3"/>
          <a:stretch>
            <a:fillRect/>
          </a:stretch>
        </p:blipFill>
        <p:spPr>
          <a:xfrm>
            <a:off x="482600" y="959972"/>
            <a:ext cx="11226800" cy="5511800"/>
          </a:xfrm>
          <a:prstGeom prst="rect">
            <a:avLst/>
          </a:prstGeom>
        </p:spPr>
      </p:pic>
    </p:spTree>
    <p:extLst>
      <p:ext uri="{BB962C8B-B14F-4D97-AF65-F5344CB8AC3E}">
        <p14:creationId xmlns:p14="http://schemas.microsoft.com/office/powerpoint/2010/main" val="4799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DCRR by Department (FY19 Actuals)</a:t>
            </a:r>
          </a:p>
        </p:txBody>
      </p:sp>
      <p:sp>
        <p:nvSpPr>
          <p:cNvPr id="4" name="Rectangle 3">
            <a:extLst>
              <a:ext uri="{FF2B5EF4-FFF2-40B4-BE49-F238E27FC236}">
                <a16:creationId xmlns:a16="http://schemas.microsoft.com/office/drawing/2014/main" id="{44BFEBB5-03AF-4341-A805-F3A0F16978CC}"/>
              </a:ext>
            </a:extLst>
          </p:cNvPr>
          <p:cNvSpPr/>
          <p:nvPr/>
        </p:nvSpPr>
        <p:spPr>
          <a:xfrm>
            <a:off x="9973056" y="597408"/>
            <a:ext cx="2218944" cy="36256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Classical Studies and Environment</a:t>
            </a:r>
            <a:endParaRPr lang="en-US" sz="1200" dirty="0"/>
          </a:p>
        </p:txBody>
      </p:sp>
      <p:pic>
        <p:nvPicPr>
          <p:cNvPr id="5" name="Picture 4">
            <a:extLst>
              <a:ext uri="{FF2B5EF4-FFF2-40B4-BE49-F238E27FC236}">
                <a16:creationId xmlns:a16="http://schemas.microsoft.com/office/drawing/2014/main" id="{4C08D3D7-5B18-2F47-B898-7272FEDAEA4F}"/>
              </a:ext>
            </a:extLst>
          </p:cNvPr>
          <p:cNvPicPr>
            <a:picLocks noChangeAspect="1"/>
          </p:cNvPicPr>
          <p:nvPr/>
        </p:nvPicPr>
        <p:blipFill>
          <a:blip r:embed="rId3"/>
          <a:stretch>
            <a:fillRect/>
          </a:stretch>
        </p:blipFill>
        <p:spPr>
          <a:xfrm>
            <a:off x="0" y="1068256"/>
            <a:ext cx="12192000" cy="5484859"/>
          </a:xfrm>
          <a:prstGeom prst="rect">
            <a:avLst/>
          </a:prstGeom>
        </p:spPr>
      </p:pic>
    </p:spTree>
    <p:extLst>
      <p:ext uri="{BB962C8B-B14F-4D97-AF65-F5344CB8AC3E}">
        <p14:creationId xmlns:p14="http://schemas.microsoft.com/office/powerpoint/2010/main" val="319641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DEFINITIONS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algn="l"/>
            <a:r>
              <a:rPr lang="en-US" sz="2800" u="sng" dirty="0">
                <a:solidFill>
                  <a:schemeClr val="bg1"/>
                </a:solidFill>
              </a:rPr>
              <a:t>Net Total Revenue (NTR)</a:t>
            </a:r>
            <a:r>
              <a:rPr lang="en-US" sz="2800" dirty="0">
                <a:solidFill>
                  <a:schemeClr val="bg1"/>
                </a:solidFill>
              </a:rPr>
              <a:t>: NTR includes revenue for courses taught by the faculty of a department across all three terms, distributed revenue for courses that do not belong to a specific department, and distribution of revenues from courses of programs like Study Abroad that do not have any assigned faculty.</a:t>
            </a:r>
          </a:p>
          <a:p>
            <a:pPr algn="l"/>
            <a:endParaRPr lang="en-US" sz="2800" dirty="0">
              <a:solidFill>
                <a:schemeClr val="bg1"/>
              </a:solidFill>
            </a:endParaRPr>
          </a:p>
          <a:p>
            <a:pPr algn="l"/>
            <a:r>
              <a:rPr lang="en-US" sz="2800" u="sng" dirty="0">
                <a:solidFill>
                  <a:schemeClr val="bg1"/>
                </a:solidFill>
              </a:rPr>
              <a:t>Gross Margins (GM)</a:t>
            </a:r>
            <a:r>
              <a:rPr lang="en-US" sz="2800" dirty="0">
                <a:solidFill>
                  <a:schemeClr val="bg1"/>
                </a:solidFill>
              </a:rPr>
              <a:t>: GM = NTR – Direct Costs. Direct costs include salaries, operating costs, and fringe benefits.</a:t>
            </a:r>
          </a:p>
          <a:p>
            <a:pPr algn="l"/>
            <a:endParaRPr lang="en-US" sz="2800" dirty="0">
              <a:solidFill>
                <a:schemeClr val="bg1"/>
              </a:solidFill>
            </a:endParaRPr>
          </a:p>
          <a:p>
            <a:pPr algn="l"/>
            <a:r>
              <a:rPr lang="en-US" sz="2800" u="sng" dirty="0">
                <a:solidFill>
                  <a:schemeClr val="bg1"/>
                </a:solidFill>
              </a:rPr>
              <a:t>Profitability</a:t>
            </a:r>
            <a:r>
              <a:rPr lang="en-US" sz="2800" dirty="0">
                <a:solidFill>
                  <a:schemeClr val="bg1"/>
                </a:solidFill>
              </a:rPr>
              <a:t> = GM – Indirect Costs + Indirect Revenues. Indirect costs refer to administration costs, auxiliary costs, or college level costs distributed over departments of the specific college. Indirect revenues include auxiliary revenues, dorm revenues, and revenue from other sources.</a:t>
            </a:r>
          </a:p>
        </p:txBody>
      </p:sp>
    </p:spTree>
    <p:extLst>
      <p:ext uri="{BB962C8B-B14F-4D97-AF65-F5344CB8AC3E}">
        <p14:creationId xmlns:p14="http://schemas.microsoft.com/office/powerpoint/2010/main" val="45613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Methodology FY21 Projections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algn="l"/>
            <a:r>
              <a:rPr lang="en-US" sz="2800" u="sng" dirty="0">
                <a:solidFill>
                  <a:schemeClr val="bg1"/>
                </a:solidFill>
              </a:rPr>
              <a:t>FY21 Revenue Projections</a:t>
            </a:r>
            <a:r>
              <a:rPr lang="en-US" sz="2800" dirty="0">
                <a:solidFill>
                  <a:schemeClr val="bg1"/>
                </a:solidFill>
              </a:rPr>
              <a:t>: Revenue projections are based on Fall 2020 enrollments and projected Spring retention rate. FY20 summer revenues are used as proxy for the FY21 summer term.</a:t>
            </a:r>
          </a:p>
          <a:p>
            <a:pPr algn="l"/>
            <a:endParaRPr lang="en-US" sz="2800" u="sng" dirty="0">
              <a:solidFill>
                <a:schemeClr val="bg1"/>
              </a:solidFill>
            </a:endParaRPr>
          </a:p>
          <a:p>
            <a:pPr algn="l"/>
            <a:r>
              <a:rPr lang="en-US" sz="2800" u="sng" dirty="0">
                <a:solidFill>
                  <a:schemeClr val="bg1"/>
                </a:solidFill>
              </a:rPr>
              <a:t>Direct Costs</a:t>
            </a:r>
            <a:r>
              <a:rPr lang="en-US" sz="2800" dirty="0">
                <a:solidFill>
                  <a:schemeClr val="bg1"/>
                </a:solidFill>
              </a:rPr>
              <a:t>: Direct costs include salaries and operating costs from department budgets. FY20 fringe benefits are used as a proxy for FY21 fringe benefits.</a:t>
            </a:r>
            <a:endParaRPr lang="en-US" sz="2800" u="sng" dirty="0">
              <a:solidFill>
                <a:schemeClr val="bg1"/>
              </a:solidFill>
            </a:endParaRPr>
          </a:p>
          <a:p>
            <a:pPr algn="l"/>
            <a:endParaRPr lang="en-US" sz="2800" dirty="0">
              <a:solidFill>
                <a:schemeClr val="bg1"/>
              </a:solidFill>
            </a:endParaRPr>
          </a:p>
          <a:p>
            <a:pPr algn="l"/>
            <a:r>
              <a:rPr lang="en-US" sz="2800" u="sng" dirty="0">
                <a:solidFill>
                  <a:schemeClr val="bg1"/>
                </a:solidFill>
              </a:rPr>
              <a:t>Indirect Costs</a:t>
            </a:r>
            <a:r>
              <a:rPr lang="en-US" sz="2800" dirty="0">
                <a:solidFill>
                  <a:schemeClr val="bg1"/>
                </a:solidFill>
              </a:rPr>
              <a:t>: Indirect costs in FY20 and FY21 have been higher than previous years and is reflected in department-level profitability. FY21 is also estimated to bring in lower Auxiliary revenues.</a:t>
            </a:r>
          </a:p>
        </p:txBody>
      </p:sp>
    </p:spTree>
    <p:extLst>
      <p:ext uri="{BB962C8B-B14F-4D97-AF65-F5344CB8AC3E}">
        <p14:creationId xmlns:p14="http://schemas.microsoft.com/office/powerpoint/2010/main" val="357750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DE22824-997D-41A4-8193-E08B4A0826DC}"/>
              </a:ext>
            </a:extLst>
          </p:cNvPr>
          <p:cNvGraphicFramePr>
            <a:graphicFrameLocks noChangeAspect="1"/>
          </p:cNvGraphicFramePr>
          <p:nvPr>
            <p:custDataLst>
              <p:tags r:id="rId2"/>
            </p:custDataLst>
            <p:extLst>
              <p:ext uri="{D42A27DB-BD31-4B8C-83A1-F6EECF244321}">
                <p14:modId xmlns:p14="http://schemas.microsoft.com/office/powerpoint/2010/main" val="585569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74" name="think-cell Slide" r:id="rId4" imgW="378" imgH="379" progId="TCLayout.ActiveDocument.1">
                  <p:embed/>
                </p:oleObj>
              </mc:Choice>
              <mc:Fallback>
                <p:oleObj name="think-cell Slide" r:id="rId4" imgW="378" imgH="37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986589" y="1701209"/>
            <a:ext cx="9851532" cy="2782896"/>
          </a:xfrm>
          <a:solidFill>
            <a:schemeClr val="tx1">
              <a:lumMod val="65000"/>
              <a:lumOff val="35000"/>
            </a:schemeClr>
          </a:solidFill>
        </p:spPr>
        <p:txBody>
          <a:bodyPr vert="horz">
            <a:normAutofit/>
          </a:bodyPr>
          <a:lstStyle/>
          <a:p>
            <a:r>
              <a:rPr lang="en-US" b="1" dirty="0">
                <a:solidFill>
                  <a:schemeClr val="bg1"/>
                </a:solidFill>
                <a:latin typeface="Calibri" panose="020F0502020204030204" pitchFamily="34" charset="0"/>
                <a:cs typeface="Calibri" panose="020F0502020204030204" pitchFamily="34" charset="0"/>
              </a:rPr>
              <a:t>DEPARTMENTS WITH INCREASING LOSSES FROM FY19 TO FY21</a:t>
            </a:r>
          </a:p>
        </p:txBody>
      </p:sp>
    </p:spTree>
    <p:extLst>
      <p:ext uri="{BB962C8B-B14F-4D97-AF65-F5344CB8AC3E}">
        <p14:creationId xmlns:p14="http://schemas.microsoft.com/office/powerpoint/2010/main" val="1103130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Music</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50000"/>
              </a:lnSpc>
            </a:pPr>
            <a:r>
              <a:rPr lang="en-US" sz="2200" dirty="0">
                <a:solidFill>
                  <a:schemeClr val="bg1"/>
                </a:solidFill>
              </a:rPr>
              <a:t>GM for Music slipped into negative in FY20 and is projected to continue being negative in FY21</a:t>
            </a:r>
          </a:p>
          <a:p>
            <a:pPr>
              <a:lnSpc>
                <a:spcPct val="150000"/>
              </a:lnSpc>
            </a:pPr>
            <a:r>
              <a:rPr lang="en-US" sz="2200" dirty="0">
                <a:solidFill>
                  <a:schemeClr val="bg1"/>
                </a:solidFill>
              </a:rPr>
              <a:t>Music accounted for 9.76% of students in FY20, nearly 3 times the average size of a department</a:t>
            </a:r>
          </a:p>
          <a:p>
            <a:pPr>
              <a:lnSpc>
                <a:spcPct val="150000"/>
              </a:lnSpc>
            </a:pPr>
            <a:r>
              <a:rPr lang="en-US" sz="2200" dirty="0">
                <a:solidFill>
                  <a:schemeClr val="bg1"/>
                </a:solidFill>
              </a:rPr>
              <a:t>Music also has more than twice the directs costs of an average department at the university</a:t>
            </a:r>
          </a:p>
          <a:p>
            <a:pPr>
              <a:lnSpc>
                <a:spcPct val="150000"/>
              </a:lnSpc>
            </a:pPr>
            <a:r>
              <a:rPr lang="en-US" sz="2200" dirty="0">
                <a:solidFill>
                  <a:schemeClr val="bg1"/>
                </a:solidFill>
              </a:rPr>
              <a:t>However, NTR for Music is only slightly above the department avg of ~$2.1M in FY20 and ~$2.2M in FY21, suggesting a high discount rate</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E7EBAD98-9AB6-744A-8EDD-2319B6506110}"/>
              </a:ext>
            </a:extLst>
          </p:cNvPr>
          <p:cNvPicPr>
            <a:picLocks noChangeAspect="1"/>
          </p:cNvPicPr>
          <p:nvPr/>
        </p:nvPicPr>
        <p:blipFill>
          <a:blip r:embed="rId4"/>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2473019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Music Industry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30000"/>
              </a:lnSpc>
            </a:pPr>
            <a:r>
              <a:rPr lang="en-US" sz="2300" dirty="0">
                <a:solidFill>
                  <a:schemeClr val="bg1"/>
                </a:solidFill>
              </a:rPr>
              <a:t>NTR and GM for Music Industry are projected to continue to decline in FY21 </a:t>
            </a:r>
          </a:p>
          <a:p>
            <a:pPr>
              <a:lnSpc>
                <a:spcPct val="130000"/>
              </a:lnSpc>
            </a:pPr>
            <a:r>
              <a:rPr lang="en-US" sz="2300" dirty="0">
                <a:solidFill>
                  <a:schemeClr val="bg1"/>
                </a:solidFill>
              </a:rPr>
              <a:t>Music Industry accounts for 9.7% of students, </a:t>
            </a:r>
            <a:r>
              <a:rPr lang="en-US" sz="2400" dirty="0">
                <a:solidFill>
                  <a:schemeClr val="bg1"/>
                </a:solidFill>
              </a:rPr>
              <a:t>nearly 3 times the average department</a:t>
            </a:r>
            <a:endParaRPr lang="en-US" sz="2300" dirty="0">
              <a:solidFill>
                <a:schemeClr val="bg1"/>
              </a:solidFill>
            </a:endParaRPr>
          </a:p>
          <a:p>
            <a:pPr>
              <a:lnSpc>
                <a:spcPct val="130000"/>
              </a:lnSpc>
            </a:pPr>
            <a:r>
              <a:rPr lang="en-US" sz="2300" dirty="0">
                <a:solidFill>
                  <a:schemeClr val="bg1"/>
                </a:solidFill>
              </a:rPr>
              <a:t>The projected decline of ~$900K in profits is led largely by a ~$800K decline in NTR</a:t>
            </a:r>
          </a:p>
          <a:p>
            <a:pPr>
              <a:lnSpc>
                <a:spcPct val="130000"/>
              </a:lnSpc>
            </a:pPr>
            <a:r>
              <a:rPr lang="en-US" sz="2300" dirty="0">
                <a:solidFill>
                  <a:schemeClr val="bg1"/>
                </a:solidFill>
              </a:rPr>
              <a:t>Less than proportionate revenues, given the size of the department, also signify a higher than average discount rate </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88A7FB54-DC40-E348-B5E3-418A6FB4CFE5}"/>
              </a:ext>
            </a:extLst>
          </p:cNvPr>
          <p:cNvPicPr>
            <a:picLocks noChangeAspect="1"/>
          </p:cNvPicPr>
          <p:nvPr/>
        </p:nvPicPr>
        <p:blipFill>
          <a:blip r:embed="rId3"/>
          <a:stretch>
            <a:fillRect/>
          </a:stretch>
        </p:blipFill>
        <p:spPr>
          <a:xfrm>
            <a:off x="6033289" y="2189747"/>
            <a:ext cx="6158711" cy="4079146"/>
          </a:xfrm>
          <a:prstGeom prst="rect">
            <a:avLst/>
          </a:prstGeom>
        </p:spPr>
      </p:pic>
    </p:spTree>
    <p:extLst>
      <p:ext uri="{BB962C8B-B14F-4D97-AF65-F5344CB8AC3E}">
        <p14:creationId xmlns:p14="http://schemas.microsoft.com/office/powerpoint/2010/main" val="2400789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Nursing</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The declining trend in NTR is projected to continue for Nursing</a:t>
            </a:r>
          </a:p>
          <a:p>
            <a:pPr>
              <a:lnSpc>
                <a:spcPct val="150000"/>
              </a:lnSpc>
            </a:pPr>
            <a:r>
              <a:rPr lang="en-US" sz="2400" dirty="0">
                <a:solidFill>
                  <a:schemeClr val="bg1"/>
                </a:solidFill>
              </a:rPr>
              <a:t>The GMs are projected to decline at a higher rate than the revenues in FY21</a:t>
            </a:r>
          </a:p>
          <a:p>
            <a:pPr>
              <a:lnSpc>
                <a:spcPct val="150000"/>
              </a:lnSpc>
            </a:pPr>
            <a:r>
              <a:rPr lang="en-US" sz="2400" dirty="0">
                <a:solidFill>
                  <a:schemeClr val="bg1"/>
                </a:solidFill>
              </a:rPr>
              <a:t>Nursing has above average projected NTR - ~$2.9M compared to university avg of ~$2.2M in FY21. However, direct costs of ~$2.2M is more than double the average direct costs of ~$1.1M.</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29D55172-89E6-CF48-AB18-44D683B827DE}"/>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30341720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9178</TotalTime>
  <Words>1468</Words>
  <Application>Microsoft Macintosh PowerPoint</Application>
  <PresentationFormat>Widescreen</PresentationFormat>
  <Paragraphs>102</Paragraphs>
  <Slides>30</Slides>
  <Notes>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5" baseType="lpstr">
      <vt:lpstr>Arial</vt:lpstr>
      <vt:lpstr>Calibri</vt:lpstr>
      <vt:lpstr>Calibri Light</vt:lpstr>
      <vt:lpstr>Office Theme</vt:lpstr>
      <vt:lpstr>think-cell Slide</vt:lpstr>
      <vt:lpstr>FY21 PROJECTED PROFITABILITY ANALYSIS</vt:lpstr>
      <vt:lpstr>Profitability by College FY21 Projections</vt:lpstr>
      <vt:lpstr>Profitability by Department (FY21 Projections)</vt:lpstr>
      <vt:lpstr>DEFINITIONS</vt:lpstr>
      <vt:lpstr>Methodology FY21 Projections</vt:lpstr>
      <vt:lpstr>DEPARTMENTS WITH INCREASING LOSSES FROM FY19 TO FY21</vt:lpstr>
      <vt:lpstr>Music</vt:lpstr>
      <vt:lpstr>Music Industry</vt:lpstr>
      <vt:lpstr>Nursing</vt:lpstr>
      <vt:lpstr>Theatre</vt:lpstr>
      <vt:lpstr>Psychology</vt:lpstr>
      <vt:lpstr>Biology</vt:lpstr>
      <vt:lpstr>Communication</vt:lpstr>
      <vt:lpstr>DEPARTMENTS WITH INCREASING REVENUES/DECLINING LOSSES</vt:lpstr>
      <vt:lpstr>Chemistry</vt:lpstr>
      <vt:lpstr>Political Science</vt:lpstr>
      <vt:lpstr>Management</vt:lpstr>
      <vt:lpstr>Marketing</vt:lpstr>
      <vt:lpstr>Finance</vt:lpstr>
      <vt:lpstr>Loyola Institute for Ministry</vt:lpstr>
      <vt:lpstr>Direct Costs to Revenue Ratio</vt:lpstr>
      <vt:lpstr>DCRR by Department (FY21 Projected)</vt:lpstr>
      <vt:lpstr>Summary and Recommendations</vt:lpstr>
      <vt:lpstr>Appendix  (FY19 and FY20)</vt:lpstr>
      <vt:lpstr>Profitability by College FY20 Actuals</vt:lpstr>
      <vt:lpstr>Profitability by Department (FY20 Actuals)</vt:lpstr>
      <vt:lpstr>DCRR by Department (FY20 Actuals)</vt:lpstr>
      <vt:lpstr>Profitability by College FY19 Actuals</vt:lpstr>
      <vt:lpstr>Profitability by Department (FY19 Actuals)</vt:lpstr>
      <vt:lpstr>DCRR by Department (FY19 Actuals)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dc:title>
  <dc:creator>Shashank Rai</dc:creator>
  <cp:lastModifiedBy>Shashank Rai</cp:lastModifiedBy>
  <cp:revision>118</cp:revision>
  <dcterms:created xsi:type="dcterms:W3CDTF">2020-10-16T19:51:44Z</dcterms:created>
  <dcterms:modified xsi:type="dcterms:W3CDTF">2020-11-10T20:32:31Z</dcterms:modified>
</cp:coreProperties>
</file>