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10"/>
  </p:notesMasterIdLst>
  <p:sldIdLst>
    <p:sldId id="265" r:id="rId2"/>
    <p:sldId id="260" r:id="rId3"/>
    <p:sldId id="258" r:id="rId4"/>
    <p:sldId id="262" r:id="rId5"/>
    <p:sldId id="259" r:id="rId6"/>
    <p:sldId id="261" r:id="rId7"/>
    <p:sldId id="263" r:id="rId8"/>
    <p:sldId id="264" r:id="rId9"/>
  </p:sldIdLst>
  <p:sldSz cx="12192000" cy="6858000"/>
  <p:notesSz cx="7010400" cy="9296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siree Rodriguez" initials="" lastIdx="2" clrIdx="0"/>
  <p:cmAuthor id="1" name="tsingh" initials="t" lastIdx="10" clrIdx="1">
    <p:extLst>
      <p:ext uri="{19B8F6BF-5375-455C-9EA6-DF929625EA0E}">
        <p15:presenceInfo xmlns:p15="http://schemas.microsoft.com/office/powerpoint/2012/main" userId="tsingh" providerId="None"/>
      </p:ext>
    </p:extLst>
  </p:cmAuthor>
  <p:cmAuthor id="2" name="Windows User" initials="WU" lastIdx="1" clrIdx="2">
    <p:extLst>
      <p:ext uri="{19B8F6BF-5375-455C-9EA6-DF929625EA0E}">
        <p15:presenceInfo xmlns:p15="http://schemas.microsoft.com/office/powerpoint/2012/main" userId="Windows User" providerId="None"/>
      </p:ext>
    </p:extLst>
  </p:cmAuthor>
  <p:cmAuthor id="3" name="Desiree" initials="D" lastIdx="5" clrIdx="3">
    <p:extLst>
      <p:ext uri="{19B8F6BF-5375-455C-9EA6-DF929625EA0E}">
        <p15:presenceInfo xmlns:p15="http://schemas.microsoft.com/office/powerpoint/2012/main" userId="Desir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0" autoAdjust="0"/>
    <p:restoredTop sz="94627"/>
  </p:normalViewPr>
  <p:slideViewPr>
    <p:cSldViewPr snapToGrid="0">
      <p:cViewPr varScale="1">
        <p:scale>
          <a:sx n="82" d="100"/>
          <a:sy n="82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camacgre\Downloads\Loyola_Majors_NT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Studio Art Enrollment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Studio Art (BFA)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Sheet1!$B$2:$H$2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Sheet1!$B$3:$H$3</c:f>
              <c:numCache>
                <c:formatCode>General</c:formatCode>
                <c:ptCount val="7"/>
                <c:pt idx="0">
                  <c:v>3</c:v>
                </c:pt>
                <c:pt idx="1">
                  <c:v>14</c:v>
                </c:pt>
                <c:pt idx="2">
                  <c:v>19</c:v>
                </c:pt>
                <c:pt idx="3">
                  <c:v>22</c:v>
                </c:pt>
                <c:pt idx="4">
                  <c:v>29</c:v>
                </c:pt>
                <c:pt idx="5">
                  <c:v>30</c:v>
                </c:pt>
                <c:pt idx="6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CF-9449-B453-C82815CACB74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Studio Art (BA)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Sheet1!$B$2:$H$2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Sheet1!$B$4:$H$4</c:f>
              <c:numCache>
                <c:formatCode>General</c:formatCode>
                <c:ptCount val="7"/>
                <c:pt idx="0">
                  <c:v>9</c:v>
                </c:pt>
                <c:pt idx="1">
                  <c:v>11</c:v>
                </c:pt>
                <c:pt idx="2">
                  <c:v>12</c:v>
                </c:pt>
                <c:pt idx="3">
                  <c:v>15</c:v>
                </c:pt>
                <c:pt idx="4">
                  <c:v>15</c:v>
                </c:pt>
                <c:pt idx="5">
                  <c:v>9</c:v>
                </c:pt>
                <c:pt idx="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CF-9449-B453-C82815CACB74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Minor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Sheet1!$B$2:$H$2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Sheet1!$B$5:$H$5</c:f>
              <c:numCache>
                <c:formatCode>General</c:formatCode>
                <c:ptCount val="7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</c:v>
                </c:pt>
                <c:pt idx="4">
                  <c:v>14</c:v>
                </c:pt>
                <c:pt idx="5">
                  <c:v>15</c:v>
                </c:pt>
                <c:pt idx="6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CF-9449-B453-C82815CACB7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Sheet1!$B$2:$H$2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Sheet1!$B$6:$H$6</c:f>
              <c:numCache>
                <c:formatCode>General</c:formatCode>
                <c:ptCount val="7"/>
                <c:pt idx="0">
                  <c:v>20</c:v>
                </c:pt>
                <c:pt idx="1">
                  <c:v>35</c:v>
                </c:pt>
                <c:pt idx="2">
                  <c:v>38</c:v>
                </c:pt>
                <c:pt idx="3">
                  <c:v>38</c:v>
                </c:pt>
                <c:pt idx="4">
                  <c:v>58</c:v>
                </c:pt>
                <c:pt idx="5">
                  <c:v>54</c:v>
                </c:pt>
                <c:pt idx="6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ECF-9449-B453-C82815CACB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3003871"/>
        <c:axId val="1706335247"/>
      </c:lineChart>
      <c:catAx>
        <c:axId val="1413003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335247"/>
        <c:crosses val="autoZero"/>
        <c:auto val="1"/>
        <c:lblAlgn val="ctr"/>
        <c:lblOffset val="100"/>
        <c:noMultiLvlLbl val="0"/>
      </c:catAx>
      <c:valAx>
        <c:axId val="1706335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300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Incoming</a:t>
            </a:r>
            <a:r>
              <a:rPr lang="en-US" sz="1800" baseline="0"/>
              <a:t> Student Average Net Tuition Revenue (RNL)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'2020'!$J$54</c:f>
              <c:strCache>
                <c:ptCount val="1"/>
                <c:pt idx="0">
                  <c:v>Studio Arts (BA)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'2020'!$K$53:$M$53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'2020'!$K$54:$M$54</c:f>
              <c:numCache>
                <c:formatCode>"$"#,##0</c:formatCode>
                <c:ptCount val="3"/>
                <c:pt idx="0">
                  <c:v>12817</c:v>
                </c:pt>
                <c:pt idx="1">
                  <c:v>4192</c:v>
                </c:pt>
                <c:pt idx="2">
                  <c:v>-5638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7F-3841-969E-62A27543FEC7}"/>
            </c:ext>
          </c:extLst>
        </c:ser>
        <c:ser>
          <c:idx val="1"/>
          <c:order val="1"/>
          <c:tx>
            <c:strRef>
              <c:f>'2020'!$J$55</c:f>
              <c:strCache>
                <c:ptCount val="1"/>
                <c:pt idx="0">
                  <c:v>Studio Arts (BFA)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'2020'!$K$53:$M$53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'2020'!$K$55:$M$55</c:f>
              <c:numCache>
                <c:formatCode>"$"#,##0</c:formatCode>
                <c:ptCount val="3"/>
                <c:pt idx="0">
                  <c:v>14706.285714285714</c:v>
                </c:pt>
                <c:pt idx="1">
                  <c:v>14425.333333333334</c:v>
                </c:pt>
                <c:pt idx="2">
                  <c:v>11758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7F-3841-969E-62A27543F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1850479"/>
        <c:axId val="1483102463"/>
      </c:lineChart>
      <c:catAx>
        <c:axId val="1421850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102463"/>
        <c:crosses val="autoZero"/>
        <c:auto val="1"/>
        <c:lblAlgn val="ctr"/>
        <c:lblOffset val="100"/>
        <c:noMultiLvlLbl val="0"/>
      </c:catAx>
      <c:valAx>
        <c:axId val="148310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8504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Nurse Education (MSN)</a:t>
            </a:r>
            <a:r>
              <a:rPr lang="en-US" sz="1800" baseline="0"/>
              <a:t> Enrollments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Enrollment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Sheet1!$L$1:$P$2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Sheet1!$L$3:$P$3</c:f>
              <c:numCache>
                <c:formatCode>General</c:formatCode>
                <c:ptCount val="5"/>
                <c:pt idx="0">
                  <c:v>3</c:v>
                </c:pt>
                <c:pt idx="1">
                  <c:v>16</c:v>
                </c:pt>
                <c:pt idx="2">
                  <c:v>33</c:v>
                </c:pt>
                <c:pt idx="3">
                  <c:v>22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39-EE41-A7CC-171577033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4159535"/>
        <c:axId val="1544457407"/>
      </c:lineChart>
      <c:catAx>
        <c:axId val="154415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457407"/>
        <c:crosses val="autoZero"/>
        <c:auto val="1"/>
        <c:lblAlgn val="ctr"/>
        <c:lblOffset val="100"/>
        <c:noMultiLvlLbl val="0"/>
      </c:catAx>
      <c:valAx>
        <c:axId val="154445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159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2" tIns="46564" rIns="93152" bIns="46564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2" tIns="46564" rIns="93152" bIns="46564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5963" y="1160463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2" tIns="46564" rIns="93152" bIns="46564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2" tIns="46564" rIns="93152" bIns="46564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2" tIns="46564" rIns="93152" bIns="46564" anchor="b" anchorCtr="0">
            <a:noAutofit/>
          </a:bodyPr>
          <a:lstStyle/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52" tIns="46564" rIns="93152" bIns="46564" anchor="t" anchorCtr="0">
            <a:noAutofit/>
          </a:bodyPr>
          <a:lstStyle/>
          <a:p>
            <a:pPr marL="0" indent="0">
              <a:spcBef>
                <a:spcPts val="367"/>
              </a:spcBef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0463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52" tIns="46564" rIns="93152" bIns="46564" anchor="t" anchorCtr="0">
            <a:noAutofit/>
          </a:bodyPr>
          <a:lstStyle/>
          <a:p>
            <a:pPr marL="0" indent="0">
              <a:spcBef>
                <a:spcPts val="367"/>
              </a:spcBef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0463"/>
            <a:ext cx="5578475" cy="3138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871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400" y="6061075"/>
            <a:ext cx="12192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rgbClr val="9411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0415588" y="6356350"/>
            <a:ext cx="938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2312988" y="6356350"/>
            <a:ext cx="737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2898775" y="6356350"/>
            <a:ext cx="6784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400" y="6061075"/>
            <a:ext cx="12192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cap="none">
                <a:solidFill>
                  <a:srgbClr val="9411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0415588" y="6356350"/>
            <a:ext cx="938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6DC7-70E6-4DE8-869F-D22795BFC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BOARD OF TRUSTEES </a:t>
            </a:r>
            <a:br>
              <a:rPr lang="en-US"/>
            </a:br>
            <a:r>
              <a:rPr lang="en-US"/>
              <a:t>ACADEMIC </a:t>
            </a:r>
            <a:r>
              <a:rPr lang="en-US" dirty="0"/>
              <a:t>AFFAIRS COMMITTEE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9281E-D25A-4AB0-9F17-1655B7DFA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25, 2021</a:t>
            </a:r>
          </a:p>
        </p:txBody>
      </p:sp>
    </p:spTree>
    <p:extLst>
      <p:ext uri="{BB962C8B-B14F-4D97-AF65-F5344CB8AC3E}">
        <p14:creationId xmlns:p14="http://schemas.microsoft.com/office/powerpoint/2010/main" val="8090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55238-04FD-4045-A0B4-633AE643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Portfolio Review 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D1B01-7F5C-F34F-AE67-9E573E348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935" y="1331102"/>
            <a:ext cx="10515600" cy="4351338"/>
          </a:xfrm>
        </p:spPr>
        <p:txBody>
          <a:bodyPr/>
          <a:lstStyle/>
          <a:p>
            <a:r>
              <a:rPr lang="en-US" dirty="0"/>
              <a:t>Dean-lead review of staffing and enrollment brings forward voluntary eliminations of programs</a:t>
            </a:r>
          </a:p>
          <a:p>
            <a:r>
              <a:rPr lang="en-US" dirty="0"/>
              <a:t>Profitability Analysis (Financial Affairs), Market Demand (Enrollment Management/External Partners), Academic Quality and Mission Fit (Standing Committee on Academic Planning)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2B8952-3235-FF47-89C8-438D5849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157307"/>
            <a:ext cx="10515600" cy="1325563"/>
          </a:xfrm>
        </p:spPr>
        <p:txBody>
          <a:bodyPr/>
          <a:lstStyle/>
          <a:p>
            <a:r>
              <a:rPr lang="en-US" dirty="0"/>
              <a:t>Program Elimination- Studio 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9C0ADE-8951-7643-8A2E-79C78B9D49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898674"/>
              </p:ext>
            </p:extLst>
          </p:nvPr>
        </p:nvGraphicFramePr>
        <p:xfrm>
          <a:off x="2349660" y="1233055"/>
          <a:ext cx="7819575" cy="4369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74D65B-69C1-8245-A622-DB712CA200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458983"/>
              </p:ext>
            </p:extLst>
          </p:nvPr>
        </p:nvGraphicFramePr>
        <p:xfrm>
          <a:off x="1634837" y="304801"/>
          <a:ext cx="9130145" cy="523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29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2B8952-3235-FF47-89C8-438D5849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157307"/>
            <a:ext cx="10515600" cy="1325563"/>
          </a:xfrm>
        </p:spPr>
        <p:txBody>
          <a:bodyPr/>
          <a:lstStyle/>
          <a:p>
            <a:r>
              <a:rPr lang="en-US" dirty="0"/>
              <a:t>Program Elimination- Nurse Education (MSN)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740329-FB42-874C-A3CE-816293DA93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953588"/>
              </p:ext>
            </p:extLst>
          </p:nvPr>
        </p:nvGraphicFramePr>
        <p:xfrm>
          <a:off x="2341417" y="1219200"/>
          <a:ext cx="7495309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697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55238-04FD-4045-A0B4-633AE643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Programs Eliminated or Streamlined This Year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D1B01-7F5C-F34F-AE67-9E573E348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EMS Management (approved but never implemented, reassessed market demand)</a:t>
            </a:r>
          </a:p>
          <a:p>
            <a:r>
              <a:rPr lang="en-US" dirty="0"/>
              <a:t>- MS Education (approved but never implemented, focus on MAT instead)</a:t>
            </a:r>
          </a:p>
          <a:p>
            <a:r>
              <a:rPr lang="en-US" dirty="0"/>
              <a:t>- BS in Computational Math (no enrollment, focus on Computer Science instead)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8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DA6-5A6C-4ECC-B4AF-F9C0F2D6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Eliminations-Fall 2017-2021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AD53-9CE4-48DD-A7C6-B53FED9B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282751"/>
          </a:xfrm>
        </p:spPr>
        <p:txBody>
          <a:bodyPr/>
          <a:lstStyle/>
          <a:p>
            <a:r>
              <a:rPr lang="en-US" sz="1600" dirty="0"/>
              <a:t> Certificate in Translation and Interpretation</a:t>
            </a:r>
          </a:p>
          <a:p>
            <a:r>
              <a:rPr lang="en-US" sz="1600" dirty="0"/>
              <a:t>Concentration in Translation and Interpretation within Spanish major</a:t>
            </a:r>
          </a:p>
          <a:p>
            <a:r>
              <a:rPr lang="en-US" sz="1600" dirty="0"/>
              <a:t>BA Classical Studies with a focus on Classical Civilizations and Greek</a:t>
            </a:r>
          </a:p>
          <a:p>
            <a:r>
              <a:rPr lang="en-US" sz="1600" dirty="0"/>
              <a:t>-Bachelor of Music Education, Vocal with General Music track</a:t>
            </a:r>
          </a:p>
          <a:p>
            <a:r>
              <a:rPr lang="en-US" sz="1600" dirty="0"/>
              <a:t>(on ground) Bachelors of Criminal Justice (online remains)</a:t>
            </a:r>
          </a:p>
          <a:p>
            <a:r>
              <a:rPr lang="en-US" sz="1600" dirty="0"/>
              <a:t>Interdisciplinary minor in film</a:t>
            </a:r>
          </a:p>
          <a:p>
            <a:r>
              <a:rPr lang="en-US" sz="1600" dirty="0"/>
              <a:t>Minors in Music Industry</a:t>
            </a:r>
          </a:p>
          <a:p>
            <a:r>
              <a:rPr lang="en-US" sz="1600" dirty="0"/>
              <a:t>BA in Food Studies</a:t>
            </a:r>
          </a:p>
          <a:p>
            <a:r>
              <a:rPr lang="en-US" sz="1600" dirty="0"/>
              <a:t>(on ground) BA in Interdisciplinary Studies (online remains)</a:t>
            </a:r>
          </a:p>
          <a:p>
            <a:r>
              <a:rPr lang="en-US" sz="1600" dirty="0"/>
              <a:t>(online) BBA in Finance (on ground remains)</a:t>
            </a:r>
          </a:p>
          <a:p>
            <a:r>
              <a:rPr lang="en-US" sz="1600" dirty="0"/>
              <a:t>Sociology department moved from three concentration areas to single degree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2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B89E-42B9-4C6D-93CD-30622011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FD659-6D91-4EB4-8D06-F705EDE79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Already in place for fall 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Public 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Pre-licensure program in Nursing</a:t>
            </a:r>
          </a:p>
          <a:p>
            <a:pPr marL="76200" indent="0">
              <a:buNone/>
            </a:pPr>
            <a:r>
              <a:rPr lang="en-US" dirty="0"/>
              <a:t>In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MS in Health Care Administration-Fall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DNP-Nurse Anesthetics –Fall 2023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6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941100"/>
      </a:accent1>
      <a:accent2>
        <a:srgbClr val="DAAA01"/>
      </a:accent2>
      <a:accent3>
        <a:srgbClr val="FF2600"/>
      </a:accent3>
      <a:accent4>
        <a:srgbClr val="FEFC78"/>
      </a:accent4>
      <a:accent5>
        <a:srgbClr val="FF7D78"/>
      </a:accent5>
      <a:accent6>
        <a:srgbClr val="005392"/>
      </a:accent6>
      <a:hlink>
        <a:srgbClr val="0096F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11798</TotalTime>
  <Words>256</Words>
  <Application>Microsoft Office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Avenir</vt:lpstr>
      <vt:lpstr>Arial</vt:lpstr>
      <vt:lpstr>Calibri</vt:lpstr>
      <vt:lpstr>Office Theme</vt:lpstr>
      <vt:lpstr>BOARD OF TRUSTEES  ACADEMIC AFFAIRS COMMITTEE MEETING</vt:lpstr>
      <vt:lpstr>Program Portfolio Review Processes</vt:lpstr>
      <vt:lpstr>Program Elimination- Studio Art</vt:lpstr>
      <vt:lpstr>PowerPoint Presentation</vt:lpstr>
      <vt:lpstr>Program Elimination- Nurse Education (MSN)</vt:lpstr>
      <vt:lpstr>Other Programs Eliminated or Streamlined This Year</vt:lpstr>
      <vt:lpstr>Program Eliminations-Fall 2017-2021</vt:lpstr>
      <vt:lpstr>NEW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</dc:creator>
  <cp:lastModifiedBy>tsingh</cp:lastModifiedBy>
  <cp:revision>188</cp:revision>
  <cp:lastPrinted>2021-03-10T19:30:43Z</cp:lastPrinted>
  <dcterms:modified xsi:type="dcterms:W3CDTF">2021-03-12T22:35:46Z</dcterms:modified>
</cp:coreProperties>
</file>