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3" r:id="rId1"/>
  </p:sldMasterIdLst>
  <p:notesMasterIdLst>
    <p:notesMasterId r:id="rId40"/>
  </p:notesMasterIdLst>
  <p:sldIdLst>
    <p:sldId id="265" r:id="rId2"/>
    <p:sldId id="260" r:id="rId3"/>
    <p:sldId id="258" r:id="rId4"/>
    <p:sldId id="262" r:id="rId5"/>
    <p:sldId id="259" r:id="rId6"/>
    <p:sldId id="261" r:id="rId7"/>
    <p:sldId id="263" r:id="rId8"/>
    <p:sldId id="264" r:id="rId9"/>
    <p:sldId id="266" r:id="rId10"/>
    <p:sldId id="281" r:id="rId11"/>
    <p:sldId id="282" r:id="rId12"/>
    <p:sldId id="283" r:id="rId13"/>
    <p:sldId id="280" r:id="rId14"/>
    <p:sldId id="269" r:id="rId15"/>
    <p:sldId id="268" r:id="rId16"/>
    <p:sldId id="270" r:id="rId17"/>
    <p:sldId id="272" r:id="rId18"/>
    <p:sldId id="273" r:id="rId19"/>
    <p:sldId id="274" r:id="rId20"/>
    <p:sldId id="275" r:id="rId21"/>
    <p:sldId id="276" r:id="rId22"/>
    <p:sldId id="277" r:id="rId23"/>
    <p:sldId id="278" r:id="rId24"/>
    <p:sldId id="271" r:id="rId25"/>
    <p:sldId id="279" r:id="rId26"/>
    <p:sldId id="284" r:id="rId27"/>
    <p:sldId id="285" r:id="rId28"/>
    <p:sldId id="286" r:id="rId29"/>
    <p:sldId id="287" r:id="rId30"/>
    <p:sldId id="289" r:id="rId31"/>
    <p:sldId id="290" r:id="rId32"/>
    <p:sldId id="288" r:id="rId33"/>
    <p:sldId id="291" r:id="rId34"/>
    <p:sldId id="292" r:id="rId35"/>
    <p:sldId id="293" r:id="rId36"/>
    <p:sldId id="294" r:id="rId37"/>
    <p:sldId id="295" r:id="rId38"/>
    <p:sldId id="296" r:id="rId39"/>
  </p:sldIdLst>
  <p:sldSz cx="12192000" cy="6858000"/>
  <p:notesSz cx="7010400" cy="9296400"/>
  <p:embeddedFontLst>
    <p:embeddedFont>
      <p:font typeface="Avenir" panose="02000503020000020003" pitchFamily="2" charset="0"/>
      <p:regular r:id="rId41"/>
      <p:italic r:id="rId42"/>
    </p:embeddedFont>
    <p:embeddedFont>
      <p:font typeface="Calibri" panose="020F0502020204030204" pitchFamily="34" charset="0"/>
      <p:regular r:id="rId43"/>
      <p:bold r:id="rId44"/>
      <p:italic r:id="rId45"/>
      <p:boldItalic r:id="rId46"/>
    </p:embeddedFont>
    <p:embeddedFont>
      <p:font typeface="Century Gothic" panose="020B0502020202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siree Rodriguez" initials="" lastIdx="2" clrIdx="0"/>
  <p:cmAuthor id="1" name="tsingh" initials="t" lastIdx="10" clrIdx="1">
    <p:extLst>
      <p:ext uri="{19B8F6BF-5375-455C-9EA6-DF929625EA0E}">
        <p15:presenceInfo xmlns:p15="http://schemas.microsoft.com/office/powerpoint/2012/main" userId="tsingh" providerId="None"/>
      </p:ext>
    </p:extLst>
  </p:cmAuthor>
  <p:cmAuthor id="2" name="Windows User" initials="WU" lastIdx="1" clrIdx="2">
    <p:extLst>
      <p:ext uri="{19B8F6BF-5375-455C-9EA6-DF929625EA0E}">
        <p15:presenceInfo xmlns:p15="http://schemas.microsoft.com/office/powerpoint/2012/main" userId="Windows User" providerId="None"/>
      </p:ext>
    </p:extLst>
  </p:cmAuthor>
  <p:cmAuthor id="3" name="Desiree" initials="D" lastIdx="5" clrIdx="3">
    <p:extLst>
      <p:ext uri="{19B8F6BF-5375-455C-9EA6-DF929625EA0E}">
        <p15:presenceInfo xmlns:p15="http://schemas.microsoft.com/office/powerpoint/2012/main" userId="Desire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100"/>
    <a:srgbClr val="660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autoAdjust="0"/>
    <p:restoredTop sz="94624"/>
  </p:normalViewPr>
  <p:slideViewPr>
    <p:cSldViewPr snapToGrid="0">
      <p:cViewPr varScale="1">
        <p:scale>
          <a:sx n="106" d="100"/>
          <a:sy n="106" d="100"/>
        </p:scale>
        <p:origin x="856" y="1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camacgre\Downloads\Loyola_Majors_NT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rai/Google%20Drive/Finance/Program%20Analysis/FY21/Projections/1_data/2020%20Loyola%20Majors_Yield_Discoun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Studio Art Enrollment</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Sheet1!$A$3</c:f>
              <c:strCache>
                <c:ptCount val="1"/>
                <c:pt idx="0">
                  <c:v>Studio Art (BFA)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Sheet1!$B$2:$H$2</c:f>
              <c:numCache>
                <c:formatCode>General</c:formatCode>
                <c:ptCount val="7"/>
                <c:pt idx="0">
                  <c:v>2014</c:v>
                </c:pt>
                <c:pt idx="1">
                  <c:v>2015</c:v>
                </c:pt>
                <c:pt idx="2">
                  <c:v>2016</c:v>
                </c:pt>
                <c:pt idx="3">
                  <c:v>2017</c:v>
                </c:pt>
                <c:pt idx="4">
                  <c:v>2018</c:v>
                </c:pt>
                <c:pt idx="5">
                  <c:v>2019</c:v>
                </c:pt>
                <c:pt idx="6">
                  <c:v>2020</c:v>
                </c:pt>
              </c:numCache>
            </c:numRef>
          </c:cat>
          <c:val>
            <c:numRef>
              <c:f>Sheet1!$B$3:$H$3</c:f>
              <c:numCache>
                <c:formatCode>General</c:formatCode>
                <c:ptCount val="7"/>
                <c:pt idx="0">
                  <c:v>3</c:v>
                </c:pt>
                <c:pt idx="1">
                  <c:v>14</c:v>
                </c:pt>
                <c:pt idx="2">
                  <c:v>19</c:v>
                </c:pt>
                <c:pt idx="3">
                  <c:v>22</c:v>
                </c:pt>
                <c:pt idx="4">
                  <c:v>29</c:v>
                </c:pt>
                <c:pt idx="5">
                  <c:v>30</c:v>
                </c:pt>
                <c:pt idx="6">
                  <c:v>21</c:v>
                </c:pt>
              </c:numCache>
            </c:numRef>
          </c:val>
          <c:smooth val="0"/>
          <c:extLst>
            <c:ext xmlns:c16="http://schemas.microsoft.com/office/drawing/2014/chart" uri="{C3380CC4-5D6E-409C-BE32-E72D297353CC}">
              <c16:uniqueId val="{00000000-9ECF-9449-B453-C82815CACB74}"/>
            </c:ext>
          </c:extLst>
        </c:ser>
        <c:ser>
          <c:idx val="1"/>
          <c:order val="1"/>
          <c:tx>
            <c:strRef>
              <c:f>Sheet1!$A$4</c:f>
              <c:strCache>
                <c:ptCount val="1"/>
                <c:pt idx="0">
                  <c:v>Studio Art (BA)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Sheet1!$B$2:$H$2</c:f>
              <c:numCache>
                <c:formatCode>General</c:formatCode>
                <c:ptCount val="7"/>
                <c:pt idx="0">
                  <c:v>2014</c:v>
                </c:pt>
                <c:pt idx="1">
                  <c:v>2015</c:v>
                </c:pt>
                <c:pt idx="2">
                  <c:v>2016</c:v>
                </c:pt>
                <c:pt idx="3">
                  <c:v>2017</c:v>
                </c:pt>
                <c:pt idx="4">
                  <c:v>2018</c:v>
                </c:pt>
                <c:pt idx="5">
                  <c:v>2019</c:v>
                </c:pt>
                <c:pt idx="6">
                  <c:v>2020</c:v>
                </c:pt>
              </c:numCache>
            </c:numRef>
          </c:cat>
          <c:val>
            <c:numRef>
              <c:f>Sheet1!$B$4:$H$4</c:f>
              <c:numCache>
                <c:formatCode>General</c:formatCode>
                <c:ptCount val="7"/>
                <c:pt idx="0">
                  <c:v>9</c:v>
                </c:pt>
                <c:pt idx="1">
                  <c:v>11</c:v>
                </c:pt>
                <c:pt idx="2">
                  <c:v>12</c:v>
                </c:pt>
                <c:pt idx="3">
                  <c:v>15</c:v>
                </c:pt>
                <c:pt idx="4">
                  <c:v>15</c:v>
                </c:pt>
                <c:pt idx="5">
                  <c:v>9</c:v>
                </c:pt>
                <c:pt idx="6">
                  <c:v>8</c:v>
                </c:pt>
              </c:numCache>
            </c:numRef>
          </c:val>
          <c:smooth val="0"/>
          <c:extLst>
            <c:ext xmlns:c16="http://schemas.microsoft.com/office/drawing/2014/chart" uri="{C3380CC4-5D6E-409C-BE32-E72D297353CC}">
              <c16:uniqueId val="{00000001-9ECF-9449-B453-C82815CACB74}"/>
            </c:ext>
          </c:extLst>
        </c:ser>
        <c:ser>
          <c:idx val="2"/>
          <c:order val="2"/>
          <c:tx>
            <c:strRef>
              <c:f>Sheet1!$A$5</c:f>
              <c:strCache>
                <c:ptCount val="1"/>
                <c:pt idx="0">
                  <c:v>Minor</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Sheet1!$B$2:$H$2</c:f>
              <c:numCache>
                <c:formatCode>General</c:formatCode>
                <c:ptCount val="7"/>
                <c:pt idx="0">
                  <c:v>2014</c:v>
                </c:pt>
                <c:pt idx="1">
                  <c:v>2015</c:v>
                </c:pt>
                <c:pt idx="2">
                  <c:v>2016</c:v>
                </c:pt>
                <c:pt idx="3">
                  <c:v>2017</c:v>
                </c:pt>
                <c:pt idx="4">
                  <c:v>2018</c:v>
                </c:pt>
                <c:pt idx="5">
                  <c:v>2019</c:v>
                </c:pt>
                <c:pt idx="6">
                  <c:v>2020</c:v>
                </c:pt>
              </c:numCache>
            </c:numRef>
          </c:cat>
          <c:val>
            <c:numRef>
              <c:f>Sheet1!$B$5:$H$5</c:f>
              <c:numCache>
                <c:formatCode>General</c:formatCode>
                <c:ptCount val="7"/>
                <c:pt idx="0">
                  <c:v>8</c:v>
                </c:pt>
                <c:pt idx="1">
                  <c:v>10</c:v>
                </c:pt>
                <c:pt idx="2">
                  <c:v>7</c:v>
                </c:pt>
                <c:pt idx="3">
                  <c:v>1</c:v>
                </c:pt>
                <c:pt idx="4">
                  <c:v>14</c:v>
                </c:pt>
                <c:pt idx="5">
                  <c:v>15</c:v>
                </c:pt>
                <c:pt idx="6">
                  <c:v>6</c:v>
                </c:pt>
              </c:numCache>
            </c:numRef>
          </c:val>
          <c:smooth val="0"/>
          <c:extLst>
            <c:ext xmlns:c16="http://schemas.microsoft.com/office/drawing/2014/chart" uri="{C3380CC4-5D6E-409C-BE32-E72D297353CC}">
              <c16:uniqueId val="{00000002-9ECF-9449-B453-C82815CACB74}"/>
            </c:ext>
          </c:extLst>
        </c:ser>
        <c:ser>
          <c:idx val="3"/>
          <c:order val="3"/>
          <c:tx>
            <c:strRef>
              <c:f>Sheet1!$A$6</c:f>
              <c:strCache>
                <c:ptCount val="1"/>
                <c:pt idx="0">
                  <c:v>Total</c:v>
                </c:pt>
              </c:strCache>
            </c:strRef>
          </c:tx>
          <c:spPr>
            <a:ln w="28575" cap="rnd">
              <a:solidFill>
                <a:schemeClr val="accent6"/>
              </a:solidFill>
              <a:round/>
            </a:ln>
            <a:effectLst/>
          </c:spPr>
          <c:marker>
            <c:symbol val="circle"/>
            <c:size val="5"/>
            <c:spPr>
              <a:solidFill>
                <a:schemeClr val="accent4"/>
              </a:solidFill>
              <a:ln w="9525">
                <a:solidFill>
                  <a:schemeClr val="accent4"/>
                </a:solidFill>
              </a:ln>
              <a:effectLst/>
            </c:spPr>
          </c:marker>
          <c:cat>
            <c:numRef>
              <c:f>Sheet1!$B$2:$H$2</c:f>
              <c:numCache>
                <c:formatCode>General</c:formatCode>
                <c:ptCount val="7"/>
                <c:pt idx="0">
                  <c:v>2014</c:v>
                </c:pt>
                <c:pt idx="1">
                  <c:v>2015</c:v>
                </c:pt>
                <c:pt idx="2">
                  <c:v>2016</c:v>
                </c:pt>
                <c:pt idx="3">
                  <c:v>2017</c:v>
                </c:pt>
                <c:pt idx="4">
                  <c:v>2018</c:v>
                </c:pt>
                <c:pt idx="5">
                  <c:v>2019</c:v>
                </c:pt>
                <c:pt idx="6">
                  <c:v>2020</c:v>
                </c:pt>
              </c:numCache>
            </c:numRef>
          </c:cat>
          <c:val>
            <c:numRef>
              <c:f>Sheet1!$B$6:$H$6</c:f>
              <c:numCache>
                <c:formatCode>General</c:formatCode>
                <c:ptCount val="7"/>
                <c:pt idx="0">
                  <c:v>20</c:v>
                </c:pt>
                <c:pt idx="1">
                  <c:v>35</c:v>
                </c:pt>
                <c:pt idx="2">
                  <c:v>38</c:v>
                </c:pt>
                <c:pt idx="3">
                  <c:v>38</c:v>
                </c:pt>
                <c:pt idx="4">
                  <c:v>58</c:v>
                </c:pt>
                <c:pt idx="5">
                  <c:v>54</c:v>
                </c:pt>
                <c:pt idx="6">
                  <c:v>35</c:v>
                </c:pt>
              </c:numCache>
            </c:numRef>
          </c:val>
          <c:smooth val="0"/>
          <c:extLst>
            <c:ext xmlns:c16="http://schemas.microsoft.com/office/drawing/2014/chart" uri="{C3380CC4-5D6E-409C-BE32-E72D297353CC}">
              <c16:uniqueId val="{00000003-9ECF-9449-B453-C82815CACB74}"/>
            </c:ext>
          </c:extLst>
        </c:ser>
        <c:dLbls>
          <c:showLegendKey val="0"/>
          <c:showVal val="0"/>
          <c:showCatName val="0"/>
          <c:showSerName val="0"/>
          <c:showPercent val="0"/>
          <c:showBubbleSize val="0"/>
        </c:dLbls>
        <c:marker val="1"/>
        <c:smooth val="0"/>
        <c:axId val="1413003871"/>
        <c:axId val="1706335247"/>
      </c:lineChart>
      <c:catAx>
        <c:axId val="141300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6335247"/>
        <c:crosses val="autoZero"/>
        <c:auto val="1"/>
        <c:lblAlgn val="ctr"/>
        <c:lblOffset val="100"/>
        <c:noMultiLvlLbl val="0"/>
      </c:catAx>
      <c:valAx>
        <c:axId val="1706335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300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t>Incoming</a:t>
            </a:r>
            <a:r>
              <a:rPr lang="en-US" sz="1800" baseline="0" dirty="0"/>
              <a:t> Student Average Net Tuition Revenue (RNL)</a:t>
            </a:r>
            <a:endParaRPr 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'2020'!$J$54</c:f>
              <c:strCache>
                <c:ptCount val="1"/>
                <c:pt idx="0">
                  <c:v>Studio Arts (BA)</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'2020'!$K$53:$M$53</c:f>
              <c:numCache>
                <c:formatCode>General</c:formatCode>
                <c:ptCount val="3"/>
                <c:pt idx="0">
                  <c:v>2018</c:v>
                </c:pt>
                <c:pt idx="1">
                  <c:v>2019</c:v>
                </c:pt>
                <c:pt idx="2">
                  <c:v>2020</c:v>
                </c:pt>
              </c:numCache>
            </c:numRef>
          </c:cat>
          <c:val>
            <c:numRef>
              <c:f>'2020'!$K$54:$M$54</c:f>
              <c:numCache>
                <c:formatCode>"$"#,##0</c:formatCode>
                <c:ptCount val="3"/>
                <c:pt idx="0">
                  <c:v>12817</c:v>
                </c:pt>
                <c:pt idx="1">
                  <c:v>4192</c:v>
                </c:pt>
                <c:pt idx="2">
                  <c:v>-5638</c:v>
                </c:pt>
              </c:numCache>
            </c:numRef>
          </c:val>
          <c:smooth val="0"/>
          <c:extLst>
            <c:ext xmlns:c16="http://schemas.microsoft.com/office/drawing/2014/chart" uri="{C3380CC4-5D6E-409C-BE32-E72D297353CC}">
              <c16:uniqueId val="{00000000-A17F-3841-969E-62A27543FEC7}"/>
            </c:ext>
          </c:extLst>
        </c:ser>
        <c:ser>
          <c:idx val="1"/>
          <c:order val="1"/>
          <c:tx>
            <c:strRef>
              <c:f>'2020'!$J$55</c:f>
              <c:strCache>
                <c:ptCount val="1"/>
                <c:pt idx="0">
                  <c:v>Studio Arts (BFA)</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'2020'!$K$53:$M$53</c:f>
              <c:numCache>
                <c:formatCode>General</c:formatCode>
                <c:ptCount val="3"/>
                <c:pt idx="0">
                  <c:v>2018</c:v>
                </c:pt>
                <c:pt idx="1">
                  <c:v>2019</c:v>
                </c:pt>
                <c:pt idx="2">
                  <c:v>2020</c:v>
                </c:pt>
              </c:numCache>
            </c:numRef>
          </c:cat>
          <c:val>
            <c:numRef>
              <c:f>'2020'!$K$55:$M$55</c:f>
              <c:numCache>
                <c:formatCode>"$"#,##0</c:formatCode>
                <c:ptCount val="3"/>
                <c:pt idx="0">
                  <c:v>14706.285714285714</c:v>
                </c:pt>
                <c:pt idx="1">
                  <c:v>14425.333333333334</c:v>
                </c:pt>
                <c:pt idx="2">
                  <c:v>11758</c:v>
                </c:pt>
              </c:numCache>
            </c:numRef>
          </c:val>
          <c:smooth val="0"/>
          <c:extLst>
            <c:ext xmlns:c16="http://schemas.microsoft.com/office/drawing/2014/chart" uri="{C3380CC4-5D6E-409C-BE32-E72D297353CC}">
              <c16:uniqueId val="{00000001-A17F-3841-969E-62A27543FEC7}"/>
            </c:ext>
          </c:extLst>
        </c:ser>
        <c:dLbls>
          <c:showLegendKey val="0"/>
          <c:showVal val="0"/>
          <c:showCatName val="0"/>
          <c:showSerName val="0"/>
          <c:showPercent val="0"/>
          <c:showBubbleSize val="0"/>
        </c:dLbls>
        <c:marker val="1"/>
        <c:smooth val="0"/>
        <c:axId val="1421850479"/>
        <c:axId val="1483102463"/>
      </c:lineChart>
      <c:catAx>
        <c:axId val="1421850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3102463"/>
        <c:crosses val="autoZero"/>
        <c:auto val="1"/>
        <c:lblAlgn val="ctr"/>
        <c:lblOffset val="100"/>
        <c:noMultiLvlLbl val="0"/>
      </c:catAx>
      <c:valAx>
        <c:axId val="1483102463"/>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185047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Nurse Education (MSN)</a:t>
            </a:r>
            <a:r>
              <a:rPr lang="en-US" sz="1800" baseline="0"/>
              <a:t> Enrollments</a:t>
            </a:r>
            <a:endParaRPr lang="en-US"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Sheet1!$K$3</c:f>
              <c:strCache>
                <c:ptCount val="1"/>
                <c:pt idx="0">
                  <c:v>Enrollment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Sheet1!$L$1:$P$2</c:f>
              <c:strCache>
                <c:ptCount val="5"/>
                <c:pt idx="0">
                  <c:v>2016</c:v>
                </c:pt>
                <c:pt idx="1">
                  <c:v>2017</c:v>
                </c:pt>
                <c:pt idx="2">
                  <c:v>2018</c:v>
                </c:pt>
                <c:pt idx="3">
                  <c:v>2019</c:v>
                </c:pt>
                <c:pt idx="4">
                  <c:v>2020</c:v>
                </c:pt>
              </c:strCache>
            </c:strRef>
          </c:cat>
          <c:val>
            <c:numRef>
              <c:f>Sheet1!$L$3:$P$3</c:f>
              <c:numCache>
                <c:formatCode>General</c:formatCode>
                <c:ptCount val="5"/>
                <c:pt idx="0">
                  <c:v>3</c:v>
                </c:pt>
                <c:pt idx="1">
                  <c:v>16</c:v>
                </c:pt>
                <c:pt idx="2">
                  <c:v>33</c:v>
                </c:pt>
                <c:pt idx="3">
                  <c:v>22</c:v>
                </c:pt>
                <c:pt idx="4">
                  <c:v>16</c:v>
                </c:pt>
              </c:numCache>
            </c:numRef>
          </c:val>
          <c:smooth val="0"/>
          <c:extLst>
            <c:ext xmlns:c16="http://schemas.microsoft.com/office/drawing/2014/chart" uri="{C3380CC4-5D6E-409C-BE32-E72D297353CC}">
              <c16:uniqueId val="{00000000-7639-EE41-A7CC-171577033CF1}"/>
            </c:ext>
          </c:extLst>
        </c:ser>
        <c:dLbls>
          <c:showLegendKey val="0"/>
          <c:showVal val="0"/>
          <c:showCatName val="0"/>
          <c:showSerName val="0"/>
          <c:showPercent val="0"/>
          <c:showBubbleSize val="0"/>
        </c:dLbls>
        <c:marker val="1"/>
        <c:smooth val="0"/>
        <c:axId val="1544159535"/>
        <c:axId val="1544457407"/>
      </c:lineChart>
      <c:catAx>
        <c:axId val="1544159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44457407"/>
        <c:crosses val="autoZero"/>
        <c:auto val="1"/>
        <c:lblAlgn val="ctr"/>
        <c:lblOffset val="100"/>
        <c:noMultiLvlLbl val="0"/>
      </c:catAx>
      <c:valAx>
        <c:axId val="15444574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4159535"/>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577760669558124E-2"/>
          <c:y val="1.2582514814514166E-2"/>
          <c:w val="0.94480558879801202"/>
          <c:h val="0.79004773114700866"/>
        </c:manualLayout>
      </c:layout>
      <c:barChart>
        <c:barDir val="col"/>
        <c:grouping val="stacked"/>
        <c:varyColors val="0"/>
        <c:ser>
          <c:idx val="1"/>
          <c:order val="0"/>
          <c:tx>
            <c:strRef>
              <c:f>'Discount Rates'!$C$1</c:f>
              <c:strCache>
                <c:ptCount val="1"/>
                <c:pt idx="0">
                  <c:v>Departments</c:v>
                </c:pt>
              </c:strCache>
            </c:strRef>
          </c:tx>
          <c:spPr>
            <a:solidFill>
              <a:schemeClr val="accent2"/>
            </a:solidFill>
            <a:ln>
              <a:noFill/>
            </a:ln>
            <a:effectLst/>
          </c:spPr>
          <c:invertIfNegative val="0"/>
          <c:dLbls>
            <c:dLbl>
              <c:idx val="0"/>
              <c:layout>
                <c:manualLayout>
                  <c:x val="9.6805421103581804E-4"/>
                  <c:y val="-0.2371134020618556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F9-2C43-99FB-399F1C055AE8}"/>
                </c:ext>
              </c:extLst>
            </c:dLbl>
            <c:dLbl>
              <c:idx val="1"/>
              <c:layout>
                <c:manualLayout>
                  <c:x val="0"/>
                  <c:y val="-0.2453608247422680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EF9-2C43-99FB-399F1C055AE8}"/>
                </c:ext>
              </c:extLst>
            </c:dLbl>
            <c:dLbl>
              <c:idx val="2"/>
              <c:layout>
                <c:manualLayout>
                  <c:x val="0"/>
                  <c:y val="-0.2432989690721649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EF9-2C43-99FB-399F1C055AE8}"/>
                </c:ext>
              </c:extLst>
            </c:dLbl>
            <c:dLbl>
              <c:idx val="3"/>
              <c:layout>
                <c:manualLayout>
                  <c:x val="1.9361084220716183E-3"/>
                  <c:y val="-0.2639175257731959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EF9-2C43-99FB-399F1C055AE8}"/>
                </c:ext>
              </c:extLst>
            </c:dLbl>
            <c:dLbl>
              <c:idx val="4"/>
              <c:layout>
                <c:manualLayout>
                  <c:x val="9.6805421103581804E-4"/>
                  <c:y val="-0.2680412371134020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EF9-2C43-99FB-399F1C055AE8}"/>
                </c:ext>
              </c:extLst>
            </c:dLbl>
            <c:dLbl>
              <c:idx val="5"/>
              <c:layout>
                <c:manualLayout>
                  <c:x val="9.6805421103581804E-4"/>
                  <c:y val="-0.2742268041237113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EF9-2C43-99FB-399F1C055AE8}"/>
                </c:ext>
              </c:extLst>
            </c:dLbl>
            <c:dLbl>
              <c:idx val="6"/>
              <c:layout>
                <c:manualLayout>
                  <c:x val="-2.9041626331074897E-3"/>
                  <c:y val="-0.2742268041237113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EF9-2C43-99FB-399F1C055AE8}"/>
                </c:ext>
              </c:extLst>
            </c:dLbl>
            <c:dLbl>
              <c:idx val="7"/>
              <c:layout>
                <c:manualLayout>
                  <c:x val="9.6805421103578248E-4"/>
                  <c:y val="-0.2721649484536082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EF9-2C43-99FB-399F1C055AE8}"/>
                </c:ext>
              </c:extLst>
            </c:dLbl>
            <c:dLbl>
              <c:idx val="8"/>
              <c:layout>
                <c:manualLayout>
                  <c:x val="9.6805421103574702E-4"/>
                  <c:y val="-0.2762886597938144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EF9-2C43-99FB-399F1C055AE8}"/>
                </c:ext>
              </c:extLst>
            </c:dLbl>
            <c:dLbl>
              <c:idx val="9"/>
              <c:layout>
                <c:manualLayout>
                  <c:x val="9.6809232340633127E-4"/>
                  <c:y val="-0.27835051546391754"/>
                </c:manualLayout>
              </c:layout>
              <c:spPr>
                <a:noFill/>
                <a:ln>
                  <a:noFill/>
                </a:ln>
                <a:effectLst/>
              </c:spPr>
              <c:txPr>
                <a:bodyPr rot="0" spcFirstLastPara="1" vertOverflow="ellipsis" vert="horz" wrap="square" lIns="38100" tIns="19050" rIns="38100" bIns="19050" anchor="ctr" anchorCtr="1">
                  <a:no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3.0174249757986441E-2"/>
                      <c:h val="3.5474307979543797E-2"/>
                    </c:manualLayout>
                  </c15:layout>
                </c:ext>
                <c:ext xmlns:c16="http://schemas.microsoft.com/office/drawing/2014/chart" uri="{C3380CC4-5D6E-409C-BE32-E72D297353CC}">
                  <c16:uniqueId val="{00000009-EEF9-2C43-99FB-399F1C055AE8}"/>
                </c:ext>
              </c:extLst>
            </c:dLbl>
            <c:dLbl>
              <c:idx val="10"/>
              <c:layout>
                <c:manualLayout>
                  <c:x val="9.6805421103581804E-4"/>
                  <c:y val="-0.284536082474226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EF9-2C43-99FB-399F1C055AE8}"/>
                </c:ext>
              </c:extLst>
            </c:dLbl>
            <c:dLbl>
              <c:idx val="11"/>
              <c:layout>
                <c:manualLayout>
                  <c:x val="9.6805421103574702E-4"/>
                  <c:y val="-0.2783505154639175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EF9-2C43-99FB-399F1C055AE8}"/>
                </c:ext>
              </c:extLst>
            </c:dLbl>
            <c:dLbl>
              <c:idx val="12"/>
              <c:layout>
                <c:manualLayout>
                  <c:x val="9.6805421103574702E-4"/>
                  <c:y val="-0.2804123711340206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EF9-2C43-99FB-399F1C055AE8}"/>
                </c:ext>
              </c:extLst>
            </c:dLbl>
            <c:dLbl>
              <c:idx val="13"/>
              <c:layout>
                <c:manualLayout>
                  <c:x val="-9.6805421103581804E-4"/>
                  <c:y val="-0.2886597938144329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EEF9-2C43-99FB-399F1C055AE8}"/>
                </c:ext>
              </c:extLst>
            </c:dLbl>
            <c:dLbl>
              <c:idx val="14"/>
              <c:layout>
                <c:manualLayout>
                  <c:x val="1.936108422071565E-3"/>
                  <c:y val="-0.2865979381443298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EF9-2C43-99FB-399F1C055AE8}"/>
                </c:ext>
              </c:extLst>
            </c:dLbl>
            <c:dLbl>
              <c:idx val="15"/>
              <c:layout>
                <c:manualLayout>
                  <c:x val="0"/>
                  <c:y val="-0.290721649484536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EF9-2C43-99FB-399F1C055AE8}"/>
                </c:ext>
              </c:extLst>
            </c:dLbl>
            <c:dLbl>
              <c:idx val="16"/>
              <c:layout>
                <c:manualLayout>
                  <c:x val="1.936108422071565E-3"/>
                  <c:y val="-0.2865979381443298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EF9-2C43-99FB-399F1C055AE8}"/>
                </c:ext>
              </c:extLst>
            </c:dLbl>
            <c:dLbl>
              <c:idx val="17"/>
              <c:layout>
                <c:manualLayout>
                  <c:x val="2.9041626331074541E-3"/>
                  <c:y val="-0.284536082474226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EF9-2C43-99FB-399F1C055AE8}"/>
                </c:ext>
              </c:extLst>
            </c:dLbl>
            <c:dLbl>
              <c:idx val="18"/>
              <c:layout>
                <c:manualLayout>
                  <c:x val="9.6805421103567601E-4"/>
                  <c:y val="-0.2845360824742268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EF9-2C43-99FB-399F1C055AE8}"/>
                </c:ext>
              </c:extLst>
            </c:dLbl>
            <c:dLbl>
              <c:idx val="19"/>
              <c:layout>
                <c:manualLayout>
                  <c:x val="1.9361084220716361E-3"/>
                  <c:y val="-0.290721649484536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EEF9-2C43-99FB-399F1C055AE8}"/>
                </c:ext>
              </c:extLst>
            </c:dLbl>
            <c:dLbl>
              <c:idx val="20"/>
              <c:layout>
                <c:manualLayout>
                  <c:x val="-9.6805421103581804E-4"/>
                  <c:y val="-0.2927835051546391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EEF9-2C43-99FB-399F1C055AE8}"/>
                </c:ext>
              </c:extLst>
            </c:dLbl>
            <c:dLbl>
              <c:idx val="21"/>
              <c:layout>
                <c:manualLayout>
                  <c:x val="9.6805421103581804E-4"/>
                  <c:y val="-0.3010309278350515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EEF9-2C43-99FB-399F1C055AE8}"/>
                </c:ext>
              </c:extLst>
            </c:dLbl>
            <c:dLbl>
              <c:idx val="22"/>
              <c:layout>
                <c:manualLayout>
                  <c:x val="-9.6805421103595996E-4"/>
                  <c:y val="-0.2969072164948453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EEF9-2C43-99FB-399F1C055AE8}"/>
                </c:ext>
              </c:extLst>
            </c:dLbl>
            <c:dLbl>
              <c:idx val="23"/>
              <c:layout>
                <c:manualLayout>
                  <c:x val="0"/>
                  <c:y val="-0.3051546391752577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EEF9-2C43-99FB-399F1C055AE8}"/>
                </c:ext>
              </c:extLst>
            </c:dLbl>
            <c:dLbl>
              <c:idx val="24"/>
              <c:layout>
                <c:manualLayout>
                  <c:x val="-1.9361084220717779E-3"/>
                  <c:y val="-0.3195876288659793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EEF9-2C43-99FB-399F1C055AE8}"/>
                </c:ext>
              </c:extLst>
            </c:dLbl>
            <c:dLbl>
              <c:idx val="25"/>
              <c:layout>
                <c:manualLayout>
                  <c:x val="0"/>
                  <c:y val="-0.3237113402061855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EEF9-2C43-99FB-399F1C055AE8}"/>
                </c:ext>
              </c:extLst>
            </c:dLbl>
            <c:dLbl>
              <c:idx val="26"/>
              <c:layout>
                <c:manualLayout>
                  <c:x val="-9.6805421103581804E-4"/>
                  <c:y val="-0.3278350515463917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A-EEF9-2C43-99FB-399F1C055AE8}"/>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'Discount Rates'!$A$2:$A$28</c:f>
              <c:strCache>
                <c:ptCount val="27"/>
                <c:pt idx="0">
                  <c:v>Mathematics</c:v>
                </c:pt>
                <c:pt idx="1">
                  <c:v>Physics</c:v>
                </c:pt>
                <c:pt idx="2">
                  <c:v>Sociology</c:v>
                </c:pt>
                <c:pt idx="3">
                  <c:v>Finance</c:v>
                </c:pt>
                <c:pt idx="4">
                  <c:v>Management</c:v>
                </c:pt>
                <c:pt idx="5">
                  <c:v>Marketing</c:v>
                </c:pt>
                <c:pt idx="6">
                  <c:v>Computer Science</c:v>
                </c:pt>
                <c:pt idx="7">
                  <c:v>Theatre Arts</c:v>
                </c:pt>
                <c:pt idx="8">
                  <c:v>Communication</c:v>
                </c:pt>
                <c:pt idx="9">
                  <c:v>Philosophy</c:v>
                </c:pt>
                <c:pt idx="10">
                  <c:v>Biology</c:v>
                </c:pt>
                <c:pt idx="11">
                  <c:v>Digital Filmmaking</c:v>
                </c:pt>
                <c:pt idx="12">
                  <c:v>Music Industry</c:v>
                </c:pt>
                <c:pt idx="13">
                  <c:v>Languages</c:v>
                </c:pt>
                <c:pt idx="14">
                  <c:v>Accounting</c:v>
                </c:pt>
                <c:pt idx="15">
                  <c:v>History</c:v>
                </c:pt>
                <c:pt idx="16">
                  <c:v>Psychology</c:v>
                </c:pt>
                <c:pt idx="17">
                  <c:v>Criminology and Justice</c:v>
                </c:pt>
                <c:pt idx="18">
                  <c:v>Political Science</c:v>
                </c:pt>
                <c:pt idx="19">
                  <c:v>English</c:v>
                </c:pt>
                <c:pt idx="20">
                  <c:v>Economics</c:v>
                </c:pt>
                <c:pt idx="21">
                  <c:v>Theatre</c:v>
                </c:pt>
                <c:pt idx="22">
                  <c:v>Music</c:v>
                </c:pt>
                <c:pt idx="23">
                  <c:v>Environment</c:v>
                </c:pt>
                <c:pt idx="24">
                  <c:v>Design</c:v>
                </c:pt>
                <c:pt idx="25">
                  <c:v>Chemistry</c:v>
                </c:pt>
                <c:pt idx="26">
                  <c:v>Studio Art</c:v>
                </c:pt>
              </c:strCache>
            </c:strRef>
          </c:cat>
          <c:val>
            <c:numRef>
              <c:f>'Discount Rates'!$C$2:$C$28</c:f>
              <c:numCache>
                <c:formatCode>0.0%</c:formatCode>
                <c:ptCount val="27"/>
                <c:pt idx="0">
                  <c:v>0.54400000000000004</c:v>
                </c:pt>
                <c:pt idx="1">
                  <c:v>0.5605714285714285</c:v>
                </c:pt>
                <c:pt idx="2">
                  <c:v>0.56299999999999994</c:v>
                </c:pt>
                <c:pt idx="3">
                  <c:v>0.59899999999999998</c:v>
                </c:pt>
                <c:pt idx="4">
                  <c:v>0.63645454545454538</c:v>
                </c:pt>
                <c:pt idx="5">
                  <c:v>0.64</c:v>
                </c:pt>
                <c:pt idx="6">
                  <c:v>0.64840909090909093</c:v>
                </c:pt>
                <c:pt idx="7">
                  <c:v>0.65900000000000003</c:v>
                </c:pt>
                <c:pt idx="8">
                  <c:v>0.65966666666666662</c:v>
                </c:pt>
                <c:pt idx="9">
                  <c:v>0.66400000000000003</c:v>
                </c:pt>
                <c:pt idx="10">
                  <c:v>0.66453608247422669</c:v>
                </c:pt>
                <c:pt idx="11">
                  <c:v>0.66800000000000004</c:v>
                </c:pt>
                <c:pt idx="12">
                  <c:v>0.66915789473684217</c:v>
                </c:pt>
                <c:pt idx="13">
                  <c:v>0.67125000000000001</c:v>
                </c:pt>
                <c:pt idx="14">
                  <c:v>0.67200000000000004</c:v>
                </c:pt>
                <c:pt idx="15">
                  <c:v>0.67676470588235293</c:v>
                </c:pt>
                <c:pt idx="16">
                  <c:v>0.67934146341463408</c:v>
                </c:pt>
                <c:pt idx="17">
                  <c:v>0.68899999999999995</c:v>
                </c:pt>
                <c:pt idx="18">
                  <c:v>0.69099999999999995</c:v>
                </c:pt>
                <c:pt idx="19">
                  <c:v>0.69341379310344819</c:v>
                </c:pt>
                <c:pt idx="20">
                  <c:v>0.69936363636363641</c:v>
                </c:pt>
                <c:pt idx="21">
                  <c:v>0.69968000000000008</c:v>
                </c:pt>
                <c:pt idx="22">
                  <c:v>0.70238709677419364</c:v>
                </c:pt>
                <c:pt idx="23">
                  <c:v>0.72815384615384615</c:v>
                </c:pt>
                <c:pt idx="24">
                  <c:v>0.77071428571428569</c:v>
                </c:pt>
                <c:pt idx="25">
                  <c:v>0.78163636363636368</c:v>
                </c:pt>
                <c:pt idx="26">
                  <c:v>0.79049999999999998</c:v>
                </c:pt>
              </c:numCache>
            </c:numRef>
          </c:val>
          <c:extLst>
            <c:ext xmlns:c16="http://schemas.microsoft.com/office/drawing/2014/chart" uri="{C3380CC4-5D6E-409C-BE32-E72D297353CC}">
              <c16:uniqueId val="{0000001B-EEF9-2C43-99FB-399F1C055AE8}"/>
            </c:ext>
          </c:extLst>
        </c:ser>
        <c:dLbls>
          <c:dLblPos val="ctr"/>
          <c:showLegendKey val="0"/>
          <c:showVal val="1"/>
          <c:showCatName val="0"/>
          <c:showSerName val="0"/>
          <c:showPercent val="0"/>
          <c:showBubbleSize val="0"/>
        </c:dLbls>
        <c:gapWidth val="182"/>
        <c:overlap val="100"/>
        <c:axId val="447917375"/>
        <c:axId val="407118815"/>
      </c:barChart>
      <c:catAx>
        <c:axId val="447917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407118815"/>
        <c:crosses val="autoZero"/>
        <c:auto val="1"/>
        <c:lblAlgn val="ctr"/>
        <c:lblOffset val="100"/>
        <c:noMultiLvlLbl val="0"/>
      </c:catAx>
      <c:valAx>
        <c:axId val="407118815"/>
        <c:scaling>
          <c:orientation val="minMax"/>
          <c:min val="0"/>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447917375"/>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52" tIns="46564" rIns="93152" bIns="46564"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52" tIns="46564" rIns="93152" bIns="46564"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5963" y="1160463"/>
            <a:ext cx="5578475" cy="31384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52" tIns="46564" rIns="93152" bIns="46564"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52" tIns="46564" rIns="93152" bIns="46564"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52" tIns="46564" rIns="93152" bIns="46564"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701040" y="4473892"/>
            <a:ext cx="5608320" cy="3660458"/>
          </a:xfrm>
          <a:prstGeom prst="rect">
            <a:avLst/>
          </a:prstGeom>
        </p:spPr>
        <p:txBody>
          <a:bodyPr spcFirstLastPara="1" wrap="square" lIns="93152" tIns="46564" rIns="93152" bIns="46564" anchor="t" anchorCtr="0">
            <a:noAutofit/>
          </a:bodyPr>
          <a:lstStyle/>
          <a:p>
            <a:pPr marL="0" indent="0">
              <a:spcBef>
                <a:spcPts val="367"/>
              </a:spcBef>
            </a:pPr>
            <a:endParaRPr/>
          </a:p>
        </p:txBody>
      </p:sp>
      <p:sp>
        <p:nvSpPr>
          <p:cNvPr id="60" name="Google Shape;60;p3:notes"/>
          <p:cNvSpPr>
            <a:spLocks noGrp="1" noRot="1" noChangeAspect="1"/>
          </p:cNvSpPr>
          <p:nvPr>
            <p:ph type="sldImg" idx="2"/>
          </p:nvPr>
        </p:nvSpPr>
        <p:spPr>
          <a:xfrm>
            <a:off x="715963" y="1160463"/>
            <a:ext cx="5578475" cy="31384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701040" y="4473892"/>
            <a:ext cx="5608320" cy="3660458"/>
          </a:xfrm>
          <a:prstGeom prst="rect">
            <a:avLst/>
          </a:prstGeom>
        </p:spPr>
        <p:txBody>
          <a:bodyPr spcFirstLastPara="1" wrap="square" lIns="93152" tIns="46564" rIns="93152" bIns="46564" anchor="t" anchorCtr="0">
            <a:noAutofit/>
          </a:bodyPr>
          <a:lstStyle/>
          <a:p>
            <a:pPr marL="0" indent="0">
              <a:spcBef>
                <a:spcPts val="367"/>
              </a:spcBef>
            </a:pPr>
            <a:endParaRPr/>
          </a:p>
        </p:txBody>
      </p:sp>
      <p:sp>
        <p:nvSpPr>
          <p:cNvPr id="60" name="Google Shape;60;p3:notes"/>
          <p:cNvSpPr>
            <a:spLocks noGrp="1" noRot="1" noChangeAspect="1"/>
          </p:cNvSpPr>
          <p:nvPr>
            <p:ph type="sldImg" idx="2"/>
          </p:nvPr>
        </p:nvSpPr>
        <p:spPr>
          <a:xfrm>
            <a:off x="715963" y="1160463"/>
            <a:ext cx="5578475" cy="31384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8717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3">
            <a:alphaModFix/>
          </a:blip>
          <a:srcRect/>
          <a:stretch/>
        </p:blipFill>
        <p:spPr>
          <a:xfrm>
            <a:off x="1041400" y="6061075"/>
            <a:ext cx="1219200" cy="660400"/>
          </a:xfrm>
          <a:prstGeom prst="rect">
            <a:avLst/>
          </a:prstGeom>
          <a:noFill/>
          <a:ln>
            <a:noFill/>
          </a:ln>
        </p:spPr>
      </p:pic>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cap="none">
                <a:solidFill>
                  <a:srgbClr val="941100"/>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chemeClr val="dk2"/>
              </a:buClr>
              <a:buSzPts val="2400"/>
              <a:buChar char="•"/>
              <a:defRPr sz="2400"/>
            </a:lvl1pPr>
            <a:lvl2pPr marL="914400" lvl="1" indent="-355600" algn="l">
              <a:lnSpc>
                <a:spcPct val="90000"/>
              </a:lnSpc>
              <a:spcBef>
                <a:spcPts val="500"/>
              </a:spcBef>
              <a:spcAft>
                <a:spcPts val="0"/>
              </a:spcAft>
              <a:buClr>
                <a:schemeClr val="dk2"/>
              </a:buClr>
              <a:buSzPts val="2000"/>
              <a:buChar char="•"/>
              <a:defRPr sz="2000"/>
            </a:lvl2pPr>
            <a:lvl3pPr marL="1371600" lvl="2" indent="-342900" algn="l">
              <a:lnSpc>
                <a:spcPct val="90000"/>
              </a:lnSpc>
              <a:spcBef>
                <a:spcPts val="500"/>
              </a:spcBef>
              <a:spcAft>
                <a:spcPts val="0"/>
              </a:spcAft>
              <a:buClr>
                <a:schemeClr val="dk2"/>
              </a:buClr>
              <a:buSzPts val="1800"/>
              <a:buChar char="•"/>
              <a:defRPr sz="1800"/>
            </a:lvl3pPr>
            <a:lvl4pPr marL="1828800" lvl="3" indent="-330200" algn="l">
              <a:lnSpc>
                <a:spcPct val="90000"/>
              </a:lnSpc>
              <a:spcBef>
                <a:spcPts val="500"/>
              </a:spcBef>
              <a:spcAft>
                <a:spcPts val="0"/>
              </a:spcAft>
              <a:buClr>
                <a:schemeClr val="dk2"/>
              </a:buClr>
              <a:buSzPts val="1600"/>
              <a:buChar char="•"/>
              <a:defRPr sz="1600"/>
            </a:lvl4pPr>
            <a:lvl5pPr marL="2286000" lvl="4" indent="-330200" algn="l">
              <a:lnSpc>
                <a:spcPct val="90000"/>
              </a:lnSpc>
              <a:spcBef>
                <a:spcPts val="500"/>
              </a:spcBef>
              <a:spcAft>
                <a:spcPts val="0"/>
              </a:spcAft>
              <a:buClr>
                <a:schemeClr val="dk2"/>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sldNum" idx="12"/>
          </p:nvPr>
        </p:nvSpPr>
        <p:spPr>
          <a:xfrm>
            <a:off x="10415588" y="6356350"/>
            <a:ext cx="93821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1pPr>
            <a:lvl2pPr marL="0" marR="0" lvl="1"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2pPr>
            <a:lvl3pPr marL="0" marR="0" lvl="2"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3pPr>
            <a:lvl4pPr marL="0" marR="0" lvl="3"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4pPr>
            <a:lvl5pPr marL="0" marR="0" lvl="4"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5pPr>
            <a:lvl6pPr marL="0" marR="0" lvl="5"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6pPr>
            <a:lvl7pPr marL="0" marR="0" lvl="6"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7pPr>
            <a:lvl8pPr marL="0" marR="0" lvl="7"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8pPr>
            <a:lvl9pPr marL="0" marR="0" lvl="8" indent="0" algn="r">
              <a:spcBef>
                <a:spcPts val="0"/>
              </a:spcBef>
              <a:spcAft>
                <a:spcPts val="0"/>
              </a:spcAft>
              <a:buNone/>
              <a:defRPr sz="100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3"/>
          <p:cNvSpPr txBox="1">
            <a:spLocks noGrp="1"/>
          </p:cNvSpPr>
          <p:nvPr>
            <p:ph type="ftr" idx="11"/>
          </p:nvPr>
        </p:nvSpPr>
        <p:spPr>
          <a:xfrm>
            <a:off x="2312988" y="6356350"/>
            <a:ext cx="73707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000">
                <a:solidFill>
                  <a:schemeClr val="lt1"/>
                </a:solidFill>
                <a:latin typeface="Century Gothic"/>
                <a:ea typeface="Century Gothic"/>
                <a:cs typeface="Century Gothic"/>
                <a:sym typeface="Century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5"/>
          <p:cNvSpPr txBox="1"/>
          <p:nvPr/>
        </p:nvSpPr>
        <p:spPr>
          <a:xfrm>
            <a:off x="2898775" y="6356350"/>
            <a:ext cx="6784975"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000">
              <a:solidFill>
                <a:schemeClr val="lt1"/>
              </a:solidFill>
              <a:latin typeface="Century Gothic"/>
              <a:ea typeface="Century Gothic"/>
              <a:cs typeface="Century Gothic"/>
              <a:sym typeface="Century Gothic"/>
            </a:endParaRPr>
          </a:p>
        </p:txBody>
      </p:sp>
      <p:pic>
        <p:nvPicPr>
          <p:cNvPr id="35" name="Google Shape;35;p5"/>
          <p:cNvPicPr preferRelativeResize="0"/>
          <p:nvPr/>
        </p:nvPicPr>
        <p:blipFill rotWithShape="1">
          <a:blip r:embed="rId3">
            <a:alphaModFix/>
          </a:blip>
          <a:srcRect/>
          <a:stretch/>
        </p:blipFill>
        <p:spPr>
          <a:xfrm>
            <a:off x="1041400" y="6061075"/>
            <a:ext cx="1219200" cy="660400"/>
          </a:xfrm>
          <a:prstGeom prst="rect">
            <a:avLst/>
          </a:prstGeom>
          <a:noFill/>
          <a:ln>
            <a:noFill/>
          </a:ln>
        </p:spPr>
      </p:pic>
      <p:sp>
        <p:nvSpPr>
          <p:cNvPr id="36" name="Google Shape;36;p5"/>
          <p:cNvSpPr txBox="1">
            <a:spLocks noGrp="1"/>
          </p:cNvSpPr>
          <p:nvPr>
            <p:ph type="ctrTitle"/>
          </p:nvPr>
        </p:nvSpPr>
        <p:spPr>
          <a:xfrm>
            <a:off x="1524000" y="1122363"/>
            <a:ext cx="9144000" cy="77334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3800" cap="none">
                <a:solidFill>
                  <a:srgbClr val="941100"/>
                </a:solidFill>
                <a:latin typeface="Avenir"/>
                <a:ea typeface="Avenir"/>
                <a:cs typeface="Avenir"/>
                <a:sym typeface="Avenir"/>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dirty="0"/>
          </a:p>
        </p:txBody>
      </p:sp>
      <p:sp>
        <p:nvSpPr>
          <p:cNvPr id="37" name="Google Shape;37;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cap="none">
                <a:solidFill>
                  <a:schemeClr val="dk1"/>
                </a:solidFill>
                <a:latin typeface="Avenir"/>
                <a:ea typeface="Avenir"/>
                <a:cs typeface="Avenir"/>
                <a:sym typeface="Avenir"/>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8" name="Google Shape;38;p5"/>
          <p:cNvSpPr txBox="1">
            <a:spLocks noGrp="1"/>
          </p:cNvSpPr>
          <p:nvPr>
            <p:ph type="sldNum" idx="12"/>
          </p:nvPr>
        </p:nvSpPr>
        <p:spPr>
          <a:xfrm>
            <a:off x="10415588" y="6356350"/>
            <a:ext cx="938212"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000">
                <a:solidFill>
                  <a:schemeClr val="lt1"/>
                </a:solidFill>
                <a:latin typeface="Century Gothic"/>
                <a:ea typeface="Century Gothic"/>
                <a:cs typeface="Century Gothic"/>
                <a:sym typeface="Century Gothic"/>
              </a:defRPr>
            </a:lvl1pPr>
            <a:lvl2pPr marL="0" marR="0" lvl="1" indent="0" algn="r">
              <a:spcBef>
                <a:spcPts val="0"/>
              </a:spcBef>
              <a:spcAft>
                <a:spcPts val="0"/>
              </a:spcAft>
              <a:buNone/>
              <a:defRPr sz="1000">
                <a:solidFill>
                  <a:schemeClr val="lt1"/>
                </a:solidFill>
                <a:latin typeface="Century Gothic"/>
                <a:ea typeface="Century Gothic"/>
                <a:cs typeface="Century Gothic"/>
                <a:sym typeface="Century Gothic"/>
              </a:defRPr>
            </a:lvl2pPr>
            <a:lvl3pPr marL="0" marR="0" lvl="2" indent="0" algn="r">
              <a:spcBef>
                <a:spcPts val="0"/>
              </a:spcBef>
              <a:spcAft>
                <a:spcPts val="0"/>
              </a:spcAft>
              <a:buNone/>
              <a:defRPr sz="1000">
                <a:solidFill>
                  <a:schemeClr val="lt1"/>
                </a:solidFill>
                <a:latin typeface="Century Gothic"/>
                <a:ea typeface="Century Gothic"/>
                <a:cs typeface="Century Gothic"/>
                <a:sym typeface="Century Gothic"/>
              </a:defRPr>
            </a:lvl3pPr>
            <a:lvl4pPr marL="0" marR="0" lvl="3" indent="0" algn="r">
              <a:spcBef>
                <a:spcPts val="0"/>
              </a:spcBef>
              <a:spcAft>
                <a:spcPts val="0"/>
              </a:spcAft>
              <a:buNone/>
              <a:defRPr sz="1000">
                <a:solidFill>
                  <a:schemeClr val="lt1"/>
                </a:solidFill>
                <a:latin typeface="Century Gothic"/>
                <a:ea typeface="Century Gothic"/>
                <a:cs typeface="Century Gothic"/>
                <a:sym typeface="Century Gothic"/>
              </a:defRPr>
            </a:lvl4pPr>
            <a:lvl5pPr marL="0" marR="0" lvl="4" indent="0" algn="r">
              <a:spcBef>
                <a:spcPts val="0"/>
              </a:spcBef>
              <a:spcAft>
                <a:spcPts val="0"/>
              </a:spcAft>
              <a:buNone/>
              <a:defRPr sz="1000">
                <a:solidFill>
                  <a:schemeClr val="lt1"/>
                </a:solidFill>
                <a:latin typeface="Century Gothic"/>
                <a:ea typeface="Century Gothic"/>
                <a:cs typeface="Century Gothic"/>
                <a:sym typeface="Century Gothic"/>
              </a:defRPr>
            </a:lvl5pPr>
            <a:lvl6pPr marL="0" marR="0" lvl="5" indent="0" algn="r">
              <a:spcBef>
                <a:spcPts val="0"/>
              </a:spcBef>
              <a:spcAft>
                <a:spcPts val="0"/>
              </a:spcAft>
              <a:buNone/>
              <a:defRPr sz="1000">
                <a:solidFill>
                  <a:schemeClr val="lt1"/>
                </a:solidFill>
                <a:latin typeface="Century Gothic"/>
                <a:ea typeface="Century Gothic"/>
                <a:cs typeface="Century Gothic"/>
                <a:sym typeface="Century Gothic"/>
              </a:defRPr>
            </a:lvl6pPr>
            <a:lvl7pPr marL="0" marR="0" lvl="6" indent="0" algn="r">
              <a:spcBef>
                <a:spcPts val="0"/>
              </a:spcBef>
              <a:spcAft>
                <a:spcPts val="0"/>
              </a:spcAft>
              <a:buNone/>
              <a:defRPr sz="1000">
                <a:solidFill>
                  <a:schemeClr val="lt1"/>
                </a:solidFill>
                <a:latin typeface="Century Gothic"/>
                <a:ea typeface="Century Gothic"/>
                <a:cs typeface="Century Gothic"/>
                <a:sym typeface="Century Gothic"/>
              </a:defRPr>
            </a:lvl7pPr>
            <a:lvl8pPr marL="0" marR="0" lvl="7" indent="0" algn="r">
              <a:spcBef>
                <a:spcPts val="0"/>
              </a:spcBef>
              <a:spcAft>
                <a:spcPts val="0"/>
              </a:spcAft>
              <a:buNone/>
              <a:defRPr sz="1000">
                <a:solidFill>
                  <a:schemeClr val="lt1"/>
                </a:solidFill>
                <a:latin typeface="Century Gothic"/>
                <a:ea typeface="Century Gothic"/>
                <a:cs typeface="Century Gothic"/>
                <a:sym typeface="Century Gothic"/>
              </a:defRPr>
            </a:lvl8pPr>
            <a:lvl9pPr marL="0" marR="0" lvl="8" indent="0" algn="r">
              <a:spcBef>
                <a:spcPts val="0"/>
              </a:spcBef>
              <a:spcAft>
                <a:spcPts val="0"/>
              </a:spcAft>
              <a:buNone/>
              <a:defRPr sz="1000">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800" b="0" i="0" u="none" strike="noStrike" cap="none">
                <a:solidFill>
                  <a:schemeClr val="dk2"/>
                </a:solidFill>
                <a:latin typeface="Avenir"/>
                <a:ea typeface="Avenir"/>
                <a:cs typeface="Avenir"/>
                <a:sym typeface="Avenir"/>
              </a:defRPr>
            </a:lvl1pPr>
            <a:lvl2pPr marR="0" lvl="1" algn="l" rtl="0">
              <a:lnSpc>
                <a:spcPct val="90000"/>
              </a:lnSpc>
              <a:spcBef>
                <a:spcPts val="0"/>
              </a:spcBef>
              <a:spcAft>
                <a:spcPts val="0"/>
              </a:spcAft>
              <a:buSzPts val="1400"/>
              <a:buNone/>
              <a:defRPr sz="3800" b="0" i="0" u="none" strike="noStrike" cap="none">
                <a:solidFill>
                  <a:schemeClr val="dk2"/>
                </a:solidFill>
                <a:latin typeface="Avenir"/>
                <a:ea typeface="Avenir"/>
                <a:cs typeface="Avenir"/>
                <a:sym typeface="Avenir"/>
              </a:defRPr>
            </a:lvl2pPr>
            <a:lvl3pPr marR="0" lvl="2" algn="l" rtl="0">
              <a:lnSpc>
                <a:spcPct val="90000"/>
              </a:lnSpc>
              <a:spcBef>
                <a:spcPts val="0"/>
              </a:spcBef>
              <a:spcAft>
                <a:spcPts val="0"/>
              </a:spcAft>
              <a:buSzPts val="1400"/>
              <a:buNone/>
              <a:defRPr sz="3800" b="0" i="0" u="none" strike="noStrike" cap="none">
                <a:solidFill>
                  <a:schemeClr val="dk2"/>
                </a:solidFill>
                <a:latin typeface="Avenir"/>
                <a:ea typeface="Avenir"/>
                <a:cs typeface="Avenir"/>
                <a:sym typeface="Avenir"/>
              </a:defRPr>
            </a:lvl3pPr>
            <a:lvl4pPr marR="0" lvl="3" algn="l" rtl="0">
              <a:lnSpc>
                <a:spcPct val="90000"/>
              </a:lnSpc>
              <a:spcBef>
                <a:spcPts val="0"/>
              </a:spcBef>
              <a:spcAft>
                <a:spcPts val="0"/>
              </a:spcAft>
              <a:buSzPts val="1400"/>
              <a:buNone/>
              <a:defRPr sz="3800" b="0" i="0" u="none" strike="noStrike" cap="none">
                <a:solidFill>
                  <a:schemeClr val="dk2"/>
                </a:solidFill>
                <a:latin typeface="Avenir"/>
                <a:ea typeface="Avenir"/>
                <a:cs typeface="Avenir"/>
                <a:sym typeface="Avenir"/>
              </a:defRPr>
            </a:lvl4pPr>
            <a:lvl5pPr marR="0" lvl="4" algn="l" rtl="0">
              <a:lnSpc>
                <a:spcPct val="90000"/>
              </a:lnSpc>
              <a:spcBef>
                <a:spcPts val="0"/>
              </a:spcBef>
              <a:spcAft>
                <a:spcPts val="0"/>
              </a:spcAft>
              <a:buSzPts val="1400"/>
              <a:buNone/>
              <a:defRPr sz="3800" b="0" i="0" u="none" strike="noStrike" cap="none">
                <a:solidFill>
                  <a:schemeClr val="dk2"/>
                </a:solidFill>
                <a:latin typeface="Avenir"/>
                <a:ea typeface="Avenir"/>
                <a:cs typeface="Avenir"/>
                <a:sym typeface="Avenir"/>
              </a:defRPr>
            </a:lvl5pPr>
            <a:lvl6pPr marR="0" lvl="5" algn="l" rtl="0">
              <a:lnSpc>
                <a:spcPct val="90000"/>
              </a:lnSpc>
              <a:spcBef>
                <a:spcPts val="0"/>
              </a:spcBef>
              <a:spcAft>
                <a:spcPts val="0"/>
              </a:spcAft>
              <a:buSzPts val="1400"/>
              <a:buNone/>
              <a:defRPr sz="3800" b="0" i="0" u="none" strike="noStrike" cap="none">
                <a:solidFill>
                  <a:schemeClr val="dk2"/>
                </a:solidFill>
                <a:latin typeface="Century Gothic"/>
                <a:ea typeface="Century Gothic"/>
                <a:cs typeface="Century Gothic"/>
                <a:sym typeface="Century Gothic"/>
              </a:defRPr>
            </a:lvl6pPr>
            <a:lvl7pPr marR="0" lvl="6" algn="l" rtl="0">
              <a:lnSpc>
                <a:spcPct val="90000"/>
              </a:lnSpc>
              <a:spcBef>
                <a:spcPts val="0"/>
              </a:spcBef>
              <a:spcAft>
                <a:spcPts val="0"/>
              </a:spcAft>
              <a:buSzPts val="1400"/>
              <a:buNone/>
              <a:defRPr sz="3800" b="0" i="0" u="none" strike="noStrike" cap="none">
                <a:solidFill>
                  <a:schemeClr val="dk2"/>
                </a:solidFill>
                <a:latin typeface="Century Gothic"/>
                <a:ea typeface="Century Gothic"/>
                <a:cs typeface="Century Gothic"/>
                <a:sym typeface="Century Gothic"/>
              </a:defRPr>
            </a:lvl7pPr>
            <a:lvl8pPr marR="0" lvl="7" algn="l" rtl="0">
              <a:lnSpc>
                <a:spcPct val="90000"/>
              </a:lnSpc>
              <a:spcBef>
                <a:spcPts val="0"/>
              </a:spcBef>
              <a:spcAft>
                <a:spcPts val="0"/>
              </a:spcAft>
              <a:buSzPts val="1400"/>
              <a:buNone/>
              <a:defRPr sz="3800" b="0" i="0" u="none" strike="noStrike" cap="none">
                <a:solidFill>
                  <a:schemeClr val="dk2"/>
                </a:solidFill>
                <a:latin typeface="Century Gothic"/>
                <a:ea typeface="Century Gothic"/>
                <a:cs typeface="Century Gothic"/>
                <a:sym typeface="Century Gothic"/>
              </a:defRPr>
            </a:lvl8pPr>
            <a:lvl9pPr marR="0" lvl="8" algn="l" rtl="0">
              <a:lnSpc>
                <a:spcPct val="90000"/>
              </a:lnSpc>
              <a:spcBef>
                <a:spcPts val="0"/>
              </a:spcBef>
              <a:spcAft>
                <a:spcPts val="0"/>
              </a:spcAft>
              <a:buSzPts val="1400"/>
              <a:buNone/>
              <a:defRPr sz="3800" b="0" i="0" u="none" strike="noStrike" cap="none">
                <a:solidFill>
                  <a:schemeClr val="dk2"/>
                </a:solidFill>
                <a:latin typeface="Century Gothic"/>
                <a:ea typeface="Century Gothic"/>
                <a:cs typeface="Century Gothic"/>
                <a:sym typeface="Century Gothic"/>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venir"/>
                <a:ea typeface="Avenir"/>
                <a:cs typeface="Avenir"/>
                <a:sym typeface="Avenir"/>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venir"/>
                <a:ea typeface="Avenir"/>
                <a:cs typeface="Avenir"/>
                <a:sym typeface="Avenir"/>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venir"/>
                <a:ea typeface="Avenir"/>
                <a:cs typeface="Avenir"/>
                <a:sym typeface="Avenir"/>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venir"/>
                <a:ea typeface="Avenir"/>
                <a:cs typeface="Avenir"/>
                <a:sym typeface="Avenir"/>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spcAft>
                <a:spcPts val="0"/>
              </a:spcAft>
              <a:buNone/>
              <a:defRPr sz="10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26DC7-70E6-4DE8-869F-D22795BFC6AA}"/>
              </a:ext>
            </a:extLst>
          </p:cNvPr>
          <p:cNvSpPr>
            <a:spLocks noGrp="1"/>
          </p:cNvSpPr>
          <p:nvPr>
            <p:ph type="ctrTitle"/>
          </p:nvPr>
        </p:nvSpPr>
        <p:spPr/>
        <p:txBody>
          <a:bodyPr/>
          <a:lstStyle/>
          <a:p>
            <a:r>
              <a:rPr lang="en-US" dirty="0"/>
              <a:t>BOARD OF TRUSTEES </a:t>
            </a:r>
            <a:br>
              <a:rPr lang="en-US" dirty="0"/>
            </a:br>
            <a:r>
              <a:rPr lang="en-US" dirty="0"/>
              <a:t>ACADEMIC AFFAIRS COMMITTEE MEETING</a:t>
            </a:r>
          </a:p>
        </p:txBody>
      </p:sp>
      <p:sp>
        <p:nvSpPr>
          <p:cNvPr id="3" name="Subtitle 2">
            <a:extLst>
              <a:ext uri="{FF2B5EF4-FFF2-40B4-BE49-F238E27FC236}">
                <a16:creationId xmlns:a16="http://schemas.microsoft.com/office/drawing/2014/main" id="{D699281E-D25A-4AB0-9F17-1655B7DFACDA}"/>
              </a:ext>
            </a:extLst>
          </p:cNvPr>
          <p:cNvSpPr>
            <a:spLocks noGrp="1"/>
          </p:cNvSpPr>
          <p:nvPr>
            <p:ph type="subTitle" idx="1"/>
          </p:nvPr>
        </p:nvSpPr>
        <p:spPr/>
        <p:txBody>
          <a:bodyPr/>
          <a:lstStyle/>
          <a:p>
            <a:r>
              <a:rPr lang="en-US" dirty="0"/>
              <a:t>March 25, 2021</a:t>
            </a:r>
          </a:p>
        </p:txBody>
      </p:sp>
    </p:spTree>
    <p:extLst>
      <p:ext uri="{BB962C8B-B14F-4D97-AF65-F5344CB8AC3E}">
        <p14:creationId xmlns:p14="http://schemas.microsoft.com/office/powerpoint/2010/main" val="8090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sz="4000" dirty="0">
                <a:latin typeface="Calibri" panose="020F0502020204030204" pitchFamily="34" charset="0"/>
                <a:cs typeface="Calibri" panose="020F0502020204030204" pitchFamily="34" charset="0"/>
              </a:rPr>
              <a:t>Profitability and GM% by Department (FY21 Projections)</a:t>
            </a:r>
            <a:endParaRPr lang="en-US" dirty="0"/>
          </a:p>
        </p:txBody>
      </p:sp>
      <p:grpSp>
        <p:nvGrpSpPr>
          <p:cNvPr id="5" name="Group 4">
            <a:extLst>
              <a:ext uri="{FF2B5EF4-FFF2-40B4-BE49-F238E27FC236}">
                <a16:creationId xmlns:a16="http://schemas.microsoft.com/office/drawing/2014/main" id="{7E314D1A-176D-0D42-B342-4FCF28077DBE}"/>
              </a:ext>
            </a:extLst>
          </p:cNvPr>
          <p:cNvGrpSpPr/>
          <p:nvPr/>
        </p:nvGrpSpPr>
        <p:grpSpPr>
          <a:xfrm>
            <a:off x="441433" y="739256"/>
            <a:ext cx="11151477" cy="5157048"/>
            <a:chOff x="-1" y="959972"/>
            <a:chExt cx="12192000" cy="5981959"/>
          </a:xfrm>
        </p:grpSpPr>
        <p:pic>
          <p:nvPicPr>
            <p:cNvPr id="6" name="Picture 5">
              <a:extLst>
                <a:ext uri="{FF2B5EF4-FFF2-40B4-BE49-F238E27FC236}">
                  <a16:creationId xmlns:a16="http://schemas.microsoft.com/office/drawing/2014/main" id="{A3FC7464-D977-A345-BC1B-AA1E2B108500}"/>
                </a:ext>
              </a:extLst>
            </p:cNvPr>
            <p:cNvPicPr>
              <a:picLocks noChangeAspect="1"/>
            </p:cNvPicPr>
            <p:nvPr/>
          </p:nvPicPr>
          <p:blipFill>
            <a:blip r:embed="rId2"/>
            <a:stretch>
              <a:fillRect/>
            </a:stretch>
          </p:blipFill>
          <p:spPr>
            <a:xfrm>
              <a:off x="-1" y="959972"/>
              <a:ext cx="12192000" cy="5981959"/>
            </a:xfrm>
            <a:prstGeom prst="rect">
              <a:avLst/>
            </a:prstGeom>
            <a:ln>
              <a:solidFill>
                <a:schemeClr val="dk1"/>
              </a:solidFill>
            </a:ln>
          </p:spPr>
        </p:pic>
        <p:cxnSp>
          <p:nvCxnSpPr>
            <p:cNvPr id="8" name="Straight Connector 7">
              <a:extLst>
                <a:ext uri="{FF2B5EF4-FFF2-40B4-BE49-F238E27FC236}">
                  <a16:creationId xmlns:a16="http://schemas.microsoft.com/office/drawing/2014/main" id="{80DAEE5F-50EB-3548-B23C-168DC419CDF5}"/>
                </a:ext>
              </a:extLst>
            </p:cNvPr>
            <p:cNvCxnSpPr>
              <a:cxnSpLocks/>
            </p:cNvCxnSpPr>
            <p:nvPr/>
          </p:nvCxnSpPr>
          <p:spPr>
            <a:xfrm flipV="1">
              <a:off x="1246909" y="1648691"/>
              <a:ext cx="9836727" cy="1634837"/>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61662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sz="4000" b="1" dirty="0">
                <a:latin typeface="Calibri" panose="020F0502020204030204" pitchFamily="34" charset="0"/>
                <a:cs typeface="Calibri" panose="020F0502020204030204" pitchFamily="34" charset="0"/>
              </a:rPr>
              <a:t>Definitions</a:t>
            </a:r>
            <a:endParaRPr lang="en-US" dirty="0"/>
          </a:p>
        </p:txBody>
      </p:sp>
      <p:sp>
        <p:nvSpPr>
          <p:cNvPr id="3" name="TextBox 2">
            <a:extLst>
              <a:ext uri="{FF2B5EF4-FFF2-40B4-BE49-F238E27FC236}">
                <a16:creationId xmlns:a16="http://schemas.microsoft.com/office/drawing/2014/main" id="{2BF63A5A-0597-DF4A-83D8-B7FF0B4CC01C}"/>
              </a:ext>
            </a:extLst>
          </p:cNvPr>
          <p:cNvSpPr txBox="1"/>
          <p:nvPr/>
        </p:nvSpPr>
        <p:spPr>
          <a:xfrm>
            <a:off x="0" y="714703"/>
            <a:ext cx="12191999" cy="5632311"/>
          </a:xfrm>
          <a:prstGeom prst="rect">
            <a:avLst/>
          </a:prstGeom>
          <a:noFill/>
        </p:spPr>
        <p:txBody>
          <a:bodyPr wrap="square" rtlCol="0">
            <a:spAutoFit/>
          </a:bodyPr>
          <a:lstStyle/>
          <a:p>
            <a:pPr algn="just"/>
            <a:r>
              <a:rPr lang="en-US" sz="2400" u="sng" dirty="0">
                <a:solidFill>
                  <a:schemeClr val="tx1"/>
                </a:solidFill>
              </a:rPr>
              <a:t>Total Revenue (TR)</a:t>
            </a:r>
            <a:r>
              <a:rPr lang="en-US" sz="2400" dirty="0">
                <a:solidFill>
                  <a:schemeClr val="tx1"/>
                </a:solidFill>
              </a:rPr>
              <a:t>: 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just"/>
            <a:r>
              <a:rPr lang="en-US" sz="2400" dirty="0">
                <a:solidFill>
                  <a:srgbClr val="941100"/>
                </a:solidFill>
              </a:rPr>
              <a:t>Avg. TR per credit (FY20) for Fall and Spring semesters is $577</a:t>
            </a:r>
          </a:p>
          <a:p>
            <a:pPr algn="just"/>
            <a:endParaRPr lang="en-US" sz="2400" dirty="0">
              <a:solidFill>
                <a:srgbClr val="941100"/>
              </a:solidFill>
            </a:endParaRPr>
          </a:p>
          <a:p>
            <a:pPr algn="just"/>
            <a:r>
              <a:rPr lang="en-US" sz="2400" u="sng" dirty="0">
                <a:solidFill>
                  <a:schemeClr val="tx1"/>
                </a:solidFill>
              </a:rPr>
              <a:t>Gross Margins (GM)</a:t>
            </a:r>
            <a:r>
              <a:rPr lang="en-US" sz="2400" dirty="0">
                <a:solidFill>
                  <a:schemeClr val="tx1"/>
                </a:solidFill>
              </a:rPr>
              <a:t>: GM = TR – Direct Costs. Direct costs include salaries, operating costs, and fringe benefits.</a:t>
            </a:r>
          </a:p>
          <a:p>
            <a:pPr algn="just"/>
            <a:r>
              <a:rPr lang="en-US" sz="2400" dirty="0">
                <a:solidFill>
                  <a:srgbClr val="941100"/>
                </a:solidFill>
              </a:rPr>
              <a:t>Avg. GM% for FY20 = 54% </a:t>
            </a:r>
          </a:p>
          <a:p>
            <a:pPr algn="just"/>
            <a:endParaRPr lang="en-US" sz="2400" dirty="0">
              <a:solidFill>
                <a:srgbClr val="941100"/>
              </a:solidFill>
            </a:endParaRPr>
          </a:p>
          <a:p>
            <a:pPr algn="just"/>
            <a:r>
              <a:rPr lang="en-US" sz="2400" u="sng" dirty="0">
                <a:solidFill>
                  <a:schemeClr val="tx1"/>
                </a:solidFill>
              </a:rPr>
              <a:t>Profitability</a:t>
            </a:r>
            <a:r>
              <a:rPr lang="en-US" sz="2400" dirty="0">
                <a:solidFill>
                  <a:schemeClr val="tx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a:p>
            <a:pPr algn="just"/>
            <a:endParaRPr lang="en-US" sz="2400" dirty="0">
              <a:solidFill>
                <a:srgbClr val="941100"/>
              </a:solidFill>
            </a:endParaRPr>
          </a:p>
        </p:txBody>
      </p:sp>
    </p:spTree>
    <p:extLst>
      <p:ext uri="{BB962C8B-B14F-4D97-AF65-F5344CB8AC3E}">
        <p14:creationId xmlns:p14="http://schemas.microsoft.com/office/powerpoint/2010/main" val="3896406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sz="4000" b="1" dirty="0">
                <a:latin typeface="Calibri" panose="020F0502020204030204" pitchFamily="34" charset="0"/>
                <a:cs typeface="Calibri" panose="020F0502020204030204" pitchFamily="34" charset="0"/>
              </a:rPr>
              <a:t>Methodology FY21 Projections</a:t>
            </a:r>
            <a:endParaRPr lang="en-US" dirty="0"/>
          </a:p>
        </p:txBody>
      </p:sp>
      <p:sp>
        <p:nvSpPr>
          <p:cNvPr id="3" name="TextBox 2">
            <a:extLst>
              <a:ext uri="{FF2B5EF4-FFF2-40B4-BE49-F238E27FC236}">
                <a16:creationId xmlns:a16="http://schemas.microsoft.com/office/drawing/2014/main" id="{2BF63A5A-0597-DF4A-83D8-B7FF0B4CC01C}"/>
              </a:ext>
            </a:extLst>
          </p:cNvPr>
          <p:cNvSpPr txBox="1"/>
          <p:nvPr/>
        </p:nvSpPr>
        <p:spPr>
          <a:xfrm>
            <a:off x="0" y="714703"/>
            <a:ext cx="12191999" cy="3785652"/>
          </a:xfrm>
          <a:prstGeom prst="rect">
            <a:avLst/>
          </a:prstGeom>
          <a:noFill/>
        </p:spPr>
        <p:txBody>
          <a:bodyPr wrap="square" rtlCol="0">
            <a:spAutoFit/>
          </a:bodyPr>
          <a:lstStyle/>
          <a:p>
            <a:r>
              <a:rPr lang="en-US" sz="2400" u="sng" dirty="0">
                <a:solidFill>
                  <a:schemeClr val="tx1"/>
                </a:solidFill>
              </a:rPr>
              <a:t>FY21 Revenue Projections</a:t>
            </a:r>
            <a:r>
              <a:rPr lang="en-US" sz="2400" dirty="0">
                <a:solidFill>
                  <a:schemeClr val="tx1"/>
                </a:solidFill>
              </a:rPr>
              <a:t>: Revenue projections are based on Fall 2020 enrollments and projected Spring retention rate. FY20 summer revenues are used as proxy for the FY21 summer term.</a:t>
            </a:r>
          </a:p>
          <a:p>
            <a:endParaRPr lang="en-US" sz="2400" u="sng" dirty="0">
              <a:solidFill>
                <a:schemeClr val="tx1"/>
              </a:solidFill>
            </a:endParaRPr>
          </a:p>
          <a:p>
            <a:r>
              <a:rPr lang="en-US" sz="2400" u="sng" dirty="0">
                <a:solidFill>
                  <a:schemeClr val="tx1"/>
                </a:solidFill>
              </a:rPr>
              <a:t>Direct Costs</a:t>
            </a:r>
            <a:r>
              <a:rPr lang="en-US" sz="2400" dirty="0">
                <a:solidFill>
                  <a:schemeClr val="tx1"/>
                </a:solidFill>
              </a:rPr>
              <a:t>: Direct costs include salaries and operating costs from department budgets. FY20 fringe benefits are used as a proxy for FY21 fringe benefits.</a:t>
            </a:r>
            <a:endParaRPr lang="en-US" sz="2400" u="sng" dirty="0">
              <a:solidFill>
                <a:schemeClr val="tx1"/>
              </a:solidFill>
            </a:endParaRPr>
          </a:p>
          <a:p>
            <a:endParaRPr lang="en-US" sz="2400" dirty="0">
              <a:solidFill>
                <a:schemeClr val="tx1"/>
              </a:solidFill>
            </a:endParaRPr>
          </a:p>
          <a:p>
            <a:r>
              <a:rPr lang="en-US" sz="2400" u="sng" dirty="0">
                <a:solidFill>
                  <a:schemeClr val="tx1"/>
                </a:solidFill>
              </a:rPr>
              <a:t>Indirect Costs</a:t>
            </a:r>
            <a:r>
              <a:rPr lang="en-US" sz="2400" dirty="0">
                <a:solidFill>
                  <a:schemeClr val="tx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138628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dirty="0"/>
              <a:t>FY21 Discount Rates by Department (Excl Law, Nursing)</a:t>
            </a:r>
          </a:p>
        </p:txBody>
      </p:sp>
      <p:graphicFrame>
        <p:nvGraphicFramePr>
          <p:cNvPr id="6" name="Chart 5">
            <a:extLst>
              <a:ext uri="{FF2B5EF4-FFF2-40B4-BE49-F238E27FC236}">
                <a16:creationId xmlns:a16="http://schemas.microsoft.com/office/drawing/2014/main" id="{BD1B7FD9-FA33-954F-AE18-A80FC1417396}"/>
              </a:ext>
            </a:extLst>
          </p:cNvPr>
          <p:cNvGraphicFramePr>
            <a:graphicFrameLocks/>
          </p:cNvGraphicFramePr>
          <p:nvPr/>
        </p:nvGraphicFramePr>
        <p:xfrm>
          <a:off x="0" y="770020"/>
          <a:ext cx="12192000" cy="512545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8144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dirty="0"/>
              <a:t>At-Risk Departments – Total Revenue &amp; Credits (FY20)</a:t>
            </a:r>
          </a:p>
        </p:txBody>
      </p:sp>
      <p:pic>
        <p:nvPicPr>
          <p:cNvPr id="4" name="Picture 3">
            <a:extLst>
              <a:ext uri="{FF2B5EF4-FFF2-40B4-BE49-F238E27FC236}">
                <a16:creationId xmlns:a16="http://schemas.microsoft.com/office/drawing/2014/main" id="{4FA214F2-443C-8849-AE50-CE7FACA5B41C}"/>
              </a:ext>
            </a:extLst>
          </p:cNvPr>
          <p:cNvPicPr>
            <a:picLocks noChangeAspect="1"/>
          </p:cNvPicPr>
          <p:nvPr/>
        </p:nvPicPr>
        <p:blipFill>
          <a:blip r:embed="rId2"/>
          <a:stretch>
            <a:fillRect/>
          </a:stretch>
        </p:blipFill>
        <p:spPr>
          <a:xfrm>
            <a:off x="2501462" y="821402"/>
            <a:ext cx="6968359" cy="5055081"/>
          </a:xfrm>
          <a:prstGeom prst="rect">
            <a:avLst/>
          </a:prstGeom>
        </p:spPr>
      </p:pic>
    </p:spTree>
    <p:extLst>
      <p:ext uri="{BB962C8B-B14F-4D97-AF65-F5344CB8AC3E}">
        <p14:creationId xmlns:p14="http://schemas.microsoft.com/office/powerpoint/2010/main" val="59251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BFA4-A84C-0E4E-8E0A-2476AD7EFE11}"/>
              </a:ext>
            </a:extLst>
          </p:cNvPr>
          <p:cNvSpPr>
            <a:spLocks noGrp="1"/>
          </p:cNvSpPr>
          <p:nvPr>
            <p:ph type="ctrTitle"/>
          </p:nvPr>
        </p:nvSpPr>
        <p:spPr>
          <a:xfrm>
            <a:off x="1524000" y="2303314"/>
            <a:ext cx="9144000" cy="1125686"/>
          </a:xfrm>
        </p:spPr>
        <p:txBody>
          <a:bodyPr/>
          <a:lstStyle/>
          <a:p>
            <a:r>
              <a:rPr lang="en-US" dirty="0"/>
              <a:t>Departments with Worsening Financial Performance</a:t>
            </a:r>
          </a:p>
        </p:txBody>
      </p:sp>
    </p:spTree>
    <p:extLst>
      <p:ext uri="{BB962C8B-B14F-4D97-AF65-F5344CB8AC3E}">
        <p14:creationId xmlns:p14="http://schemas.microsoft.com/office/powerpoint/2010/main" val="2290005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594008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solidFill>
                  <a:srgbClr val="941100"/>
                </a:solidFill>
              </a:rPr>
              <a:t>Music has high enrollment but </a:t>
            </a:r>
            <a:r>
              <a:rPr lang="en-US" sz="2000" b="1" dirty="0">
                <a:solidFill>
                  <a:srgbClr val="941100"/>
                </a:solidFill>
              </a:rPr>
              <a:t>also a historically high discount rate which suppresses their TR.</a:t>
            </a:r>
          </a:p>
          <a:p>
            <a:pPr marL="285750" indent="-285750" algn="just">
              <a:lnSpc>
                <a:spcPct val="150000"/>
              </a:lnSpc>
              <a:buFont typeface="Arial" panose="020B0604020202020204" pitchFamily="34" charset="0"/>
              <a:buChar char="•"/>
            </a:pPr>
            <a:r>
              <a:rPr lang="en-US" sz="2000" dirty="0">
                <a:solidFill>
                  <a:srgbClr val="941100"/>
                </a:solidFill>
              </a:rPr>
              <a:t>Music also has twice the directs costs of an average department which further suppresses their GM% to -18% (FY20) and -16% (FY21).</a:t>
            </a:r>
          </a:p>
          <a:p>
            <a:pPr marL="285750" indent="-285750" algn="just">
              <a:lnSpc>
                <a:spcPct val="150000"/>
              </a:lnSpc>
              <a:buFont typeface="Arial" panose="020B0604020202020204" pitchFamily="34" charset="0"/>
              <a:buChar char="•"/>
            </a:pPr>
            <a:r>
              <a:rPr lang="en-US" sz="2000" dirty="0">
                <a:solidFill>
                  <a:srgbClr val="941100"/>
                </a:solidFill>
              </a:rPr>
              <a:t>GM% for Music was negative in FY20 due to a steep decline in TR without proportional cuts in direct costs.  The steep decline in TR was driven by high discount rate as evidenced by TR/Credit of $387 compared to university average of $577 and is only seeing a slight recovery in FY21.</a:t>
            </a:r>
          </a:p>
          <a:p>
            <a:pPr marL="285750" indent="-285750" algn="just">
              <a:lnSpc>
                <a:spcPct val="150000"/>
              </a:lnSpc>
              <a:buFont typeface="Arial" panose="020B0604020202020204" pitchFamily="34" charset="0"/>
              <a:buChar char="•"/>
            </a:pPr>
            <a:endParaRPr lang="en-US" sz="2000" dirty="0">
              <a:solidFill>
                <a:srgbClr val="941100"/>
              </a:solidFill>
            </a:endParaRPr>
          </a:p>
          <a:p>
            <a:pPr marL="285750" indent="-285750" algn="just">
              <a:buFont typeface="Arial" panose="020B0604020202020204" pitchFamily="34" charset="0"/>
              <a:buChar char="•"/>
            </a:pPr>
            <a:endParaRPr lang="en-US" sz="2000" dirty="0">
              <a:solidFill>
                <a:srgbClr val="941100"/>
              </a:solidFill>
            </a:endParaRP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Music</a:t>
            </a:r>
          </a:p>
        </p:txBody>
      </p:sp>
      <p:pic>
        <p:nvPicPr>
          <p:cNvPr id="11" name="Picture 10">
            <a:extLst>
              <a:ext uri="{FF2B5EF4-FFF2-40B4-BE49-F238E27FC236}">
                <a16:creationId xmlns:a16="http://schemas.microsoft.com/office/drawing/2014/main" id="{9D50AEB5-1ED2-EB4B-8D42-9CC9711DB083}"/>
              </a:ext>
            </a:extLst>
          </p:cNvPr>
          <p:cNvPicPr>
            <a:picLocks noChangeAspect="1"/>
          </p:cNvPicPr>
          <p:nvPr/>
        </p:nvPicPr>
        <p:blipFill>
          <a:blip r:embed="rId2"/>
          <a:stretch>
            <a:fillRect/>
          </a:stretch>
        </p:blipFill>
        <p:spPr>
          <a:xfrm>
            <a:off x="6448926" y="1070811"/>
            <a:ext cx="5743074" cy="3803854"/>
          </a:xfrm>
          <a:prstGeom prst="rect">
            <a:avLst/>
          </a:prstGeom>
        </p:spPr>
      </p:pic>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3"/>
          <a:stretch>
            <a:fillRect/>
          </a:stretch>
        </p:blipFill>
        <p:spPr>
          <a:xfrm>
            <a:off x="10340289" y="308142"/>
            <a:ext cx="1778000" cy="546100"/>
          </a:xfrm>
          <a:prstGeom prst="rect">
            <a:avLst/>
          </a:prstGeom>
        </p:spPr>
      </p:pic>
    </p:spTree>
    <p:extLst>
      <p:ext uri="{BB962C8B-B14F-4D97-AF65-F5344CB8AC3E}">
        <p14:creationId xmlns:p14="http://schemas.microsoft.com/office/powerpoint/2010/main" val="4042675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451860"/>
          </a:xfrm>
          <a:prstGeom prst="rect">
            <a:avLst/>
          </a:prstGeom>
          <a:noFill/>
        </p:spPr>
        <p:txBody>
          <a:bodyPr wrap="square" rtlCol="0">
            <a:spAutoFit/>
          </a:bodyPr>
          <a:lstStyle/>
          <a:p>
            <a:pPr marL="342900" indent="-342900" algn="just">
              <a:lnSpc>
                <a:spcPct val="130000"/>
              </a:lnSpc>
              <a:buFont typeface="Arial" panose="020B0604020202020204" pitchFamily="34" charset="0"/>
              <a:buChar char="•"/>
            </a:pPr>
            <a:r>
              <a:rPr lang="en-US" sz="2000" dirty="0">
                <a:solidFill>
                  <a:srgbClr val="941100"/>
                </a:solidFill>
              </a:rPr>
              <a:t>The TR/Credit for Music Industry decreased from $698 in FY19 to $519 in FY20 signifying high discount rates as drivers of low revenues, despite increase in # credits from FY19 to FY20</a:t>
            </a:r>
          </a:p>
          <a:p>
            <a:pPr marL="342900" indent="-342900" algn="just">
              <a:lnSpc>
                <a:spcPct val="130000"/>
              </a:lnSpc>
              <a:buFont typeface="Arial" panose="020B0604020202020204" pitchFamily="34" charset="0"/>
              <a:buChar char="•"/>
            </a:pPr>
            <a:r>
              <a:rPr lang="en-US" sz="2000" dirty="0">
                <a:solidFill>
                  <a:srgbClr val="941100"/>
                </a:solidFill>
              </a:rPr>
              <a:t>The FY21 GM for </a:t>
            </a:r>
            <a:r>
              <a:rPr lang="en-US" sz="2000" b="1" dirty="0">
                <a:solidFill>
                  <a:srgbClr val="941100"/>
                </a:solidFill>
              </a:rPr>
              <a:t>Music Industry is 47% compared to the university average of 55%</a:t>
            </a:r>
          </a:p>
          <a:p>
            <a:pPr marL="342900" indent="-342900" algn="just">
              <a:lnSpc>
                <a:spcPct val="130000"/>
              </a:lnSpc>
              <a:buFont typeface="Arial" panose="020B0604020202020204" pitchFamily="34" charset="0"/>
              <a:buChar char="•"/>
            </a:pPr>
            <a:r>
              <a:rPr lang="en-US" sz="2000" dirty="0">
                <a:solidFill>
                  <a:srgbClr val="941100"/>
                </a:solidFill>
              </a:rPr>
              <a:t>Increased auxiliary costs and reduced auxiliary revenues because of COVID-19 add to the projected losses in FY21 but the structural issues of high discount rates that have driven losses historically persist</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Music Industry</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413999" y="308142"/>
            <a:ext cx="1778000" cy="546100"/>
          </a:xfrm>
          <a:prstGeom prst="rect">
            <a:avLst/>
          </a:prstGeom>
        </p:spPr>
      </p:pic>
      <p:pic>
        <p:nvPicPr>
          <p:cNvPr id="2" name="Picture 1">
            <a:extLst>
              <a:ext uri="{FF2B5EF4-FFF2-40B4-BE49-F238E27FC236}">
                <a16:creationId xmlns:a16="http://schemas.microsoft.com/office/drawing/2014/main" id="{D2B2F341-8700-1343-B9B9-205E310F7B95}"/>
              </a:ext>
            </a:extLst>
          </p:cNvPr>
          <p:cNvPicPr>
            <a:picLocks noChangeAspect="1"/>
          </p:cNvPicPr>
          <p:nvPr/>
        </p:nvPicPr>
        <p:blipFill>
          <a:blip r:embed="rId3"/>
          <a:stretch>
            <a:fillRect/>
          </a:stretch>
        </p:blipFill>
        <p:spPr>
          <a:xfrm>
            <a:off x="6448926" y="1209351"/>
            <a:ext cx="5743073" cy="3803854"/>
          </a:xfrm>
          <a:prstGeom prst="rect">
            <a:avLst/>
          </a:prstGeom>
        </p:spPr>
      </p:pic>
    </p:spTree>
    <p:extLst>
      <p:ext uri="{BB962C8B-B14F-4D97-AF65-F5344CB8AC3E}">
        <p14:creationId xmlns:p14="http://schemas.microsoft.com/office/powerpoint/2010/main" val="284407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60574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rgbClr val="941100"/>
                </a:solidFill>
              </a:rPr>
              <a:t>Nursing continues to be an expensive program (21% GM in FY21 compared to the university average of 55%).</a:t>
            </a:r>
          </a:p>
          <a:p>
            <a:pPr marL="342900" indent="-342900">
              <a:lnSpc>
                <a:spcPct val="150000"/>
              </a:lnSpc>
              <a:buFont typeface="Arial" panose="020B0604020202020204" pitchFamily="34" charset="0"/>
              <a:buChar char="•"/>
            </a:pPr>
            <a:r>
              <a:rPr lang="en-US" sz="2000" dirty="0">
                <a:solidFill>
                  <a:srgbClr val="941100"/>
                </a:solidFill>
              </a:rPr>
              <a:t>Gross Margins are also expected to decrease more than the projected decrease in TR (i.e., $770K versus 469K) due to increased direct costs in FY21.</a:t>
            </a:r>
          </a:p>
          <a:p>
            <a:pPr marL="342900" indent="-342900">
              <a:lnSpc>
                <a:spcPct val="150000"/>
              </a:lnSpc>
              <a:buFont typeface="Arial" panose="020B0604020202020204" pitchFamily="34" charset="0"/>
              <a:buChar char="•"/>
            </a:pPr>
            <a:r>
              <a:rPr lang="en-US" sz="2000" dirty="0">
                <a:solidFill>
                  <a:srgbClr val="941100"/>
                </a:solidFill>
              </a:rPr>
              <a:t>Increased auxiliary costs with lower auxiliary revenues add to the FY20 losses and the projected losses for FY21.</a:t>
            </a:r>
          </a:p>
          <a:p>
            <a:pPr marL="342900" indent="-342900">
              <a:lnSpc>
                <a:spcPct val="130000"/>
              </a:lnSpc>
              <a:buFont typeface="Arial" panose="020B0604020202020204" pitchFamily="34" charset="0"/>
              <a:buChar char="•"/>
            </a:pPr>
            <a:endParaRPr lang="en-US" sz="2000" dirty="0">
              <a:solidFill>
                <a:srgbClr val="941100"/>
              </a:solidFill>
            </a:endParaRP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Nursing</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40289" y="308142"/>
            <a:ext cx="1778000" cy="546100"/>
          </a:xfrm>
          <a:prstGeom prst="rect">
            <a:avLst/>
          </a:prstGeom>
        </p:spPr>
      </p:pic>
      <p:pic>
        <p:nvPicPr>
          <p:cNvPr id="3" name="Picture 2">
            <a:extLst>
              <a:ext uri="{FF2B5EF4-FFF2-40B4-BE49-F238E27FC236}">
                <a16:creationId xmlns:a16="http://schemas.microsoft.com/office/drawing/2014/main" id="{31305032-8747-BF48-A823-5CD37B450596}"/>
              </a:ext>
            </a:extLst>
          </p:cNvPr>
          <p:cNvPicPr>
            <a:picLocks noChangeAspect="1"/>
          </p:cNvPicPr>
          <p:nvPr/>
        </p:nvPicPr>
        <p:blipFill>
          <a:blip r:embed="rId3"/>
          <a:stretch>
            <a:fillRect/>
          </a:stretch>
        </p:blipFill>
        <p:spPr>
          <a:xfrm>
            <a:off x="6448926" y="1070811"/>
            <a:ext cx="5743073" cy="3803854"/>
          </a:xfrm>
          <a:prstGeom prst="rect">
            <a:avLst/>
          </a:prstGeom>
        </p:spPr>
      </p:pic>
    </p:spTree>
    <p:extLst>
      <p:ext uri="{BB962C8B-B14F-4D97-AF65-F5344CB8AC3E}">
        <p14:creationId xmlns:p14="http://schemas.microsoft.com/office/powerpoint/2010/main" val="299162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60574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b="1" dirty="0">
                <a:solidFill>
                  <a:srgbClr val="941100"/>
                </a:solidFill>
              </a:rPr>
              <a:t>The projected GM for Theatre is 39%</a:t>
            </a:r>
            <a:r>
              <a:rPr lang="en-US" sz="2000" dirty="0">
                <a:solidFill>
                  <a:srgbClr val="941100"/>
                </a:solidFill>
              </a:rPr>
              <a:t>, 15 percentage points lower than the university average</a:t>
            </a:r>
          </a:p>
          <a:p>
            <a:pPr marL="342900" indent="-342900" algn="just">
              <a:lnSpc>
                <a:spcPct val="150000"/>
              </a:lnSpc>
              <a:buFont typeface="Arial" panose="020B0604020202020204" pitchFamily="34" charset="0"/>
              <a:buChar char="•"/>
            </a:pPr>
            <a:r>
              <a:rPr lang="en-US" sz="2000" dirty="0">
                <a:solidFill>
                  <a:srgbClr val="941100"/>
                </a:solidFill>
              </a:rPr>
              <a:t>Theatre’s low GM is being driven by high discount rates. TR/Credit of $471 in FY19 and $425 in FY20 compared to the university average of $594 and $577 in both years respectively</a:t>
            </a:r>
          </a:p>
          <a:p>
            <a:pPr marL="342900" indent="-342900" algn="just">
              <a:lnSpc>
                <a:spcPct val="150000"/>
              </a:lnSpc>
              <a:buFont typeface="Arial" panose="020B0604020202020204" pitchFamily="34" charset="0"/>
              <a:buChar char="•"/>
            </a:pPr>
            <a:r>
              <a:rPr lang="en-US" sz="2000" dirty="0">
                <a:solidFill>
                  <a:srgbClr val="941100"/>
                </a:solidFill>
              </a:rPr>
              <a:t>Projected increases in auxiliary costs and simultaneously declining auxiliary revenues because of COVID-19 add to the department’s losses</a:t>
            </a:r>
          </a:p>
          <a:p>
            <a:pPr marL="342900" indent="-342900" algn="just">
              <a:lnSpc>
                <a:spcPct val="130000"/>
              </a:lnSpc>
              <a:buFont typeface="Arial" panose="020B0604020202020204" pitchFamily="34" charset="0"/>
              <a:buChar char="•"/>
            </a:pPr>
            <a:endParaRPr lang="en-US" sz="2000" dirty="0">
              <a:solidFill>
                <a:srgbClr val="941100"/>
              </a:solidFill>
            </a:endParaRP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Theatre</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19269" y="308142"/>
            <a:ext cx="1778000" cy="546100"/>
          </a:xfrm>
          <a:prstGeom prst="rect">
            <a:avLst/>
          </a:prstGeom>
        </p:spPr>
      </p:pic>
      <p:pic>
        <p:nvPicPr>
          <p:cNvPr id="2" name="Picture 1">
            <a:extLst>
              <a:ext uri="{FF2B5EF4-FFF2-40B4-BE49-F238E27FC236}">
                <a16:creationId xmlns:a16="http://schemas.microsoft.com/office/drawing/2014/main" id="{D20FEB91-59B5-804A-ACF9-0DBD658084F0}"/>
              </a:ext>
            </a:extLst>
          </p:cNvPr>
          <p:cNvPicPr>
            <a:picLocks noChangeAspect="1"/>
          </p:cNvPicPr>
          <p:nvPr/>
        </p:nvPicPr>
        <p:blipFill>
          <a:blip r:embed="rId3"/>
          <a:stretch>
            <a:fillRect/>
          </a:stretch>
        </p:blipFill>
        <p:spPr>
          <a:xfrm>
            <a:off x="6444619" y="1070811"/>
            <a:ext cx="5747381" cy="3806707"/>
          </a:xfrm>
          <a:prstGeom prst="rect">
            <a:avLst/>
          </a:prstGeom>
        </p:spPr>
      </p:pic>
    </p:spTree>
    <p:extLst>
      <p:ext uri="{BB962C8B-B14F-4D97-AF65-F5344CB8AC3E}">
        <p14:creationId xmlns:p14="http://schemas.microsoft.com/office/powerpoint/2010/main" val="134993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55238-04FD-4045-A0B4-633AE643964B}"/>
              </a:ext>
            </a:extLst>
          </p:cNvPr>
          <p:cNvSpPr>
            <a:spLocks noGrp="1"/>
          </p:cNvSpPr>
          <p:nvPr>
            <p:ph type="title"/>
          </p:nvPr>
        </p:nvSpPr>
        <p:spPr/>
        <p:txBody>
          <a:bodyPr/>
          <a:lstStyle/>
          <a:p>
            <a:r>
              <a:rPr lang="en-US" dirty="0"/>
              <a:t>Program Portfolio Review Processes</a:t>
            </a:r>
          </a:p>
        </p:txBody>
      </p:sp>
      <p:sp>
        <p:nvSpPr>
          <p:cNvPr id="5" name="Text Placeholder 4">
            <a:extLst>
              <a:ext uri="{FF2B5EF4-FFF2-40B4-BE49-F238E27FC236}">
                <a16:creationId xmlns:a16="http://schemas.microsoft.com/office/drawing/2014/main" id="{4B2D1B01-7F5C-F34F-AE67-9E573E348678}"/>
              </a:ext>
            </a:extLst>
          </p:cNvPr>
          <p:cNvSpPr>
            <a:spLocks noGrp="1"/>
          </p:cNvSpPr>
          <p:nvPr>
            <p:ph type="body" idx="1"/>
          </p:nvPr>
        </p:nvSpPr>
        <p:spPr>
          <a:xfrm>
            <a:off x="604935" y="1331102"/>
            <a:ext cx="10515600" cy="4351338"/>
          </a:xfrm>
        </p:spPr>
        <p:txBody>
          <a:bodyPr/>
          <a:lstStyle/>
          <a:p>
            <a:r>
              <a:rPr lang="en-US" dirty="0"/>
              <a:t>Dean-lead review of staffing and enrollment brings forward voluntary eliminations of programs</a:t>
            </a:r>
          </a:p>
          <a:p>
            <a:r>
              <a:rPr lang="en-US" dirty="0"/>
              <a:t>Profitability Analysis (Financial Affairs), Market Demand (Enrollment Management/External Partners), Academic Quality and Mission Fit (Standing Committee on Academic Planning)</a:t>
            </a:r>
          </a:p>
          <a:p>
            <a:endParaRPr lang="en-US" dirty="0"/>
          </a:p>
        </p:txBody>
      </p:sp>
    </p:spTree>
    <p:extLst>
      <p:ext uri="{BB962C8B-B14F-4D97-AF65-F5344CB8AC3E}">
        <p14:creationId xmlns:p14="http://schemas.microsoft.com/office/powerpoint/2010/main" val="422912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32669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Although Psychology has low direct costs yielding it a 72% GM, it struggles with profitability primarily due the high level of indirect costs that are allocated to the department based on student enrollment.</a:t>
            </a:r>
          </a:p>
          <a:p>
            <a:pPr marL="342900" indent="-342900" algn="just">
              <a:lnSpc>
                <a:spcPct val="150000"/>
              </a:lnSpc>
              <a:buFont typeface="Arial" panose="020B0604020202020204" pitchFamily="34" charset="0"/>
              <a:buChar char="•"/>
            </a:pPr>
            <a:r>
              <a:rPr lang="en-US" sz="2000" dirty="0">
                <a:solidFill>
                  <a:srgbClr val="941100"/>
                </a:solidFill>
              </a:rPr>
              <a:t>Their TR/Credit is only $516 in FY19 and $509 in FY20 compared to the university average of $594 and $577 in both years respectively.</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Psychology</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29779" y="308142"/>
            <a:ext cx="1778000" cy="546100"/>
          </a:xfrm>
          <a:prstGeom prst="rect">
            <a:avLst/>
          </a:prstGeom>
        </p:spPr>
      </p:pic>
      <p:pic>
        <p:nvPicPr>
          <p:cNvPr id="3" name="Picture 2">
            <a:extLst>
              <a:ext uri="{FF2B5EF4-FFF2-40B4-BE49-F238E27FC236}">
                <a16:creationId xmlns:a16="http://schemas.microsoft.com/office/drawing/2014/main" id="{D606947B-C1B3-634D-AB56-14FEB794990B}"/>
              </a:ext>
            </a:extLst>
          </p:cNvPr>
          <p:cNvPicPr>
            <a:picLocks noChangeAspect="1"/>
          </p:cNvPicPr>
          <p:nvPr/>
        </p:nvPicPr>
        <p:blipFill>
          <a:blip r:embed="rId3"/>
          <a:stretch>
            <a:fillRect/>
          </a:stretch>
        </p:blipFill>
        <p:spPr>
          <a:xfrm>
            <a:off x="6448926" y="1122655"/>
            <a:ext cx="5743074" cy="3803854"/>
          </a:xfrm>
          <a:prstGeom prst="rect">
            <a:avLst/>
          </a:prstGeom>
        </p:spPr>
      </p:pic>
    </p:spTree>
    <p:extLst>
      <p:ext uri="{BB962C8B-B14F-4D97-AF65-F5344CB8AC3E}">
        <p14:creationId xmlns:p14="http://schemas.microsoft.com/office/powerpoint/2010/main" val="907361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1902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With slightly increasing TR and GM, the increase in projected losses for FY21 are driven by higher auxiliary costs and lower auxiliary revenues.</a:t>
            </a:r>
          </a:p>
          <a:p>
            <a:pPr marL="342900" indent="-342900" algn="just">
              <a:lnSpc>
                <a:spcPct val="150000"/>
              </a:lnSpc>
              <a:buFont typeface="Arial" panose="020B0604020202020204" pitchFamily="34" charset="0"/>
              <a:buChar char="•"/>
            </a:pPr>
            <a:r>
              <a:rPr lang="en-US" sz="2000" dirty="0">
                <a:solidFill>
                  <a:srgbClr val="941100"/>
                </a:solidFill>
              </a:rPr>
              <a:t>However, the structural problems of high discount rates from FY19 remain as its 47% GM fails to cover its share of overhead.</a:t>
            </a:r>
          </a:p>
          <a:p>
            <a:pPr marL="342900" indent="-342900" algn="just">
              <a:lnSpc>
                <a:spcPct val="150000"/>
              </a:lnSpc>
              <a:buFont typeface="Arial" panose="020B0604020202020204" pitchFamily="34" charset="0"/>
              <a:buChar char="•"/>
            </a:pPr>
            <a:r>
              <a:rPr lang="en-US" sz="2000" dirty="0">
                <a:solidFill>
                  <a:srgbClr val="941100"/>
                </a:solidFill>
              </a:rPr>
              <a:t>Their TR/Credit is only $491 in FY19 and $462 in FY20 compared to the university average of $594 and $577 in both years respectively.</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Biology</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19268" y="308142"/>
            <a:ext cx="1778000" cy="546100"/>
          </a:xfrm>
          <a:prstGeom prst="rect">
            <a:avLst/>
          </a:prstGeom>
        </p:spPr>
      </p:pic>
      <p:pic>
        <p:nvPicPr>
          <p:cNvPr id="2" name="Picture 1">
            <a:extLst>
              <a:ext uri="{FF2B5EF4-FFF2-40B4-BE49-F238E27FC236}">
                <a16:creationId xmlns:a16="http://schemas.microsoft.com/office/drawing/2014/main" id="{794C1C46-3E18-7C47-87A5-4415AA26D988}"/>
              </a:ext>
            </a:extLst>
          </p:cNvPr>
          <p:cNvPicPr>
            <a:picLocks noChangeAspect="1"/>
          </p:cNvPicPr>
          <p:nvPr/>
        </p:nvPicPr>
        <p:blipFill>
          <a:blip r:embed="rId3"/>
          <a:stretch>
            <a:fillRect/>
          </a:stretch>
        </p:blipFill>
        <p:spPr>
          <a:xfrm>
            <a:off x="6525046" y="1070811"/>
            <a:ext cx="5666954" cy="3753437"/>
          </a:xfrm>
          <a:prstGeom prst="rect">
            <a:avLst/>
          </a:prstGeom>
        </p:spPr>
      </p:pic>
    </p:spTree>
    <p:extLst>
      <p:ext uri="{BB962C8B-B14F-4D97-AF65-F5344CB8AC3E}">
        <p14:creationId xmlns:p14="http://schemas.microsoft.com/office/powerpoint/2010/main" val="139490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28052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solidFill>
                  <a:srgbClr val="941100"/>
                </a:solidFill>
              </a:rPr>
              <a:t>Communication had an a slight increase in TR from FY19 to FY20 but is projected to see a ~11% decline in FY21 due to lower enrollment </a:t>
            </a:r>
          </a:p>
          <a:p>
            <a:pPr marL="342900" indent="-342900">
              <a:lnSpc>
                <a:spcPct val="150000"/>
              </a:lnSpc>
              <a:buFont typeface="Arial" panose="020B0604020202020204" pitchFamily="34" charset="0"/>
              <a:buChar char="•"/>
            </a:pPr>
            <a:r>
              <a:rPr lang="en-US" sz="2000" dirty="0">
                <a:solidFill>
                  <a:srgbClr val="941100"/>
                </a:solidFill>
              </a:rPr>
              <a:t>GM of 56% is only slightly higher than the avg of 54%, but is weighed down by indirect costs given the department’s size</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Communication</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08759" y="223341"/>
            <a:ext cx="1778000" cy="546100"/>
          </a:xfrm>
          <a:prstGeom prst="rect">
            <a:avLst/>
          </a:prstGeom>
        </p:spPr>
      </p:pic>
      <p:pic>
        <p:nvPicPr>
          <p:cNvPr id="3" name="Picture 2">
            <a:extLst>
              <a:ext uri="{FF2B5EF4-FFF2-40B4-BE49-F238E27FC236}">
                <a16:creationId xmlns:a16="http://schemas.microsoft.com/office/drawing/2014/main" id="{9713F29B-D865-9D40-A974-C3EB27D9E468}"/>
              </a:ext>
            </a:extLst>
          </p:cNvPr>
          <p:cNvPicPr>
            <a:picLocks noChangeAspect="1"/>
          </p:cNvPicPr>
          <p:nvPr/>
        </p:nvPicPr>
        <p:blipFill>
          <a:blip r:embed="rId3"/>
          <a:stretch>
            <a:fillRect/>
          </a:stretch>
        </p:blipFill>
        <p:spPr>
          <a:xfrm>
            <a:off x="6096000" y="854242"/>
            <a:ext cx="6096000" cy="4037610"/>
          </a:xfrm>
          <a:prstGeom prst="rect">
            <a:avLst/>
          </a:prstGeom>
        </p:spPr>
      </p:pic>
    </p:spTree>
    <p:extLst>
      <p:ext uri="{BB962C8B-B14F-4D97-AF65-F5344CB8AC3E}">
        <p14:creationId xmlns:p14="http://schemas.microsoft.com/office/powerpoint/2010/main" val="283302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1902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Finance had a steep decline in TR in FY20 leading to a big drop in GM from 39% in FY19 to 7% in FY21 due to the largely fixed nature of its direct costs.</a:t>
            </a:r>
          </a:p>
          <a:p>
            <a:pPr marL="342900" indent="-342900" algn="just">
              <a:lnSpc>
                <a:spcPct val="150000"/>
              </a:lnSpc>
              <a:buFont typeface="Arial" panose="020B0604020202020204" pitchFamily="34" charset="0"/>
              <a:buChar char="•"/>
            </a:pPr>
            <a:r>
              <a:rPr lang="en-US" sz="2000" dirty="0">
                <a:solidFill>
                  <a:srgbClr val="941100"/>
                </a:solidFill>
              </a:rPr>
              <a:t>Their TR/Credit declined from $619 in FY19 to $475 in FY20. Without a significant change in # credits taken, the TR decline is primarily driven by high discount rates. As such, the strategy to increase enrollments with higher discounts has not paid dividends.</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Finance</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08759" y="223341"/>
            <a:ext cx="1778000" cy="546100"/>
          </a:xfrm>
          <a:prstGeom prst="rect">
            <a:avLst/>
          </a:prstGeom>
        </p:spPr>
      </p:pic>
      <p:pic>
        <p:nvPicPr>
          <p:cNvPr id="2" name="Picture 1">
            <a:extLst>
              <a:ext uri="{FF2B5EF4-FFF2-40B4-BE49-F238E27FC236}">
                <a16:creationId xmlns:a16="http://schemas.microsoft.com/office/drawing/2014/main" id="{8A46D61C-5A7F-1347-8D92-D052F37E68E5}"/>
              </a:ext>
            </a:extLst>
          </p:cNvPr>
          <p:cNvPicPr>
            <a:picLocks noChangeAspect="1"/>
          </p:cNvPicPr>
          <p:nvPr/>
        </p:nvPicPr>
        <p:blipFill>
          <a:blip r:embed="rId3"/>
          <a:stretch>
            <a:fillRect/>
          </a:stretch>
        </p:blipFill>
        <p:spPr>
          <a:xfrm>
            <a:off x="6448926" y="1047440"/>
            <a:ext cx="5743074" cy="3803854"/>
          </a:xfrm>
          <a:prstGeom prst="rect">
            <a:avLst/>
          </a:prstGeom>
        </p:spPr>
      </p:pic>
    </p:spTree>
    <p:extLst>
      <p:ext uri="{BB962C8B-B14F-4D97-AF65-F5344CB8AC3E}">
        <p14:creationId xmlns:p14="http://schemas.microsoft.com/office/powerpoint/2010/main" val="3290776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BFA4-A84C-0E4E-8E0A-2476AD7EFE11}"/>
              </a:ext>
            </a:extLst>
          </p:cNvPr>
          <p:cNvSpPr>
            <a:spLocks noGrp="1"/>
          </p:cNvSpPr>
          <p:nvPr>
            <p:ph type="ctrTitle"/>
          </p:nvPr>
        </p:nvSpPr>
        <p:spPr>
          <a:xfrm>
            <a:off x="1524000" y="2267219"/>
            <a:ext cx="9144000" cy="1161781"/>
          </a:xfrm>
        </p:spPr>
        <p:txBody>
          <a:bodyPr/>
          <a:lstStyle/>
          <a:p>
            <a:r>
              <a:rPr lang="en-US" dirty="0"/>
              <a:t>Departments with Improving Financial Performance</a:t>
            </a:r>
          </a:p>
        </p:txBody>
      </p:sp>
    </p:spTree>
    <p:extLst>
      <p:ext uri="{BB962C8B-B14F-4D97-AF65-F5344CB8AC3E}">
        <p14:creationId xmlns:p14="http://schemas.microsoft.com/office/powerpoint/2010/main" val="1408996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1902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After a drop in GM in FY20, Chemistry’s GM is projected to improve from 35% in FY20 to 48% in FY21 due to higher enrollment better countering its higher fixed direct costs.  </a:t>
            </a:r>
          </a:p>
          <a:p>
            <a:pPr marL="342900" indent="-342900" algn="just">
              <a:lnSpc>
                <a:spcPct val="150000"/>
              </a:lnSpc>
              <a:buFont typeface="Arial" panose="020B0604020202020204" pitchFamily="34" charset="0"/>
              <a:buChar char="•"/>
            </a:pPr>
            <a:r>
              <a:rPr lang="en-US" sz="2000" dirty="0">
                <a:solidFill>
                  <a:srgbClr val="941100"/>
                </a:solidFill>
              </a:rPr>
              <a:t>However, university-wide structural issues pertaining to high discount rates remain a challenge to achieving profitability.</a:t>
            </a:r>
          </a:p>
          <a:p>
            <a:pPr marL="342900" indent="-342900" algn="just">
              <a:lnSpc>
                <a:spcPct val="150000"/>
              </a:lnSpc>
              <a:buFont typeface="Arial" panose="020B0604020202020204" pitchFamily="34" charset="0"/>
              <a:buChar char="•"/>
            </a:pPr>
            <a:endParaRPr lang="en-US" sz="2000" dirty="0">
              <a:solidFill>
                <a:srgbClr val="941100"/>
              </a:solidFill>
            </a:endParaRPr>
          </a:p>
          <a:p>
            <a:pPr marL="342900" indent="-342900" algn="just">
              <a:lnSpc>
                <a:spcPct val="150000"/>
              </a:lnSpc>
              <a:buFont typeface="Arial" panose="020B0604020202020204" pitchFamily="34" charset="0"/>
              <a:buChar char="•"/>
            </a:pPr>
            <a:endParaRPr lang="en-US" sz="2000" dirty="0">
              <a:solidFill>
                <a:srgbClr val="941100"/>
              </a:solidFill>
            </a:endParaRP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Chemistry</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08759" y="223341"/>
            <a:ext cx="1778000" cy="546100"/>
          </a:xfrm>
          <a:prstGeom prst="rect">
            <a:avLst/>
          </a:prstGeom>
        </p:spPr>
      </p:pic>
      <p:pic>
        <p:nvPicPr>
          <p:cNvPr id="3" name="Picture 2">
            <a:extLst>
              <a:ext uri="{FF2B5EF4-FFF2-40B4-BE49-F238E27FC236}">
                <a16:creationId xmlns:a16="http://schemas.microsoft.com/office/drawing/2014/main" id="{682500CD-1C7E-074E-8B4E-5D30B08DBCC8}"/>
              </a:ext>
            </a:extLst>
          </p:cNvPr>
          <p:cNvPicPr>
            <a:picLocks noChangeAspect="1"/>
          </p:cNvPicPr>
          <p:nvPr/>
        </p:nvPicPr>
        <p:blipFill>
          <a:blip r:embed="rId3"/>
          <a:stretch>
            <a:fillRect/>
          </a:stretch>
        </p:blipFill>
        <p:spPr>
          <a:xfrm>
            <a:off x="6588719" y="854242"/>
            <a:ext cx="5498039" cy="3641558"/>
          </a:xfrm>
          <a:prstGeom prst="rect">
            <a:avLst/>
          </a:prstGeom>
        </p:spPr>
      </p:pic>
    </p:spTree>
    <p:extLst>
      <p:ext uri="{BB962C8B-B14F-4D97-AF65-F5344CB8AC3E}">
        <p14:creationId xmlns:p14="http://schemas.microsoft.com/office/powerpoint/2010/main" val="1731376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1902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GM has improved from 50% in FY20 to 56% in FY21 driven mainly by higher enrollment and revenues as direct costs have stayed largely constant.</a:t>
            </a:r>
          </a:p>
          <a:p>
            <a:pPr marL="342900" indent="-342900" algn="just">
              <a:lnSpc>
                <a:spcPct val="150000"/>
              </a:lnSpc>
              <a:buFont typeface="Arial" panose="020B0604020202020204" pitchFamily="34" charset="0"/>
              <a:buChar char="•"/>
            </a:pPr>
            <a:r>
              <a:rPr lang="en-US" sz="2000" dirty="0">
                <a:solidFill>
                  <a:srgbClr val="941100"/>
                </a:solidFill>
              </a:rPr>
              <a:t>Structural issues with high discount rates across the university continue to ail the department. Lower discount rates will help the department pull in revenue proportionate with its size in terms of enrollment.</a:t>
            </a:r>
          </a:p>
          <a:p>
            <a:pPr marL="342900" indent="-342900" algn="just">
              <a:lnSpc>
                <a:spcPct val="150000"/>
              </a:lnSpc>
              <a:buFont typeface="Arial" panose="020B0604020202020204" pitchFamily="34" charset="0"/>
              <a:buChar char="•"/>
            </a:pPr>
            <a:endParaRPr lang="en-US" sz="2000" dirty="0">
              <a:solidFill>
                <a:srgbClr val="941100"/>
              </a:solidFill>
            </a:endParaRP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Political Science</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08759" y="223341"/>
            <a:ext cx="1778000" cy="546100"/>
          </a:xfrm>
          <a:prstGeom prst="rect">
            <a:avLst/>
          </a:prstGeom>
        </p:spPr>
      </p:pic>
      <p:pic>
        <p:nvPicPr>
          <p:cNvPr id="2" name="Picture 1">
            <a:extLst>
              <a:ext uri="{FF2B5EF4-FFF2-40B4-BE49-F238E27FC236}">
                <a16:creationId xmlns:a16="http://schemas.microsoft.com/office/drawing/2014/main" id="{04ACDB76-5BBC-6240-9100-A6CC42CC6211}"/>
              </a:ext>
            </a:extLst>
          </p:cNvPr>
          <p:cNvPicPr>
            <a:picLocks noChangeAspect="1"/>
          </p:cNvPicPr>
          <p:nvPr/>
        </p:nvPicPr>
        <p:blipFill>
          <a:blip r:embed="rId3"/>
          <a:stretch>
            <a:fillRect/>
          </a:stretch>
        </p:blipFill>
        <p:spPr>
          <a:xfrm>
            <a:off x="6582364" y="854242"/>
            <a:ext cx="5609636" cy="3715473"/>
          </a:xfrm>
          <a:prstGeom prst="rect">
            <a:avLst/>
          </a:prstGeom>
        </p:spPr>
      </p:pic>
    </p:spTree>
    <p:extLst>
      <p:ext uri="{BB962C8B-B14F-4D97-AF65-F5344CB8AC3E}">
        <p14:creationId xmlns:p14="http://schemas.microsoft.com/office/powerpoint/2010/main" val="3833874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32669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Management’s TR has seen an increase from FY19 to FY21’s projection, with fluctuations in profitability primarily driven by changes in Gross Margins each year.</a:t>
            </a:r>
          </a:p>
          <a:p>
            <a:pPr marL="342900" indent="-342900" algn="just">
              <a:lnSpc>
                <a:spcPct val="150000"/>
              </a:lnSpc>
              <a:buFont typeface="Arial" panose="020B0604020202020204" pitchFamily="34" charset="0"/>
              <a:buChar char="•"/>
            </a:pPr>
            <a:r>
              <a:rPr lang="en-US" sz="2000" dirty="0">
                <a:solidFill>
                  <a:srgbClr val="941100"/>
                </a:solidFill>
              </a:rPr>
              <a:t>The TR/Credit for Management decreased from $544 in FY19 to $528 in FY20 signifying higher than average discount rates</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Management</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08759" y="223341"/>
            <a:ext cx="1778000" cy="546100"/>
          </a:xfrm>
          <a:prstGeom prst="rect">
            <a:avLst/>
          </a:prstGeom>
        </p:spPr>
      </p:pic>
      <p:pic>
        <p:nvPicPr>
          <p:cNvPr id="3" name="Picture 2">
            <a:extLst>
              <a:ext uri="{FF2B5EF4-FFF2-40B4-BE49-F238E27FC236}">
                <a16:creationId xmlns:a16="http://schemas.microsoft.com/office/drawing/2014/main" id="{D72B8787-CCF3-F34F-A59C-F3FB7A4F29A6}"/>
              </a:ext>
            </a:extLst>
          </p:cNvPr>
          <p:cNvPicPr>
            <a:picLocks noChangeAspect="1"/>
          </p:cNvPicPr>
          <p:nvPr/>
        </p:nvPicPr>
        <p:blipFill>
          <a:blip r:embed="rId3"/>
          <a:stretch>
            <a:fillRect/>
          </a:stretch>
        </p:blipFill>
        <p:spPr>
          <a:xfrm>
            <a:off x="6448926" y="854242"/>
            <a:ext cx="5743074" cy="3803854"/>
          </a:xfrm>
          <a:prstGeom prst="rect">
            <a:avLst/>
          </a:prstGeom>
        </p:spPr>
      </p:pic>
    </p:spTree>
    <p:extLst>
      <p:ext uri="{BB962C8B-B14F-4D97-AF65-F5344CB8AC3E}">
        <p14:creationId xmlns:p14="http://schemas.microsoft.com/office/powerpoint/2010/main" val="3380195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372858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A healthy enrollment-driven projected increase in TR for Marketing is likely to reduce the losses for the department to $60K in FY21. </a:t>
            </a:r>
          </a:p>
          <a:p>
            <a:pPr marL="342900" indent="-342900" algn="just">
              <a:lnSpc>
                <a:spcPct val="150000"/>
              </a:lnSpc>
              <a:buFont typeface="Arial" panose="020B0604020202020204" pitchFamily="34" charset="0"/>
              <a:buChar char="•"/>
            </a:pPr>
            <a:r>
              <a:rPr lang="en-US" sz="2000" dirty="0">
                <a:solidFill>
                  <a:srgbClr val="941100"/>
                </a:solidFill>
              </a:rPr>
              <a:t>Steeper discount rates seem to correlate with this increase in TR. TR/Credit = $569 in FY19 and $525 in FY20, while # credits increased from 2040 to 2316. This growth will have to be balanced with lower discount rates.</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Marketing</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08759" y="223341"/>
            <a:ext cx="1778000" cy="546100"/>
          </a:xfrm>
          <a:prstGeom prst="rect">
            <a:avLst/>
          </a:prstGeom>
        </p:spPr>
      </p:pic>
      <p:pic>
        <p:nvPicPr>
          <p:cNvPr id="2" name="Picture 1">
            <a:extLst>
              <a:ext uri="{FF2B5EF4-FFF2-40B4-BE49-F238E27FC236}">
                <a16:creationId xmlns:a16="http://schemas.microsoft.com/office/drawing/2014/main" id="{BC3765B5-0987-664A-A706-0006B98BC2E9}"/>
              </a:ext>
            </a:extLst>
          </p:cNvPr>
          <p:cNvPicPr>
            <a:picLocks noChangeAspect="1"/>
          </p:cNvPicPr>
          <p:nvPr/>
        </p:nvPicPr>
        <p:blipFill>
          <a:blip r:embed="rId3"/>
          <a:stretch>
            <a:fillRect/>
          </a:stretch>
        </p:blipFill>
        <p:spPr>
          <a:xfrm>
            <a:off x="6562568" y="854242"/>
            <a:ext cx="5629432" cy="3728585"/>
          </a:xfrm>
          <a:prstGeom prst="rect">
            <a:avLst/>
          </a:prstGeom>
        </p:spPr>
      </p:pic>
    </p:spTree>
    <p:extLst>
      <p:ext uri="{BB962C8B-B14F-4D97-AF65-F5344CB8AC3E}">
        <p14:creationId xmlns:p14="http://schemas.microsoft.com/office/powerpoint/2010/main" val="3426412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73B6A6-124A-5242-99D3-E96962883E3C}"/>
              </a:ext>
            </a:extLst>
          </p:cNvPr>
          <p:cNvSpPr txBox="1"/>
          <p:nvPr/>
        </p:nvSpPr>
        <p:spPr>
          <a:xfrm>
            <a:off x="0" y="854242"/>
            <a:ext cx="6448926" cy="41902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rgbClr val="941100"/>
                </a:solidFill>
              </a:rPr>
              <a:t>Lim is projected to yield a 6% GM in FY21 compared to the university average of 54%.</a:t>
            </a:r>
          </a:p>
          <a:p>
            <a:pPr marL="342900" indent="-342900" algn="just">
              <a:lnSpc>
                <a:spcPct val="150000"/>
              </a:lnSpc>
              <a:buFont typeface="Arial" panose="020B0604020202020204" pitchFamily="34" charset="0"/>
              <a:buChar char="•"/>
            </a:pPr>
            <a:r>
              <a:rPr lang="en-US" sz="2000" dirty="0">
                <a:solidFill>
                  <a:srgbClr val="941100"/>
                </a:solidFill>
              </a:rPr>
              <a:t>With $491K direct costs, there is a need for much greater enrollment as # credits in LIM declined from 1401 (FY19) to 1287 (FY20)</a:t>
            </a:r>
          </a:p>
          <a:p>
            <a:pPr marL="342900" indent="-342900" algn="just">
              <a:lnSpc>
                <a:spcPct val="150000"/>
              </a:lnSpc>
              <a:buFont typeface="Arial" panose="020B0604020202020204" pitchFamily="34" charset="0"/>
              <a:buChar char="•"/>
            </a:pPr>
            <a:r>
              <a:rPr lang="en-US" sz="2000" dirty="0">
                <a:solidFill>
                  <a:srgbClr val="941100"/>
                </a:solidFill>
              </a:rPr>
              <a:t>LIM’s TR of $378 is far below the university average of 577.</a:t>
            </a:r>
          </a:p>
          <a:p>
            <a:pPr marL="342900" indent="-342900" algn="just">
              <a:lnSpc>
                <a:spcPct val="150000"/>
              </a:lnSpc>
              <a:buFont typeface="Arial" panose="020B0604020202020204" pitchFamily="34" charset="0"/>
              <a:buChar char="•"/>
            </a:pPr>
            <a:r>
              <a:rPr lang="en-US" sz="2000" dirty="0">
                <a:solidFill>
                  <a:srgbClr val="941100"/>
                </a:solidFill>
              </a:rPr>
              <a:t> So it’s a combination of high discount rates and low enrollments that’s driving losses</a:t>
            </a:r>
          </a:p>
        </p:txBody>
      </p:sp>
      <p:sp>
        <p:nvSpPr>
          <p:cNvPr id="6" name="TextBox 5">
            <a:extLst>
              <a:ext uri="{FF2B5EF4-FFF2-40B4-BE49-F238E27FC236}">
                <a16:creationId xmlns:a16="http://schemas.microsoft.com/office/drawing/2014/main" id="{56C54E46-FEE5-DF4A-B0AC-EB100ED88E5A}"/>
              </a:ext>
            </a:extLst>
          </p:cNvPr>
          <p:cNvSpPr txBox="1"/>
          <p:nvPr/>
        </p:nvSpPr>
        <p:spPr>
          <a:xfrm>
            <a:off x="0" y="0"/>
            <a:ext cx="12192000" cy="769441"/>
          </a:xfrm>
          <a:prstGeom prst="rect">
            <a:avLst/>
          </a:prstGeom>
          <a:noFill/>
        </p:spPr>
        <p:txBody>
          <a:bodyPr wrap="square" rtlCol="0">
            <a:spAutoFit/>
          </a:bodyPr>
          <a:lstStyle/>
          <a:p>
            <a:r>
              <a:rPr lang="en-US" sz="4400" b="1" dirty="0">
                <a:solidFill>
                  <a:srgbClr val="941100"/>
                </a:solidFill>
              </a:rPr>
              <a:t>Loyola Institute for Ministry</a:t>
            </a:r>
          </a:p>
        </p:txBody>
      </p:sp>
      <p:pic>
        <p:nvPicPr>
          <p:cNvPr id="13" name="Picture 12">
            <a:extLst>
              <a:ext uri="{FF2B5EF4-FFF2-40B4-BE49-F238E27FC236}">
                <a16:creationId xmlns:a16="http://schemas.microsoft.com/office/drawing/2014/main" id="{7808E2E2-7F80-6D42-9FB7-09A3767CCD67}"/>
              </a:ext>
            </a:extLst>
          </p:cNvPr>
          <p:cNvPicPr>
            <a:picLocks noChangeAspect="1"/>
          </p:cNvPicPr>
          <p:nvPr/>
        </p:nvPicPr>
        <p:blipFill>
          <a:blip r:embed="rId2"/>
          <a:stretch>
            <a:fillRect/>
          </a:stretch>
        </p:blipFill>
        <p:spPr>
          <a:xfrm>
            <a:off x="10308759" y="223341"/>
            <a:ext cx="1778000" cy="546100"/>
          </a:xfrm>
          <a:prstGeom prst="rect">
            <a:avLst/>
          </a:prstGeom>
        </p:spPr>
      </p:pic>
      <p:pic>
        <p:nvPicPr>
          <p:cNvPr id="3" name="Picture 2">
            <a:extLst>
              <a:ext uri="{FF2B5EF4-FFF2-40B4-BE49-F238E27FC236}">
                <a16:creationId xmlns:a16="http://schemas.microsoft.com/office/drawing/2014/main" id="{332EE597-D7E1-2540-9CD0-1B8C4358BDCD}"/>
              </a:ext>
            </a:extLst>
          </p:cNvPr>
          <p:cNvPicPr>
            <a:picLocks noChangeAspect="1"/>
          </p:cNvPicPr>
          <p:nvPr/>
        </p:nvPicPr>
        <p:blipFill>
          <a:blip r:embed="rId3"/>
          <a:stretch>
            <a:fillRect/>
          </a:stretch>
        </p:blipFill>
        <p:spPr>
          <a:xfrm>
            <a:off x="6448926" y="992782"/>
            <a:ext cx="5743074" cy="3803854"/>
          </a:xfrm>
          <a:prstGeom prst="rect">
            <a:avLst/>
          </a:prstGeom>
        </p:spPr>
      </p:pic>
    </p:spTree>
    <p:extLst>
      <p:ext uri="{BB962C8B-B14F-4D97-AF65-F5344CB8AC3E}">
        <p14:creationId xmlns:p14="http://schemas.microsoft.com/office/powerpoint/2010/main" val="335136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5" name="Title 4">
            <a:extLst>
              <a:ext uri="{FF2B5EF4-FFF2-40B4-BE49-F238E27FC236}">
                <a16:creationId xmlns:a16="http://schemas.microsoft.com/office/drawing/2014/main" id="{5F2B8952-3235-FF47-89C8-438D58493079}"/>
              </a:ext>
            </a:extLst>
          </p:cNvPr>
          <p:cNvSpPr>
            <a:spLocks noGrp="1"/>
          </p:cNvSpPr>
          <p:nvPr>
            <p:ph type="title"/>
          </p:nvPr>
        </p:nvSpPr>
        <p:spPr>
          <a:xfrm>
            <a:off x="339436" y="157307"/>
            <a:ext cx="10515600" cy="1325563"/>
          </a:xfrm>
        </p:spPr>
        <p:txBody>
          <a:bodyPr/>
          <a:lstStyle/>
          <a:p>
            <a:r>
              <a:rPr lang="en-US" dirty="0"/>
              <a:t>Program Elimination- Studio Art</a:t>
            </a:r>
          </a:p>
        </p:txBody>
      </p:sp>
      <p:graphicFrame>
        <p:nvGraphicFramePr>
          <p:cNvPr id="4" name="Chart 3">
            <a:extLst>
              <a:ext uri="{FF2B5EF4-FFF2-40B4-BE49-F238E27FC236}">
                <a16:creationId xmlns:a16="http://schemas.microsoft.com/office/drawing/2014/main" id="{669C0ADE-8951-7643-8A2E-79C78B9D4987}"/>
              </a:ext>
            </a:extLst>
          </p:cNvPr>
          <p:cNvGraphicFramePr>
            <a:graphicFrameLocks/>
          </p:cNvGraphicFramePr>
          <p:nvPr>
            <p:extLst>
              <p:ext uri="{D42A27DB-BD31-4B8C-83A1-F6EECF244321}">
                <p14:modId xmlns:p14="http://schemas.microsoft.com/office/powerpoint/2010/main" val="2129898674"/>
              </p:ext>
            </p:extLst>
          </p:nvPr>
        </p:nvGraphicFramePr>
        <p:xfrm>
          <a:off x="2349660" y="1233055"/>
          <a:ext cx="7819575" cy="43690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sz="4000" b="1" dirty="0">
                <a:latin typeface="Calibri" panose="020F0502020204030204" pitchFamily="34" charset="0"/>
                <a:cs typeface="Calibri" panose="020F0502020204030204" pitchFamily="34" charset="0"/>
              </a:rPr>
              <a:t>Summary and Recommendations</a:t>
            </a:r>
            <a:endParaRPr lang="en-US" dirty="0"/>
          </a:p>
        </p:txBody>
      </p:sp>
      <p:sp>
        <p:nvSpPr>
          <p:cNvPr id="3" name="TextBox 2">
            <a:extLst>
              <a:ext uri="{FF2B5EF4-FFF2-40B4-BE49-F238E27FC236}">
                <a16:creationId xmlns:a16="http://schemas.microsoft.com/office/drawing/2014/main" id="{2BF63A5A-0597-DF4A-83D8-B7FF0B4CC01C}"/>
              </a:ext>
            </a:extLst>
          </p:cNvPr>
          <p:cNvSpPr txBox="1"/>
          <p:nvPr/>
        </p:nvSpPr>
        <p:spPr>
          <a:xfrm>
            <a:off x="0" y="714703"/>
            <a:ext cx="12191999" cy="5009833"/>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400" dirty="0">
                <a:solidFill>
                  <a:srgbClr val="941100"/>
                </a:solidFill>
              </a:rPr>
              <a:t>Higher indirect costs and lower auxiliary revenues because of coronavirus crisis are reflected in losses of all departments.</a:t>
            </a:r>
          </a:p>
          <a:p>
            <a:pPr marL="457200" indent="-457200" algn="just">
              <a:lnSpc>
                <a:spcPct val="150000"/>
              </a:lnSpc>
              <a:buFont typeface="Arial" panose="020B0604020202020204" pitchFamily="34" charset="0"/>
              <a:buChar char="•"/>
            </a:pPr>
            <a:r>
              <a:rPr lang="en-US" sz="2400" dirty="0">
                <a:solidFill>
                  <a:srgbClr val="941100"/>
                </a:solidFill>
              </a:rPr>
              <a:t>Outside of the increased auxiliary costs, loss-making departments suffer from performance issues of lower enrollment and structural issues of high direct costs and high discount rates</a:t>
            </a:r>
          </a:p>
          <a:p>
            <a:pPr marL="457200" indent="-457200" algn="just">
              <a:lnSpc>
                <a:spcPct val="150000"/>
              </a:lnSpc>
              <a:buFont typeface="Arial" panose="020B0604020202020204" pitchFamily="34" charset="0"/>
              <a:buChar char="•"/>
            </a:pPr>
            <a:r>
              <a:rPr lang="en-US" sz="2400" dirty="0">
                <a:solidFill>
                  <a:srgbClr val="941100"/>
                </a:solidFill>
              </a:rPr>
              <a:t>High discount rates reflect the discounts offered to students taking courses offered by specific departments. These students may or may not be part of the majors offered by the departments. As such, driving lower discount rates should be a university wide initiative. </a:t>
            </a:r>
          </a:p>
        </p:txBody>
      </p:sp>
    </p:spTree>
    <p:extLst>
      <p:ext uri="{BB962C8B-B14F-4D97-AF65-F5344CB8AC3E}">
        <p14:creationId xmlns:p14="http://schemas.microsoft.com/office/powerpoint/2010/main" val="42252287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sz="4000" b="1" dirty="0">
                <a:latin typeface="Calibri" panose="020F0502020204030204" pitchFamily="34" charset="0"/>
                <a:cs typeface="Calibri" panose="020F0502020204030204" pitchFamily="34" charset="0"/>
              </a:rPr>
              <a:t>Summary and Recommendations</a:t>
            </a:r>
            <a:endParaRPr lang="en-US" dirty="0"/>
          </a:p>
        </p:txBody>
      </p:sp>
      <p:sp>
        <p:nvSpPr>
          <p:cNvPr id="3" name="TextBox 2">
            <a:extLst>
              <a:ext uri="{FF2B5EF4-FFF2-40B4-BE49-F238E27FC236}">
                <a16:creationId xmlns:a16="http://schemas.microsoft.com/office/drawing/2014/main" id="{2BF63A5A-0597-DF4A-83D8-B7FF0B4CC01C}"/>
              </a:ext>
            </a:extLst>
          </p:cNvPr>
          <p:cNvSpPr txBox="1"/>
          <p:nvPr/>
        </p:nvSpPr>
        <p:spPr>
          <a:xfrm>
            <a:off x="0" y="714703"/>
            <a:ext cx="12191999" cy="3347840"/>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400" dirty="0">
                <a:solidFill>
                  <a:srgbClr val="941100"/>
                </a:solidFill>
              </a:rPr>
              <a:t>For departments with declining enrollment, a separate analysis to identify the majors driving lower enrollment can be provided at a later date.</a:t>
            </a:r>
          </a:p>
          <a:p>
            <a:pPr marL="457200" indent="-457200" algn="just">
              <a:lnSpc>
                <a:spcPct val="150000"/>
              </a:lnSpc>
              <a:buFont typeface="Arial" panose="020B0604020202020204" pitchFamily="34" charset="0"/>
              <a:buChar char="•"/>
            </a:pPr>
            <a:r>
              <a:rPr lang="en-US" sz="2400" dirty="0">
                <a:solidFill>
                  <a:srgbClr val="941100"/>
                </a:solidFill>
              </a:rPr>
              <a:t>Additional analysis that can benchmark proportionate direct costs in relation to enrollment in each department can help improve the GM to Revenue Ratio.</a:t>
            </a:r>
          </a:p>
          <a:p>
            <a:pPr marL="457200" indent="-457200" algn="just">
              <a:lnSpc>
                <a:spcPct val="150000"/>
              </a:lnSpc>
              <a:buFont typeface="Arial" panose="020B0604020202020204" pitchFamily="34" charset="0"/>
              <a:buChar char="•"/>
            </a:pPr>
            <a:r>
              <a:rPr lang="en-US" sz="2400" dirty="0">
                <a:solidFill>
                  <a:srgbClr val="941100"/>
                </a:solidFill>
              </a:rPr>
              <a:t>Finally, improvement in auxiliary revenues and reduction in auxiliary costs post-coronavirus will aid the university-wide profitability.</a:t>
            </a:r>
          </a:p>
        </p:txBody>
      </p:sp>
    </p:spTree>
    <p:extLst>
      <p:ext uri="{BB962C8B-B14F-4D97-AF65-F5344CB8AC3E}">
        <p14:creationId xmlns:p14="http://schemas.microsoft.com/office/powerpoint/2010/main" val="1831910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BFA4-A84C-0E4E-8E0A-2476AD7EFE11}"/>
              </a:ext>
            </a:extLst>
          </p:cNvPr>
          <p:cNvSpPr>
            <a:spLocks noGrp="1"/>
          </p:cNvSpPr>
          <p:nvPr>
            <p:ph type="ctrTitle"/>
          </p:nvPr>
        </p:nvSpPr>
        <p:spPr>
          <a:xfrm>
            <a:off x="1524000" y="1567543"/>
            <a:ext cx="9144000" cy="1861457"/>
          </a:xfrm>
        </p:spPr>
        <p:txBody>
          <a:bodyPr/>
          <a:lstStyle/>
          <a:p>
            <a:r>
              <a:rPr lang="en-US" dirty="0"/>
              <a:t>Appendix</a:t>
            </a:r>
            <a:br>
              <a:rPr lang="en-US" dirty="0"/>
            </a:br>
            <a:br>
              <a:rPr lang="en-US" dirty="0"/>
            </a:br>
            <a:r>
              <a:rPr lang="en-US" dirty="0"/>
              <a:t>(FY19 and FY20)</a:t>
            </a:r>
          </a:p>
        </p:txBody>
      </p:sp>
    </p:spTree>
    <p:extLst>
      <p:ext uri="{BB962C8B-B14F-4D97-AF65-F5344CB8AC3E}">
        <p14:creationId xmlns:p14="http://schemas.microsoft.com/office/powerpoint/2010/main" val="3291674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dirty="0"/>
              <a:t>Profitability by College FY20 Actuals</a:t>
            </a:r>
          </a:p>
        </p:txBody>
      </p:sp>
      <p:pic>
        <p:nvPicPr>
          <p:cNvPr id="4" name="Picture 3">
            <a:extLst>
              <a:ext uri="{FF2B5EF4-FFF2-40B4-BE49-F238E27FC236}">
                <a16:creationId xmlns:a16="http://schemas.microsoft.com/office/drawing/2014/main" id="{F337382C-F4A2-3A46-A10B-3CC465EF5039}"/>
              </a:ext>
            </a:extLst>
          </p:cNvPr>
          <p:cNvPicPr>
            <a:picLocks noChangeAspect="1"/>
          </p:cNvPicPr>
          <p:nvPr/>
        </p:nvPicPr>
        <p:blipFill>
          <a:blip r:embed="rId2"/>
          <a:stretch>
            <a:fillRect/>
          </a:stretch>
        </p:blipFill>
        <p:spPr>
          <a:xfrm>
            <a:off x="2286000" y="753749"/>
            <a:ext cx="7598230" cy="5160249"/>
          </a:xfrm>
          <a:prstGeom prst="rect">
            <a:avLst/>
          </a:prstGeom>
        </p:spPr>
      </p:pic>
      <p:pic>
        <p:nvPicPr>
          <p:cNvPr id="5" name="Picture 4">
            <a:extLst>
              <a:ext uri="{FF2B5EF4-FFF2-40B4-BE49-F238E27FC236}">
                <a16:creationId xmlns:a16="http://schemas.microsoft.com/office/drawing/2014/main" id="{048C6C89-A49F-F240-AA5C-A6A95906AA4E}"/>
              </a:ext>
            </a:extLst>
          </p:cNvPr>
          <p:cNvPicPr>
            <a:picLocks noChangeAspect="1"/>
          </p:cNvPicPr>
          <p:nvPr/>
        </p:nvPicPr>
        <p:blipFill>
          <a:blip r:embed="rId3"/>
          <a:stretch>
            <a:fillRect/>
          </a:stretch>
        </p:blipFill>
        <p:spPr>
          <a:xfrm>
            <a:off x="4447685" y="867572"/>
            <a:ext cx="1501510" cy="461178"/>
          </a:xfrm>
          <a:prstGeom prst="rect">
            <a:avLst/>
          </a:prstGeom>
        </p:spPr>
      </p:pic>
    </p:spTree>
    <p:extLst>
      <p:ext uri="{BB962C8B-B14F-4D97-AF65-F5344CB8AC3E}">
        <p14:creationId xmlns:p14="http://schemas.microsoft.com/office/powerpoint/2010/main" val="2523799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sz="4000" dirty="0">
                <a:latin typeface="Calibri" panose="020F0502020204030204" pitchFamily="34" charset="0"/>
                <a:cs typeface="Calibri" panose="020F0502020204030204" pitchFamily="34" charset="0"/>
              </a:rPr>
              <a:t>Profitability and GM% by Department (FY20 Actuals)</a:t>
            </a:r>
            <a:endParaRPr lang="en-US" dirty="0"/>
          </a:p>
        </p:txBody>
      </p:sp>
      <p:grpSp>
        <p:nvGrpSpPr>
          <p:cNvPr id="7" name="Group 6">
            <a:extLst>
              <a:ext uri="{FF2B5EF4-FFF2-40B4-BE49-F238E27FC236}">
                <a16:creationId xmlns:a16="http://schemas.microsoft.com/office/drawing/2014/main" id="{C670A61E-E75A-2442-B6CE-6AEC547B7BD4}"/>
              </a:ext>
            </a:extLst>
          </p:cNvPr>
          <p:cNvGrpSpPr/>
          <p:nvPr/>
        </p:nvGrpSpPr>
        <p:grpSpPr>
          <a:xfrm>
            <a:off x="272142" y="709602"/>
            <a:ext cx="11680371" cy="5201342"/>
            <a:chOff x="-1" y="959972"/>
            <a:chExt cx="12192000" cy="5986864"/>
          </a:xfrm>
        </p:grpSpPr>
        <p:pic>
          <p:nvPicPr>
            <p:cNvPr id="9" name="Picture 8">
              <a:extLst>
                <a:ext uri="{FF2B5EF4-FFF2-40B4-BE49-F238E27FC236}">
                  <a16:creationId xmlns:a16="http://schemas.microsoft.com/office/drawing/2014/main" id="{807ED9D9-3C57-4143-9D6E-271026C667A8}"/>
                </a:ext>
              </a:extLst>
            </p:cNvPr>
            <p:cNvPicPr>
              <a:picLocks noChangeAspect="1"/>
            </p:cNvPicPr>
            <p:nvPr/>
          </p:nvPicPr>
          <p:blipFill>
            <a:blip r:embed="rId2"/>
            <a:stretch>
              <a:fillRect/>
            </a:stretch>
          </p:blipFill>
          <p:spPr>
            <a:xfrm>
              <a:off x="-1" y="959972"/>
              <a:ext cx="12192000" cy="5986864"/>
            </a:xfrm>
            <a:prstGeom prst="rect">
              <a:avLst/>
            </a:prstGeom>
          </p:spPr>
        </p:pic>
        <p:cxnSp>
          <p:nvCxnSpPr>
            <p:cNvPr id="10" name="Straight Connector 9">
              <a:extLst>
                <a:ext uri="{FF2B5EF4-FFF2-40B4-BE49-F238E27FC236}">
                  <a16:creationId xmlns:a16="http://schemas.microsoft.com/office/drawing/2014/main" id="{3B63EEE0-A475-F14E-9ACE-5742320D101E}"/>
                </a:ext>
              </a:extLst>
            </p:cNvPr>
            <p:cNvCxnSpPr>
              <a:cxnSpLocks/>
            </p:cNvCxnSpPr>
            <p:nvPr/>
          </p:nvCxnSpPr>
          <p:spPr>
            <a:xfrm flipV="1">
              <a:off x="1136073" y="1680409"/>
              <a:ext cx="9878291" cy="149571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4085656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dirty="0"/>
              <a:t>Profitability by College FY19 Actuals</a:t>
            </a:r>
          </a:p>
        </p:txBody>
      </p:sp>
      <p:pic>
        <p:nvPicPr>
          <p:cNvPr id="5" name="Picture 4">
            <a:extLst>
              <a:ext uri="{FF2B5EF4-FFF2-40B4-BE49-F238E27FC236}">
                <a16:creationId xmlns:a16="http://schemas.microsoft.com/office/drawing/2014/main" id="{1A7150C5-3EB7-B44E-A3CC-845E613D5C22}"/>
              </a:ext>
            </a:extLst>
          </p:cNvPr>
          <p:cNvPicPr>
            <a:picLocks noChangeAspect="1"/>
          </p:cNvPicPr>
          <p:nvPr/>
        </p:nvPicPr>
        <p:blipFill>
          <a:blip r:embed="rId2"/>
          <a:stretch>
            <a:fillRect/>
          </a:stretch>
        </p:blipFill>
        <p:spPr>
          <a:xfrm>
            <a:off x="2569029" y="796687"/>
            <a:ext cx="7478485" cy="5084021"/>
          </a:xfrm>
          <a:prstGeom prst="rect">
            <a:avLst/>
          </a:prstGeom>
        </p:spPr>
      </p:pic>
      <p:pic>
        <p:nvPicPr>
          <p:cNvPr id="4" name="Picture 3">
            <a:extLst>
              <a:ext uri="{FF2B5EF4-FFF2-40B4-BE49-F238E27FC236}">
                <a16:creationId xmlns:a16="http://schemas.microsoft.com/office/drawing/2014/main" id="{67328322-D631-7E4D-AEE7-4936ADF347D8}"/>
              </a:ext>
            </a:extLst>
          </p:cNvPr>
          <p:cNvPicPr>
            <a:picLocks noChangeAspect="1"/>
          </p:cNvPicPr>
          <p:nvPr/>
        </p:nvPicPr>
        <p:blipFill>
          <a:blip r:embed="rId3"/>
          <a:stretch>
            <a:fillRect/>
          </a:stretch>
        </p:blipFill>
        <p:spPr>
          <a:xfrm>
            <a:off x="4806761" y="926432"/>
            <a:ext cx="1501510" cy="461178"/>
          </a:xfrm>
          <a:prstGeom prst="rect">
            <a:avLst/>
          </a:prstGeom>
        </p:spPr>
      </p:pic>
    </p:spTree>
    <p:extLst>
      <p:ext uri="{BB962C8B-B14F-4D97-AF65-F5344CB8AC3E}">
        <p14:creationId xmlns:p14="http://schemas.microsoft.com/office/powerpoint/2010/main" val="2317964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sz="4000" dirty="0">
                <a:latin typeface="Calibri" panose="020F0502020204030204" pitchFamily="34" charset="0"/>
                <a:cs typeface="Calibri" panose="020F0502020204030204" pitchFamily="34" charset="0"/>
              </a:rPr>
              <a:t>Profitability and GM% by Department (FY19 Actuals)</a:t>
            </a:r>
            <a:endParaRPr lang="en-US" dirty="0"/>
          </a:p>
        </p:txBody>
      </p:sp>
      <p:grpSp>
        <p:nvGrpSpPr>
          <p:cNvPr id="6" name="Group 5">
            <a:extLst>
              <a:ext uri="{FF2B5EF4-FFF2-40B4-BE49-F238E27FC236}">
                <a16:creationId xmlns:a16="http://schemas.microsoft.com/office/drawing/2014/main" id="{9CD62FA3-3594-DF4B-A4D3-F0B1BEE3032F}"/>
              </a:ext>
            </a:extLst>
          </p:cNvPr>
          <p:cNvGrpSpPr/>
          <p:nvPr/>
        </p:nvGrpSpPr>
        <p:grpSpPr>
          <a:xfrm>
            <a:off x="125186" y="697700"/>
            <a:ext cx="11941628" cy="5202357"/>
            <a:chOff x="0" y="959972"/>
            <a:chExt cx="12192000" cy="5960995"/>
          </a:xfrm>
        </p:grpSpPr>
        <p:pic>
          <p:nvPicPr>
            <p:cNvPr id="8" name="Picture 7">
              <a:extLst>
                <a:ext uri="{FF2B5EF4-FFF2-40B4-BE49-F238E27FC236}">
                  <a16:creationId xmlns:a16="http://schemas.microsoft.com/office/drawing/2014/main" id="{5C0C3460-FBA3-A24D-A817-0ED889138E3F}"/>
                </a:ext>
              </a:extLst>
            </p:cNvPr>
            <p:cNvPicPr>
              <a:picLocks noChangeAspect="1"/>
            </p:cNvPicPr>
            <p:nvPr/>
          </p:nvPicPr>
          <p:blipFill>
            <a:blip r:embed="rId2"/>
            <a:stretch>
              <a:fillRect/>
            </a:stretch>
          </p:blipFill>
          <p:spPr>
            <a:xfrm>
              <a:off x="0" y="959972"/>
              <a:ext cx="12192000" cy="5960995"/>
            </a:xfrm>
            <a:prstGeom prst="rect">
              <a:avLst/>
            </a:prstGeom>
          </p:spPr>
        </p:pic>
        <p:cxnSp>
          <p:nvCxnSpPr>
            <p:cNvPr id="11" name="Straight Connector 10">
              <a:extLst>
                <a:ext uri="{FF2B5EF4-FFF2-40B4-BE49-F238E27FC236}">
                  <a16:creationId xmlns:a16="http://schemas.microsoft.com/office/drawing/2014/main" id="{99BA2862-7383-D948-A71B-A906FFDCC403}"/>
                </a:ext>
              </a:extLst>
            </p:cNvPr>
            <p:cNvCxnSpPr/>
            <p:nvPr/>
          </p:nvCxnSpPr>
          <p:spPr>
            <a:xfrm flipV="1">
              <a:off x="1108364" y="1759527"/>
              <a:ext cx="10002981" cy="106680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641317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3291B0-73DE-6748-B467-96EF06FB0DC9}"/>
              </a:ext>
            </a:extLst>
          </p:cNvPr>
          <p:cNvPicPr>
            <a:picLocks noChangeAspect="1"/>
          </p:cNvPicPr>
          <p:nvPr/>
        </p:nvPicPr>
        <p:blipFill>
          <a:blip r:embed="rId2"/>
          <a:stretch>
            <a:fillRect/>
          </a:stretch>
        </p:blipFill>
        <p:spPr>
          <a:xfrm>
            <a:off x="2336800" y="268706"/>
            <a:ext cx="7518400" cy="5334000"/>
          </a:xfrm>
          <a:prstGeom prst="rect">
            <a:avLst/>
          </a:prstGeom>
        </p:spPr>
      </p:pic>
    </p:spTree>
    <p:extLst>
      <p:ext uri="{BB962C8B-B14F-4D97-AF65-F5344CB8AC3E}">
        <p14:creationId xmlns:p14="http://schemas.microsoft.com/office/powerpoint/2010/main" val="186495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965D5D5-AB64-1A4E-B731-819ED50A90DF}"/>
              </a:ext>
            </a:extLst>
          </p:cNvPr>
          <p:cNvSpPr txBox="1"/>
          <p:nvPr/>
        </p:nvSpPr>
        <p:spPr>
          <a:xfrm>
            <a:off x="0" y="29177"/>
            <a:ext cx="12192000" cy="5693866"/>
          </a:xfrm>
          <a:prstGeom prst="rect">
            <a:avLst/>
          </a:prstGeom>
          <a:noFill/>
        </p:spPr>
        <p:txBody>
          <a:bodyPr wrap="square" rtlCol="0">
            <a:spAutoFit/>
          </a:bodyPr>
          <a:lstStyle/>
          <a:p>
            <a:r>
              <a:rPr lang="en-US" dirty="0"/>
              <a:t>Notes for Slide 37:</a:t>
            </a:r>
          </a:p>
          <a:p>
            <a:r>
              <a:rPr lang="en-US" dirty="0"/>
              <a:t>1. This only captures </a:t>
            </a:r>
            <a:r>
              <a:rPr lang="en-US" b="1" dirty="0"/>
              <a:t>the fall and spring revenue </a:t>
            </a:r>
            <a:r>
              <a:rPr lang="en-US" dirty="0"/>
              <a:t>and not the summer revenue for FY20. </a:t>
            </a:r>
          </a:p>
          <a:p>
            <a:r>
              <a:rPr lang="en-US" dirty="0"/>
              <a:t>2. The revenue is calculated for all the students enrolled in majors sponsored by these departments. But these students can be taking courses outside of the department. </a:t>
            </a:r>
          </a:p>
          <a:p>
            <a:r>
              <a:rPr lang="en-US" dirty="0"/>
              <a:t>3. In light of the above two points, </a:t>
            </a:r>
            <a:r>
              <a:rPr lang="en-US" b="1" dirty="0"/>
              <a:t>this chart should only be used to estimate the loss in tuition revenue if any of these departments are being considered for elimination. </a:t>
            </a:r>
          </a:p>
          <a:p>
            <a:r>
              <a:rPr lang="en-US" dirty="0"/>
              <a:t>4. Because of the inherent complications in calculating revenues rolled up by faculty, </a:t>
            </a:r>
            <a:r>
              <a:rPr lang="en-US" b="1" dirty="0"/>
              <a:t>any comparisons with revenue figures in the previous slides are likely to be inaccurate.</a:t>
            </a:r>
          </a:p>
          <a:p>
            <a:r>
              <a:rPr lang="en-US" dirty="0"/>
              <a:t>5. However, since the revenues are from FY20 and not FY21 where enrollment was hit by COVID-19, </a:t>
            </a:r>
            <a:r>
              <a:rPr lang="en-US" b="1" dirty="0"/>
              <a:t>these revenue numbers should be a good estimate for FY21 if we are able to recapture the enrollment for FY20. </a:t>
            </a:r>
            <a:r>
              <a:rPr lang="en-US" dirty="0"/>
              <a:t>However</a:t>
            </a:r>
            <a:endParaRPr lang="en-US" b="1" dirty="0"/>
          </a:p>
          <a:p>
            <a:r>
              <a:rPr lang="en-US" dirty="0"/>
              <a:t>6. In comparison to slide 14, the following deductions can be made (even though slide 14 captures summer revenue that slide 37 doesn’t)</a:t>
            </a:r>
          </a:p>
          <a:p>
            <a:r>
              <a:rPr lang="en-US" dirty="0"/>
              <a:t>	a) Students with </a:t>
            </a:r>
            <a:r>
              <a:rPr lang="en-US" b="1" dirty="0"/>
              <a:t>communication</a:t>
            </a:r>
            <a:r>
              <a:rPr lang="en-US" dirty="0"/>
              <a:t> major tend to take a lot of courses outside the department. Since this is also the largest department under 	consideration, a big portion of the revenue from students with communications major goes to departments that teach compulsory courses. </a:t>
            </a:r>
          </a:p>
          <a:p>
            <a:r>
              <a:rPr lang="en-US" dirty="0"/>
              <a:t>	b) However, the revenue differential isn’t merely about the compulsory courses. As such the variety/quality/convenience of course offerings 	by </a:t>
            </a:r>
            <a:r>
              <a:rPr lang="en-US" b="1" dirty="0"/>
              <a:t>communications</a:t>
            </a:r>
            <a:r>
              <a:rPr lang="en-US" dirty="0"/>
              <a:t> department should be investigated.</a:t>
            </a:r>
          </a:p>
          <a:p>
            <a:r>
              <a:rPr lang="en-US" dirty="0"/>
              <a:t>	c) Again comparing with slide 14, not a considerable difference for </a:t>
            </a:r>
            <a:r>
              <a:rPr lang="en-US" b="1" dirty="0"/>
              <a:t>Music</a:t>
            </a:r>
            <a:r>
              <a:rPr lang="en-US" dirty="0"/>
              <a:t>. This means that music major students take most of their courses in </a:t>
            </a:r>
          </a:p>
          <a:p>
            <a:r>
              <a:rPr lang="en-US" dirty="0"/>
              <a:t>	Music. But given Music’s revenue per student is second lowest, its quite clear that the department is not pulling its weight towards revenue.</a:t>
            </a:r>
          </a:p>
          <a:p>
            <a:r>
              <a:rPr lang="en-US" dirty="0"/>
              <a:t>	d) </a:t>
            </a:r>
            <a:r>
              <a:rPr lang="en-US" b="1" dirty="0"/>
              <a:t>Nursing</a:t>
            </a:r>
            <a:r>
              <a:rPr lang="en-US" dirty="0"/>
              <a:t> has the worst revenue per student and comparing its size (in terms of #students) to Communication, it should ideally be 	accounting for nearly double the revenue. It is also projected to see one of the worst declines across all departments for FY21 (slide 18).</a:t>
            </a:r>
          </a:p>
          <a:p>
            <a:r>
              <a:rPr lang="en-US" dirty="0"/>
              <a:t>	e) </a:t>
            </a:r>
            <a:r>
              <a:rPr lang="en-US" b="1" dirty="0"/>
              <a:t>Music Industry </a:t>
            </a:r>
            <a:r>
              <a:rPr lang="en-US" dirty="0"/>
              <a:t>has the second highest average revenue per student among the 8 departments. But since this is the group of the worst 	performing departments, that is not necessarily an advantage. The department’s students also seem to be taking more classes outside their 	department, compared to music, but at a much lower scale than Communication. </a:t>
            </a:r>
          </a:p>
          <a:p>
            <a:r>
              <a:rPr lang="en-US" dirty="0"/>
              <a:t>	f) The rest of the departments have similar trends – students take courses outside of their departments, discount rates are higher as 	evidenced by their low revenue/student, and while Psychology and Biology have more than $2mn in revenue and over 200 students each</a:t>
            </a:r>
            <a:r>
              <a:rPr lang="en-US"/>
              <a:t>, 	Finance </a:t>
            </a:r>
            <a:r>
              <a:rPr lang="en-US" dirty="0"/>
              <a:t>and Theater have less than 100 students and approx. $1mn in revenues.</a:t>
            </a:r>
          </a:p>
          <a:p>
            <a:endParaRPr lang="en-US" dirty="0"/>
          </a:p>
        </p:txBody>
      </p:sp>
    </p:spTree>
    <p:extLst>
      <p:ext uri="{BB962C8B-B14F-4D97-AF65-F5344CB8AC3E}">
        <p14:creationId xmlns:p14="http://schemas.microsoft.com/office/powerpoint/2010/main" val="3545260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EC74D65B-69C1-8245-A622-DB712CA20021}"/>
              </a:ext>
            </a:extLst>
          </p:cNvPr>
          <p:cNvGraphicFramePr>
            <a:graphicFrameLocks/>
          </p:cNvGraphicFramePr>
          <p:nvPr>
            <p:extLst>
              <p:ext uri="{D42A27DB-BD31-4B8C-83A1-F6EECF244321}">
                <p14:modId xmlns:p14="http://schemas.microsoft.com/office/powerpoint/2010/main" val="2324458983"/>
              </p:ext>
            </p:extLst>
          </p:nvPr>
        </p:nvGraphicFramePr>
        <p:xfrm>
          <a:off x="1634837" y="304801"/>
          <a:ext cx="9130145" cy="52370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294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5" name="Title 4">
            <a:extLst>
              <a:ext uri="{FF2B5EF4-FFF2-40B4-BE49-F238E27FC236}">
                <a16:creationId xmlns:a16="http://schemas.microsoft.com/office/drawing/2014/main" id="{5F2B8952-3235-FF47-89C8-438D58493079}"/>
              </a:ext>
            </a:extLst>
          </p:cNvPr>
          <p:cNvSpPr>
            <a:spLocks noGrp="1"/>
          </p:cNvSpPr>
          <p:nvPr>
            <p:ph type="title"/>
          </p:nvPr>
        </p:nvSpPr>
        <p:spPr>
          <a:xfrm>
            <a:off x="339436" y="157307"/>
            <a:ext cx="10515600" cy="1325563"/>
          </a:xfrm>
        </p:spPr>
        <p:txBody>
          <a:bodyPr/>
          <a:lstStyle/>
          <a:p>
            <a:r>
              <a:rPr lang="en-US" dirty="0"/>
              <a:t>Program Elimination- Nurse Education (MSN)</a:t>
            </a:r>
          </a:p>
        </p:txBody>
      </p:sp>
      <p:graphicFrame>
        <p:nvGraphicFramePr>
          <p:cNvPr id="6" name="Chart 5">
            <a:extLst>
              <a:ext uri="{FF2B5EF4-FFF2-40B4-BE49-F238E27FC236}">
                <a16:creationId xmlns:a16="http://schemas.microsoft.com/office/drawing/2014/main" id="{50740329-FB42-874C-A3CE-816293DA9381}"/>
              </a:ext>
            </a:extLst>
          </p:cNvPr>
          <p:cNvGraphicFramePr>
            <a:graphicFrameLocks/>
          </p:cNvGraphicFramePr>
          <p:nvPr>
            <p:extLst>
              <p:ext uri="{D42A27DB-BD31-4B8C-83A1-F6EECF244321}">
                <p14:modId xmlns:p14="http://schemas.microsoft.com/office/powerpoint/2010/main" val="2519953588"/>
              </p:ext>
            </p:extLst>
          </p:nvPr>
        </p:nvGraphicFramePr>
        <p:xfrm>
          <a:off x="2341417" y="1219200"/>
          <a:ext cx="7495309" cy="4267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697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155238-04FD-4045-A0B4-633AE643964B}"/>
              </a:ext>
            </a:extLst>
          </p:cNvPr>
          <p:cNvSpPr>
            <a:spLocks noGrp="1"/>
          </p:cNvSpPr>
          <p:nvPr>
            <p:ph type="title"/>
          </p:nvPr>
        </p:nvSpPr>
        <p:spPr/>
        <p:txBody>
          <a:bodyPr/>
          <a:lstStyle/>
          <a:p>
            <a:r>
              <a:rPr lang="en-US" dirty="0"/>
              <a:t>Other Programs Eliminated or Streamlined This Year</a:t>
            </a:r>
          </a:p>
        </p:txBody>
      </p:sp>
      <p:sp>
        <p:nvSpPr>
          <p:cNvPr id="5" name="Text Placeholder 4">
            <a:extLst>
              <a:ext uri="{FF2B5EF4-FFF2-40B4-BE49-F238E27FC236}">
                <a16:creationId xmlns:a16="http://schemas.microsoft.com/office/drawing/2014/main" id="{4B2D1B01-7F5C-F34F-AE67-9E573E348678}"/>
              </a:ext>
            </a:extLst>
          </p:cNvPr>
          <p:cNvSpPr>
            <a:spLocks noGrp="1"/>
          </p:cNvSpPr>
          <p:nvPr>
            <p:ph type="body" idx="1"/>
          </p:nvPr>
        </p:nvSpPr>
        <p:spPr/>
        <p:txBody>
          <a:bodyPr/>
          <a:lstStyle/>
          <a:p>
            <a:r>
              <a:rPr lang="en-US" dirty="0"/>
              <a:t>- EMS Management (approved but never implemented, reassessed market demand)</a:t>
            </a:r>
          </a:p>
          <a:p>
            <a:r>
              <a:rPr lang="en-US" dirty="0"/>
              <a:t>- MS Education (approved but never implemented, focus on MAT instead)</a:t>
            </a:r>
          </a:p>
          <a:p>
            <a:r>
              <a:rPr lang="en-US" dirty="0"/>
              <a:t>- BS in Computational Math (no enrollment, focus on Computer Science instead)</a:t>
            </a:r>
          </a:p>
          <a:p>
            <a:pPr marL="76200" indent="0">
              <a:buNone/>
            </a:pPr>
            <a:endParaRPr lang="en-US" dirty="0"/>
          </a:p>
          <a:p>
            <a:endParaRPr lang="en-US" dirty="0"/>
          </a:p>
        </p:txBody>
      </p:sp>
    </p:spTree>
    <p:extLst>
      <p:ext uri="{BB962C8B-B14F-4D97-AF65-F5344CB8AC3E}">
        <p14:creationId xmlns:p14="http://schemas.microsoft.com/office/powerpoint/2010/main" val="384868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A0DA6-5A6C-4ECC-B4AF-F9C0F2D6E00E}"/>
              </a:ext>
            </a:extLst>
          </p:cNvPr>
          <p:cNvSpPr>
            <a:spLocks noGrp="1"/>
          </p:cNvSpPr>
          <p:nvPr>
            <p:ph type="title"/>
          </p:nvPr>
        </p:nvSpPr>
        <p:spPr/>
        <p:txBody>
          <a:bodyPr/>
          <a:lstStyle/>
          <a:p>
            <a:r>
              <a:rPr lang="en-US" dirty="0"/>
              <a:t>Program Eliminations-Fall 2017-2021</a:t>
            </a:r>
          </a:p>
        </p:txBody>
      </p:sp>
      <p:sp>
        <p:nvSpPr>
          <p:cNvPr id="3" name="Text Placeholder 2">
            <a:extLst>
              <a:ext uri="{FF2B5EF4-FFF2-40B4-BE49-F238E27FC236}">
                <a16:creationId xmlns:a16="http://schemas.microsoft.com/office/drawing/2014/main" id="{7D7FAD53-9CE4-48DD-A7C6-B53FED9B0DEE}"/>
              </a:ext>
            </a:extLst>
          </p:cNvPr>
          <p:cNvSpPr>
            <a:spLocks noGrp="1"/>
          </p:cNvSpPr>
          <p:nvPr>
            <p:ph type="body" idx="1"/>
          </p:nvPr>
        </p:nvSpPr>
        <p:spPr>
          <a:xfrm>
            <a:off x="838200" y="1371600"/>
            <a:ext cx="10515600" cy="4282751"/>
          </a:xfrm>
        </p:spPr>
        <p:txBody>
          <a:bodyPr/>
          <a:lstStyle/>
          <a:p>
            <a:r>
              <a:rPr lang="en-US" sz="1600" dirty="0"/>
              <a:t> Certificate in Translation and Interpretation</a:t>
            </a:r>
          </a:p>
          <a:p>
            <a:r>
              <a:rPr lang="en-US" sz="1600" dirty="0"/>
              <a:t>Concentration in Translation and Interpretation within Spanish major</a:t>
            </a:r>
          </a:p>
          <a:p>
            <a:r>
              <a:rPr lang="en-US" sz="1600" dirty="0"/>
              <a:t>BA Classical Studies with a focus on Classical Civilizations and Greek</a:t>
            </a:r>
          </a:p>
          <a:p>
            <a:r>
              <a:rPr lang="en-US" sz="1600" dirty="0"/>
              <a:t>-Bachelor of Music Education, Vocal with General Music track</a:t>
            </a:r>
          </a:p>
          <a:p>
            <a:r>
              <a:rPr lang="en-US" sz="1600" dirty="0"/>
              <a:t>(on ground) Bachelors of Criminal Justice (online remains)</a:t>
            </a:r>
          </a:p>
          <a:p>
            <a:r>
              <a:rPr lang="en-US" sz="1600" dirty="0"/>
              <a:t>Interdisciplinary minor in film</a:t>
            </a:r>
          </a:p>
          <a:p>
            <a:r>
              <a:rPr lang="en-US" sz="1600" dirty="0"/>
              <a:t>Minors in Music Industry</a:t>
            </a:r>
          </a:p>
          <a:p>
            <a:r>
              <a:rPr lang="en-US" sz="1600" dirty="0"/>
              <a:t>BA in Food Studies</a:t>
            </a:r>
          </a:p>
          <a:p>
            <a:r>
              <a:rPr lang="en-US" sz="1600" dirty="0"/>
              <a:t>(on ground) BA in Interdisciplinary Studies (online remains)</a:t>
            </a:r>
          </a:p>
          <a:p>
            <a:r>
              <a:rPr lang="en-US" sz="1600" dirty="0"/>
              <a:t>(online) BBA in Finance (on ground remains)</a:t>
            </a:r>
          </a:p>
          <a:p>
            <a:r>
              <a:rPr lang="en-US" sz="1600" dirty="0"/>
              <a:t>Sociology department moved from three concentration areas to single degree</a:t>
            </a:r>
          </a:p>
          <a:p>
            <a:endParaRPr lang="en-US" dirty="0"/>
          </a:p>
        </p:txBody>
      </p:sp>
    </p:spTree>
    <p:extLst>
      <p:ext uri="{BB962C8B-B14F-4D97-AF65-F5344CB8AC3E}">
        <p14:creationId xmlns:p14="http://schemas.microsoft.com/office/powerpoint/2010/main" val="234482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p:txBody>
          <a:bodyPr/>
          <a:lstStyle/>
          <a:p>
            <a:r>
              <a:rPr lang="en-US" dirty="0"/>
              <a:t>NEW PROGRAMS</a:t>
            </a:r>
          </a:p>
        </p:txBody>
      </p:sp>
      <p:sp>
        <p:nvSpPr>
          <p:cNvPr id="3" name="Text Placeholder 2">
            <a:extLst>
              <a:ext uri="{FF2B5EF4-FFF2-40B4-BE49-F238E27FC236}">
                <a16:creationId xmlns:a16="http://schemas.microsoft.com/office/drawing/2014/main" id="{88CFD659-6D91-4EB4-8D06-F705EDE79EB9}"/>
              </a:ext>
            </a:extLst>
          </p:cNvPr>
          <p:cNvSpPr>
            <a:spLocks noGrp="1"/>
          </p:cNvSpPr>
          <p:nvPr>
            <p:ph type="body" idx="1"/>
          </p:nvPr>
        </p:nvSpPr>
        <p:spPr/>
        <p:txBody>
          <a:bodyPr/>
          <a:lstStyle/>
          <a:p>
            <a:pPr marL="76200" indent="0">
              <a:buNone/>
            </a:pPr>
            <a:r>
              <a:rPr lang="en-US" dirty="0"/>
              <a:t>Already in place for fall 2021</a:t>
            </a:r>
          </a:p>
          <a:p>
            <a:pPr>
              <a:buFont typeface="Arial" panose="020B0604020202020204" pitchFamily="34" charset="0"/>
              <a:buChar char="•"/>
            </a:pPr>
            <a:r>
              <a:rPr lang="en-US" dirty="0"/>
              <a:t>Public Health</a:t>
            </a:r>
          </a:p>
          <a:p>
            <a:pPr>
              <a:buFont typeface="Arial" panose="020B0604020202020204" pitchFamily="34" charset="0"/>
              <a:buChar char="•"/>
            </a:pPr>
            <a:r>
              <a:rPr lang="en-US" dirty="0"/>
              <a:t>Pre-licensure program in Nursing</a:t>
            </a:r>
          </a:p>
          <a:p>
            <a:pPr marL="76200" indent="0">
              <a:buNone/>
            </a:pPr>
            <a:r>
              <a:rPr lang="en-US" dirty="0"/>
              <a:t>In development</a:t>
            </a:r>
          </a:p>
          <a:p>
            <a:pPr>
              <a:buFont typeface="Arial" panose="020B0604020202020204" pitchFamily="34" charset="0"/>
              <a:buChar char="•"/>
            </a:pPr>
            <a:r>
              <a:rPr lang="en-US" dirty="0"/>
              <a:t>MS in Health Care Administration-Fall 2022</a:t>
            </a:r>
          </a:p>
          <a:p>
            <a:pPr>
              <a:buFont typeface="Arial" panose="020B0604020202020204" pitchFamily="34" charset="0"/>
              <a:buChar char="•"/>
            </a:pPr>
            <a:r>
              <a:rPr lang="en-US" dirty="0"/>
              <a:t>DNP-Nurse Anesthetics –Fall 2023</a:t>
            </a:r>
          </a:p>
          <a:p>
            <a:pPr marL="76200" indent="0">
              <a:buNone/>
            </a:pPr>
            <a:endParaRPr lang="en-US" dirty="0"/>
          </a:p>
          <a:p>
            <a:pPr marL="76200" indent="0">
              <a:buNone/>
            </a:pPr>
            <a:endParaRPr lang="en-US" dirty="0"/>
          </a:p>
        </p:txBody>
      </p:sp>
    </p:spTree>
    <p:extLst>
      <p:ext uri="{BB962C8B-B14F-4D97-AF65-F5344CB8AC3E}">
        <p14:creationId xmlns:p14="http://schemas.microsoft.com/office/powerpoint/2010/main" val="170876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B89E-42B9-4C6D-93CD-30622011C7A5}"/>
              </a:ext>
            </a:extLst>
          </p:cNvPr>
          <p:cNvSpPr>
            <a:spLocks noGrp="1"/>
          </p:cNvSpPr>
          <p:nvPr>
            <p:ph type="title"/>
          </p:nvPr>
        </p:nvSpPr>
        <p:spPr>
          <a:xfrm>
            <a:off x="1" y="1"/>
            <a:ext cx="12192000" cy="926431"/>
          </a:xfrm>
        </p:spPr>
        <p:txBody>
          <a:bodyPr/>
          <a:lstStyle/>
          <a:p>
            <a:r>
              <a:rPr lang="en-US" dirty="0"/>
              <a:t>Profitability by College FY21 Projections</a:t>
            </a:r>
          </a:p>
        </p:txBody>
      </p:sp>
      <p:pic>
        <p:nvPicPr>
          <p:cNvPr id="7" name="Picture 6">
            <a:extLst>
              <a:ext uri="{FF2B5EF4-FFF2-40B4-BE49-F238E27FC236}">
                <a16:creationId xmlns:a16="http://schemas.microsoft.com/office/drawing/2014/main" id="{030C15D5-0140-8C4A-9482-7FDBED0F784C}"/>
              </a:ext>
            </a:extLst>
          </p:cNvPr>
          <p:cNvPicPr>
            <a:picLocks noChangeAspect="1"/>
          </p:cNvPicPr>
          <p:nvPr/>
        </p:nvPicPr>
        <p:blipFill>
          <a:blip r:embed="rId2"/>
          <a:stretch>
            <a:fillRect/>
          </a:stretch>
        </p:blipFill>
        <p:spPr>
          <a:xfrm>
            <a:off x="1902858" y="686703"/>
            <a:ext cx="7346245" cy="5168299"/>
          </a:xfrm>
          <a:prstGeom prst="rect">
            <a:avLst/>
          </a:prstGeom>
        </p:spPr>
      </p:pic>
      <p:pic>
        <p:nvPicPr>
          <p:cNvPr id="4" name="Picture 3">
            <a:extLst>
              <a:ext uri="{FF2B5EF4-FFF2-40B4-BE49-F238E27FC236}">
                <a16:creationId xmlns:a16="http://schemas.microsoft.com/office/drawing/2014/main" id="{B2B609B7-1D21-9E4C-A593-36EBF11D383F}"/>
              </a:ext>
            </a:extLst>
          </p:cNvPr>
          <p:cNvPicPr>
            <a:picLocks noChangeAspect="1"/>
          </p:cNvPicPr>
          <p:nvPr/>
        </p:nvPicPr>
        <p:blipFill>
          <a:blip r:embed="rId3"/>
          <a:stretch>
            <a:fillRect/>
          </a:stretch>
        </p:blipFill>
        <p:spPr>
          <a:xfrm>
            <a:off x="3797980" y="729948"/>
            <a:ext cx="1501510" cy="461178"/>
          </a:xfrm>
          <a:prstGeom prst="rect">
            <a:avLst/>
          </a:prstGeom>
        </p:spPr>
      </p:pic>
    </p:spTree>
    <p:extLst>
      <p:ext uri="{BB962C8B-B14F-4D97-AF65-F5344CB8AC3E}">
        <p14:creationId xmlns:p14="http://schemas.microsoft.com/office/powerpoint/2010/main" val="1406033055"/>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04040"/>
      </a:dk2>
      <a:lt2>
        <a:srgbClr val="E7E6E6"/>
      </a:lt2>
      <a:accent1>
        <a:srgbClr val="941100"/>
      </a:accent1>
      <a:accent2>
        <a:srgbClr val="DAAA01"/>
      </a:accent2>
      <a:accent3>
        <a:srgbClr val="FF2600"/>
      </a:accent3>
      <a:accent4>
        <a:srgbClr val="FEFC78"/>
      </a:accent4>
      <a:accent5>
        <a:srgbClr val="FF7D78"/>
      </a:accent5>
      <a:accent6>
        <a:srgbClr val="005392"/>
      </a:accent6>
      <a:hlink>
        <a:srgbClr val="0096F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12680</TotalTime>
  <Words>2247</Words>
  <Application>Microsoft Macintosh PowerPoint</Application>
  <PresentationFormat>Widescreen</PresentationFormat>
  <Paragraphs>153</Paragraphs>
  <Slides>38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Arial</vt:lpstr>
      <vt:lpstr>Century Gothic</vt:lpstr>
      <vt:lpstr>Avenir</vt:lpstr>
      <vt:lpstr>Office Theme</vt:lpstr>
      <vt:lpstr>BOARD OF TRUSTEES  ACADEMIC AFFAIRS COMMITTEE MEETING</vt:lpstr>
      <vt:lpstr>Program Portfolio Review Processes</vt:lpstr>
      <vt:lpstr>Program Elimination- Studio Art</vt:lpstr>
      <vt:lpstr>PowerPoint Presentation</vt:lpstr>
      <vt:lpstr>Program Elimination- Nurse Education (MSN)</vt:lpstr>
      <vt:lpstr>Other Programs Eliminated or Streamlined This Year</vt:lpstr>
      <vt:lpstr>Program Eliminations-Fall 2017-2021</vt:lpstr>
      <vt:lpstr>NEW PROGRAMS</vt:lpstr>
      <vt:lpstr>Profitability by College FY21 Projections</vt:lpstr>
      <vt:lpstr>Profitability and GM% by Department (FY21 Projections)</vt:lpstr>
      <vt:lpstr>Definitions</vt:lpstr>
      <vt:lpstr>Methodology FY21 Projections</vt:lpstr>
      <vt:lpstr>FY21 Discount Rates by Department (Excl Law, Nursing)</vt:lpstr>
      <vt:lpstr>At-Risk Departments – Total Revenue &amp; Credits (FY20)</vt:lpstr>
      <vt:lpstr>Departments with Worsening Financial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Departments with Improving Financial Performance</vt:lpstr>
      <vt:lpstr>PowerPoint Presentation</vt:lpstr>
      <vt:lpstr>PowerPoint Presentation</vt:lpstr>
      <vt:lpstr>PowerPoint Presentation</vt:lpstr>
      <vt:lpstr>PowerPoint Presentation</vt:lpstr>
      <vt:lpstr>PowerPoint Presentation</vt:lpstr>
      <vt:lpstr>Summary and Recommendations</vt:lpstr>
      <vt:lpstr>Summary and Recommendations</vt:lpstr>
      <vt:lpstr>Appendix  (FY19 and FY20)</vt:lpstr>
      <vt:lpstr>Profitability by College FY20 Actuals</vt:lpstr>
      <vt:lpstr>Profitability and GM% by Department (FY20 Actuals)</vt:lpstr>
      <vt:lpstr>Profitability by College FY19 Actuals</vt:lpstr>
      <vt:lpstr>Profitability and GM% by Department (FY19 Actuals)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tsingh</dc:creator>
  <cp:lastModifiedBy>Shashank Rai</cp:lastModifiedBy>
  <cp:revision>208</cp:revision>
  <cp:lastPrinted>2021-03-10T19:30:43Z</cp:lastPrinted>
  <dcterms:modified xsi:type="dcterms:W3CDTF">2021-03-17T15:59:24Z</dcterms:modified>
</cp:coreProperties>
</file>