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72" r:id="rId2"/>
    <p:sldId id="257" r:id="rId3"/>
    <p:sldId id="295" r:id="rId4"/>
    <p:sldId id="271" r:id="rId5"/>
    <p:sldId id="275" r:id="rId6"/>
    <p:sldId id="307" r:id="rId7"/>
    <p:sldId id="314" r:id="rId8"/>
    <p:sldId id="306" r:id="rId9"/>
    <p:sldId id="296" r:id="rId10"/>
    <p:sldId id="297" r:id="rId11"/>
    <p:sldId id="299" r:id="rId12"/>
    <p:sldId id="301" r:id="rId13"/>
    <p:sldId id="315" r:id="rId14"/>
    <p:sldId id="304" r:id="rId15"/>
    <p:sldId id="312" r:id="rId16"/>
    <p:sldId id="300" r:id="rId17"/>
    <p:sldId id="298" r:id="rId18"/>
    <p:sldId id="303" r:id="rId19"/>
    <p:sldId id="311" r:id="rId20"/>
    <p:sldId id="316" r:id="rId21"/>
    <p:sldId id="313" r:id="rId22"/>
    <p:sldId id="305" r:id="rId23"/>
    <p:sldId id="302" r:id="rId24"/>
    <p:sldId id="292" r:id="rId25"/>
    <p:sldId id="319" r:id="rId26"/>
    <p:sldId id="31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6" clrIdx="0">
    <p:extLst>
      <p:ext uri="{19B8F6BF-5375-455C-9EA6-DF929625EA0E}">
        <p15:presenceInfo xmlns:p15="http://schemas.microsoft.com/office/powerpoint/2012/main" userId="5814c21cc99781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11/1/20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5</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9</a:t>
            </a:fld>
            <a:endParaRPr lang="en-US"/>
          </a:p>
        </p:txBody>
      </p:sp>
    </p:spTree>
    <p:extLst>
      <p:ext uri="{BB962C8B-B14F-4D97-AF65-F5344CB8AC3E}">
        <p14:creationId xmlns:p14="http://schemas.microsoft.com/office/powerpoint/2010/main" val="412527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11/1/20</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11/1/20</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11/1/20</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11/1/20</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11/1/20</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11/1/20</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11/1/20</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11/1/20</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11/1/20</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11/1/20</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11/1/20</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11/1/20</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11/1/20</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926337"/>
            <a:ext cx="9144000" cy="1792224"/>
          </a:xfrm>
          <a:solidFill>
            <a:schemeClr val="tx1">
              <a:lumMod val="65000"/>
              <a:lumOff val="35000"/>
            </a:schemeClr>
          </a:solidFill>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FY20 and FY21 PROFITABILITY ANALYSIS AND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1524000" y="4200144"/>
            <a:ext cx="9144000" cy="621792"/>
          </a:xfrm>
          <a:solidFill>
            <a:schemeClr val="tx1">
              <a:lumMod val="65000"/>
              <a:lumOff val="35000"/>
            </a:schemeClr>
          </a:solidFill>
        </p:spPr>
        <p:txBody>
          <a:bodyPr>
            <a:normAutofit/>
          </a:bodyPr>
          <a:lstStyle/>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Revenues and Gross Margins for Music Industry are projected to decline in FY21 despite a reduction in direct costs</a:t>
            </a:r>
          </a:p>
          <a:p>
            <a:pPr>
              <a:lnSpc>
                <a:spcPct val="130000"/>
              </a:lnSpc>
            </a:pPr>
            <a:r>
              <a:rPr lang="en-US" sz="2300" dirty="0">
                <a:solidFill>
                  <a:schemeClr val="bg1"/>
                </a:solidFill>
              </a:rPr>
              <a:t>Music Industry accounts for 9.7% of students </a:t>
            </a:r>
            <a:r>
              <a:rPr lang="en-US" sz="2400" dirty="0">
                <a:solidFill>
                  <a:schemeClr val="bg1"/>
                </a:solidFill>
              </a:rPr>
              <a:t>which is nearly 3 times the average size of a department</a:t>
            </a:r>
            <a:endParaRPr lang="en-US" sz="2300" dirty="0">
              <a:solidFill>
                <a:schemeClr val="bg1"/>
              </a:solidFill>
            </a:endParaRPr>
          </a:p>
          <a:p>
            <a:pPr>
              <a:lnSpc>
                <a:spcPct val="130000"/>
              </a:lnSpc>
            </a:pPr>
            <a:r>
              <a:rPr lang="en-US" sz="2300" dirty="0">
                <a:solidFill>
                  <a:schemeClr val="bg1"/>
                </a:solidFill>
              </a:rPr>
              <a:t>The projected decline of ~$900K in profits is led largely by a ~$800K decline in NTR</a:t>
            </a:r>
          </a:p>
          <a:p>
            <a:pPr>
              <a:lnSpc>
                <a:spcPct val="130000"/>
              </a:lnSpc>
            </a:pPr>
            <a:r>
              <a:rPr lang="en-US" sz="2300" dirty="0">
                <a:solidFill>
                  <a:schemeClr val="bg1"/>
                </a:solidFill>
              </a:rPr>
              <a:t>Lower revenues also signify a higher than average discount rate </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88E082E1-4126-3441-B273-F88B2778B59E}"/>
              </a:ext>
            </a:extLst>
          </p:cNvPr>
          <p:cNvPicPr>
            <a:picLocks noChangeAspect="1"/>
          </p:cNvPicPr>
          <p:nvPr/>
        </p:nvPicPr>
        <p:blipFill>
          <a:blip r:embed="rId3"/>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240078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Despite higher than average NTR, revenues for Communication are projected to go down by ~$200K in FY21</a:t>
            </a:r>
          </a:p>
          <a:p>
            <a:pPr>
              <a:lnSpc>
                <a:spcPct val="150000"/>
              </a:lnSpc>
            </a:pPr>
            <a:r>
              <a:rPr lang="en-US" sz="2400" dirty="0">
                <a:solidFill>
                  <a:schemeClr val="bg1"/>
                </a:solidFill>
              </a:rPr>
              <a:t>The projected decline in revenues is driven by higher than average discount rates</a:t>
            </a:r>
          </a:p>
          <a:p>
            <a:pPr>
              <a:lnSpc>
                <a:spcPct val="150000"/>
              </a:lnSpc>
            </a:pPr>
            <a:r>
              <a:rPr lang="en-US" sz="2400" dirty="0">
                <a:solidFill>
                  <a:schemeClr val="bg1"/>
                </a:solidFill>
              </a:rPr>
              <a:t>An overall decline in auxiliary and other revenues for the university contribute to  further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656F8821-840B-1D4F-819A-21EBCC246AD3}"/>
              </a:ext>
            </a:extLst>
          </p:cNvPr>
          <p:cNvPicPr>
            <a:picLocks noChangeAspect="1"/>
          </p:cNvPicPr>
          <p:nvPr/>
        </p:nvPicPr>
        <p:blipFill>
          <a:blip r:embed="rId3"/>
          <a:stretch>
            <a:fillRect/>
          </a:stretch>
        </p:blipFill>
        <p:spPr>
          <a:xfrm>
            <a:off x="5993219" y="2083909"/>
            <a:ext cx="6198781" cy="4076259"/>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The projected decline in the NTR is worsened by projected increase in direct costs which both result in ~$800K projected drop in gross margins and profits.</a:t>
            </a:r>
          </a:p>
          <a:p>
            <a:pPr>
              <a:lnSpc>
                <a:spcPct val="150000"/>
              </a:lnSpc>
            </a:pPr>
            <a:r>
              <a:rPr lang="en-US" sz="2400" dirty="0">
                <a:solidFill>
                  <a:schemeClr val="bg1"/>
                </a:solidFill>
              </a:rPr>
              <a:t>Nursing has above average projected NTR - ~$2.9M compared to university avg of ~$2.2M in FY21. However, direct costs of ~$2.3M is more than double the average direct costs of ~$1.1M.</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5" name="Picture 4">
            <a:extLst>
              <a:ext uri="{FF2B5EF4-FFF2-40B4-BE49-F238E27FC236}">
                <a16:creationId xmlns:a16="http://schemas.microsoft.com/office/drawing/2014/main" id="{19D18819-F76E-E042-8FCF-A7D109B50CEF}"/>
              </a:ext>
            </a:extLst>
          </p:cNvPr>
          <p:cNvPicPr>
            <a:picLocks noChangeAspect="1"/>
          </p:cNvPicPr>
          <p:nvPr/>
        </p:nvPicPr>
        <p:blipFill>
          <a:blip r:embed="rId3"/>
          <a:stretch>
            <a:fillRect/>
          </a:stretch>
        </p:blipFill>
        <p:spPr>
          <a:xfrm>
            <a:off x="5993219" y="2284029"/>
            <a:ext cx="6189769" cy="3249916"/>
          </a:xfrm>
          <a:prstGeom prst="rect">
            <a:avLst/>
          </a:prstGeom>
        </p:spPr>
      </p:pic>
    </p:spTree>
    <p:extLst>
      <p:ext uri="{BB962C8B-B14F-4D97-AF65-F5344CB8AC3E}">
        <p14:creationId xmlns:p14="http://schemas.microsoft.com/office/powerpoint/2010/main" val="303417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CONSTANT REVENUES AND INCREASING LOSSES</a:t>
            </a:r>
          </a:p>
        </p:txBody>
      </p:sp>
    </p:spTree>
    <p:extLst>
      <p:ext uri="{BB962C8B-B14F-4D97-AF65-F5344CB8AC3E}">
        <p14:creationId xmlns:p14="http://schemas.microsoft.com/office/powerpoint/2010/main" val="128547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 slight increase in projected NTR is likely to improve the GM slightly and lower losses, but changes from FY20 to FY21 are projected to be minimal.</a:t>
            </a:r>
          </a:p>
          <a:p>
            <a:pPr>
              <a:lnSpc>
                <a:spcPct val="150000"/>
              </a:lnSpc>
            </a:pPr>
            <a:r>
              <a:rPr lang="en-US" sz="2400" dirty="0">
                <a:solidFill>
                  <a:schemeClr val="bg1"/>
                </a:solidFill>
              </a:rPr>
              <a:t>Finance is projected to only make ~33% of an average department’s NTR while accounting for 60% of direct costs for an average department.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5" name="Picture 4">
            <a:extLst>
              <a:ext uri="{FF2B5EF4-FFF2-40B4-BE49-F238E27FC236}">
                <a16:creationId xmlns:a16="http://schemas.microsoft.com/office/drawing/2014/main" id="{E6263B3E-37A7-6244-82F9-2F94F93A2C8C}"/>
              </a:ext>
            </a:extLst>
          </p:cNvPr>
          <p:cNvPicPr>
            <a:picLocks noChangeAspect="1"/>
          </p:cNvPicPr>
          <p:nvPr/>
        </p:nvPicPr>
        <p:blipFill>
          <a:blip r:embed="rId3"/>
          <a:stretch>
            <a:fillRect/>
          </a:stretch>
        </p:blipFill>
        <p:spPr>
          <a:xfrm>
            <a:off x="6002231" y="2264735"/>
            <a:ext cx="6189769" cy="3249916"/>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Despite a slight increase in projected revenues , LIM is projected to have lower GM due to a small increase in direct costs</a:t>
            </a:r>
          </a:p>
          <a:p>
            <a:pPr>
              <a:lnSpc>
                <a:spcPct val="150000"/>
              </a:lnSpc>
            </a:pPr>
            <a:r>
              <a:rPr lang="en-US" sz="2400" dirty="0">
                <a:solidFill>
                  <a:schemeClr val="bg1"/>
                </a:solidFill>
              </a:rPr>
              <a:t>Like Finance, LIM is projected to post an NTR of ~25% of an average department. However, its direct costs are ~50% of the direct costs of an average department at the university.</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5" name="Picture 4">
            <a:extLst>
              <a:ext uri="{FF2B5EF4-FFF2-40B4-BE49-F238E27FC236}">
                <a16:creationId xmlns:a16="http://schemas.microsoft.com/office/drawing/2014/main" id="{419EE513-1E62-9446-AE50-DE52F5C7E14E}"/>
              </a:ext>
            </a:extLst>
          </p:cNvPr>
          <p:cNvPicPr>
            <a:picLocks noChangeAspect="1"/>
          </p:cNvPicPr>
          <p:nvPr/>
        </p:nvPicPr>
        <p:blipFill>
          <a:blip r:embed="rId3"/>
          <a:stretch>
            <a:fillRect/>
          </a:stretch>
        </p:blipFill>
        <p:spPr>
          <a:xfrm>
            <a:off x="6002230" y="2456121"/>
            <a:ext cx="6189769" cy="3249916"/>
          </a:xfrm>
          <a:prstGeom prst="rect">
            <a:avLst/>
          </a:prstGeom>
        </p:spPr>
      </p:pic>
    </p:spTree>
    <p:extLst>
      <p:ext uri="{BB962C8B-B14F-4D97-AF65-F5344CB8AC3E}">
        <p14:creationId xmlns:p14="http://schemas.microsoft.com/office/powerpoint/2010/main" val="18556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Psychology accounted for 7.6% of all students in FY21 – that is 2.5 times the size of an average department. At ~$2.8M, Psychology accounts for only 1.25 times the average department revenue, suggesting a higher than average discount rate.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6" name="Picture 5">
            <a:extLst>
              <a:ext uri="{FF2B5EF4-FFF2-40B4-BE49-F238E27FC236}">
                <a16:creationId xmlns:a16="http://schemas.microsoft.com/office/drawing/2014/main" id="{CF6EB36D-90AE-174F-886C-99261620AE40}"/>
              </a:ext>
            </a:extLst>
          </p:cNvPr>
          <p:cNvPicPr>
            <a:picLocks noChangeAspect="1"/>
          </p:cNvPicPr>
          <p:nvPr/>
        </p:nvPicPr>
        <p:blipFill>
          <a:blip r:embed="rId3"/>
          <a:stretch>
            <a:fillRect/>
          </a:stretch>
        </p:blipFill>
        <p:spPr>
          <a:xfrm>
            <a:off x="6011205" y="2339163"/>
            <a:ext cx="6180795" cy="3245204"/>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Biology had 5.9% of all students in FY20 – roughly twice the size of an average department. It’s revenues are, however, proportionate to an average department suggesting higher than average discount rate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5" name="Picture 4">
            <a:extLst>
              <a:ext uri="{FF2B5EF4-FFF2-40B4-BE49-F238E27FC236}">
                <a16:creationId xmlns:a16="http://schemas.microsoft.com/office/drawing/2014/main" id="{02E5FFD1-D80E-AF43-8FBB-1EF87F2783AF}"/>
              </a:ext>
            </a:extLst>
          </p:cNvPr>
          <p:cNvPicPr>
            <a:picLocks noChangeAspect="1"/>
          </p:cNvPicPr>
          <p:nvPr/>
        </p:nvPicPr>
        <p:blipFill>
          <a:blip r:embed="rId3"/>
          <a:stretch>
            <a:fillRect/>
          </a:stretch>
        </p:blipFill>
        <p:spPr>
          <a:xfrm>
            <a:off x="6002231" y="2275367"/>
            <a:ext cx="6189769" cy="3249916"/>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The projected NTR and GM for FY21 are relatively constant compared to FY20</a:t>
            </a:r>
          </a:p>
          <a:p>
            <a:pPr>
              <a:lnSpc>
                <a:spcPct val="150000"/>
              </a:lnSpc>
            </a:pPr>
            <a:r>
              <a:rPr lang="en-US" sz="2400" dirty="0">
                <a:solidFill>
                  <a:schemeClr val="bg1"/>
                </a:solidFill>
              </a:rPr>
              <a:t>Indirect costs for Theatre are projected to increase from ~$1.3M in FY20 to ~1.5M in FY21 </a:t>
            </a:r>
          </a:p>
          <a:p>
            <a:pPr>
              <a:lnSpc>
                <a:spcPct val="150000"/>
              </a:lnSpc>
            </a:pPr>
            <a:r>
              <a:rPr lang="en-US" sz="2400" dirty="0">
                <a:solidFill>
                  <a:schemeClr val="bg1"/>
                </a:solidFill>
              </a:rPr>
              <a:t>Auxiliary and Dorm revenues are projected to decrease from ~$650K to ~$500K</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5" name="Picture 4">
            <a:extLst>
              <a:ext uri="{FF2B5EF4-FFF2-40B4-BE49-F238E27FC236}">
                <a16:creationId xmlns:a16="http://schemas.microsoft.com/office/drawing/2014/main" id="{A17400A5-B083-DD46-965C-10A4F0005AA1}"/>
              </a:ext>
            </a:extLst>
          </p:cNvPr>
          <p:cNvPicPr>
            <a:picLocks noChangeAspect="1"/>
          </p:cNvPicPr>
          <p:nvPr/>
        </p:nvPicPr>
        <p:blipFill>
          <a:blip r:embed="rId3"/>
          <a:stretch>
            <a:fillRect/>
          </a:stretch>
        </p:blipFill>
        <p:spPr>
          <a:xfrm>
            <a:off x="5993218" y="2451389"/>
            <a:ext cx="6198781" cy="3254648"/>
          </a:xfrm>
          <a:prstGeom prst="rect">
            <a:avLst/>
          </a:prstGeom>
        </p:spPr>
      </p:pic>
    </p:spTree>
    <p:extLst>
      <p:ext uri="{BB962C8B-B14F-4D97-AF65-F5344CB8AC3E}">
        <p14:creationId xmlns:p14="http://schemas.microsoft.com/office/powerpoint/2010/main" val="349398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Computer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Little change is predicted for Computer Science in FY21 compared to FY20. Increase in losses are largely due to increased indirect costs and reduced auxiliary revenues.</a:t>
            </a: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6B1276D8-32AD-294C-8230-FB250192C4AB}"/>
              </a:ext>
            </a:extLst>
          </p:cNvPr>
          <p:cNvPicPr>
            <a:picLocks noChangeAspect="1"/>
          </p:cNvPicPr>
          <p:nvPr/>
        </p:nvPicPr>
        <p:blipFill>
          <a:blip r:embed="rId3"/>
          <a:stretch>
            <a:fillRect/>
          </a:stretch>
        </p:blipFill>
        <p:spPr>
          <a:xfrm>
            <a:off x="6041581" y="2328529"/>
            <a:ext cx="6150419" cy="3229255"/>
          </a:xfrm>
          <a:prstGeom prst="rect">
            <a:avLst/>
          </a:prstGeom>
        </p:spPr>
      </p:pic>
    </p:spTree>
    <p:extLst>
      <p:ext uri="{BB962C8B-B14F-4D97-AF65-F5344CB8AC3E}">
        <p14:creationId xmlns:p14="http://schemas.microsoft.com/office/powerpoint/2010/main" val="211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INCREASING REVENUES AND DECLINING LOSSES</a:t>
            </a:r>
          </a:p>
        </p:txBody>
      </p:sp>
    </p:spTree>
    <p:extLst>
      <p:ext uri="{BB962C8B-B14F-4D97-AF65-F5344CB8AC3E}">
        <p14:creationId xmlns:p14="http://schemas.microsoft.com/office/powerpoint/2010/main" val="3652006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Despite a projected slight increase in direct costs, a healthy projected increase in NTR for FY21 results in higher projected GM and lower losses. </a:t>
            </a:r>
          </a:p>
          <a:p>
            <a:pPr>
              <a:lnSpc>
                <a:spcPct val="150000"/>
              </a:lnSpc>
            </a:pPr>
            <a:r>
              <a:rPr lang="en-US" sz="2400" dirty="0">
                <a:solidFill>
                  <a:schemeClr val="bg1"/>
                </a:solidFill>
              </a:rPr>
              <a:t>GM is projected to improve by $332K in FY21 with losses dropping by $164K</a:t>
            </a: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874786BA-506D-E949-BF88-2E269C8CEBD6}"/>
              </a:ext>
            </a:extLst>
          </p:cNvPr>
          <p:cNvPicPr>
            <a:picLocks noChangeAspect="1"/>
          </p:cNvPicPr>
          <p:nvPr/>
        </p:nvPicPr>
        <p:blipFill>
          <a:blip r:embed="rId3"/>
          <a:stretch>
            <a:fillRect/>
          </a:stretch>
        </p:blipFill>
        <p:spPr>
          <a:xfrm>
            <a:off x="5993219" y="2281663"/>
            <a:ext cx="6198781" cy="3254648"/>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Political Science is projected to have better outcomes across the board in FY21</a:t>
            </a:r>
          </a:p>
          <a:p>
            <a:pPr>
              <a:lnSpc>
                <a:spcPct val="150000"/>
              </a:lnSpc>
            </a:pPr>
            <a:r>
              <a:rPr lang="en-US" sz="2400" dirty="0">
                <a:solidFill>
                  <a:schemeClr val="bg1"/>
                </a:solidFill>
              </a:rPr>
              <a:t>This is a direct result of increase in projected revenues by $153K</a:t>
            </a:r>
          </a:p>
          <a:p>
            <a:pPr>
              <a:lnSpc>
                <a:spcPct val="150000"/>
              </a:lnSpc>
            </a:pPr>
            <a:r>
              <a:rPr lang="en-US" sz="2400" dirty="0">
                <a:solidFill>
                  <a:schemeClr val="bg1"/>
                </a:solidFill>
              </a:rPr>
              <a:t>This is projected to result in an overall decline of $73K in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6" name="Picture 5">
            <a:extLst>
              <a:ext uri="{FF2B5EF4-FFF2-40B4-BE49-F238E27FC236}">
                <a16:creationId xmlns:a16="http://schemas.microsoft.com/office/drawing/2014/main" id="{2EDA999E-9FF7-0846-AE59-426A2E95D822}"/>
              </a:ext>
            </a:extLst>
          </p:cNvPr>
          <p:cNvPicPr>
            <a:picLocks noChangeAspect="1"/>
          </p:cNvPicPr>
          <p:nvPr/>
        </p:nvPicPr>
        <p:blipFill>
          <a:blip r:embed="rId3"/>
          <a:stretch>
            <a:fillRect/>
          </a:stretch>
        </p:blipFill>
        <p:spPr>
          <a:xfrm>
            <a:off x="5993219" y="2626243"/>
            <a:ext cx="6198780" cy="3271784"/>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 ~$300K increase in revenues is projected to result in ~120K increase in GM and ~$135K decrease in losses.</a:t>
            </a:r>
          </a:p>
          <a:p>
            <a:pPr>
              <a:lnSpc>
                <a:spcPct val="150000"/>
              </a:lnSpc>
            </a:pPr>
            <a:r>
              <a:rPr lang="en-US" sz="2400" dirty="0">
                <a:solidFill>
                  <a:schemeClr val="bg1"/>
                </a:solidFill>
              </a:rPr>
              <a:t>Management has 5.9% of all students at the university – roughly twice the size of an average department. However, it’s projected revenues of ~$3.3M are only 1.5 times the revenues of an average department, suggesting a higher than average discount rate.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5" name="Picture 4">
            <a:extLst>
              <a:ext uri="{FF2B5EF4-FFF2-40B4-BE49-F238E27FC236}">
                <a16:creationId xmlns:a16="http://schemas.microsoft.com/office/drawing/2014/main" id="{4C475635-7FE1-EF43-B909-9A06C635CE69}"/>
              </a:ext>
            </a:extLst>
          </p:cNvPr>
          <p:cNvPicPr>
            <a:picLocks noChangeAspect="1"/>
          </p:cNvPicPr>
          <p:nvPr/>
        </p:nvPicPr>
        <p:blipFill>
          <a:blip r:embed="rId3"/>
          <a:stretch>
            <a:fillRect/>
          </a:stretch>
        </p:blipFill>
        <p:spPr>
          <a:xfrm>
            <a:off x="5980829" y="2360426"/>
            <a:ext cx="6211171" cy="3261153"/>
          </a:xfrm>
          <a:prstGeom prst="rect">
            <a:avLst/>
          </a:prstGeom>
        </p:spPr>
      </p:pic>
    </p:spTree>
    <p:extLst>
      <p:ext uri="{BB962C8B-B14F-4D97-AF65-F5344CB8AC3E}">
        <p14:creationId xmlns:p14="http://schemas.microsoft.com/office/powerpoint/2010/main" val="992435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lstStyle/>
          <a:p>
            <a:r>
              <a:rPr lang="en-US" dirty="0">
                <a:solidFill>
                  <a:schemeClr val="bg1"/>
                </a:solidFill>
              </a:rPr>
              <a:t>Healthy projected increase in NTR for Marketing is likely to reduce the losses for the department to $60K.</a:t>
            </a:r>
          </a:p>
          <a:p>
            <a:r>
              <a:rPr lang="en-US" dirty="0">
                <a:solidFill>
                  <a:schemeClr val="bg1"/>
                </a:solidFill>
              </a:rPr>
              <a:t>Despite a projected increase in revenues, Marketing has lower than proportionate NTR because of slightly higher discount rates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239693" y="959972"/>
            <a:ext cx="2952307" cy="1286043"/>
          </a:xfrm>
          <a:prstGeom prst="rect">
            <a:avLst/>
          </a:prstGeom>
        </p:spPr>
      </p:pic>
      <p:pic>
        <p:nvPicPr>
          <p:cNvPr id="3" name="Picture 2">
            <a:extLst>
              <a:ext uri="{FF2B5EF4-FFF2-40B4-BE49-F238E27FC236}">
                <a16:creationId xmlns:a16="http://schemas.microsoft.com/office/drawing/2014/main" id="{B0FFCCEE-39B2-164D-A1CC-AB3A4765F7D6}"/>
              </a:ext>
            </a:extLst>
          </p:cNvPr>
          <p:cNvPicPr>
            <a:picLocks noChangeAspect="1"/>
          </p:cNvPicPr>
          <p:nvPr/>
        </p:nvPicPr>
        <p:blipFill>
          <a:blip r:embed="rId3"/>
          <a:stretch>
            <a:fillRect/>
          </a:stretch>
        </p:blipFill>
        <p:spPr>
          <a:xfrm>
            <a:off x="5993219" y="2420095"/>
            <a:ext cx="6198780" cy="3254647"/>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INCREASING REVENUES AND DECLINING LOSSES</a:t>
            </a:r>
          </a:p>
        </p:txBody>
      </p:sp>
    </p:spTree>
    <p:extLst>
      <p:ext uri="{BB962C8B-B14F-4D97-AF65-F5344CB8AC3E}">
        <p14:creationId xmlns:p14="http://schemas.microsoft.com/office/powerpoint/2010/main" val="1884292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marL="457200" indent="-457200" algn="l">
              <a:buFont typeface="Arial" panose="020B0604020202020204" pitchFamily="34" charset="0"/>
              <a:buChar char="•"/>
            </a:pPr>
            <a:r>
              <a:rPr lang="en-US" sz="2800" dirty="0">
                <a:solidFill>
                  <a:schemeClr val="bg1"/>
                </a:solidFill>
              </a:rPr>
              <a:t>The biggest driver for departmental losses is high discount rates. </a:t>
            </a:r>
          </a:p>
          <a:p>
            <a:pPr marL="457200" indent="-457200" algn="l">
              <a:lnSpc>
                <a:spcPct val="150000"/>
              </a:lnSpc>
              <a:buFont typeface="Arial" panose="020B0604020202020204" pitchFamily="34" charset="0"/>
              <a:buChar char="•"/>
            </a:pPr>
            <a:r>
              <a:rPr lang="en-US" sz="2800" dirty="0">
                <a:solidFill>
                  <a:schemeClr val="bg1"/>
                </a:solidFill>
              </a:rPr>
              <a:t>Higher than proportionate direct costs imply either above average salaries or less than proportionate enrollment for a department given its direct costs. </a:t>
            </a:r>
          </a:p>
          <a:p>
            <a:pPr marL="457200" indent="-457200" algn="l">
              <a:lnSpc>
                <a:spcPct val="150000"/>
              </a:lnSpc>
              <a:buFont typeface="Arial" panose="020B0604020202020204" pitchFamily="34" charset="0"/>
              <a:buChar char="•"/>
            </a:pPr>
            <a:endParaRPr lang="en-US" sz="2800" dirty="0">
              <a:solidFill>
                <a:schemeClr val="bg1"/>
              </a:solidFill>
            </a:endParaRPr>
          </a:p>
          <a:p>
            <a:pPr marL="457200" indent="-457200" algn="l">
              <a:lnSpc>
                <a:spcPct val="150000"/>
              </a:lnSpc>
              <a:buFont typeface="Arial" panose="020B0604020202020204" pitchFamily="34" charset="0"/>
              <a:buChar char="•"/>
            </a:pPr>
            <a:endParaRPr lang="en-US" sz="2800" dirty="0">
              <a:solidFill>
                <a:schemeClr val="bg1"/>
              </a:solidFill>
            </a:endParaRPr>
          </a:p>
        </p:txBody>
      </p:sp>
    </p:spTree>
    <p:extLst>
      <p:ext uri="{BB962C8B-B14F-4D97-AF65-F5344CB8AC3E}">
        <p14:creationId xmlns:p14="http://schemas.microsoft.com/office/powerpoint/2010/main" val="371145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Profitability by Department (FY20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9973056" y="597408"/>
            <a:ext cx="2218944"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8" name="Picture 7">
            <a:extLst>
              <a:ext uri="{FF2B5EF4-FFF2-40B4-BE49-F238E27FC236}">
                <a16:creationId xmlns:a16="http://schemas.microsoft.com/office/drawing/2014/main" id="{F9C35EE1-B8F3-D842-A58D-B95DDF9FF843}"/>
              </a:ext>
            </a:extLst>
          </p:cNvPr>
          <p:cNvPicPr>
            <a:picLocks noChangeAspect="1"/>
          </p:cNvPicPr>
          <p:nvPr/>
        </p:nvPicPr>
        <p:blipFill>
          <a:blip r:embed="rId2"/>
          <a:stretch>
            <a:fillRect/>
          </a:stretch>
        </p:blipFill>
        <p:spPr>
          <a:xfrm>
            <a:off x="482600" y="959972"/>
            <a:ext cx="11226800" cy="5511800"/>
          </a:xfrm>
          <a:prstGeom prst="rect">
            <a:avLst/>
          </a:prstGeom>
        </p:spPr>
      </p:pic>
    </p:spTree>
    <p:extLst>
      <p:ext uri="{BB962C8B-B14F-4D97-AF65-F5344CB8AC3E}">
        <p14:creationId xmlns:p14="http://schemas.microsoft.com/office/powerpoint/2010/main" val="248983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4200" b="1" dirty="0">
                <a:solidFill>
                  <a:schemeClr val="bg1"/>
                </a:solidFill>
                <a:latin typeface="Calibri" panose="020F0502020204030204" pitchFamily="34" charset="0"/>
                <a:cs typeface="Calibri" panose="020F0502020204030204" pitchFamily="34" charset="0"/>
              </a:rPr>
              <a:t>Profitability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597408"/>
            <a:ext cx="1808746"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8" name="Picture 7">
            <a:extLst>
              <a:ext uri="{FF2B5EF4-FFF2-40B4-BE49-F238E27FC236}">
                <a16:creationId xmlns:a16="http://schemas.microsoft.com/office/drawing/2014/main" id="{A8295D32-52C5-284F-B5C5-1AB89A4A8C41}"/>
              </a:ext>
            </a:extLst>
          </p:cNvPr>
          <p:cNvPicPr>
            <a:picLocks noChangeAspect="1"/>
          </p:cNvPicPr>
          <p:nvPr/>
        </p:nvPicPr>
        <p:blipFill>
          <a:blip r:embed="rId3"/>
          <a:stretch>
            <a:fillRect/>
          </a:stretch>
        </p:blipFill>
        <p:spPr>
          <a:xfrm>
            <a:off x="482600" y="959972"/>
            <a:ext cx="11226800" cy="5511800"/>
          </a:xfrm>
          <a:prstGeom prst="rect">
            <a:avLst/>
          </a:prstGeom>
        </p:spPr>
      </p:pic>
    </p:spTree>
    <p:extLst>
      <p:ext uri="{BB962C8B-B14F-4D97-AF65-F5344CB8AC3E}">
        <p14:creationId xmlns:p14="http://schemas.microsoft.com/office/powerpoint/2010/main" val="479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Net Total Revenue (NTR)</a:t>
            </a:r>
            <a:r>
              <a:rPr lang="en-US" sz="2800" dirty="0">
                <a:solidFill>
                  <a:schemeClr val="bg1"/>
                </a:solidFill>
              </a:rPr>
              <a:t>: NTR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p>
          <a:p>
            <a:pPr algn="l"/>
            <a:endParaRPr lang="en-US" sz="2800" dirty="0">
              <a:solidFill>
                <a:schemeClr val="bg1"/>
              </a:solidFill>
            </a:endParaRPr>
          </a:p>
          <a:p>
            <a:pPr algn="l"/>
            <a:r>
              <a:rPr lang="en-US" sz="2800" u="sng" dirty="0">
                <a:solidFill>
                  <a:schemeClr val="bg1"/>
                </a:solidFill>
              </a:rPr>
              <a:t>Gross Margins (GM)</a:t>
            </a:r>
            <a:r>
              <a:rPr lang="en-US" sz="2800" dirty="0">
                <a:solidFill>
                  <a:schemeClr val="bg1"/>
                </a:solidFill>
              </a:rPr>
              <a:t>: GM = NTR – Direct Costs. Direct costs include salaries, operating costs, and fringe benefits.</a:t>
            </a:r>
          </a:p>
          <a:p>
            <a:pPr algn="l"/>
            <a:endParaRPr lang="en-US" sz="2800" dirty="0">
              <a:solidFill>
                <a:schemeClr val="bg1"/>
              </a:solidFill>
            </a:endParaRPr>
          </a:p>
          <a:p>
            <a:pPr algn="l"/>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assuming the FY19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DECLINING REVENUES/NEGATIVE GM</a:t>
            </a:r>
          </a:p>
        </p:txBody>
      </p:sp>
    </p:spTree>
    <p:extLst>
      <p:ext uri="{BB962C8B-B14F-4D97-AF65-F5344CB8AC3E}">
        <p14:creationId xmlns:p14="http://schemas.microsoft.com/office/powerpoint/2010/main" val="110313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GM for Music is projected to continue being negative with higher NTR and lower direct costs</a:t>
            </a:r>
          </a:p>
          <a:p>
            <a:pPr>
              <a:lnSpc>
                <a:spcPct val="150000"/>
              </a:lnSpc>
            </a:pPr>
            <a:r>
              <a:rPr lang="en-US" sz="2200" dirty="0">
                <a:solidFill>
                  <a:schemeClr val="bg1"/>
                </a:solidFill>
              </a:rPr>
              <a:t>Music accounted for 9.76% of students which is nearly 3 times the average size of a department</a:t>
            </a:r>
          </a:p>
          <a:p>
            <a:pPr>
              <a:lnSpc>
                <a:spcPct val="150000"/>
              </a:lnSpc>
            </a:pPr>
            <a:r>
              <a:rPr lang="en-US" sz="2200" dirty="0">
                <a:solidFill>
                  <a:schemeClr val="bg1"/>
                </a:solidFill>
              </a:rPr>
              <a:t>Given the size of the department, Music has more than twice the directs costs of an average department at the university</a:t>
            </a:r>
          </a:p>
          <a:p>
            <a:pPr>
              <a:lnSpc>
                <a:spcPct val="150000"/>
              </a:lnSpc>
            </a:pPr>
            <a:r>
              <a:rPr lang="en-US" sz="2200" dirty="0">
                <a:solidFill>
                  <a:schemeClr val="bg1"/>
                </a:solidFill>
              </a:rPr>
              <a:t>However, NTR for Music is only slightly above the FY20 avg of ~$2.1M and FY21 avg of ~$2.2M, suggesting a high discount rate</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336CA9CA-B96C-FC40-A963-2B66BDF12205}"/>
              </a:ext>
            </a:extLst>
          </p:cNvPr>
          <p:cNvPicPr>
            <a:picLocks noChangeAspect="1"/>
          </p:cNvPicPr>
          <p:nvPr/>
        </p:nvPicPr>
        <p:blipFill>
          <a:blip r:embed="rId4"/>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2473019046"/>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6571</TotalTime>
  <Words>1103</Words>
  <Application>Microsoft Macintosh PowerPoint</Application>
  <PresentationFormat>Widescreen</PresentationFormat>
  <Paragraphs>76</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FY20 and FY21 PROFITABILITY ANALYSIS AND PROJECTIONS</vt:lpstr>
      <vt:lpstr>Profitability by College FY20 Actuals</vt:lpstr>
      <vt:lpstr>Profitability by College FY21 Projections</vt:lpstr>
      <vt:lpstr>Profitability by Department (FY20 Actuals)</vt:lpstr>
      <vt:lpstr>Profitability by Department (FY21 Projections)</vt:lpstr>
      <vt:lpstr>DEFINITIONS</vt:lpstr>
      <vt:lpstr>Methodology FY21 Projections</vt:lpstr>
      <vt:lpstr>DEPARTMENTS WITH DECLINING REVENUES/NEGATIVE GM</vt:lpstr>
      <vt:lpstr>Music</vt:lpstr>
      <vt:lpstr>Music Industry</vt:lpstr>
      <vt:lpstr>Communication</vt:lpstr>
      <vt:lpstr>Nursing</vt:lpstr>
      <vt:lpstr>DEPARTMENTS WITH CONSTANT REVENUES AND INCREASING LOSSES</vt:lpstr>
      <vt:lpstr>Finance</vt:lpstr>
      <vt:lpstr>Loyola Institute for Ministry</vt:lpstr>
      <vt:lpstr>Psychology</vt:lpstr>
      <vt:lpstr>Biology</vt:lpstr>
      <vt:lpstr>Theatre</vt:lpstr>
      <vt:lpstr>Computer Science</vt:lpstr>
      <vt:lpstr>DEPARTMENTS WITH INCREASING REVENUES AND DECLINING LOSSES</vt:lpstr>
      <vt:lpstr>Chemistry</vt:lpstr>
      <vt:lpstr>Political Science</vt:lpstr>
      <vt:lpstr>Management</vt:lpstr>
      <vt:lpstr>Marketing</vt:lpstr>
      <vt:lpstr>DEPARTMENTS WITH INCREASING REVENUES AND DECLINING LOSSES</vt:lpstr>
      <vt:lpstr>Summary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88</cp:revision>
  <dcterms:created xsi:type="dcterms:W3CDTF">2020-10-16T19:51:44Z</dcterms:created>
  <dcterms:modified xsi:type="dcterms:W3CDTF">2020-11-02T18:07:38Z</dcterms:modified>
</cp:coreProperties>
</file>