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0.jpeg" ContentType="image/jpe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9.png" ContentType="image/png"/>
  <Override PartName="/ppt/media/image36.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18.png" ContentType="image/png"/>
  <Override PartName="/ppt/media/image17.png" ContentType="image/png"/>
  <Override PartName="/ppt/media/image15.png" ContentType="image/png"/>
  <Override PartName="/ppt/media/image6.jpeg" ContentType="image/jpeg"/>
  <Override PartName="/ppt/media/image16.png" ContentType="image/png"/>
  <Override PartName="/ppt/media/image7.jpeg" ContentType="image/jpeg"/>
  <Override PartName="/ppt/media/image8.jpeg" ContentType="image/jpe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45.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99760" y="1768680"/>
            <a:ext cx="107982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99760" y="4058640"/>
            <a:ext cx="107982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99760" y="4058640"/>
            <a:ext cx="52693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1329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99760" y="1768680"/>
            <a:ext cx="347688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250880" y="1768680"/>
            <a:ext cx="347688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7902000" y="1768680"/>
            <a:ext cx="347688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99760" y="4058640"/>
            <a:ext cx="347688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250880" y="4058640"/>
            <a:ext cx="347688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7902000" y="4058640"/>
            <a:ext cx="34768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99760" y="1768680"/>
            <a:ext cx="107982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99760" y="1768680"/>
            <a:ext cx="52693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132960" y="1768680"/>
            <a:ext cx="52693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99760" y="301320"/>
            <a:ext cx="107982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132960" y="1768680"/>
            <a:ext cx="52693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997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99760" y="1768680"/>
            <a:ext cx="52693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1329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99760" y="4058640"/>
            <a:ext cx="107982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99760" y="1768680"/>
            <a:ext cx="107982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99760" y="4058640"/>
            <a:ext cx="107982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99760" y="4058640"/>
            <a:ext cx="52693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1329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99760" y="1768680"/>
            <a:ext cx="347688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250880" y="1768680"/>
            <a:ext cx="347688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7902000" y="1768680"/>
            <a:ext cx="347688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99760" y="4058640"/>
            <a:ext cx="347688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250880" y="4058640"/>
            <a:ext cx="347688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7902000" y="4058640"/>
            <a:ext cx="34768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99760" y="1768680"/>
            <a:ext cx="107982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99760" y="1768680"/>
            <a:ext cx="52693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132960" y="1768680"/>
            <a:ext cx="52693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99760" y="301320"/>
            <a:ext cx="107982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132960" y="1768680"/>
            <a:ext cx="52693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997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99760" y="1768680"/>
            <a:ext cx="52693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1329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99760" y="4058640"/>
            <a:ext cx="107982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9760" y="301320"/>
            <a:ext cx="107982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99760" y="301320"/>
            <a:ext cx="107982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medium.com/@kasunmaduraeng/docker-namespace-and-cgroups-dece27c209c7" TargetMode="External"/><Relationship Id="rId2" Type="http://schemas.openxmlformats.org/officeDocument/2006/relationships/hyperlink" Target="https://dockerlabs.collabnix.com/beginners/understanding-docker-underlying-technology/README.html" TargetMode="External"/><Relationship Id="rId3" Type="http://schemas.openxmlformats.org/officeDocument/2006/relationships/hyperlink" Target="https://dker.ru/docs/docker-engine/user-guide/docker-storage-drivers/overlayfs-storage-in-practice/" TargetMode="External"/><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hub.docker.com/publishers/microsoftowner" TargetMode="External"/><Relationship Id="rId2" Type="http://schemas.openxmlformats.org/officeDocument/2006/relationships/hyperlink" Target="https://docs.microsoft.com/en-us/virtualization/windowscontainers/manage-containers/hyperv-container" TargetMode="External"/><Relationship Id="rId3" Type="http://schemas.openxmlformats.org/officeDocument/2006/relationships/image" Target="../media/image30.pn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s://devconnected.com/how-to-install-docker-on-windows-7-8-10-home-and-pro/" TargetMode="External"/><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hyperlink" Target="https://docs.docker.com/storage/volumes/#use-a-volume-driver" TargetMode="External"/><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hyperlink" Target="https://docs.docker.com/storage/tmpfs/" TargetMode="External"/><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hyperlink" Target="https://hub.docker.com/_/alpine?tab=description&amp;page=1&amp;ordering=last_updated" TargetMode="External"/><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hyperlink" Target="https://docs.docker.com/engine/reference/builder/#run" TargetMode="External"/><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hyperlink" Target="https://docs.docker.com/develop/develop-images/dockerfile_best-practices/" TargetMode="External"/><Relationship Id="rId2"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hyperlink" Target="https://phoenixnap.com/kb/docker-add-vs-copy" TargetMode="External"/><Relationship Id="rId2"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hyperlink" Target="https://www.educative.io/blog/docker-compose-tutorial" TargetMode="External"/><Relationship Id="rId2"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hyperlink" Target="https://learn.getgrav.org/16/advanced/yaml"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hyperlink" Target="https://docs.doc1ker.com/compose/reference/exec/" TargetMode="External"/><Relationship Id="rId2" Type="http://schemas.openxmlformats.org/officeDocument/2006/relationships/hyperlink" Target="https://docs.docker.com/compose/reference/create/" TargetMode="External"/><Relationship Id="rId3" Type="http://schemas.openxmlformats.org/officeDocument/2006/relationships/hyperlink" Target="https://docs.docker.com/compose/compose-file/" TargetMode="External"/><Relationship Id="rId4"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hyperlink" Target="https://docs.docker.com/compose/extends/" TargetMode="External"/><Relationship Id="rId2"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hyperlink" Target="https://docs.docker.com/network/bridge/#differences-between-user-defined-bridges-and-the-default-bridge"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48640" y="301320"/>
            <a:ext cx="10797120" cy="44521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8000" spc="-1" strike="noStrike">
                <a:solidFill>
                  <a:srgbClr val="04617b"/>
                </a:solidFill>
                <a:latin typeface="Noto Sans Light"/>
                <a:ea typeface="DejaVu Sans"/>
              </a:rPr>
              <a:t>Docker</a:t>
            </a:r>
            <a:endParaRPr b="0" lang="en-US" sz="8000" spc="-1" strike="noStrike">
              <a:latin typeface="Arial"/>
            </a:endParaRPr>
          </a:p>
        </p:txBody>
      </p:sp>
      <p:sp>
        <p:nvSpPr>
          <p:cNvPr id="77" name="CustomShape 2"/>
          <p:cNvSpPr/>
          <p:nvPr/>
        </p:nvSpPr>
        <p:spPr>
          <a:xfrm>
            <a:off x="552960" y="5216400"/>
            <a:ext cx="10788480" cy="1548720"/>
          </a:xfrm>
          <a:prstGeom prst="rect">
            <a:avLst/>
          </a:prstGeom>
          <a:noFill/>
          <a:ln>
            <a:noFill/>
          </a:ln>
        </p:spPr>
        <p:style>
          <a:lnRef idx="0"/>
          <a:fillRef idx="0"/>
          <a:effectRef idx="0"/>
          <a:fontRef idx="minor"/>
        </p:style>
        <p:txBody>
          <a:bodyPr lIns="0" rIns="0" tIns="0" bIns="0"/>
          <a:p>
            <a:pPr>
              <a:lnSpc>
                <a:spcPct val="100000"/>
              </a:lnSpc>
            </a:pPr>
            <a:r>
              <a:rPr b="1" lang="en-US" sz="2600" spc="-1" strike="noStrike">
                <a:solidFill>
                  <a:srgbClr val="dbf5f9"/>
                </a:solidFill>
                <a:latin typeface="Noto Sans Regular"/>
                <a:ea typeface="DejaVu Sans"/>
              </a:rPr>
              <a:t>By:</a:t>
            </a:r>
            <a:r>
              <a:rPr b="1" lang="en-US" sz="3600" spc="-1" strike="noStrike">
                <a:solidFill>
                  <a:srgbClr val="dbf5f9"/>
                </a:solidFill>
                <a:latin typeface="Noto Sans Regular"/>
                <a:ea typeface="DejaVu Sans"/>
              </a:rPr>
              <a:t> </a:t>
            </a:r>
            <a:r>
              <a:rPr b="1" lang="en-US" sz="2400" spc="-1" strike="noStrike">
                <a:solidFill>
                  <a:srgbClr val="dbf5f9"/>
                </a:solidFill>
                <a:latin typeface="Noto Sans Regular"/>
                <a:ea typeface="DejaVu Sans"/>
              </a:rPr>
              <a:t>Saeid Rasouli </a:t>
            </a:r>
            <a:endParaRPr b="0" lang="en-US" sz="2400" spc="-1" strike="noStrike">
              <a:latin typeface="Arial"/>
            </a:endParaRPr>
          </a:p>
        </p:txBody>
      </p:sp>
      <p:pic>
        <p:nvPicPr>
          <p:cNvPr id="78" name="" descr=""/>
          <p:cNvPicPr/>
          <p:nvPr/>
        </p:nvPicPr>
        <p:blipFill>
          <a:blip r:embed="rId1"/>
          <a:stretch/>
        </p:blipFill>
        <p:spPr>
          <a:xfrm>
            <a:off x="6231600" y="2011680"/>
            <a:ext cx="4740120" cy="28335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6"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5400" spc="-1" strike="noStrike">
                <a:solidFill>
                  <a:srgbClr val="ffffff"/>
                </a:solidFill>
                <a:latin typeface="Noto Sans Light"/>
                <a:ea typeface="DejaVu Sans"/>
              </a:rPr>
              <a:t>Container</a:t>
            </a:r>
            <a:endParaRPr b="0" lang="en-US" sz="5400" spc="-1" strike="noStrike">
              <a:latin typeface="Arial"/>
            </a:endParaRPr>
          </a:p>
        </p:txBody>
      </p:sp>
      <p:sp>
        <p:nvSpPr>
          <p:cNvPr id="107"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Less overhead</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Increased portability </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More consistent operation: DevOps teams know applications in containers will run the same, regardless of where they are deployed.</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Greater efficiency: Containers allow applications to be more rapidly deployed, patched, or scaled.</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Better application development: Containers support agile and DevOps efforts to accelerate development, test, and production cycles.</a:t>
            </a:r>
            <a:endParaRPr b="0" lang="en-US" sz="2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8"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5400" spc="-1" strike="noStrike">
                <a:solidFill>
                  <a:srgbClr val="ffffff"/>
                </a:solidFill>
                <a:latin typeface="Noto Sans Light"/>
                <a:ea typeface="DejaVu Sans"/>
              </a:rPr>
              <a:t>Container</a:t>
            </a:r>
            <a:endParaRPr b="0" lang="en-US" sz="5400" spc="-1" strike="noStrike">
              <a:latin typeface="Arial"/>
            </a:endParaRPr>
          </a:p>
        </p:txBody>
      </p:sp>
      <p:sp>
        <p:nvSpPr>
          <p:cNvPr id="109" name="CustomShape 2"/>
          <p:cNvSpPr/>
          <p:nvPr/>
        </p:nvSpPr>
        <p:spPr>
          <a:xfrm>
            <a:off x="599040" y="1920240"/>
            <a:ext cx="10738080" cy="4662000"/>
          </a:xfrm>
          <a:prstGeom prst="rect">
            <a:avLst/>
          </a:prstGeom>
          <a:noFill/>
          <a:ln>
            <a:noFill/>
          </a:ln>
        </p:spPr>
        <p:style>
          <a:lnRef idx="0"/>
          <a:fillRef idx="0"/>
          <a:effectRef idx="0"/>
          <a:fontRef idx="minor"/>
        </p:style>
      </p:sp>
      <p:pic>
        <p:nvPicPr>
          <p:cNvPr id="110" name="" descr=""/>
          <p:cNvPicPr/>
          <p:nvPr/>
        </p:nvPicPr>
        <p:blipFill>
          <a:blip r:embed="rId2"/>
          <a:stretch/>
        </p:blipFill>
        <p:spPr>
          <a:xfrm>
            <a:off x="1188720" y="2103120"/>
            <a:ext cx="9143640" cy="46630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1"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5400" spc="-1" strike="noStrike">
                <a:solidFill>
                  <a:srgbClr val="ffffff"/>
                </a:solidFill>
                <a:latin typeface="Noto Sans Light"/>
                <a:ea typeface="DejaVu Sans"/>
              </a:rPr>
              <a:t>Virtual machine vs Container</a:t>
            </a:r>
            <a:endParaRPr b="0" lang="en-US" sz="5400" spc="-1" strike="noStrike">
              <a:latin typeface="Arial"/>
            </a:endParaRPr>
          </a:p>
        </p:txBody>
      </p:sp>
      <p:sp>
        <p:nvSpPr>
          <p:cNvPr id="112" name="CustomShape 2"/>
          <p:cNvSpPr/>
          <p:nvPr/>
        </p:nvSpPr>
        <p:spPr>
          <a:xfrm>
            <a:off x="599040" y="1920240"/>
            <a:ext cx="10738080" cy="4662000"/>
          </a:xfrm>
          <a:prstGeom prst="rect">
            <a:avLst/>
          </a:prstGeom>
          <a:noFill/>
          <a:ln>
            <a:noFill/>
          </a:ln>
        </p:spPr>
        <p:style>
          <a:lnRef idx="0"/>
          <a:fillRef idx="0"/>
          <a:effectRef idx="0"/>
          <a:fontRef idx="minor"/>
        </p:style>
      </p:sp>
      <p:pic>
        <p:nvPicPr>
          <p:cNvPr id="113" name="" descr=""/>
          <p:cNvPicPr/>
          <p:nvPr/>
        </p:nvPicPr>
        <p:blipFill>
          <a:blip r:embed="rId2"/>
          <a:stretch/>
        </p:blipFill>
        <p:spPr>
          <a:xfrm>
            <a:off x="437760" y="1607040"/>
            <a:ext cx="10625760" cy="53416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Containers VS Virtual machine</a:t>
            </a:r>
            <a:endParaRPr b="0" lang="en-US" sz="6000" spc="-1" strike="noStrike">
              <a:latin typeface="Arial"/>
            </a:endParaRPr>
          </a:p>
        </p:txBody>
      </p:sp>
      <p:sp>
        <p:nvSpPr>
          <p:cNvPr id="115"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VMs are great at providing full process isolation for applications: there are very few ways a problem in the host operating system can affect the software running in the guest operating system, and vice-versa. But this isolation comes at great cost — the computational overhead spent virtualizing hardware for a guest OS to use is substantial.</a:t>
            </a:r>
            <a:endParaRPr b="0" lang="en-US" sz="3200" spc="-1" strike="noStrike">
              <a:latin typeface="Arial"/>
            </a:endParaRPr>
          </a:p>
          <a:p>
            <a:pPr>
              <a:lnSpc>
                <a:spcPct val="100000"/>
              </a:lnSpc>
              <a:spcAft>
                <a:spcPts val="1409"/>
              </a:spcAft>
            </a:pP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Containers take a different approach: by leveraging the low-level mechanics of the host operating system, containers provide most of the isolation of virtual machines at a fraction of the computing power.</a:t>
            </a:r>
            <a:endParaRPr b="0" lang="en-US"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6"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5400" spc="-1" strike="noStrike">
                <a:solidFill>
                  <a:srgbClr val="ffffff"/>
                </a:solidFill>
                <a:latin typeface="Noto Sans Light"/>
                <a:ea typeface="DejaVu Sans"/>
              </a:rPr>
              <a:t>Container</a:t>
            </a:r>
            <a:endParaRPr b="0" lang="en-US" sz="5400" spc="-1" strike="noStrike">
              <a:latin typeface="Arial"/>
            </a:endParaRPr>
          </a:p>
        </p:txBody>
      </p:sp>
      <p:sp>
        <p:nvSpPr>
          <p:cNvPr id="117" name="CustomShape 2"/>
          <p:cNvSpPr/>
          <p:nvPr/>
        </p:nvSpPr>
        <p:spPr>
          <a:xfrm>
            <a:off x="599040" y="1920240"/>
            <a:ext cx="10738080" cy="4662000"/>
          </a:xfrm>
          <a:prstGeom prst="rect">
            <a:avLst/>
          </a:prstGeom>
          <a:noFill/>
          <a:ln>
            <a:noFill/>
          </a:ln>
        </p:spPr>
        <p:style>
          <a:lnRef idx="0"/>
          <a:fillRef idx="0"/>
          <a:effectRef idx="0"/>
          <a:fontRef idx="minor"/>
        </p:style>
      </p:sp>
      <p:sp>
        <p:nvSpPr>
          <p:cNvPr id="118" name="CustomShape 3"/>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1" lang="en-US" sz="2600" spc="-1" strike="noStrike">
                <a:solidFill>
                  <a:srgbClr val="000000"/>
                </a:solidFill>
                <a:latin typeface="Noto Sans Regular"/>
                <a:ea typeface="DejaVu Sans"/>
              </a:rPr>
              <a:t>Docker</a:t>
            </a:r>
            <a:r>
              <a:rPr b="0" lang="en-US" sz="2600" spc="-1" strike="noStrike">
                <a:solidFill>
                  <a:srgbClr val="000000"/>
                </a:solidFill>
                <a:latin typeface="Noto Sans Regular"/>
                <a:ea typeface="DejaVu Sans"/>
              </a:rPr>
              <a:t>: container engine</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2600" spc="-1" strike="noStrike">
                <a:solidFill>
                  <a:srgbClr val="000000"/>
                </a:solidFill>
                <a:latin typeface="Noto Sans Regular"/>
                <a:ea typeface="DejaVu Sans"/>
              </a:rPr>
              <a:t>PodMan</a:t>
            </a:r>
            <a:r>
              <a:rPr b="0" lang="en-US" sz="2600" spc="-1" strike="noStrike">
                <a:solidFill>
                  <a:srgbClr val="000000"/>
                </a:solidFill>
                <a:latin typeface="Noto Sans Regular"/>
                <a:ea typeface="DejaVu Sans"/>
              </a:rPr>
              <a:t>: is an open-source container engine, which performs much the same role as the Docker engine .</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2600" spc="-1" strike="noStrike">
                <a:solidFill>
                  <a:srgbClr val="000000"/>
                </a:solidFill>
                <a:latin typeface="Noto Sans Regular"/>
                <a:ea typeface="DejaVu Sans"/>
              </a:rPr>
              <a:t>Hyper-V: </a:t>
            </a:r>
            <a:r>
              <a:rPr b="0" lang="en-US" sz="2600" spc="-1" strike="noStrike">
                <a:solidFill>
                  <a:srgbClr val="000000"/>
                </a:solidFill>
                <a:latin typeface="Noto Sans Regular"/>
                <a:ea typeface="DejaVu Sans"/>
              </a:rPr>
              <a:t>Windows Containers, which take a similar abstraction approach to Docker, and Hyper-V Containers. Hyper-V offer greater portability than traditional containers, as applications running within them don’t rely on compatibility with the host system.</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2600" spc="-1" strike="noStrike">
                <a:solidFill>
                  <a:srgbClr val="000000"/>
                </a:solidFill>
                <a:latin typeface="Noto Sans Regular"/>
                <a:ea typeface="DejaVu Sans"/>
              </a:rPr>
              <a:t>LXC</a:t>
            </a:r>
            <a:r>
              <a:rPr b="0" lang="en-US" sz="2600" spc="-1" strike="noStrike">
                <a:solidFill>
                  <a:srgbClr val="000000"/>
                </a:solidFill>
                <a:latin typeface="Noto Sans Regular"/>
                <a:ea typeface="DejaVu Sans"/>
              </a:rPr>
              <a:t> is a set of low-level container management tools that form part of open-source project LinuxContainers.org .</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2600" spc="-1" strike="noStrike">
                <a:solidFill>
                  <a:srgbClr val="000000"/>
                </a:solidFill>
                <a:latin typeface="Noto Sans Regular"/>
                <a:ea typeface="DejaVu Sans"/>
              </a:rPr>
              <a:t>rkt</a:t>
            </a:r>
            <a:r>
              <a:rPr b="0" lang="en-US" sz="2600" spc="-1" strike="noStrike">
                <a:solidFill>
                  <a:srgbClr val="000000"/>
                </a:solidFill>
                <a:latin typeface="Noto Sans Regular"/>
                <a:ea typeface="DejaVu Sans"/>
              </a:rPr>
              <a:t> (CoreOS Rocket):</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2600" spc="-1" strike="noStrike">
                <a:solidFill>
                  <a:srgbClr val="000000"/>
                </a:solidFill>
                <a:latin typeface="Noto Sans Regular"/>
                <a:ea typeface="DejaVu Sans"/>
              </a:rPr>
              <a:t>runC</a:t>
            </a:r>
            <a:r>
              <a:rPr b="0" lang="en-US" sz="2600" spc="-1" strike="noStrike">
                <a:solidFill>
                  <a:srgbClr val="000000"/>
                </a:solidFill>
                <a:latin typeface="Noto Sans Regular"/>
                <a:ea typeface="DejaVu Sans"/>
              </a:rPr>
              <a:t>: is a lightweight universal OS container runtime. It was originally a low-level Docker component</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2600" spc="-1" strike="noStrike">
                <a:solidFill>
                  <a:srgbClr val="000000"/>
                </a:solidFill>
                <a:latin typeface="Noto Sans Regular"/>
                <a:ea typeface="DejaVu Sans"/>
              </a:rPr>
              <a:t>Containerd</a:t>
            </a:r>
            <a:r>
              <a:rPr b="0" lang="en-US" sz="2600" spc="-1" strike="noStrike">
                <a:solidFill>
                  <a:srgbClr val="000000"/>
                </a:solidFill>
                <a:latin typeface="Noto Sans Regular"/>
                <a:ea typeface="DejaVu Sans"/>
              </a:rPr>
              <a:t>: is basically a daemon, supported by both Linux and Windows, that acts as an interface between your container engine and container runtimes.</a:t>
            </a:r>
            <a:endParaRPr b="0" lang="en-US" sz="2600" spc="-1" strike="noStrike">
              <a:latin typeface="Arial"/>
            </a:endParaRPr>
          </a:p>
          <a:p>
            <a:pPr>
              <a:lnSpc>
                <a:spcPct val="100000"/>
              </a:lnSpc>
              <a:spcAft>
                <a:spcPts val="1409"/>
              </a:spcAft>
            </a:pPr>
            <a:r>
              <a:rPr b="0" lang="en-US" sz="2600" spc="-1" strike="noStrike">
                <a:solidFill>
                  <a:srgbClr val="000000"/>
                </a:solidFill>
                <a:latin typeface="Noto Sans Regular"/>
                <a:ea typeface="DejaVu Sans"/>
              </a:rPr>
              <a:t>https://jfrog.com/knowledge-base/7-alternatives-to-docker-all-in-one-solutions-and-standalone-container-tools/</a:t>
            </a:r>
            <a:endParaRPr b="0" lang="en-US" sz="2600" spc="-1" strike="noStrike">
              <a:latin typeface="Arial"/>
            </a:endParaRPr>
          </a:p>
          <a:p>
            <a:pPr>
              <a:lnSpc>
                <a:spcPct val="100000"/>
              </a:lnSpc>
              <a:spcAft>
                <a:spcPts val="1409"/>
              </a:spcAft>
            </a:pPr>
            <a:endParaRPr b="0" lang="en-US" sz="2600" spc="-1" strike="noStrike">
              <a:latin typeface="Arial"/>
            </a:endParaRPr>
          </a:p>
          <a:p>
            <a:pPr>
              <a:lnSpc>
                <a:spcPct val="100000"/>
              </a:lnSpc>
              <a:spcAft>
                <a:spcPts val="1409"/>
              </a:spcAft>
            </a:pPr>
            <a:endParaRPr b="0" lang="en-US" sz="2600" spc="-1" strike="noStrike">
              <a:latin typeface="Arial"/>
            </a:endParaRPr>
          </a:p>
          <a:p>
            <a:pPr>
              <a:lnSpc>
                <a:spcPct val="100000"/>
              </a:lnSpc>
              <a:spcAft>
                <a:spcPts val="1409"/>
              </a:spcAft>
            </a:pPr>
            <a:endParaRPr b="0" lang="en-US" sz="2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9"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5400" spc="-1" strike="noStrike">
                <a:solidFill>
                  <a:srgbClr val="ffffff"/>
                </a:solidFill>
                <a:latin typeface="Noto Sans Light"/>
                <a:ea typeface="DejaVu Sans"/>
              </a:rPr>
              <a:t>Containerd</a:t>
            </a:r>
            <a:endParaRPr b="0" lang="en-US" sz="5400" spc="-1" strike="noStrike">
              <a:latin typeface="Arial"/>
            </a:endParaRPr>
          </a:p>
        </p:txBody>
      </p:sp>
      <p:sp>
        <p:nvSpPr>
          <p:cNvPr id="120" name="CustomShape 2"/>
          <p:cNvSpPr/>
          <p:nvPr/>
        </p:nvSpPr>
        <p:spPr>
          <a:xfrm>
            <a:off x="599040" y="1920240"/>
            <a:ext cx="10738080" cy="4662000"/>
          </a:xfrm>
          <a:prstGeom prst="rect">
            <a:avLst/>
          </a:prstGeom>
          <a:noFill/>
          <a:ln>
            <a:noFill/>
          </a:ln>
        </p:spPr>
        <p:style>
          <a:lnRef idx="0"/>
          <a:fillRef idx="0"/>
          <a:effectRef idx="0"/>
          <a:fontRef idx="minor"/>
        </p:style>
      </p:sp>
      <p:sp>
        <p:nvSpPr>
          <p:cNvPr id="121" name="CustomShape 3"/>
          <p:cNvSpPr/>
          <p:nvPr/>
        </p:nvSpPr>
        <p:spPr>
          <a:xfrm>
            <a:off x="599040" y="1920240"/>
            <a:ext cx="10738080" cy="4662000"/>
          </a:xfrm>
          <a:prstGeom prst="rect">
            <a:avLst/>
          </a:prstGeom>
          <a:noFill/>
          <a:ln>
            <a:noFill/>
          </a:ln>
        </p:spPr>
        <p:style>
          <a:lnRef idx="0"/>
          <a:fillRef idx="0"/>
          <a:effectRef idx="0"/>
          <a:fontRef idx="minor"/>
        </p:style>
      </p:sp>
      <p:pic>
        <p:nvPicPr>
          <p:cNvPr id="122" name="" descr=""/>
          <p:cNvPicPr/>
          <p:nvPr/>
        </p:nvPicPr>
        <p:blipFill>
          <a:blip r:embed="rId2"/>
          <a:stretch/>
        </p:blipFill>
        <p:spPr>
          <a:xfrm>
            <a:off x="1097280" y="1554480"/>
            <a:ext cx="10301760" cy="58424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OS-level virtualization</a:t>
            </a:r>
            <a:endParaRPr b="0" lang="en-US" sz="6000" spc="-1" strike="noStrike">
              <a:latin typeface="Arial"/>
            </a:endParaRPr>
          </a:p>
        </p:txBody>
      </p:sp>
      <p:sp>
        <p:nvSpPr>
          <p:cNvPr id="124" name="CustomShape 2"/>
          <p:cNvSpPr/>
          <p:nvPr/>
        </p:nvSpPr>
        <p:spPr>
          <a:xfrm>
            <a:off x="599040" y="1920240"/>
            <a:ext cx="10738080" cy="4662000"/>
          </a:xfrm>
          <a:prstGeom prst="rect">
            <a:avLst/>
          </a:prstGeom>
          <a:noFill/>
          <a:ln>
            <a:noFill/>
          </a:ln>
        </p:spPr>
        <p:style>
          <a:lnRef idx="0"/>
          <a:fillRef idx="0"/>
          <a:effectRef idx="0"/>
          <a:fontRef idx="minor"/>
        </p:style>
      </p:sp>
      <p:pic>
        <p:nvPicPr>
          <p:cNvPr id="125" name="" descr=""/>
          <p:cNvPicPr/>
          <p:nvPr/>
        </p:nvPicPr>
        <p:blipFill>
          <a:blip r:embed="rId1"/>
          <a:stretch/>
        </p:blipFill>
        <p:spPr>
          <a:xfrm>
            <a:off x="640080" y="1713240"/>
            <a:ext cx="8668080" cy="3681360"/>
          </a:xfrm>
          <a:prstGeom prst="rect">
            <a:avLst/>
          </a:prstGeom>
          <a:ln>
            <a:noFill/>
          </a:ln>
        </p:spPr>
      </p:pic>
      <p:sp>
        <p:nvSpPr>
          <p:cNvPr id="126" name="CustomShape 3"/>
          <p:cNvSpPr/>
          <p:nvPr/>
        </p:nvSpPr>
        <p:spPr>
          <a:xfrm>
            <a:off x="599040" y="2676240"/>
            <a:ext cx="10738080" cy="4662000"/>
          </a:xfrm>
          <a:prstGeom prst="rect">
            <a:avLst/>
          </a:prstGeom>
          <a:noFill/>
          <a:ln>
            <a:noFill/>
          </a:ln>
        </p:spPr>
        <p:style>
          <a:lnRef idx="0"/>
          <a:fillRef idx="0"/>
          <a:effectRef idx="0"/>
          <a:fontRef idx="minor"/>
        </p:style>
        <p:txBody>
          <a:bodyPr lIns="0" rIns="0" tIns="0" bIns="0">
            <a:normAutofit/>
          </a:bodyPr>
          <a:p>
            <a:pPr>
              <a:lnSpc>
                <a:spcPct val="100000"/>
              </a:lnSpc>
              <a:spcAft>
                <a:spcPts val="1409"/>
              </a:spcAft>
            </a:pPr>
            <a:endParaRPr b="0" lang="en-US" sz="1800" spc="-1" strike="noStrike">
              <a:latin typeface="Arial"/>
            </a:endParaRPr>
          </a:p>
          <a:p>
            <a:pPr>
              <a:lnSpc>
                <a:spcPct val="100000"/>
              </a:lnSpc>
              <a:spcAft>
                <a:spcPts val="1409"/>
              </a:spcAft>
            </a:pPr>
            <a:endParaRPr b="0" lang="en-US" sz="1800" spc="-1" strike="noStrike">
              <a:latin typeface="Arial"/>
            </a:endParaRPr>
          </a:p>
          <a:p>
            <a:pPr>
              <a:lnSpc>
                <a:spcPct val="100000"/>
              </a:lnSpc>
              <a:spcAft>
                <a:spcPts val="1409"/>
              </a:spcAft>
            </a:pPr>
            <a:endParaRPr b="0" lang="en-US" sz="1800" spc="-1" strike="noStrike">
              <a:latin typeface="Arial"/>
            </a:endParaRPr>
          </a:p>
          <a:p>
            <a:pPr>
              <a:lnSpc>
                <a:spcPct val="100000"/>
              </a:lnSpc>
              <a:spcAft>
                <a:spcPts val="1409"/>
              </a:spcAft>
            </a:pPr>
            <a:endParaRPr b="0" lang="en-US" sz="1800" spc="-1" strike="noStrike">
              <a:latin typeface="Arial"/>
            </a:endParaRPr>
          </a:p>
          <a:p>
            <a:pPr>
              <a:lnSpc>
                <a:spcPct val="100000"/>
              </a:lnSpc>
              <a:spcAft>
                <a:spcPts val="1409"/>
              </a:spcAft>
            </a:pPr>
            <a:endParaRPr b="0" lang="en-US" sz="1800" spc="-1" strike="noStrike">
              <a:latin typeface="Arial"/>
            </a:endParaRPr>
          </a:p>
          <a:p>
            <a:pPr>
              <a:lnSpc>
                <a:spcPct val="100000"/>
              </a:lnSpc>
              <a:spcAft>
                <a:spcPts val="1409"/>
              </a:spcAft>
            </a:pPr>
            <a:endParaRPr b="0" lang="en-US" sz="1800" spc="-1" strike="noStrike">
              <a:latin typeface="Arial"/>
            </a:endParaRPr>
          </a:p>
          <a:p>
            <a:pPr>
              <a:lnSpc>
                <a:spcPct val="100000"/>
              </a:lnSpc>
              <a:spcAft>
                <a:spcPts val="1409"/>
              </a:spcAft>
            </a:pPr>
            <a:endParaRPr b="0" lang="en-US" sz="1800" spc="-1" strike="noStrike">
              <a:latin typeface="Arial"/>
            </a:endParaRPr>
          </a:p>
          <a:p>
            <a:pPr>
              <a:lnSpc>
                <a:spcPct val="100000"/>
              </a:lnSpc>
              <a:spcAft>
                <a:spcPts val="1409"/>
              </a:spcAft>
            </a:pPr>
            <a:r>
              <a:rPr b="0" lang="en-US" sz="4000" spc="-1" strike="noStrike">
                <a:solidFill>
                  <a:srgbClr val="000000"/>
                </a:solidFill>
                <a:latin typeface="Noto Sans Regular"/>
                <a:ea typeface="DejaVu Sans"/>
              </a:rPr>
              <a:t>OS-level virtualization is an operating system paradigm in which the kernel allows the existence of multiple isolated user space instances.</a:t>
            </a:r>
            <a:endParaRPr b="0" lang="en-US" sz="4000" spc="-1" strike="noStrike">
              <a:latin typeface="Arial"/>
            </a:endParaRPr>
          </a:p>
          <a:p>
            <a:pPr>
              <a:lnSpc>
                <a:spcPct val="100000"/>
              </a:lnSpc>
              <a:spcAft>
                <a:spcPts val="1409"/>
              </a:spcAft>
            </a:pPr>
            <a:r>
              <a:rPr b="0" lang="en-US" sz="2600" spc="-1" strike="noStrike">
                <a:solidFill>
                  <a:srgbClr val="000000"/>
                </a:solidFill>
                <a:latin typeface="Noto Sans Regular"/>
                <a:ea typeface="DejaVu Sans"/>
              </a:rPr>
              <a:t>https://en.wikipedia.org/wiki/OS-level_virtualization</a:t>
            </a:r>
            <a:endParaRPr b="0" lang="en-US" sz="2600" spc="-1" strike="noStrike">
              <a:latin typeface="Arial"/>
            </a:endParaRPr>
          </a:p>
          <a:p>
            <a:pPr>
              <a:lnSpc>
                <a:spcPct val="100000"/>
              </a:lnSpc>
              <a:spcAft>
                <a:spcPts val="1409"/>
              </a:spcAft>
            </a:pPr>
            <a:br/>
            <a:r>
              <a:rPr b="0" lang="en-US" sz="3600" spc="-1" strike="noStrike">
                <a:solidFill>
                  <a:srgbClr val="000000"/>
                </a:solidFill>
                <a:latin typeface="Noto Sans Regular"/>
                <a:ea typeface="DejaVu Sans"/>
              </a:rPr>
              <a:t>Depend on Kernel:</a:t>
            </a:r>
            <a:br/>
            <a:r>
              <a:rPr b="0" lang="en-US" sz="2600" spc="-1" strike="noStrike">
                <a:solidFill>
                  <a:srgbClr val="000000"/>
                </a:solidFill>
                <a:latin typeface="Noto Sans Regular"/>
                <a:ea typeface="DejaVu Sans"/>
              </a:rPr>
              <a:t>https://blog.hypriot.com/post/verify-kernel-container-compatibility</a:t>
            </a:r>
            <a:endParaRPr b="0" lang="en-US" sz="2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7"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What is Docker?</a:t>
            </a:r>
            <a:endParaRPr b="0" lang="en-US" sz="6000" spc="-1" strike="noStrike">
              <a:latin typeface="Arial"/>
            </a:endParaRPr>
          </a:p>
        </p:txBody>
      </p:sp>
      <p:sp>
        <p:nvSpPr>
          <p:cNvPr id="128"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Docker is a tool that allows developers, sys-dmins etc. to easily deploy their applications in a sandbox (called containers) to run on the host operating system i.e. Linux.</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The key benefit of Docker is that it allows users to package an application with all of its dependencies into a standardized unit for software development</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Docker: a person who works at a port, putting goods onto and taking them off ships</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Container: a hollow object, such as a box or a bottle, that can be used for holding something, especially to carry or store it. a very large metal box used for transporting goods</a:t>
            </a:r>
            <a:endParaRPr b="0" lang="en-US" sz="26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9"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What is Docker?</a:t>
            </a:r>
            <a:endParaRPr b="0" lang="en-US" sz="6000" spc="-1" strike="noStrike">
              <a:latin typeface="Arial"/>
            </a:endParaRPr>
          </a:p>
        </p:txBody>
      </p:sp>
      <p:sp>
        <p:nvSpPr>
          <p:cNvPr id="130" name="CustomShape 2"/>
          <p:cNvSpPr/>
          <p:nvPr/>
        </p:nvSpPr>
        <p:spPr>
          <a:xfrm>
            <a:off x="599040" y="1920240"/>
            <a:ext cx="10738080" cy="4662000"/>
          </a:xfrm>
          <a:prstGeom prst="rect">
            <a:avLst/>
          </a:prstGeom>
          <a:noFill/>
          <a:ln>
            <a:noFill/>
          </a:ln>
        </p:spPr>
        <p:style>
          <a:lnRef idx="0"/>
          <a:fillRef idx="0"/>
          <a:effectRef idx="0"/>
          <a:fontRef idx="minor"/>
        </p:style>
      </p:sp>
      <p:pic>
        <p:nvPicPr>
          <p:cNvPr id="131" name="" descr=""/>
          <p:cNvPicPr/>
          <p:nvPr/>
        </p:nvPicPr>
        <p:blipFill>
          <a:blip r:embed="rId2"/>
          <a:stretch/>
        </p:blipFill>
        <p:spPr>
          <a:xfrm>
            <a:off x="2719800" y="2255040"/>
            <a:ext cx="5536440" cy="446976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32"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What is Docker?</a:t>
            </a:r>
            <a:endParaRPr b="0" lang="en-US" sz="6000" spc="-1" strike="noStrike">
              <a:latin typeface="Arial"/>
            </a:endParaRPr>
          </a:p>
        </p:txBody>
      </p:sp>
      <p:sp>
        <p:nvSpPr>
          <p:cNvPr id="133" name="CustomShape 2"/>
          <p:cNvSpPr/>
          <p:nvPr/>
        </p:nvSpPr>
        <p:spPr>
          <a:xfrm>
            <a:off x="599040" y="1920240"/>
            <a:ext cx="10738080" cy="4662000"/>
          </a:xfrm>
          <a:prstGeom prst="rect">
            <a:avLst/>
          </a:prstGeom>
          <a:noFill/>
          <a:ln>
            <a:noFill/>
          </a:ln>
        </p:spPr>
        <p:style>
          <a:lnRef idx="0"/>
          <a:fillRef idx="0"/>
          <a:effectRef idx="0"/>
          <a:fontRef idx="minor"/>
        </p:style>
      </p:sp>
      <p:pic>
        <p:nvPicPr>
          <p:cNvPr id="134" name="" descr=""/>
          <p:cNvPicPr/>
          <p:nvPr/>
        </p:nvPicPr>
        <p:blipFill>
          <a:blip r:embed="rId2"/>
          <a:stretch/>
        </p:blipFill>
        <p:spPr>
          <a:xfrm>
            <a:off x="2875680" y="2103120"/>
            <a:ext cx="5352480" cy="374760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9" name="CustomShape 1"/>
          <p:cNvSpPr/>
          <p:nvPr/>
        </p:nvSpPr>
        <p:spPr>
          <a:xfrm>
            <a:off x="599040" y="121320"/>
            <a:ext cx="10797120" cy="1260720"/>
          </a:xfrm>
          <a:prstGeom prst="rect">
            <a:avLst/>
          </a:prstGeom>
          <a:noFill/>
          <a:ln>
            <a:noFill/>
          </a:ln>
        </p:spPr>
        <p:style>
          <a:lnRef idx="0"/>
          <a:fillRef idx="0"/>
          <a:effectRef idx="0"/>
          <a:fontRef idx="minor"/>
        </p:style>
      </p:sp>
      <p:sp>
        <p:nvSpPr>
          <p:cNvPr id="80"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Docker is a tool that allows developers, sys-dmins etc. to easily deploy their applications in a sandbox (called containers) to run on the host operating system i.e. Linux.</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The key benefit of Docker is that it allows users to package an application with all of its dependencies into a standardized unit for software development</a:t>
            </a:r>
            <a:endParaRPr b="0" lang="en-US" sz="2600" spc="-1" strike="noStrike">
              <a:latin typeface="Arial"/>
            </a:endParaRPr>
          </a:p>
        </p:txBody>
      </p:sp>
      <p:sp>
        <p:nvSpPr>
          <p:cNvPr id="81" name="CustomShape 3"/>
          <p:cNvSpPr/>
          <p:nvPr/>
        </p:nvSpPr>
        <p:spPr>
          <a:xfrm>
            <a:off x="640080" y="485280"/>
            <a:ext cx="6347160" cy="976680"/>
          </a:xfrm>
          <a:prstGeom prst="rect">
            <a:avLst/>
          </a:prstGeom>
          <a:noFill/>
          <a:ln>
            <a:noFill/>
          </a:ln>
        </p:spPr>
        <p:style>
          <a:lnRef idx="0"/>
          <a:fillRef idx="0"/>
          <a:effectRef idx="0"/>
          <a:fontRef idx="minor"/>
        </p:style>
        <p:txBody>
          <a:bodyPr lIns="90000" rIns="90000" tIns="45000" bIns="45000"/>
          <a:p>
            <a:pPr>
              <a:lnSpc>
                <a:spcPct val="100000"/>
              </a:lnSpc>
            </a:pPr>
            <a:r>
              <a:rPr b="0" lang="en-US" sz="6000" spc="-1" strike="noStrike">
                <a:solidFill>
                  <a:srgbClr val="ffffff"/>
                </a:solidFill>
                <a:latin typeface="Noto Sans Light"/>
                <a:ea typeface="DejaVu Sans"/>
              </a:rPr>
              <a:t>Table of content</a:t>
            </a:r>
            <a:endParaRPr b="0" lang="en-US" sz="6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Features of Docker</a:t>
            </a:r>
            <a:endParaRPr b="0" lang="en-US" sz="6000" spc="-1" strike="noStrike">
              <a:latin typeface="Arial"/>
            </a:endParaRPr>
          </a:p>
        </p:txBody>
      </p:sp>
      <p:sp>
        <p:nvSpPr>
          <p:cNvPr id="136"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has the ability to </a:t>
            </a:r>
            <a:r>
              <a:rPr b="1" lang="en-US" sz="3200" spc="-1" strike="noStrike">
                <a:solidFill>
                  <a:srgbClr val="000000"/>
                </a:solidFill>
                <a:latin typeface="Noto Sans Regular"/>
                <a:ea typeface="DejaVu Sans"/>
              </a:rPr>
              <a:t>reduce the size</a:t>
            </a:r>
            <a:r>
              <a:rPr b="0" lang="en-US" sz="3200" spc="-1" strike="noStrike">
                <a:solidFill>
                  <a:srgbClr val="000000"/>
                </a:solidFill>
                <a:latin typeface="Noto Sans Regular"/>
                <a:ea typeface="DejaVu Sans"/>
              </a:rPr>
              <a:t> of development by providing a smaller footprint of the operating system via containers.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With containers, it becomes </a:t>
            </a:r>
            <a:r>
              <a:rPr b="1" lang="en-US" sz="3200" spc="-1" strike="noStrike">
                <a:solidFill>
                  <a:srgbClr val="000000"/>
                </a:solidFill>
                <a:latin typeface="Noto Sans Regular"/>
                <a:ea typeface="DejaVu Sans"/>
              </a:rPr>
              <a:t>easier</a:t>
            </a:r>
            <a:r>
              <a:rPr b="0" lang="en-US" sz="3200" spc="-1" strike="noStrike">
                <a:solidFill>
                  <a:srgbClr val="000000"/>
                </a:solidFill>
                <a:latin typeface="Noto Sans Regular"/>
                <a:ea typeface="DejaVu Sans"/>
              </a:rPr>
              <a:t> for teams across different units, such as development, QA and Operations to work seamlessly across applications.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You can </a:t>
            </a:r>
            <a:r>
              <a:rPr b="1" lang="en-US" sz="3200" spc="-1" strike="noStrike">
                <a:solidFill>
                  <a:srgbClr val="000000"/>
                </a:solidFill>
                <a:latin typeface="Noto Sans Regular"/>
                <a:ea typeface="DejaVu Sans"/>
              </a:rPr>
              <a:t>deploy</a:t>
            </a:r>
            <a:r>
              <a:rPr b="0" lang="en-US" sz="3200" spc="-1" strike="noStrike">
                <a:solidFill>
                  <a:srgbClr val="000000"/>
                </a:solidFill>
                <a:latin typeface="Noto Sans Regular"/>
                <a:ea typeface="DejaVu Sans"/>
              </a:rPr>
              <a:t> Docker containers </a:t>
            </a:r>
            <a:r>
              <a:rPr b="1" lang="en-US" sz="3200" spc="-1" strike="noStrike">
                <a:solidFill>
                  <a:srgbClr val="000000"/>
                </a:solidFill>
                <a:latin typeface="Noto Sans Regular"/>
                <a:ea typeface="DejaVu Sans"/>
              </a:rPr>
              <a:t>anywhere</a:t>
            </a:r>
            <a:r>
              <a:rPr b="0" lang="en-US" sz="3200" spc="-1" strike="noStrike">
                <a:solidFill>
                  <a:srgbClr val="000000"/>
                </a:solidFill>
                <a:latin typeface="Noto Sans Regular"/>
                <a:ea typeface="DejaVu Sans"/>
              </a:rPr>
              <a:t>, on any physical and virtual machines and even on the cloud.</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Since Docker containers are pretty lightweight, they are very </a:t>
            </a:r>
            <a:r>
              <a:rPr b="1" lang="en-US" sz="3200" spc="-1" strike="noStrike">
                <a:solidFill>
                  <a:srgbClr val="000000"/>
                </a:solidFill>
                <a:latin typeface="Noto Sans Regular"/>
                <a:ea typeface="DejaVu Sans"/>
              </a:rPr>
              <a:t>easily scalable.</a:t>
            </a:r>
            <a:endParaRPr b="0" lang="en-US"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Terminology</a:t>
            </a:r>
            <a:endParaRPr b="0" lang="en-US" sz="6000" spc="-1" strike="noStrike">
              <a:latin typeface="Arial"/>
            </a:endParaRPr>
          </a:p>
        </p:txBody>
      </p:sp>
      <p:sp>
        <p:nvSpPr>
          <p:cNvPr id="138"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1" lang="en-US" sz="3200" spc="-1" strike="noStrike">
                <a:solidFill>
                  <a:srgbClr val="000000"/>
                </a:solidFill>
                <a:latin typeface="Noto Sans Regular"/>
                <a:ea typeface="DejaVu Sans"/>
              </a:rPr>
              <a:t>Images</a:t>
            </a:r>
            <a:r>
              <a:rPr b="0" lang="en-US" sz="3200" spc="-1" strike="noStrike">
                <a:solidFill>
                  <a:srgbClr val="000000"/>
                </a:solidFill>
                <a:latin typeface="Noto Sans Regular"/>
                <a:ea typeface="DejaVu Sans"/>
              </a:rPr>
              <a:t> - The </a:t>
            </a:r>
            <a:r>
              <a:rPr b="1" lang="en-US" sz="3200" spc="-1" strike="noStrike">
                <a:solidFill>
                  <a:srgbClr val="000000"/>
                </a:solidFill>
                <a:latin typeface="Noto Sans Regular"/>
                <a:ea typeface="DejaVu Sans"/>
              </a:rPr>
              <a:t>blueprints</a:t>
            </a:r>
            <a:r>
              <a:rPr b="0" lang="en-US" sz="3200" spc="-1" strike="noStrike">
                <a:solidFill>
                  <a:srgbClr val="000000"/>
                </a:solidFill>
                <a:latin typeface="Noto Sans Regular"/>
                <a:ea typeface="DejaVu Sans"/>
              </a:rPr>
              <a:t> of our application which form the basis of containers.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3200" spc="-1" strike="noStrike">
                <a:solidFill>
                  <a:srgbClr val="000000"/>
                </a:solidFill>
                <a:latin typeface="Noto Sans Regular"/>
                <a:ea typeface="DejaVu Sans"/>
              </a:rPr>
              <a:t>Containers</a:t>
            </a:r>
            <a:r>
              <a:rPr b="0" lang="en-US" sz="3200" spc="-1" strike="noStrike">
                <a:solidFill>
                  <a:srgbClr val="000000"/>
                </a:solidFill>
                <a:latin typeface="Noto Sans Regular"/>
                <a:ea typeface="DejaVu Sans"/>
              </a:rPr>
              <a:t> -</a:t>
            </a:r>
            <a:r>
              <a:rPr b="1" lang="en-US" sz="3200" spc="-1" strike="noStrike">
                <a:solidFill>
                  <a:srgbClr val="000000"/>
                </a:solidFill>
                <a:latin typeface="Noto Sans Regular"/>
                <a:ea typeface="DejaVu Sans"/>
              </a:rPr>
              <a:t> Created from Docker images</a:t>
            </a:r>
            <a:r>
              <a:rPr b="0" lang="en-US" sz="3200" spc="-1" strike="noStrike">
                <a:solidFill>
                  <a:srgbClr val="000000"/>
                </a:solidFill>
                <a:latin typeface="Noto Sans Regular"/>
                <a:ea typeface="DejaVu Sans"/>
              </a:rPr>
              <a:t> and run the actual application.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3200" spc="-1" strike="noStrike">
                <a:solidFill>
                  <a:srgbClr val="000000"/>
                </a:solidFill>
                <a:latin typeface="Noto Sans Regular"/>
                <a:ea typeface="DejaVu Sans"/>
              </a:rPr>
              <a:t>Docker Daemon</a:t>
            </a:r>
            <a:r>
              <a:rPr b="0" lang="en-US" sz="3200" spc="-1" strike="noStrike">
                <a:solidFill>
                  <a:srgbClr val="000000"/>
                </a:solidFill>
                <a:latin typeface="Noto Sans Regular"/>
                <a:ea typeface="DejaVu Sans"/>
              </a:rPr>
              <a:t> - </a:t>
            </a:r>
            <a:r>
              <a:rPr b="1" lang="en-US" sz="3200" spc="-1" strike="noStrike">
                <a:solidFill>
                  <a:srgbClr val="000000"/>
                </a:solidFill>
                <a:latin typeface="Noto Sans Regular"/>
                <a:ea typeface="DejaVu Sans"/>
              </a:rPr>
              <a:t>The background service</a:t>
            </a:r>
            <a:r>
              <a:rPr b="0" lang="en-US" sz="3200" spc="-1" strike="noStrike">
                <a:solidFill>
                  <a:srgbClr val="000000"/>
                </a:solidFill>
                <a:latin typeface="Noto Sans Regular"/>
                <a:ea typeface="DejaVu Sans"/>
              </a:rPr>
              <a:t> running on the host that manages building, running and distributing Docker containers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3200" spc="-1" strike="noStrike">
                <a:solidFill>
                  <a:srgbClr val="000000"/>
                </a:solidFill>
                <a:latin typeface="Noto Sans Regular"/>
                <a:ea typeface="DejaVu Sans"/>
              </a:rPr>
              <a:t>Docker Client</a:t>
            </a:r>
            <a:r>
              <a:rPr b="0" lang="en-US" sz="3200" spc="-1" strike="noStrike">
                <a:solidFill>
                  <a:srgbClr val="000000"/>
                </a:solidFill>
                <a:latin typeface="Noto Sans Regular"/>
                <a:ea typeface="DejaVu Sans"/>
              </a:rPr>
              <a:t> - </a:t>
            </a:r>
            <a:r>
              <a:rPr b="1" lang="en-US" sz="3200" spc="-1" strike="noStrike">
                <a:solidFill>
                  <a:srgbClr val="000000"/>
                </a:solidFill>
                <a:latin typeface="Noto Sans Regular"/>
                <a:ea typeface="DejaVu Sans"/>
              </a:rPr>
              <a:t>The command line tool</a:t>
            </a:r>
            <a:r>
              <a:rPr b="0" lang="en-US" sz="3200" spc="-1" strike="noStrike">
                <a:solidFill>
                  <a:srgbClr val="000000"/>
                </a:solidFill>
                <a:latin typeface="Noto Sans Regular"/>
                <a:ea typeface="DejaVu Sans"/>
              </a:rPr>
              <a:t>( or other tools) that allows the user to interact with the daemon.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3200" spc="-1" strike="noStrike">
                <a:solidFill>
                  <a:srgbClr val="000000"/>
                </a:solidFill>
                <a:latin typeface="Noto Sans Regular"/>
                <a:ea typeface="DejaVu Sans"/>
              </a:rPr>
              <a:t>Docker Hub</a:t>
            </a:r>
            <a:r>
              <a:rPr b="0" lang="en-US" sz="3200" spc="-1" strike="noStrike">
                <a:solidFill>
                  <a:srgbClr val="000000"/>
                </a:solidFill>
                <a:latin typeface="Noto Sans Regular"/>
                <a:ea typeface="DejaVu Sans"/>
              </a:rPr>
              <a:t> - A </a:t>
            </a:r>
            <a:r>
              <a:rPr b="1" lang="en-US" sz="3200" spc="-1" strike="noStrike">
                <a:solidFill>
                  <a:srgbClr val="000000"/>
                </a:solidFill>
                <a:latin typeface="Noto Sans Regular"/>
                <a:ea typeface="DejaVu Sans"/>
              </a:rPr>
              <a:t>registry</a:t>
            </a:r>
            <a:r>
              <a:rPr b="0" lang="en-US" sz="3200" spc="-1" strike="noStrike">
                <a:solidFill>
                  <a:srgbClr val="000000"/>
                </a:solidFill>
                <a:latin typeface="Noto Sans Regular"/>
                <a:ea typeface="DejaVu Sans"/>
              </a:rPr>
              <a:t> of Docker images. </a:t>
            </a:r>
            <a:endParaRPr b="0" lang="en-US" sz="3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 </a:t>
            </a:r>
            <a:r>
              <a:rPr b="0" lang="en-US" sz="6000" spc="-1" strike="noStrike">
                <a:solidFill>
                  <a:srgbClr val="ffffff"/>
                </a:solidFill>
                <a:latin typeface="Noto Sans Light"/>
                <a:ea typeface="DejaVu Sans"/>
              </a:rPr>
              <a:t>How to work?</a:t>
            </a:r>
            <a:endParaRPr b="0" lang="en-US" sz="6000" spc="-1" strike="noStrike">
              <a:latin typeface="Arial"/>
            </a:endParaRPr>
          </a:p>
        </p:txBody>
      </p:sp>
      <p:sp>
        <p:nvSpPr>
          <p:cNvPr id="140"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Depend on Linux Kernel</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Isolation: </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Cgroups( share and also limit the resources each process or container)</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namespaces(Process ID,Mount,IPC,User,Network)</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union file systems(UFS) sush as AUFS, overlay, overlay2</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Run limited process instead  of full process.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1"/>
              </a:rPr>
              <a:t>https://medium.com/@kasunmaduraeng/docker-namespace-and-cgroups-dece27c209c7</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2"/>
              </a:rPr>
              <a:t>https://dockerlabs.collabnix.com/beginners/understanding-docker-underlying-technology/README.html</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3"/>
              </a:rPr>
              <a:t>https://dker.ru/docs/docker-engine/user-guide/docker-storage-drivers/overlayfs-storage-in-practice/</a:t>
            </a:r>
            <a:endParaRPr b="0" lang="en-US" sz="3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AUFS</a:t>
            </a:r>
            <a:endParaRPr b="0" lang="en-US" sz="6000" spc="-1" strike="noStrike">
              <a:latin typeface="Arial"/>
            </a:endParaRPr>
          </a:p>
        </p:txBody>
      </p:sp>
      <p:sp>
        <p:nvSpPr>
          <p:cNvPr id="142"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4000" spc="-1" strike="noStrike">
                <a:solidFill>
                  <a:srgbClr val="000000"/>
                </a:solidFill>
                <a:latin typeface="Arial"/>
                <a:ea typeface="DejaVu Sans"/>
              </a:rPr>
              <a:t>apt-get install aufs-tools</a:t>
            </a:r>
            <a:endParaRPr b="0" lang="en-US" sz="4000" spc="-1" strike="noStrike">
              <a:latin typeface="Arial"/>
            </a:endParaRPr>
          </a:p>
          <a:p>
            <a:pPr>
              <a:lnSpc>
                <a:spcPct val="100000"/>
              </a:lnSpc>
            </a:pPr>
            <a:endParaRPr b="0" lang="en-US" sz="4000" spc="-1" strike="noStrike">
              <a:latin typeface="Arial"/>
            </a:endParaRPr>
          </a:p>
          <a:p>
            <a:pPr marL="216000" indent="-215640">
              <a:lnSpc>
                <a:spcPct val="100000"/>
              </a:lnSpc>
              <a:buClr>
                <a:srgbClr val="000000"/>
              </a:buClr>
              <a:buSzPct val="45000"/>
              <a:buFont typeface="Wingdings" charset="2"/>
              <a:buChar char=""/>
            </a:pPr>
            <a:r>
              <a:rPr b="0" lang="en-US" sz="3600" spc="-1" strike="noStrike">
                <a:solidFill>
                  <a:srgbClr val="000000"/>
                </a:solidFill>
                <a:latin typeface="Arial"/>
                <a:ea typeface="DejaVu Sans"/>
              </a:rPr>
              <a:t>mkdir /tmp/dir1</a:t>
            </a:r>
            <a:endParaRPr b="0" lang="en-US" sz="3600" spc="-1" strike="noStrike">
              <a:latin typeface="Arial"/>
            </a:endParaRPr>
          </a:p>
          <a:p>
            <a:pPr marL="216000" indent="-215640">
              <a:lnSpc>
                <a:spcPct val="100000"/>
              </a:lnSpc>
              <a:buClr>
                <a:srgbClr val="000000"/>
              </a:buClr>
              <a:buSzPct val="45000"/>
              <a:buFont typeface="Wingdings" charset="2"/>
              <a:buChar char=""/>
            </a:pPr>
            <a:r>
              <a:rPr b="0" lang="en-US" sz="3600" spc="-1" strike="noStrike">
                <a:solidFill>
                  <a:srgbClr val="000000"/>
                </a:solidFill>
                <a:latin typeface="Arial"/>
                <a:ea typeface="DejaVu Sans"/>
              </a:rPr>
              <a:t>mkdir /tmp/aufs-root</a:t>
            </a:r>
            <a:endParaRPr b="0" lang="en-US" sz="3600" spc="-1" strike="noStrike">
              <a:latin typeface="Arial"/>
            </a:endParaRPr>
          </a:p>
          <a:p>
            <a:pPr marL="216000" indent="-215640">
              <a:lnSpc>
                <a:spcPct val="100000"/>
              </a:lnSpc>
              <a:buClr>
                <a:srgbClr val="000000"/>
              </a:buClr>
              <a:buSzPct val="45000"/>
              <a:buFont typeface="Wingdings" charset="2"/>
              <a:buChar char=""/>
            </a:pPr>
            <a:r>
              <a:rPr b="0" lang="en-US" sz="3600" spc="-1" strike="noStrike">
                <a:solidFill>
                  <a:srgbClr val="000000"/>
                </a:solidFill>
                <a:latin typeface="Arial"/>
                <a:ea typeface="DejaVu Sans"/>
              </a:rPr>
              <a:t>mount -t aufs -o br=/tmp/dir1:/home/user2 none /tmp/aufs-root/</a:t>
            </a:r>
            <a:endParaRPr b="0" lang="en-US" sz="3600" spc="-1" strike="noStrike">
              <a:latin typeface="Arial"/>
            </a:endParaRPr>
          </a:p>
          <a:p>
            <a:pPr>
              <a:lnSpc>
                <a:spcPct val="100000"/>
              </a:lnSpc>
            </a:pPr>
            <a:endParaRPr b="0" lang="en-US" sz="3600" spc="-1" strike="noStrike">
              <a:latin typeface="Arial"/>
            </a:endParaRPr>
          </a:p>
          <a:p>
            <a:pPr marL="216000" indent="-215640">
              <a:lnSpc>
                <a:spcPct val="100000"/>
              </a:lnSpc>
              <a:buClr>
                <a:srgbClr val="000000"/>
              </a:buClr>
              <a:buSzPct val="45000"/>
              <a:buFont typeface="Wingdings" charset="2"/>
              <a:buChar char=""/>
            </a:pPr>
            <a:r>
              <a:rPr b="0" lang="en-US" sz="3600" spc="-1" strike="noStrike">
                <a:solidFill>
                  <a:srgbClr val="000000"/>
                </a:solidFill>
                <a:latin typeface="Arial"/>
                <a:ea typeface="DejaVu Sans"/>
              </a:rPr>
              <a:t>By default, if no permissions are specified, first branch will be mounted as writable, and the remaining branches will be mounted as readonly.</a:t>
            </a:r>
            <a:endParaRPr b="0" lang="en-US" sz="3600" spc="-1" strike="noStrike">
              <a:latin typeface="Arial"/>
            </a:endParaRPr>
          </a:p>
          <a:p>
            <a:pPr marL="216000" indent="-215640">
              <a:lnSpc>
                <a:spcPct val="100000"/>
              </a:lnSpc>
              <a:buClr>
                <a:srgbClr val="000000"/>
              </a:buClr>
              <a:buSzPct val="45000"/>
              <a:buFont typeface="Wingdings" charset="2"/>
              <a:buChar char=""/>
            </a:pPr>
            <a:r>
              <a:rPr b="0" lang="en-US" sz="3600" spc="-1" strike="noStrike">
                <a:solidFill>
                  <a:srgbClr val="000000"/>
                </a:solidFill>
                <a:latin typeface="Arial"/>
                <a:ea typeface="DejaVu Sans"/>
              </a:rPr>
              <a:t>So when you create any file inside ‘/tmp/aufs-root/’, physically it will be created under “/tmp/dir1”, since it is the only writable branch</a:t>
            </a:r>
            <a:endParaRPr b="0" lang="en-US" sz="36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4800" spc="-1" strike="noStrike">
                <a:solidFill>
                  <a:srgbClr val="ffffff"/>
                </a:solidFill>
                <a:latin typeface="Noto Sans Light"/>
                <a:ea typeface="DejaVu Sans"/>
              </a:rPr>
              <a:t>Windows container and Hyper-V</a:t>
            </a:r>
            <a:endParaRPr b="0" lang="en-US" sz="4800" spc="-1" strike="noStrike">
              <a:latin typeface="Arial"/>
            </a:endParaRPr>
          </a:p>
        </p:txBody>
      </p:sp>
      <p:sp>
        <p:nvSpPr>
          <p:cNvPr id="144"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br/>
            <a:br/>
            <a:br/>
            <a:br/>
            <a:br/>
            <a:br/>
            <a:br/>
            <a:r>
              <a:rPr b="0" lang="en-US" sz="3200" spc="-1" strike="noStrike" u="sng">
                <a:solidFill>
                  <a:srgbClr val="0000ff"/>
                </a:solidFill>
                <a:uFillTx/>
                <a:latin typeface="Noto Sans Regular"/>
                <a:ea typeface="DejaVu Sans"/>
                <a:hlinkClick r:id="rId1"/>
              </a:rPr>
              <a:t>https://hub.docker.com/publishers/microsoftowner</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2"/>
              </a:rPr>
              <a:t>https://docs.microsoft.com/en-us/virtualization/windowscontainers/manage-containers/hyperv-container</a:t>
            </a:r>
            <a:endParaRPr b="0" lang="en-US" sz="3200" spc="-1" strike="noStrike">
              <a:latin typeface="Arial"/>
            </a:endParaRPr>
          </a:p>
          <a:p>
            <a:pPr>
              <a:lnSpc>
                <a:spcPct val="100000"/>
              </a:lnSpc>
              <a:spcAft>
                <a:spcPts val="1409"/>
              </a:spcAft>
            </a:pPr>
            <a:endParaRPr b="0" lang="en-US" sz="3200" spc="-1" strike="noStrike">
              <a:latin typeface="Arial"/>
            </a:endParaRPr>
          </a:p>
          <a:p>
            <a:pPr>
              <a:lnSpc>
                <a:spcPct val="100000"/>
              </a:lnSpc>
              <a:spcAft>
                <a:spcPts val="1409"/>
              </a:spcAft>
            </a:pPr>
            <a:endParaRPr b="0" lang="en-US" sz="3200" spc="-1" strike="noStrike">
              <a:latin typeface="Arial"/>
            </a:endParaRPr>
          </a:p>
        </p:txBody>
      </p:sp>
      <p:pic>
        <p:nvPicPr>
          <p:cNvPr id="145" name="" descr=""/>
          <p:cNvPicPr/>
          <p:nvPr/>
        </p:nvPicPr>
        <p:blipFill>
          <a:blip r:embed="rId3"/>
          <a:stretch/>
        </p:blipFill>
        <p:spPr>
          <a:xfrm>
            <a:off x="1737360" y="1803600"/>
            <a:ext cx="7742520" cy="313380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Installation</a:t>
            </a:r>
            <a:endParaRPr b="0" lang="en-US" sz="6000" spc="-1" strike="noStrike">
              <a:latin typeface="Arial"/>
            </a:endParaRPr>
          </a:p>
        </p:txBody>
      </p:sp>
      <p:sp>
        <p:nvSpPr>
          <p:cNvPr id="147"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CE (Community Edition) is the simple classical OSS (Open Source Software) Docker Engine.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EE (Enterprise Edition) is Docker CE with certification on some systems and support by Docker Inc.</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https://docs.docker.com/engine/install/centos/</a:t>
            </a:r>
            <a:endParaRPr b="0" lang="en-US" sz="3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Install in CentOS</a:t>
            </a:r>
            <a:endParaRPr b="0" lang="en-US" sz="6000" spc="-1" strike="noStrike">
              <a:latin typeface="Arial"/>
            </a:endParaRPr>
          </a:p>
        </p:txBody>
      </p:sp>
      <p:sp>
        <p:nvSpPr>
          <p:cNvPr id="149" name="CustomShape 2"/>
          <p:cNvSpPr/>
          <p:nvPr/>
        </p:nvSpPr>
        <p:spPr>
          <a:xfrm>
            <a:off x="1645920" y="1659960"/>
            <a:ext cx="4993920" cy="144756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200" spc="-1" strike="noStrike">
                <a:solidFill>
                  <a:srgbClr val="000000"/>
                </a:solidFill>
                <a:latin typeface="Courier New"/>
                <a:ea typeface="Courier New"/>
              </a:rPr>
              <a:t>sudo yum remove docker \</a:t>
            </a:r>
            <a:endParaRPr b="0" lang="en-US" sz="1200" spc="-1" strike="noStrike">
              <a:latin typeface="Arial"/>
            </a:endParaRPr>
          </a:p>
          <a:p>
            <a:pPr>
              <a:lnSpc>
                <a:spcPct val="100000"/>
              </a:lnSpc>
            </a:pPr>
            <a:r>
              <a:rPr b="0" lang="en-US" sz="1200" spc="-1" strike="noStrike">
                <a:solidFill>
                  <a:srgbClr val="000000"/>
                </a:solidFill>
                <a:latin typeface="Courier New"/>
                <a:ea typeface="Courier New"/>
              </a:rPr>
              <a:t>                  </a:t>
            </a:r>
            <a:r>
              <a:rPr b="0" lang="en-US" sz="1200" spc="-1" strike="noStrike">
                <a:solidFill>
                  <a:srgbClr val="000000"/>
                </a:solidFill>
                <a:latin typeface="Courier New"/>
                <a:ea typeface="Courier New"/>
              </a:rPr>
              <a:t>docker-client \</a:t>
            </a:r>
            <a:endParaRPr b="0" lang="en-US" sz="1200" spc="-1" strike="noStrike">
              <a:latin typeface="Arial"/>
            </a:endParaRPr>
          </a:p>
          <a:p>
            <a:pPr>
              <a:lnSpc>
                <a:spcPct val="100000"/>
              </a:lnSpc>
            </a:pPr>
            <a:r>
              <a:rPr b="0" lang="en-US" sz="1200" spc="-1" strike="noStrike">
                <a:solidFill>
                  <a:srgbClr val="000000"/>
                </a:solidFill>
                <a:latin typeface="Courier New"/>
                <a:ea typeface="Courier New"/>
              </a:rPr>
              <a:t>                  </a:t>
            </a:r>
            <a:r>
              <a:rPr b="0" lang="en-US" sz="1200" spc="-1" strike="noStrike">
                <a:solidFill>
                  <a:srgbClr val="000000"/>
                </a:solidFill>
                <a:latin typeface="Courier New"/>
                <a:ea typeface="Courier New"/>
              </a:rPr>
              <a:t>docker-client-latest \</a:t>
            </a:r>
            <a:endParaRPr b="0" lang="en-US" sz="1200" spc="-1" strike="noStrike">
              <a:latin typeface="Arial"/>
            </a:endParaRPr>
          </a:p>
          <a:p>
            <a:pPr>
              <a:lnSpc>
                <a:spcPct val="100000"/>
              </a:lnSpc>
            </a:pPr>
            <a:r>
              <a:rPr b="0" lang="en-US" sz="1200" spc="-1" strike="noStrike">
                <a:solidFill>
                  <a:srgbClr val="000000"/>
                </a:solidFill>
                <a:latin typeface="Courier New"/>
                <a:ea typeface="Courier New"/>
              </a:rPr>
              <a:t>                  </a:t>
            </a:r>
            <a:r>
              <a:rPr b="0" lang="en-US" sz="1200" spc="-1" strike="noStrike">
                <a:solidFill>
                  <a:srgbClr val="000000"/>
                </a:solidFill>
                <a:latin typeface="Courier New"/>
                <a:ea typeface="Courier New"/>
              </a:rPr>
              <a:t>docker-common \</a:t>
            </a:r>
            <a:endParaRPr b="0" lang="en-US" sz="1200" spc="-1" strike="noStrike">
              <a:latin typeface="Arial"/>
            </a:endParaRPr>
          </a:p>
          <a:p>
            <a:pPr>
              <a:lnSpc>
                <a:spcPct val="100000"/>
              </a:lnSpc>
            </a:pPr>
            <a:r>
              <a:rPr b="0" lang="en-US" sz="1200" spc="-1" strike="noStrike">
                <a:solidFill>
                  <a:srgbClr val="000000"/>
                </a:solidFill>
                <a:latin typeface="Courier New"/>
                <a:ea typeface="Courier New"/>
              </a:rPr>
              <a:t>                  </a:t>
            </a:r>
            <a:r>
              <a:rPr b="0" lang="en-US" sz="1200" spc="-1" strike="noStrike">
                <a:solidFill>
                  <a:srgbClr val="000000"/>
                </a:solidFill>
                <a:latin typeface="Courier New"/>
                <a:ea typeface="Courier New"/>
              </a:rPr>
              <a:t>docker-latest \</a:t>
            </a:r>
            <a:endParaRPr b="0" lang="en-US" sz="1200" spc="-1" strike="noStrike">
              <a:latin typeface="Arial"/>
            </a:endParaRPr>
          </a:p>
          <a:p>
            <a:pPr>
              <a:lnSpc>
                <a:spcPct val="100000"/>
              </a:lnSpc>
            </a:pPr>
            <a:r>
              <a:rPr b="0" lang="en-US" sz="1200" spc="-1" strike="noStrike">
                <a:solidFill>
                  <a:srgbClr val="000000"/>
                </a:solidFill>
                <a:latin typeface="Courier New"/>
                <a:ea typeface="Courier New"/>
              </a:rPr>
              <a:t>                  </a:t>
            </a:r>
            <a:r>
              <a:rPr b="0" lang="en-US" sz="1200" spc="-1" strike="noStrike">
                <a:solidFill>
                  <a:srgbClr val="000000"/>
                </a:solidFill>
                <a:latin typeface="Courier New"/>
                <a:ea typeface="Courier New"/>
              </a:rPr>
              <a:t>docker-latest-logrotate \</a:t>
            </a:r>
            <a:endParaRPr b="0" lang="en-US" sz="1200" spc="-1" strike="noStrike">
              <a:latin typeface="Arial"/>
            </a:endParaRPr>
          </a:p>
          <a:p>
            <a:pPr>
              <a:lnSpc>
                <a:spcPct val="100000"/>
              </a:lnSpc>
            </a:pPr>
            <a:r>
              <a:rPr b="0" lang="en-US" sz="1200" spc="-1" strike="noStrike">
                <a:solidFill>
                  <a:srgbClr val="000000"/>
                </a:solidFill>
                <a:latin typeface="Courier New"/>
                <a:ea typeface="Courier New"/>
              </a:rPr>
              <a:t>                  </a:t>
            </a:r>
            <a:r>
              <a:rPr b="0" lang="en-US" sz="1200" spc="-1" strike="noStrike">
                <a:solidFill>
                  <a:srgbClr val="000000"/>
                </a:solidFill>
                <a:latin typeface="Courier New"/>
                <a:ea typeface="Courier New"/>
              </a:rPr>
              <a:t>docker-logrotate \</a:t>
            </a:r>
            <a:endParaRPr b="0" lang="en-US" sz="1200" spc="-1" strike="noStrike">
              <a:latin typeface="Arial"/>
            </a:endParaRPr>
          </a:p>
          <a:p>
            <a:pPr>
              <a:lnSpc>
                <a:spcPct val="100000"/>
              </a:lnSpc>
            </a:pPr>
            <a:r>
              <a:rPr b="0" lang="en-US" sz="1200" spc="-1" strike="noStrike">
                <a:solidFill>
                  <a:srgbClr val="000000"/>
                </a:solidFill>
                <a:latin typeface="Courier New"/>
                <a:ea typeface="Courier New"/>
              </a:rPr>
              <a:t>                  </a:t>
            </a:r>
            <a:r>
              <a:rPr b="0" lang="en-US" sz="1200" spc="-1" strike="noStrike">
                <a:solidFill>
                  <a:srgbClr val="000000"/>
                </a:solidFill>
                <a:latin typeface="Courier New"/>
                <a:ea typeface="Courier New"/>
              </a:rPr>
              <a:t>docker-engine</a:t>
            </a:r>
            <a:endParaRPr b="0" lang="en-US" sz="1200" spc="-1" strike="noStrike">
              <a:latin typeface="Arial"/>
            </a:endParaRPr>
          </a:p>
        </p:txBody>
      </p:sp>
      <p:sp>
        <p:nvSpPr>
          <p:cNvPr id="150" name="CustomShape 3"/>
          <p:cNvSpPr/>
          <p:nvPr/>
        </p:nvSpPr>
        <p:spPr>
          <a:xfrm>
            <a:off x="1645920" y="3262680"/>
            <a:ext cx="6399360" cy="75924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200" spc="-1" strike="noStrike">
                <a:solidFill>
                  <a:srgbClr val="000000"/>
                </a:solidFill>
                <a:latin typeface="Courier New"/>
                <a:ea typeface="Courier New"/>
              </a:rPr>
              <a:t>$ sudo yum install -y yum-utils</a:t>
            </a:r>
            <a:endParaRPr b="0" lang="en-US" sz="1200" spc="-1" strike="noStrike">
              <a:latin typeface="Arial"/>
            </a:endParaRPr>
          </a:p>
          <a:p>
            <a:pPr>
              <a:lnSpc>
                <a:spcPct val="100000"/>
              </a:lnSpc>
            </a:pPr>
            <a:r>
              <a:rPr b="0" lang="en-US" sz="1200" spc="-1" strike="noStrike">
                <a:solidFill>
                  <a:srgbClr val="000000"/>
                </a:solidFill>
                <a:latin typeface="Courier New"/>
                <a:ea typeface="Courier New"/>
              </a:rPr>
              <a:t>$ sudo yum-config-manager \</a:t>
            </a:r>
            <a:endParaRPr b="0" lang="en-US" sz="1200" spc="-1" strike="noStrike">
              <a:latin typeface="Arial"/>
            </a:endParaRPr>
          </a:p>
          <a:p>
            <a:pPr>
              <a:lnSpc>
                <a:spcPct val="100000"/>
              </a:lnSpc>
            </a:pPr>
            <a:r>
              <a:rPr b="0" lang="en-US" sz="1200" spc="-1" strike="noStrike">
                <a:solidFill>
                  <a:srgbClr val="000000"/>
                </a:solidFill>
                <a:latin typeface="Courier New"/>
                <a:ea typeface="Courier New"/>
              </a:rPr>
              <a:t>    </a:t>
            </a:r>
            <a:r>
              <a:rPr b="0" lang="en-US" sz="1200" spc="-1" strike="noStrike">
                <a:solidFill>
                  <a:srgbClr val="000000"/>
                </a:solidFill>
                <a:latin typeface="Courier New"/>
                <a:ea typeface="Courier New"/>
              </a:rPr>
              <a:t>--add-repo \</a:t>
            </a:r>
            <a:endParaRPr b="0" lang="en-US" sz="1200" spc="-1" strike="noStrike">
              <a:latin typeface="Arial"/>
            </a:endParaRPr>
          </a:p>
          <a:p>
            <a:pPr>
              <a:lnSpc>
                <a:spcPct val="100000"/>
              </a:lnSpc>
            </a:pPr>
            <a:r>
              <a:rPr b="0" lang="en-US" sz="1200" spc="-1" strike="noStrike">
                <a:solidFill>
                  <a:srgbClr val="000000"/>
                </a:solidFill>
                <a:latin typeface="Courier New"/>
                <a:ea typeface="Courier New"/>
              </a:rPr>
              <a:t>    </a:t>
            </a:r>
            <a:r>
              <a:rPr b="0" lang="en-US" sz="1200" spc="-1" strike="noStrike">
                <a:solidFill>
                  <a:srgbClr val="000000"/>
                </a:solidFill>
                <a:latin typeface="Courier New"/>
                <a:ea typeface="Courier New"/>
              </a:rPr>
              <a:t>https://download.docker.com/linux/centos/docker-ce.repo</a:t>
            </a:r>
            <a:endParaRPr b="0" lang="en-US" sz="1200" spc="-1" strike="noStrike">
              <a:latin typeface="Arial"/>
            </a:endParaRPr>
          </a:p>
        </p:txBody>
      </p:sp>
      <p:sp>
        <p:nvSpPr>
          <p:cNvPr id="151" name="CustomShape 4"/>
          <p:cNvSpPr/>
          <p:nvPr/>
        </p:nvSpPr>
        <p:spPr>
          <a:xfrm>
            <a:off x="1645920" y="4389120"/>
            <a:ext cx="6399360" cy="24300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200" spc="-1" strike="noStrike">
                <a:solidFill>
                  <a:srgbClr val="000000"/>
                </a:solidFill>
                <a:latin typeface="Courier New"/>
                <a:ea typeface="Courier New"/>
              </a:rPr>
              <a:t>$ sudo yum install docker-ce docker-ce-cli containerd.io</a:t>
            </a:r>
            <a:endParaRPr b="0" lang="en-US" sz="1200" spc="-1" strike="noStrike">
              <a:latin typeface="Arial"/>
            </a:endParaRPr>
          </a:p>
        </p:txBody>
      </p:sp>
      <p:sp>
        <p:nvSpPr>
          <p:cNvPr id="152" name="CustomShape 5"/>
          <p:cNvSpPr/>
          <p:nvPr/>
        </p:nvSpPr>
        <p:spPr>
          <a:xfrm>
            <a:off x="1645920" y="4881600"/>
            <a:ext cx="4479120" cy="41508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200" spc="-1" strike="noStrike">
                <a:solidFill>
                  <a:srgbClr val="000000"/>
                </a:solidFill>
                <a:latin typeface="Courier New"/>
                <a:ea typeface="Courier New"/>
              </a:rPr>
              <a:t>$ sudo systemctl enable docker</a:t>
            </a:r>
            <a:endParaRPr b="0" lang="en-US" sz="1200" spc="-1" strike="noStrike">
              <a:latin typeface="Arial"/>
            </a:endParaRPr>
          </a:p>
          <a:p>
            <a:pPr>
              <a:lnSpc>
                <a:spcPct val="100000"/>
              </a:lnSpc>
            </a:pPr>
            <a:r>
              <a:rPr b="0" lang="en-US" sz="1200" spc="-1" strike="noStrike">
                <a:solidFill>
                  <a:srgbClr val="000000"/>
                </a:solidFill>
                <a:latin typeface="Courier New"/>
                <a:ea typeface="Courier New"/>
              </a:rPr>
              <a:t>$ sudo systemctl start docker</a:t>
            </a:r>
            <a:endParaRPr b="0" lang="en-US" sz="12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Install in Windows</a:t>
            </a:r>
            <a:endParaRPr b="0" lang="en-US" sz="6000" spc="-1" strike="noStrike">
              <a:latin typeface="Arial"/>
            </a:endParaRPr>
          </a:p>
        </p:txBody>
      </p:sp>
      <p:sp>
        <p:nvSpPr>
          <p:cNvPr id="154"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a:lnSpc>
                <a:spcPct val="100000"/>
              </a:lnSpc>
              <a:spcAft>
                <a:spcPts val="1409"/>
              </a:spcAft>
            </a:pPr>
            <a:r>
              <a:rPr b="0" lang="en-US" sz="3200" spc="-1" strike="noStrike">
                <a:solidFill>
                  <a:srgbClr val="000000"/>
                </a:solidFill>
                <a:latin typeface="Noto Sans Regular"/>
                <a:ea typeface="DejaVu Sans"/>
              </a:rPr>
              <a:t>Windows 7/8/10 Home </a:t>
            </a:r>
            <a:endParaRPr b="0" lang="en-US" sz="3200" spc="-1" strike="noStrike">
              <a:latin typeface="Arial"/>
            </a:endParaRPr>
          </a:p>
          <a:p>
            <a:pPr lvl="3" marL="864000" indent="-215640">
              <a:lnSpc>
                <a:spcPct val="100000"/>
              </a:lnSpc>
              <a:spcAft>
                <a:spcPts val="1409"/>
              </a:spcAft>
              <a:buClr>
                <a:srgbClr val="000000"/>
              </a:buClr>
              <a:buSzPct val="45000"/>
              <a:buFont typeface="Wingdings" charset="2"/>
              <a:buChar char=""/>
            </a:pPr>
            <a:r>
              <a:rPr b="0" lang="en-US" sz="3200" spc="-1" strike="noStrike">
                <a:solidFill>
                  <a:srgbClr val="000000"/>
                </a:solidFill>
                <a:latin typeface="Noto Sans Regular"/>
                <a:ea typeface="DejaVu Sans"/>
              </a:rPr>
              <a:t>Install Docker toolbox and run docker</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Windows server 2016 and Windows 10 Pro,  Enterprise and Education:</a:t>
            </a:r>
            <a:endParaRPr b="0" lang="en-US" sz="3200" spc="-1" strike="noStrike">
              <a:latin typeface="Arial"/>
            </a:endParaRPr>
          </a:p>
          <a:p>
            <a:pPr lvl="3" marL="864000" indent="-215640">
              <a:lnSpc>
                <a:spcPct val="100000"/>
              </a:lnSpc>
              <a:spcAft>
                <a:spcPts val="1409"/>
              </a:spcAft>
              <a:buClr>
                <a:srgbClr val="000000"/>
              </a:buClr>
              <a:buSzPct val="45000"/>
              <a:buFont typeface="Wingdings" charset="2"/>
              <a:buChar char=""/>
            </a:pPr>
            <a:r>
              <a:rPr b="0" lang="en-US" sz="3200" spc="-1" strike="noStrike">
                <a:solidFill>
                  <a:srgbClr val="000000"/>
                </a:solidFill>
                <a:latin typeface="Noto Sans Regular"/>
                <a:ea typeface="DejaVu Sans"/>
              </a:rPr>
              <a:t>Using windows container and Windows HyperV</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Windows 10 Home edition</a:t>
            </a:r>
            <a:endParaRPr b="0" lang="en-US" sz="3200" spc="-1" strike="noStrike">
              <a:latin typeface="Arial"/>
            </a:endParaRPr>
          </a:p>
          <a:p>
            <a:pPr lvl="3" marL="864000" indent="-215640">
              <a:lnSpc>
                <a:spcPct val="100000"/>
              </a:lnSpc>
              <a:spcAft>
                <a:spcPts val="1409"/>
              </a:spcAft>
              <a:buClr>
                <a:srgbClr val="000000"/>
              </a:buClr>
              <a:buSzPct val="45000"/>
              <a:buFont typeface="Wingdings" charset="2"/>
              <a:buChar char=""/>
            </a:pPr>
            <a:r>
              <a:rPr b="0" lang="en-US" sz="3200" spc="-1" strike="noStrike">
                <a:solidFill>
                  <a:srgbClr val="000000"/>
                </a:solidFill>
                <a:latin typeface="Noto Sans Regular"/>
                <a:ea typeface="DejaVu Sans"/>
              </a:rPr>
              <a:t>WSL 2 is a new version of Windows Subsystem for Linux (WSL) for Windows based developers to run Linux environment without the overhead of a VM</a:t>
            </a:r>
            <a:endParaRPr b="0" lang="en-US" sz="3200" spc="-1" strike="noStrike">
              <a:latin typeface="Arial"/>
            </a:endParaRPr>
          </a:p>
          <a:p>
            <a:pPr lvl="3" marL="864000" indent="-215640">
              <a:lnSpc>
                <a:spcPct val="100000"/>
              </a:lnSpc>
              <a:spcAft>
                <a:spcPts val="1409"/>
              </a:spcAft>
              <a:buClr>
                <a:srgbClr val="000000"/>
              </a:buClr>
              <a:buSzPct val="45000"/>
              <a:buFont typeface="Wingdings" charset="2"/>
              <a:buChar char=""/>
            </a:pPr>
            <a:r>
              <a:rPr b="0" lang="en-US" sz="3200" spc="-1" strike="noStrike">
                <a:solidFill>
                  <a:srgbClr val="000000"/>
                </a:solidFill>
                <a:latin typeface="Noto Sans Regular"/>
                <a:ea typeface="DejaVu Sans"/>
              </a:rPr>
              <a:t>https://medium.com/@wuedward/docker-on-wsl-2-317d8623a180</a:t>
            </a:r>
            <a:endParaRPr b="0" lang="en-US" sz="3200" spc="-1" strike="noStrike">
              <a:latin typeface="Arial"/>
            </a:endParaRPr>
          </a:p>
          <a:p>
            <a:pPr>
              <a:lnSpc>
                <a:spcPct val="100000"/>
              </a:lnSpc>
              <a:spcAft>
                <a:spcPts val="1409"/>
              </a:spcAft>
            </a:pP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1"/>
              </a:rPr>
              <a:t>https://devconnected.com/how-to-install-docker-on-windows-7-8-10-home-and-pro/</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https://stackoverflow.com/questions/48251703/if-docker-runs-natively-on-windows-then-why-does-it-need-hyper-v</a:t>
            </a:r>
            <a:endParaRPr b="0" lang="en-US" sz="3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pull , push</a:t>
            </a:r>
            <a:endParaRPr b="0" lang="en-US" sz="6000" spc="-1" strike="noStrike">
              <a:latin typeface="Arial"/>
            </a:endParaRPr>
          </a:p>
        </p:txBody>
      </p:sp>
      <p:sp>
        <p:nvSpPr>
          <p:cNvPr id="156"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marL="432000" indent="-322560">
              <a:lnSpc>
                <a:spcPct val="100000"/>
              </a:lnSpc>
              <a:buClr>
                <a:srgbClr val="04617b"/>
              </a:buClr>
              <a:buSzPct val="45000"/>
              <a:buFont typeface="Wingdings" charset="2"/>
              <a:buChar char=""/>
            </a:pPr>
            <a:r>
              <a:rPr b="0" lang="en-US" sz="2600" spc="-1" strike="noStrike">
                <a:solidFill>
                  <a:srgbClr val="000000"/>
                </a:solidFill>
                <a:latin typeface="Courier New"/>
                <a:ea typeface="Courier New"/>
              </a:rPr>
              <a:t>Docker Registry</a:t>
            </a:r>
            <a:endParaRPr b="0" lang="en-US" sz="2600" spc="-1" strike="noStrike">
              <a:latin typeface="Arial"/>
            </a:endParaRPr>
          </a:p>
          <a:p>
            <a:pPr marL="432000" indent="-322560">
              <a:lnSpc>
                <a:spcPct val="100000"/>
              </a:lnSpc>
              <a:buClr>
                <a:srgbClr val="04617b"/>
              </a:buClr>
              <a:buSzPct val="45000"/>
              <a:buFont typeface="Wingdings" charset="2"/>
              <a:buChar char=""/>
            </a:pPr>
            <a:r>
              <a:rPr b="0" lang="en-US" sz="2600" spc="-1" strike="noStrike">
                <a:solidFill>
                  <a:srgbClr val="000000"/>
                </a:solidFill>
                <a:latin typeface="Courier New"/>
                <a:ea typeface="Courier New"/>
              </a:rPr>
              <a:t>Docker pull:  Get image from docker registry</a:t>
            </a:r>
            <a:endParaRPr b="0" lang="en-US" sz="2600" spc="-1" strike="noStrike">
              <a:latin typeface="Arial"/>
            </a:endParaRPr>
          </a:p>
          <a:p>
            <a:pPr marL="432000" indent="-322560">
              <a:lnSpc>
                <a:spcPct val="100000"/>
              </a:lnSpc>
              <a:buClr>
                <a:srgbClr val="04617b"/>
              </a:buClr>
              <a:buSzPct val="45000"/>
              <a:buFont typeface="Wingdings" charset="2"/>
              <a:buChar char=""/>
            </a:pPr>
            <a:r>
              <a:rPr b="0" lang="en-US" sz="2600" spc="-1" strike="noStrike">
                <a:solidFill>
                  <a:srgbClr val="000000"/>
                </a:solidFill>
                <a:latin typeface="Courier New"/>
                <a:ea typeface="Courier New"/>
              </a:rPr>
              <a:t>Docker push: </a:t>
            </a:r>
            <a:r>
              <a:rPr b="0" lang="en-US" sz="2600" spc="-1" strike="noStrike">
                <a:solidFill>
                  <a:srgbClr val="000000"/>
                </a:solidFill>
                <a:latin typeface="Courier New"/>
                <a:ea typeface="Courier New"/>
              </a:rPr>
              <a:t>	</a:t>
            </a:r>
            <a:r>
              <a:rPr b="0" lang="en-US" sz="2600" spc="-1" strike="noStrike">
                <a:solidFill>
                  <a:srgbClr val="000000"/>
                </a:solidFill>
                <a:latin typeface="Courier New"/>
                <a:ea typeface="Courier New"/>
              </a:rPr>
              <a:t>Push image into docker registry</a:t>
            </a: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marL="432000" indent="-322560">
              <a:lnSpc>
                <a:spcPct val="100000"/>
              </a:lnSpc>
              <a:buClr>
                <a:srgbClr val="04617b"/>
              </a:buClr>
              <a:buSzPct val="45000"/>
              <a:buFont typeface="Wingdings" charset="2"/>
              <a:buChar char=""/>
            </a:pPr>
            <a:r>
              <a:rPr b="0" lang="en-US" sz="2600" spc="-1" strike="noStrike">
                <a:solidFill>
                  <a:srgbClr val="000000"/>
                </a:solidFill>
                <a:latin typeface="Courier New"/>
                <a:ea typeface="Courier New"/>
              </a:rPr>
              <a:t>docker pull hello-world</a:t>
            </a:r>
            <a:endParaRPr b="0" lang="en-US" sz="2600" spc="-1" strike="noStrike">
              <a:latin typeface="Arial"/>
            </a:endParaRPr>
          </a:p>
          <a:p>
            <a:pPr marL="432000" indent="-322560">
              <a:lnSpc>
                <a:spcPct val="100000"/>
              </a:lnSpc>
              <a:buClr>
                <a:srgbClr val="04617b"/>
              </a:buClr>
              <a:buSzPct val="45000"/>
              <a:buFont typeface="Wingdings" charset="2"/>
              <a:buChar char=""/>
            </a:pPr>
            <a:r>
              <a:rPr b="0" lang="en-US" sz="2600" spc="-1" strike="noStrike">
                <a:solidFill>
                  <a:srgbClr val="000000"/>
                </a:solidFill>
                <a:latin typeface="Courier New"/>
                <a:ea typeface="Courier New"/>
              </a:rPr>
              <a:t>docker pull nginx</a:t>
            </a:r>
            <a:endParaRPr b="0" lang="en-US" sz="2600" spc="-1" strike="noStrike">
              <a:latin typeface="Arial"/>
            </a:endParaRPr>
          </a:p>
          <a:p>
            <a:pPr marL="432000" indent="-322560">
              <a:lnSpc>
                <a:spcPct val="100000"/>
              </a:lnSpc>
              <a:buClr>
                <a:srgbClr val="04617b"/>
              </a:buClr>
              <a:buSzPct val="45000"/>
              <a:buFont typeface="Wingdings" charset="2"/>
              <a:buChar char=""/>
            </a:pPr>
            <a:r>
              <a:rPr b="0" lang="en-US" sz="2600" spc="-1" strike="noStrike">
                <a:solidFill>
                  <a:srgbClr val="000000"/>
                </a:solidFill>
                <a:latin typeface="Courier New"/>
                <a:ea typeface="Courier New"/>
              </a:rPr>
              <a:t>docker run busybox</a:t>
            </a:r>
            <a:endParaRPr b="0" lang="en-US" sz="26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RUN</a:t>
            </a:r>
            <a:endParaRPr b="0" lang="en-US" sz="6000" spc="-1" strike="noStrike">
              <a:latin typeface="Arial"/>
            </a:endParaRPr>
          </a:p>
        </p:txBody>
      </p:sp>
      <p:sp>
        <p:nvSpPr>
          <p:cNvPr id="158"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buClr>
                <a:srgbClr val="04617b"/>
              </a:buClr>
              <a:buSzPct val="45000"/>
              <a:buFont typeface="Wingdings" charset="2"/>
              <a:buChar char=""/>
            </a:pPr>
            <a:r>
              <a:rPr b="0" lang="en-US" sz="2600" spc="-1" strike="noStrike">
                <a:solidFill>
                  <a:srgbClr val="000000"/>
                </a:solidFill>
                <a:latin typeface="Courier New"/>
                <a:ea typeface="Courier New"/>
              </a:rPr>
              <a:t>Run a container from a image</a:t>
            </a:r>
            <a:endParaRPr b="0" lang="en-US" sz="2600" spc="-1" strike="noStrike">
              <a:latin typeface="Arial"/>
            </a:endParaRPr>
          </a:p>
          <a:p>
            <a:pPr marL="432000" indent="-322560">
              <a:lnSpc>
                <a:spcPct val="100000"/>
              </a:lnSpc>
              <a:buClr>
                <a:srgbClr val="04617b"/>
              </a:buClr>
              <a:buSzPct val="45000"/>
              <a:buFont typeface="Wingdings" charset="2"/>
              <a:buChar char=""/>
            </a:pPr>
            <a:r>
              <a:rPr b="0" lang="en-US" sz="2600" spc="-1" strike="noStrike">
                <a:solidFill>
                  <a:srgbClr val="000000"/>
                </a:solidFill>
                <a:latin typeface="Courier New"/>
                <a:ea typeface="Courier New"/>
              </a:rPr>
              <a:t>RUN permanent or non-permanent</a:t>
            </a:r>
            <a:endParaRPr b="0" lang="en-US" sz="2600" spc="-1" strike="noStrike">
              <a:latin typeface="Arial"/>
            </a:endParaRPr>
          </a:p>
          <a:p>
            <a:pPr marL="432000" indent="-322560">
              <a:lnSpc>
                <a:spcPct val="100000"/>
              </a:lnSpc>
              <a:buClr>
                <a:srgbClr val="04617b"/>
              </a:buClr>
              <a:buSzPct val="45000"/>
              <a:buFont typeface="Wingdings" charset="2"/>
              <a:buChar char=""/>
            </a:pPr>
            <a:r>
              <a:rPr b="0" lang="en-US" sz="2600" spc="-1" strike="noStrike">
                <a:solidFill>
                  <a:srgbClr val="000000"/>
                </a:solidFill>
                <a:latin typeface="Courier New"/>
                <a:ea typeface="Courier New"/>
              </a:rPr>
              <a:t>RUN with tty</a:t>
            </a:r>
            <a:endParaRPr b="0" lang="en-US" sz="2600" spc="-1" strike="noStrike">
              <a:latin typeface="Arial"/>
            </a:endParaRPr>
          </a:p>
          <a:p>
            <a:pPr marL="432000" indent="-322560">
              <a:lnSpc>
                <a:spcPct val="100000"/>
              </a:lnSpc>
              <a:buClr>
                <a:srgbClr val="04617b"/>
              </a:buClr>
              <a:buSzPct val="45000"/>
              <a:buFont typeface="Wingdings" charset="2"/>
              <a:buChar char=""/>
            </a:pPr>
            <a:r>
              <a:rPr b="0" lang="en-US" sz="2600" spc="-1" strike="noStrike">
                <a:solidFill>
                  <a:srgbClr val="000000"/>
                </a:solidFill>
                <a:latin typeface="Courier New"/>
                <a:ea typeface="Courier New"/>
              </a:rPr>
              <a:t>RUN in detach mode</a:t>
            </a:r>
            <a:endParaRPr b="0" lang="en-US" sz="2600" spc="-1" strike="noStrike">
              <a:latin typeface="Arial"/>
            </a:endParaRPr>
          </a:p>
          <a:p>
            <a:pPr marL="432000" indent="-322560">
              <a:lnSpc>
                <a:spcPct val="100000"/>
              </a:lnSpc>
              <a:buClr>
                <a:srgbClr val="04617b"/>
              </a:buClr>
              <a:buSzPct val="45000"/>
              <a:buFont typeface="Wingdings" charset="2"/>
              <a:buChar char=""/>
            </a:pPr>
            <a:r>
              <a:rPr b="0" lang="en-US" sz="2600" spc="-1" strike="noStrike">
                <a:solidFill>
                  <a:srgbClr val="000000"/>
                </a:solidFill>
                <a:latin typeface="Courier New"/>
                <a:ea typeface="Courier New"/>
              </a:rPr>
              <a:t>RUN in Interactive</a:t>
            </a:r>
            <a:endParaRPr b="0" lang="en-US" sz="2600" spc="-1" strike="noStrike">
              <a:latin typeface="Arial"/>
            </a:endParaRPr>
          </a:p>
          <a:p>
            <a:pPr>
              <a:lnSpc>
                <a:spcPct val="100000"/>
              </a:lnSpc>
            </a:pPr>
            <a:r>
              <a:rPr b="0" lang="en-US" sz="2600" spc="-1" strike="noStrike">
                <a:solidFill>
                  <a:srgbClr val="000000"/>
                </a:solidFill>
                <a:latin typeface="Courier New"/>
                <a:ea typeface="Courier New"/>
              </a:rPr>
              <a:t>docker run [OPTIONS] IMAGE[:TAG|@DIGEST] [COMMAND] [ARG…]</a:t>
            </a:r>
            <a:endParaRPr b="0" lang="en-US" sz="2600" spc="-1" strike="noStrike">
              <a:latin typeface="Arial"/>
            </a:endParaRPr>
          </a:p>
          <a:p>
            <a:pPr>
              <a:lnSpc>
                <a:spcPct val="100000"/>
              </a:lnSpc>
            </a:pPr>
            <a:endParaRPr b="0" lang="en-US" sz="2600" spc="-1" strike="noStrike">
              <a:latin typeface="Arial"/>
            </a:endParaRPr>
          </a:p>
          <a:p>
            <a:pPr lvl="1" marL="864000" indent="-322560">
              <a:lnSpc>
                <a:spcPct val="100000"/>
              </a:lnSpc>
              <a:spcAft>
                <a:spcPts val="1123"/>
              </a:spcAft>
              <a:buClr>
                <a:srgbClr val="04617b"/>
              </a:buClr>
              <a:buSzPct val="75000"/>
              <a:buFont typeface="Symbol"/>
              <a:buChar char=""/>
            </a:pPr>
            <a:r>
              <a:rPr b="0" lang="en-US" sz="2600" spc="-1" strike="noStrike">
                <a:solidFill>
                  <a:srgbClr val="000000"/>
                </a:solidFill>
                <a:latin typeface="Courier New"/>
                <a:ea typeface="Courier New"/>
              </a:rPr>
              <a:t>docker run busybox</a:t>
            </a:r>
            <a:endParaRPr b="0" lang="en-US" sz="2600" spc="-1" strike="noStrike">
              <a:latin typeface="Arial"/>
            </a:endParaRPr>
          </a:p>
          <a:p>
            <a:pPr lvl="1" marL="864000" indent="-322560">
              <a:lnSpc>
                <a:spcPct val="100000"/>
              </a:lnSpc>
              <a:spcAft>
                <a:spcPts val="1123"/>
              </a:spcAft>
              <a:buClr>
                <a:srgbClr val="04617b"/>
              </a:buClr>
              <a:buSzPct val="75000"/>
              <a:buFont typeface="Symbol"/>
              <a:buChar char=""/>
            </a:pPr>
            <a:r>
              <a:rPr b="0" lang="en-US" sz="2600" spc="-1" strike="noStrike">
                <a:solidFill>
                  <a:srgbClr val="000000"/>
                </a:solidFill>
                <a:latin typeface="Courier New"/>
                <a:ea typeface="Courier New"/>
              </a:rPr>
              <a:t>docker run busybox echo “Hello world”</a:t>
            </a:r>
            <a:endParaRPr b="0" lang="en-US" sz="2600" spc="-1" strike="noStrike">
              <a:latin typeface="Arial"/>
            </a:endParaRPr>
          </a:p>
          <a:p>
            <a:pPr lvl="1" marL="864000" indent="-322560">
              <a:lnSpc>
                <a:spcPct val="100000"/>
              </a:lnSpc>
              <a:spcAft>
                <a:spcPts val="1123"/>
              </a:spcAft>
              <a:buClr>
                <a:srgbClr val="04617b"/>
              </a:buClr>
              <a:buSzPct val="75000"/>
              <a:buFont typeface="Symbol"/>
              <a:buChar char=""/>
            </a:pPr>
            <a:r>
              <a:rPr b="0" lang="en-US" sz="2600" spc="-1" strike="noStrike">
                <a:solidFill>
                  <a:srgbClr val="000000"/>
                </a:solidFill>
                <a:latin typeface="Courier New"/>
                <a:ea typeface="Courier New"/>
              </a:rPr>
              <a:t>docker run -dt busybox echo “Hello world”</a:t>
            </a:r>
            <a:endParaRPr b="0" lang="en-US" sz="2600" spc="-1" strike="noStrike">
              <a:latin typeface="Arial"/>
            </a:endParaRPr>
          </a:p>
          <a:p>
            <a:pPr lvl="2" marL="1296000" indent="-286560">
              <a:lnSpc>
                <a:spcPct val="100000"/>
              </a:lnSpc>
              <a:spcAft>
                <a:spcPts val="850"/>
              </a:spcAft>
              <a:buClr>
                <a:srgbClr val="04617b"/>
              </a:buClr>
              <a:buSzPct val="45000"/>
              <a:buFont typeface="Wingdings" charset="2"/>
              <a:buChar char=""/>
            </a:pPr>
            <a:r>
              <a:rPr b="0" lang="en-US" sz="2600" spc="-1" strike="noStrike">
                <a:solidFill>
                  <a:srgbClr val="000000"/>
                </a:solidFill>
                <a:latin typeface="Courier New"/>
                <a:ea typeface="Courier New"/>
              </a:rPr>
              <a:t> </a:t>
            </a:r>
            <a:r>
              <a:rPr b="0" lang="en-US" sz="2600" spc="-1" strike="noStrike">
                <a:solidFill>
                  <a:srgbClr val="000000"/>
                </a:solidFill>
                <a:latin typeface="Courier New"/>
                <a:ea typeface="Courier New"/>
              </a:rPr>
              <a:t>-d, --detach Run container in background and print container ID</a:t>
            </a:r>
            <a:endParaRPr b="0" lang="en-US" sz="2600" spc="-1" strike="noStrike">
              <a:latin typeface="Arial"/>
            </a:endParaRPr>
          </a:p>
          <a:p>
            <a:pPr lvl="2" marL="1296000" indent="-286560">
              <a:lnSpc>
                <a:spcPct val="100000"/>
              </a:lnSpc>
              <a:spcAft>
                <a:spcPts val="850"/>
              </a:spcAft>
              <a:buClr>
                <a:srgbClr val="04617b"/>
              </a:buClr>
              <a:buSzPct val="45000"/>
              <a:buFont typeface="Wingdings" charset="2"/>
              <a:buChar char=""/>
            </a:pPr>
            <a:r>
              <a:rPr b="0" lang="en-US" sz="2600" spc="-1" strike="noStrike">
                <a:solidFill>
                  <a:srgbClr val="000000"/>
                </a:solidFill>
                <a:latin typeface="Courier New"/>
                <a:ea typeface="Courier New"/>
              </a:rPr>
              <a:t> </a:t>
            </a:r>
            <a:r>
              <a:rPr b="0" lang="en-US" sz="2600" spc="-1" strike="noStrike">
                <a:solidFill>
                  <a:srgbClr val="000000"/>
                </a:solidFill>
                <a:latin typeface="Courier New"/>
                <a:ea typeface="Courier New"/>
              </a:rPr>
              <a:t>-t, --tty Allocate a pseudo-TT</a:t>
            </a:r>
            <a:endParaRPr b="0" lang="en-US" sz="2600" spc="-1" strike="noStrike">
              <a:latin typeface="Arial"/>
            </a:endParaRPr>
          </a:p>
          <a:p>
            <a:pPr lvl="2" marL="1296000" indent="-286560">
              <a:lnSpc>
                <a:spcPct val="100000"/>
              </a:lnSpc>
              <a:spcAft>
                <a:spcPts val="850"/>
              </a:spcAft>
              <a:buClr>
                <a:srgbClr val="04617b"/>
              </a:buClr>
              <a:buSzPct val="45000"/>
              <a:buFont typeface="Wingdings" charset="2"/>
              <a:buChar char=""/>
            </a:pPr>
            <a:r>
              <a:rPr b="0" lang="en-US" sz="2600" spc="-1" strike="noStrike">
                <a:solidFill>
                  <a:srgbClr val="000000"/>
                </a:solidFill>
                <a:latin typeface="Courier New"/>
                <a:ea typeface="Courier New"/>
              </a:rPr>
              <a:t>-i, --interactive                    Keep STDIN open even if not attached</a:t>
            </a:r>
            <a:endParaRPr b="0" lang="en-US" sz="2600" spc="-1" strike="noStrike">
              <a:latin typeface="Arial"/>
            </a:endParaRPr>
          </a:p>
          <a:p>
            <a:pPr>
              <a:lnSpc>
                <a:spcPct val="100000"/>
              </a:lnSpc>
              <a:spcAft>
                <a:spcPts val="850"/>
              </a:spcAft>
            </a:pPr>
            <a:endParaRPr b="0" lang="en-US" sz="2600" spc="-1" strike="noStrike">
              <a:latin typeface="Arial"/>
            </a:endParaRPr>
          </a:p>
          <a:p>
            <a:pPr>
              <a:lnSpc>
                <a:spcPct val="100000"/>
              </a:lnSpc>
              <a:spcAft>
                <a:spcPts val="850"/>
              </a:spcAft>
            </a:pPr>
            <a:endParaRPr b="0" lang="en-US" sz="2600" spc="-1" strike="noStrike">
              <a:latin typeface="Arial"/>
            </a:endParaRPr>
          </a:p>
          <a:p>
            <a:pPr lvl="1" marL="864000" indent="-322560">
              <a:lnSpc>
                <a:spcPct val="100000"/>
              </a:lnSpc>
              <a:spcAft>
                <a:spcPts val="1123"/>
              </a:spcAft>
              <a:buClr>
                <a:srgbClr val="04617b"/>
              </a:buClr>
              <a:buSzPct val="75000"/>
              <a:buFont typeface="Symbol"/>
              <a:buChar char=""/>
            </a:pPr>
            <a:r>
              <a:rPr b="0" lang="en-US" sz="2600" spc="-1" strike="noStrike">
                <a:solidFill>
                  <a:srgbClr val="000000"/>
                </a:solidFill>
                <a:latin typeface="Courier New"/>
                <a:ea typeface="Courier New"/>
              </a:rPr>
              <a:t> </a:t>
            </a:r>
            <a:endParaRPr b="0" lang="en-US" sz="2600" spc="-1" strike="noStrike">
              <a:latin typeface="Arial"/>
            </a:endParaRPr>
          </a:p>
          <a:p>
            <a:pPr>
              <a:lnSpc>
                <a:spcPct val="100000"/>
              </a:lnSpc>
            </a:pPr>
            <a:endParaRPr b="0" lang="en-US" sz="26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2"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 </a:t>
            </a:r>
            <a:endParaRPr b="0" lang="en-US" sz="6000" spc="-1" strike="noStrike">
              <a:latin typeface="Arial"/>
            </a:endParaRPr>
          </a:p>
        </p:txBody>
      </p:sp>
      <p:pic>
        <p:nvPicPr>
          <p:cNvPr id="83" name="" descr=""/>
          <p:cNvPicPr/>
          <p:nvPr/>
        </p:nvPicPr>
        <p:blipFill>
          <a:blip r:embed="rId2"/>
          <a:stretch/>
        </p:blipFill>
        <p:spPr>
          <a:xfrm>
            <a:off x="3566160" y="1618200"/>
            <a:ext cx="8126640" cy="5421600"/>
          </a:xfrm>
          <a:prstGeom prst="rect">
            <a:avLst/>
          </a:prstGeom>
          <a:ln>
            <a:noFill/>
          </a:ln>
        </p:spPr>
      </p:pic>
      <p:sp>
        <p:nvSpPr>
          <p:cNvPr id="84" name="CustomShape 2"/>
          <p:cNvSpPr/>
          <p:nvPr/>
        </p:nvSpPr>
        <p:spPr>
          <a:xfrm>
            <a:off x="599400" y="121680"/>
            <a:ext cx="107971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Mix</a:t>
            </a:r>
            <a:endParaRPr b="0" lang="en-US" sz="4400" spc="-1" strike="noStrike">
              <a:latin typeface="Arial"/>
            </a:endParaRPr>
          </a:p>
        </p:txBody>
      </p:sp>
      <p:sp>
        <p:nvSpPr>
          <p:cNvPr id="85" name="CustomShape 3"/>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Difficult</a:t>
            </a:r>
            <a:br/>
            <a:r>
              <a:rPr b="0" lang="en-US" sz="2600" spc="-1" strike="noStrike">
                <a:solidFill>
                  <a:srgbClr val="000000"/>
                </a:solidFill>
                <a:latin typeface="Noto Sans Regular"/>
                <a:ea typeface="DejaVu Sans"/>
              </a:rPr>
              <a:t>separating</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Difficult </a:t>
            </a:r>
            <a:br/>
            <a:r>
              <a:rPr b="0" lang="en-US" sz="2600" spc="-1" strike="noStrike">
                <a:solidFill>
                  <a:srgbClr val="000000"/>
                </a:solidFill>
                <a:latin typeface="Noto Sans Regular"/>
                <a:ea typeface="DejaVu Sans"/>
              </a:rPr>
              <a:t>removing</a:t>
            </a:r>
            <a:br/>
            <a:r>
              <a:rPr b="0" lang="en-US" sz="2600" spc="-1" strike="noStrike">
                <a:solidFill>
                  <a:srgbClr val="000000"/>
                </a:solidFill>
                <a:latin typeface="Noto Sans Regular"/>
                <a:ea typeface="DejaVu Sans"/>
              </a:rPr>
              <a:t>moving</a:t>
            </a:r>
            <a:br/>
            <a:r>
              <a:rPr b="0" lang="en-US" sz="2600" spc="-1" strike="noStrike">
                <a:solidFill>
                  <a:srgbClr val="000000"/>
                </a:solidFill>
                <a:latin typeface="Noto Sans Regular"/>
                <a:ea typeface="DejaVu Sans"/>
              </a:rPr>
              <a:t>disabling</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Trustable? </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Difficult </a:t>
            </a:r>
            <a:br/>
            <a:r>
              <a:rPr b="0" lang="en-US" sz="2600" spc="-1" strike="noStrike">
                <a:solidFill>
                  <a:srgbClr val="000000"/>
                </a:solidFill>
                <a:latin typeface="Noto Sans Regular"/>
                <a:ea typeface="DejaVu Sans"/>
              </a:rPr>
              <a:t>managing</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Bad impact </a:t>
            </a:r>
            <a:br/>
            <a:r>
              <a:rPr b="0" lang="en-US" sz="2600" spc="-1" strike="noStrike">
                <a:solidFill>
                  <a:srgbClr val="000000"/>
                </a:solidFill>
                <a:latin typeface="Noto Sans Regular"/>
                <a:ea typeface="DejaVu Sans"/>
              </a:rPr>
              <a:t>on others</a:t>
            </a:r>
            <a:endParaRPr b="0" lang="en-US" sz="2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exec</a:t>
            </a:r>
            <a:endParaRPr b="0" lang="en-US" sz="6000" spc="-1" strike="noStrike">
              <a:latin typeface="Arial"/>
            </a:endParaRPr>
          </a:p>
        </p:txBody>
      </p:sp>
      <p:sp>
        <p:nvSpPr>
          <p:cNvPr id="160"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Execute a command into container</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 exec  &lt;container_name&gt; echo "echo"</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 exec  &lt;container_name&gt; ls -l /</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Run in interactive mode with tty terminal</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 exec  -it &lt;container_name&gt; </a:t>
            </a:r>
            <a:r>
              <a:rPr b="0" i="1" lang="en-US" sz="2800" spc="-1" strike="noStrike">
                <a:solidFill>
                  <a:srgbClr val="000000"/>
                </a:solidFill>
                <a:latin typeface="Noto Sans Regular"/>
                <a:ea typeface="DejaVu Sans"/>
              </a:rPr>
              <a:t>/ bin/bash</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i="1" lang="en-US" sz="2800" spc="-1" strike="noStrike">
                <a:solidFill>
                  <a:srgbClr val="000000"/>
                </a:solidFill>
                <a:latin typeface="Noto Sans Regular"/>
                <a:ea typeface="DejaVu Sans"/>
              </a:rPr>
              <a:t> </a:t>
            </a:r>
            <a:r>
              <a:rPr b="0" i="1" lang="en-US" sz="2800" spc="-1" strike="noStrike">
                <a:solidFill>
                  <a:srgbClr val="000000"/>
                </a:solidFill>
                <a:latin typeface="Noto Sans Regular"/>
                <a:ea typeface="DejaVu Sans"/>
              </a:rPr>
              <a:t>-i, --interactive          Keep STDIN open even if not attached</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i="1" lang="en-US" sz="2800" spc="-1" strike="noStrike">
                <a:solidFill>
                  <a:srgbClr val="000000"/>
                </a:solidFill>
                <a:latin typeface="Noto Sans Regular"/>
                <a:ea typeface="DejaVu Sans"/>
              </a:rPr>
              <a:t> </a:t>
            </a:r>
            <a:r>
              <a:rPr b="0" i="1" lang="en-US" sz="2800" spc="-1" strike="noStrike">
                <a:solidFill>
                  <a:srgbClr val="000000"/>
                </a:solidFill>
                <a:latin typeface="Noto Sans Regular"/>
                <a:ea typeface="DejaVu Sans"/>
              </a:rPr>
              <a:t>-t, --tty                  Allocate a pseudo-TTY</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i="1" lang="en-US" sz="2800" spc="-1" strike="noStrike">
                <a:solidFill>
                  <a:srgbClr val="000000"/>
                </a:solidFill>
                <a:latin typeface="Noto Sans Regular"/>
                <a:ea typeface="DejaVu Sans"/>
              </a:rPr>
              <a:t> </a:t>
            </a:r>
            <a:endParaRPr b="0" lang="en-US" sz="2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single service</a:t>
            </a:r>
            <a:endParaRPr b="0" lang="en-US" sz="6000" spc="-1" strike="noStrike">
              <a:latin typeface="Arial"/>
            </a:endParaRPr>
          </a:p>
        </p:txBody>
      </p:sp>
      <p:sp>
        <p:nvSpPr>
          <p:cNvPr id="162"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Single service:</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#!/bin/bash</a:t>
            </a:r>
            <a:endParaRPr b="0" lang="en-US" sz="2800" spc="-1" strike="noStrike">
              <a:latin typeface="Arial"/>
            </a:endParaRPr>
          </a:p>
          <a:p>
            <a:pPr lvl="2" marL="1296000" indent="-286560">
              <a:lnSpc>
                <a:spcPct val="100000"/>
              </a:lnSpc>
              <a:spcAft>
                <a:spcPts val="850"/>
              </a:spcAft>
              <a:buClr>
                <a:srgbClr val="04617b"/>
              </a:buClr>
              <a:buSzPct val="45000"/>
              <a:buFont typeface="Wingdings" charset="2"/>
              <a:buChar char=""/>
            </a:pPr>
            <a:r>
              <a:rPr b="0" lang="en-US" sz="2400" spc="-1" strike="noStrike">
                <a:solidFill>
                  <a:srgbClr val="000000"/>
                </a:solidFill>
                <a:latin typeface="Noto Sans Regular"/>
                <a:ea typeface="DejaVu Sans"/>
              </a:rPr>
              <a:t>while (true)</a:t>
            </a:r>
            <a:endParaRPr b="0" lang="en-US" sz="2400" spc="-1" strike="noStrike">
              <a:latin typeface="Arial"/>
            </a:endParaRPr>
          </a:p>
          <a:p>
            <a:pPr lvl="3" marL="1728000" indent="-214560">
              <a:lnSpc>
                <a:spcPct val="100000"/>
              </a:lnSpc>
              <a:spcAft>
                <a:spcPts val="567"/>
              </a:spcAft>
              <a:buClr>
                <a:srgbClr val="04617b"/>
              </a:buClr>
              <a:buSzPct val="75000"/>
              <a:buFont typeface="Symbol"/>
              <a:buChar char=""/>
            </a:pPr>
            <a:r>
              <a:rPr b="0" lang="en-US" sz="2400" spc="-1" strike="noStrike">
                <a:solidFill>
                  <a:srgbClr val="000000"/>
                </a:solidFill>
                <a:latin typeface="Noto Sans Regular"/>
                <a:ea typeface="DejaVu Sans"/>
              </a:rPr>
              <a:t>do</a:t>
            </a:r>
            <a:endParaRPr b="0" lang="en-US" sz="2400" spc="-1" strike="noStrike">
              <a:latin typeface="Arial"/>
            </a:endParaRPr>
          </a:p>
          <a:p>
            <a:pPr lvl="4" marL="2160000" indent="-214560">
              <a:lnSpc>
                <a:spcPct val="100000"/>
              </a:lnSpc>
              <a:spcAft>
                <a:spcPts val="283"/>
              </a:spcAft>
              <a:buClr>
                <a:srgbClr val="04617b"/>
              </a:buClr>
              <a:buSzPct val="45000"/>
              <a:buFont typeface="Wingdings" charset="2"/>
              <a:buChar char=""/>
            </a:pPr>
            <a:r>
              <a:rPr b="0" lang="en-US" sz="2400" spc="-1" strike="noStrike">
                <a:solidFill>
                  <a:srgbClr val="000000"/>
                </a:solidFill>
                <a:latin typeface="Noto Sans Regular"/>
                <a:ea typeface="DejaVu Sans"/>
              </a:rPr>
              <a:t>echo “Hello: “</a:t>
            </a:r>
            <a:endParaRPr b="0" lang="en-US" sz="2400" spc="-1" strike="noStrike">
              <a:latin typeface="Arial"/>
            </a:endParaRPr>
          </a:p>
          <a:p>
            <a:pPr lvl="4" marL="2160000" indent="-214560">
              <a:lnSpc>
                <a:spcPct val="100000"/>
              </a:lnSpc>
              <a:spcAft>
                <a:spcPts val="283"/>
              </a:spcAft>
              <a:buClr>
                <a:srgbClr val="04617b"/>
              </a:buClr>
              <a:buSzPct val="45000"/>
              <a:buFont typeface="Wingdings" charset="2"/>
              <a:buChar char=""/>
            </a:pPr>
            <a:r>
              <a:rPr b="0" lang="en-US" sz="2400" spc="-1" strike="noStrike">
                <a:solidFill>
                  <a:srgbClr val="000000"/>
                </a:solidFill>
                <a:latin typeface="Noto Sans Regular"/>
                <a:ea typeface="DejaVu Sans"/>
              </a:rPr>
              <a:t>sleep 3</a:t>
            </a:r>
            <a:endParaRPr b="0" lang="en-US" sz="2400" spc="-1" strike="noStrike">
              <a:latin typeface="Arial"/>
            </a:endParaRPr>
          </a:p>
          <a:p>
            <a:pPr lvl="3" marL="1728000" indent="-214560">
              <a:lnSpc>
                <a:spcPct val="100000"/>
              </a:lnSpc>
              <a:spcAft>
                <a:spcPts val="567"/>
              </a:spcAft>
              <a:buClr>
                <a:srgbClr val="04617b"/>
              </a:buClr>
              <a:buSzPct val="75000"/>
              <a:buFont typeface="Symbol"/>
              <a:buChar char=""/>
            </a:pPr>
            <a:r>
              <a:rPr b="0" lang="en-US" sz="2400" spc="-1" strike="noStrike">
                <a:solidFill>
                  <a:srgbClr val="000000"/>
                </a:solidFill>
                <a:latin typeface="Noto Sans Regular"/>
                <a:ea typeface="DejaVu Sans"/>
              </a:rPr>
              <a:t>done</a:t>
            </a:r>
            <a:endParaRPr b="0" lang="en-US"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environments  </a:t>
            </a:r>
            <a:endParaRPr b="0" lang="en-US" sz="6000" spc="-1" strike="noStrike">
              <a:latin typeface="Arial"/>
            </a:endParaRPr>
          </a:p>
        </p:txBody>
      </p:sp>
      <p:sp>
        <p:nvSpPr>
          <p:cNvPr id="164"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-e firstname=ali  -e lastname=rezaei myimage /root/run.sh</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-e, --env list                       Set environment variables</a:t>
            </a:r>
            <a:endParaRPr b="0" lang="en-US" sz="3200" spc="-1" strike="noStrike">
              <a:latin typeface="Arial"/>
            </a:endParaRPr>
          </a:p>
          <a:p>
            <a:pPr>
              <a:lnSpc>
                <a:spcPct val="100000"/>
              </a:lnSpc>
              <a:spcAft>
                <a:spcPts val="1409"/>
              </a:spcAft>
            </a:pPr>
            <a:endParaRPr b="0" lang="en-US" sz="32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publish  </a:t>
            </a:r>
            <a:endParaRPr b="0" lang="en-US" sz="6000" spc="-1" strike="noStrike">
              <a:latin typeface="Arial"/>
            </a:endParaRPr>
          </a:p>
        </p:txBody>
      </p:sp>
      <p:sp>
        <p:nvSpPr>
          <p:cNvPr id="166"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-p 8080:80 nginx:latest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-p, --publish list                   Publish a container's port(s) to the host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endParaRPr b="0" lang="en-US" sz="32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switch</a:t>
            </a:r>
            <a:endParaRPr b="0" lang="en-US" sz="6000" spc="-1" strike="noStrike">
              <a:latin typeface="Arial"/>
            </a:endParaRPr>
          </a:p>
        </p:txBody>
      </p:sp>
      <p:sp>
        <p:nvSpPr>
          <p:cNvPr id="168"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–-host-name=mail.test.io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 dns1=127.0.0.1 –-dns2=8.8.8.8</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–-rm nginx:latest /root/run.sh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top &lt;container-name&gt;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logs -f &lt;container-name&gt;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--label a=1 myimage:latest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–-host-name=mail.test.io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 dns1=127.0.0.1 –-dns2=8.8.8.8</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–-rm nginx:latest /root/run.sh</a:t>
            </a:r>
            <a:endParaRPr b="0" lang="en-US" sz="32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inspect</a:t>
            </a:r>
            <a:endParaRPr b="0" lang="en-US" sz="6000" spc="-1" strike="noStrike">
              <a:latin typeface="Arial"/>
            </a:endParaRPr>
          </a:p>
        </p:txBody>
      </p:sp>
      <p:sp>
        <p:nvSpPr>
          <p:cNvPr id="170"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inspect &lt;image-id&gt;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inspect &lt;container-id&gt;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&lt;object&gt; inspect &lt;object-id&gt;</a:t>
            </a:r>
            <a:endParaRPr b="0" lang="en-US" sz="32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stop/start/pause</a:t>
            </a:r>
            <a:endParaRPr b="0" lang="en-US" sz="6000" spc="-1" strike="noStrike">
              <a:latin typeface="Arial"/>
            </a:endParaRPr>
          </a:p>
        </p:txBody>
      </p:sp>
      <p:sp>
        <p:nvSpPr>
          <p:cNvPr id="172"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start &lt;container-name&gt;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stop &lt;container-name&gt;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restart &lt;container-name&gt;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pause &lt;container-name&gt;</a:t>
            </a:r>
            <a:endParaRPr b="0" lang="en-US" sz="32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commit</a:t>
            </a:r>
            <a:endParaRPr b="0" lang="en-US" sz="6000" spc="-1" strike="noStrike">
              <a:latin typeface="Arial"/>
            </a:endParaRPr>
          </a:p>
        </p:txBody>
      </p:sp>
      <p:sp>
        <p:nvSpPr>
          <p:cNvPr id="174"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commit &lt;container-name&gt; &lt;new-image-name&gt;</a:t>
            </a:r>
            <a:endParaRPr b="0" lang="en-US" sz="32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image</a:t>
            </a:r>
            <a:endParaRPr b="0" lang="en-US" sz="6000" spc="-1" strike="noStrike">
              <a:latin typeface="Arial"/>
            </a:endParaRPr>
          </a:p>
        </p:txBody>
      </p:sp>
      <p:sp>
        <p:nvSpPr>
          <p:cNvPr id="176"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images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image tag &lt;image-name:tag&gt; &lt;new-name:new-tag&gt;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image rmi &lt;image-name&gt;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image save &lt;images-name&gt; &gt; file.tar</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image load -i  file.tar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image prune </a:t>
            </a:r>
            <a:endParaRPr b="0" lang="en-US" sz="32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container</a:t>
            </a:r>
            <a:endParaRPr b="0" lang="en-US" sz="6000" spc="-1" strike="noStrike">
              <a:latin typeface="Arial"/>
            </a:endParaRPr>
          </a:p>
        </p:txBody>
      </p:sp>
      <p:sp>
        <p:nvSpPr>
          <p:cNvPr id="178"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a:lnSpc>
                <a:spcPct val="100000"/>
              </a:lnSpc>
              <a:spcAft>
                <a:spcPts val="1409"/>
              </a:spcAft>
            </a:pPr>
            <a:endParaRPr b="0" lang="en-US" sz="1800" spc="-1" strike="noStrike">
              <a:latin typeface="Arial"/>
            </a:endParaRPr>
          </a:p>
          <a:p>
            <a:pPr>
              <a:lnSpc>
                <a:spcPct val="100000"/>
              </a:lnSpc>
              <a:spcAft>
                <a:spcPts val="1409"/>
              </a:spcAft>
            </a:pPr>
            <a:endParaRPr b="0" lang="en-US" sz="1800" spc="-1" strike="noStrike">
              <a:latin typeface="Arial"/>
            </a:endParaRPr>
          </a:p>
        </p:txBody>
      </p:sp>
      <p:sp>
        <p:nvSpPr>
          <p:cNvPr id="179" name="CustomShape 3"/>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container ls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container create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container cp</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container top</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endParaRPr b="0" lang="en-US" sz="32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Separate</a:t>
            </a:r>
            <a:endParaRPr b="0" lang="en-US" sz="4400" spc="-1" strike="noStrike">
              <a:latin typeface="Arial"/>
            </a:endParaRPr>
          </a:p>
        </p:txBody>
      </p:sp>
      <p:pic>
        <p:nvPicPr>
          <p:cNvPr id="87" name="" descr=""/>
          <p:cNvPicPr/>
          <p:nvPr/>
        </p:nvPicPr>
        <p:blipFill>
          <a:blip r:embed="rId1"/>
          <a:stretch/>
        </p:blipFill>
        <p:spPr>
          <a:xfrm>
            <a:off x="4023360" y="1829160"/>
            <a:ext cx="6856920" cy="4387680"/>
          </a:xfrm>
          <a:prstGeom prst="rect">
            <a:avLst/>
          </a:prstGeom>
          <a:ln>
            <a:noFill/>
          </a:ln>
        </p:spPr>
      </p:pic>
      <p:sp>
        <p:nvSpPr>
          <p:cNvPr id="88"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Trustable</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Easy to manage</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Easy to</a:t>
            </a:r>
            <a:br/>
            <a:r>
              <a:rPr b="0" lang="en-US" sz="2600" spc="-1" strike="noStrike">
                <a:solidFill>
                  <a:srgbClr val="000000"/>
                </a:solidFill>
                <a:latin typeface="Noto Sans Regular"/>
                <a:ea typeface="DejaVu Sans"/>
              </a:rPr>
              <a:t>remove</a:t>
            </a:r>
            <a:br/>
            <a:r>
              <a:rPr b="0" lang="en-US" sz="2600" spc="-1" strike="noStrike">
                <a:solidFill>
                  <a:srgbClr val="000000"/>
                </a:solidFill>
                <a:latin typeface="Noto Sans Regular"/>
                <a:ea typeface="DejaVu Sans"/>
              </a:rPr>
              <a:t>move</a:t>
            </a:r>
            <a:br/>
            <a:r>
              <a:rPr b="0" lang="en-US" sz="2600" spc="-1" strike="noStrike">
                <a:solidFill>
                  <a:srgbClr val="000000"/>
                </a:solidFill>
                <a:latin typeface="Noto Sans Regular"/>
                <a:ea typeface="DejaVu Sans"/>
              </a:rPr>
              <a:t>disable</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Sandbox</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Multi instance</a:t>
            </a:r>
            <a:endParaRPr b="0" lang="en-US" sz="2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network</a:t>
            </a:r>
            <a:endParaRPr b="0" lang="en-US" sz="6000" spc="-1" strike="noStrike">
              <a:latin typeface="Arial"/>
            </a:endParaRPr>
          </a:p>
        </p:txBody>
      </p:sp>
      <p:sp>
        <p:nvSpPr>
          <p:cNvPr id="181"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Network drivers: </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1" lang="en-US" sz="2800" spc="-1" strike="noStrike">
                <a:solidFill>
                  <a:srgbClr val="000000"/>
                </a:solidFill>
                <a:latin typeface="Noto Sans Regular"/>
                <a:ea typeface="DejaVu Sans"/>
              </a:rPr>
              <a:t>bridge</a:t>
            </a:r>
            <a:r>
              <a:rPr b="0" lang="en-US" sz="2800" spc="-1" strike="noStrike">
                <a:solidFill>
                  <a:srgbClr val="000000"/>
                </a:solidFill>
                <a:latin typeface="Noto Sans Regular"/>
                <a:ea typeface="DejaVu Sans"/>
              </a:rPr>
              <a:t>: The default network driver. Bridge networks are usually used when your applications run in standalone containers that need to communicate.</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1" lang="en-US" sz="2800" spc="-1" strike="noStrike">
                <a:solidFill>
                  <a:srgbClr val="000000"/>
                </a:solidFill>
                <a:latin typeface="Noto Sans Regular"/>
                <a:ea typeface="DejaVu Sans"/>
              </a:rPr>
              <a:t>host</a:t>
            </a:r>
            <a:r>
              <a:rPr b="0" lang="en-US" sz="2800" spc="-1" strike="noStrike">
                <a:solidFill>
                  <a:srgbClr val="000000"/>
                </a:solidFill>
                <a:latin typeface="Noto Sans Regular"/>
                <a:ea typeface="DejaVu Sans"/>
              </a:rPr>
              <a:t>: For standalone containers, remove network isolation between the container and the Docker host, and use the host’s networking directly.</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1" lang="en-US" sz="2800" spc="-1" strike="noStrike">
                <a:solidFill>
                  <a:srgbClr val="000000"/>
                </a:solidFill>
                <a:latin typeface="Noto Sans Regular"/>
                <a:ea typeface="DejaVu Sans"/>
              </a:rPr>
              <a:t>overlay</a:t>
            </a:r>
            <a:r>
              <a:rPr b="0" lang="en-US" sz="2800" spc="-1" strike="noStrike">
                <a:solidFill>
                  <a:srgbClr val="000000"/>
                </a:solidFill>
                <a:latin typeface="Noto Sans Regular"/>
                <a:ea typeface="DejaVu Sans"/>
              </a:rPr>
              <a:t>: Overlay networks connect multiple Docker daemons together and enable swarm services to communicate with each other.</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1" lang="en-US" sz="2800" spc="-1" strike="noStrike">
                <a:solidFill>
                  <a:srgbClr val="000000"/>
                </a:solidFill>
                <a:latin typeface="Noto Sans Regular"/>
                <a:ea typeface="DejaVu Sans"/>
              </a:rPr>
              <a:t>macvlan</a:t>
            </a:r>
            <a:r>
              <a:rPr b="0" lang="en-US" sz="2800" spc="-1" strike="noStrike">
                <a:solidFill>
                  <a:srgbClr val="000000"/>
                </a:solidFill>
                <a:latin typeface="Noto Sans Regular"/>
                <a:ea typeface="DejaVu Sans"/>
              </a:rPr>
              <a:t>: Macvlan networks allow you to assign a MAC address to a container, making it appear as a physical device on your network. The Docker daemon routes traffic to containers by their MAC addresses.</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1" lang="en-US" sz="2800" spc="-1" strike="noStrike">
                <a:solidFill>
                  <a:srgbClr val="000000"/>
                </a:solidFill>
                <a:latin typeface="Noto Sans Regular"/>
                <a:ea typeface="DejaVu Sans"/>
              </a:rPr>
              <a:t>none</a:t>
            </a:r>
            <a:r>
              <a:rPr b="0" lang="en-US" sz="2800" spc="-1" strike="noStrike">
                <a:solidFill>
                  <a:srgbClr val="000000"/>
                </a:solidFill>
                <a:latin typeface="Noto Sans Regular"/>
                <a:ea typeface="DejaVu Sans"/>
              </a:rPr>
              <a:t>: For this container, disable all networking. Usually used in conjunction with a custom network driver.</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1" lang="en-US" sz="2800" spc="-1" strike="noStrike">
                <a:solidFill>
                  <a:srgbClr val="000000"/>
                </a:solidFill>
                <a:latin typeface="Noto Sans Regular"/>
                <a:ea typeface="DejaVu Sans"/>
              </a:rPr>
              <a:t>Network plugins</a:t>
            </a:r>
            <a:r>
              <a:rPr b="0" lang="en-US" sz="2800" spc="-1" strike="noStrike">
                <a:solidFill>
                  <a:srgbClr val="000000"/>
                </a:solidFill>
                <a:latin typeface="Noto Sans Regular"/>
                <a:ea typeface="DejaVu Sans"/>
              </a:rPr>
              <a:t>: You can install and use third-party network plugins with Docker.</a:t>
            </a:r>
            <a:endParaRPr b="0" lang="en-US" sz="2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network</a:t>
            </a:r>
            <a:endParaRPr b="0" lang="en-US" sz="6000" spc="-1" strike="noStrike">
              <a:latin typeface="Arial"/>
            </a:endParaRPr>
          </a:p>
        </p:txBody>
      </p:sp>
      <p:sp>
        <p:nvSpPr>
          <p:cNvPr id="183"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-d --network bridge --name my_nginx nginx</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-d --network host --name my_nginx2 nginx</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endParaRPr b="0" lang="en-US" sz="32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network</a:t>
            </a:r>
            <a:endParaRPr b="0" lang="en-US" sz="6000" spc="-1" strike="noStrike">
              <a:latin typeface="Arial"/>
            </a:endParaRPr>
          </a:p>
        </p:txBody>
      </p:sp>
      <p:sp>
        <p:nvSpPr>
          <p:cNvPr id="185"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Create bridge network</a:t>
            </a:r>
            <a:endParaRPr b="0" lang="en-US" sz="3200" spc="-1" strike="noStrike">
              <a:latin typeface="Arial"/>
            </a:endParaRPr>
          </a:p>
          <a:p>
            <a:pPr lvl="1" marL="432000" indent="-215640">
              <a:lnSpc>
                <a:spcPct val="100000"/>
              </a:lnSpc>
              <a:spcAft>
                <a:spcPts val="1409"/>
              </a:spcAft>
              <a:buClr>
                <a:srgbClr val="000000"/>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 docker network create --driver bridge my-net</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 run -d --network my-net -p 192.168.1.100:8080:80  --name my_nginx nginx</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 run -d --network my-net –ip 172.17.0.10   --name my_nginx nginx</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netwrok ls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network rm my-net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network disconnect my-net my-nginx</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Attach network card to exist container</a:t>
            </a:r>
            <a:endParaRPr b="0" lang="en-US" sz="3200" spc="-1" strike="noStrike">
              <a:latin typeface="Arial"/>
            </a:endParaRPr>
          </a:p>
          <a:p>
            <a:pPr lvl="1" marL="864000" indent="-322560">
              <a:lnSpc>
                <a:spcPct val="100000"/>
              </a:lnSpc>
              <a:spcAft>
                <a:spcPts val="1409"/>
              </a:spcAft>
              <a:buClr>
                <a:srgbClr val="04617b"/>
              </a:buClr>
              <a:buSzPct val="75000"/>
              <a:buFont typeface="Symbol"/>
              <a:buChar char=""/>
            </a:pPr>
            <a:r>
              <a:rPr b="0" lang="en-US" sz="3200" spc="-1" strike="noStrike">
                <a:solidFill>
                  <a:srgbClr val="000000"/>
                </a:solidFill>
                <a:latin typeface="Noto Sans Regular"/>
                <a:ea typeface="DejaVu Sans"/>
              </a:rPr>
              <a:t>docker network connect  my-net  my_nginx2</a:t>
            </a:r>
            <a:endParaRPr b="0" lang="en-US" sz="32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volume</a:t>
            </a:r>
            <a:endParaRPr b="0" lang="en-US" sz="6000" spc="-1" strike="noStrike">
              <a:latin typeface="Arial"/>
            </a:endParaRPr>
          </a:p>
        </p:txBody>
      </p:sp>
      <p:sp>
        <p:nvSpPr>
          <p:cNvPr id="187"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Volumes are the preferred mechanism for persisting data generated by and used by Docker containers.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Volumes and bind mounts let you share files between the host machine and container so that you can persist data even after the container is stopped.</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Volumes are easier to back up or migrate than bind mounts. </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You can manage volumes using Docker CLI commands or the Docker API.</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Volumes work on both Linux and Windows containers.</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Volumes can be more safely shared among multiple containers.</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Volume drivers let you store volumes on remote hosts or cloud providers, to encrypt the contents of volumes, or to add other functionality.</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New volumes can have their content pre-populated by a container.</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Volumes on Docker Desktop have much higher performance than bind mounts from Mac and Windows hosts.</a:t>
            </a:r>
            <a:endParaRPr b="0" lang="en-US" sz="28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volume</a:t>
            </a:r>
            <a:endParaRPr b="0" lang="en-US" sz="6000" spc="-1" strike="noStrike">
              <a:latin typeface="Arial"/>
            </a:endParaRPr>
          </a:p>
        </p:txBody>
      </p:sp>
      <p:sp>
        <p:nvSpPr>
          <p:cNvPr id="189"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a:t>
            </a:r>
            <a:r>
              <a:rPr b="1" lang="en-US" sz="3200" spc="-1" strike="noStrike">
                <a:solidFill>
                  <a:srgbClr val="000000"/>
                </a:solidFill>
                <a:latin typeface="Noto Sans Regular"/>
                <a:ea typeface="DejaVu Sans"/>
              </a:rPr>
              <a:t>create</a:t>
            </a:r>
            <a:r>
              <a:rPr b="0" lang="en-US" sz="3200" spc="-1" strike="noStrike">
                <a:solidFill>
                  <a:srgbClr val="000000"/>
                </a:solidFill>
                <a:latin typeface="Noto Sans Regular"/>
                <a:ea typeface="DejaVu Sans"/>
              </a:rPr>
              <a:t> volume nginx-vol</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-d --name=nginxtest   --mount source=nginx-vol,destination=/usr/share/nginx/html   nginx:latest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-d   --name=nginxtest   -v nginx-vol:/usr/share/nginx/html   nginx:latest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volume rm nginx-vol</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Use Read-only</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 run -d --name=nginxtest   --mount source=nginx-vol,destination=/usr/share/nginx/html,</a:t>
            </a:r>
            <a:r>
              <a:rPr b="1" lang="en-US" sz="2800" spc="-1" strike="noStrike">
                <a:solidFill>
                  <a:srgbClr val="000000"/>
                </a:solidFill>
                <a:latin typeface="Noto Sans Regular"/>
                <a:ea typeface="DejaVu Sans"/>
              </a:rPr>
              <a:t>readonly</a:t>
            </a:r>
            <a:r>
              <a:rPr b="0" lang="en-US" sz="2800" spc="-1" strike="noStrike">
                <a:solidFill>
                  <a:srgbClr val="000000"/>
                </a:solidFill>
                <a:latin typeface="Noto Sans Regular"/>
                <a:ea typeface="DejaVu Sans"/>
              </a:rPr>
              <a:t>   nginx:latest</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 run -d   --name=nginxtest   -v nginx-vol:/usr/share/nginx/html:</a:t>
            </a:r>
            <a:r>
              <a:rPr b="1" lang="en-US" sz="2800" spc="-1" strike="noStrike">
                <a:solidFill>
                  <a:srgbClr val="000000"/>
                </a:solidFill>
                <a:latin typeface="Noto Sans Regular"/>
                <a:ea typeface="DejaVu Sans"/>
              </a:rPr>
              <a:t>ro</a:t>
            </a:r>
            <a:r>
              <a:rPr b="0" lang="en-US" sz="2800" spc="-1" strike="noStrike">
                <a:solidFill>
                  <a:srgbClr val="000000"/>
                </a:solidFill>
                <a:latin typeface="Noto Sans Regular"/>
                <a:ea typeface="DejaVu Sans"/>
              </a:rPr>
              <a:t>   nginx:latest</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3200" spc="-1" strike="noStrike">
                <a:solidFill>
                  <a:srgbClr val="000000"/>
                </a:solidFill>
                <a:latin typeface="Noto Sans Regular"/>
                <a:ea typeface="DejaVu Sans"/>
              </a:rPr>
              <a:t>docker plugin install --grant-all-permissions vieux/sshfs : </a:t>
            </a:r>
            <a:r>
              <a:rPr b="1" lang="en-US" sz="3200" spc="-1" strike="noStrike" u="sng">
                <a:solidFill>
                  <a:srgbClr val="0000ff"/>
                </a:solidFill>
                <a:uFillTx/>
                <a:latin typeface="Noto Sans Regular"/>
                <a:ea typeface="DejaVu Sans"/>
                <a:hlinkClick r:id="rId1"/>
              </a:rPr>
              <a:t>https://docs.docker.com/storage/volumes/#use-a-volume-driver</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3200" spc="-1" strike="noStrike">
                <a:solidFill>
                  <a:srgbClr val="0000ff"/>
                </a:solidFill>
                <a:latin typeface="Noto Sans Regular"/>
                <a:ea typeface="DejaVu Sans"/>
              </a:rPr>
              <a:t> </a:t>
            </a:r>
            <a:endParaRPr b="0" lang="en-US" sz="32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volume</a:t>
            </a:r>
            <a:endParaRPr b="0" lang="en-US" sz="6000" spc="-1" strike="noStrike">
              <a:latin typeface="Arial"/>
            </a:endParaRPr>
          </a:p>
        </p:txBody>
      </p:sp>
      <p:sp>
        <p:nvSpPr>
          <p:cNvPr id="191"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Create Data-Only Containers</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 run -v /dbdata --name dbstore ubuntu /bin/bash</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 run –name=app --rm --volumes-from dbstore ubuntu</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Backup</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 run --rm --volumes-from dbstore -v $(pwd):/backup ubuntu tar cvf /backup/backup.tar /dbdata</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Restore</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 run -v /dbdata --name dbstore2 ubuntu /bin/bash</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 run --rm --volumes-from dbstore2 -v $(pwd):/backup ubuntu bash -c "cd /dbdata &amp;&amp; tar xvf /backup/backup.tar --strip 1"</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Remove volumes</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Named volumes have a specific source from outside the container,</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Anonymous volumes have no specific source so when the container is deleted, instruct the Docker Engine daemon to remove them.</a:t>
            </a:r>
            <a:endParaRPr b="0" lang="en-US" sz="28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Volume</a:t>
            </a:r>
            <a:endParaRPr b="0" lang="en-US" sz="6000" spc="-1" strike="noStrike">
              <a:latin typeface="Arial"/>
            </a:endParaRPr>
          </a:p>
        </p:txBody>
      </p:sp>
      <p:sp>
        <p:nvSpPr>
          <p:cNvPr id="193" name="CustomShape 2"/>
          <p:cNvSpPr/>
          <p:nvPr/>
        </p:nvSpPr>
        <p:spPr>
          <a:xfrm>
            <a:off x="18288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Use tmpfs mounts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Save container data in tmpfs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Increase performance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Limitation:</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you can’t share tmpfs</a:t>
            </a:r>
            <a:br/>
            <a:r>
              <a:rPr b="0" lang="en-US" sz="2800" spc="-1" strike="noStrike">
                <a:solidFill>
                  <a:srgbClr val="000000"/>
                </a:solidFill>
                <a:latin typeface="Noto Sans Regular"/>
                <a:ea typeface="DejaVu Sans"/>
              </a:rPr>
              <a:t> mounts between containers.</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Only available Docker </a:t>
            </a:r>
            <a:br/>
            <a:r>
              <a:rPr b="0" lang="en-US" sz="2800" spc="-1" strike="noStrike">
                <a:solidFill>
                  <a:srgbClr val="000000"/>
                </a:solidFill>
                <a:latin typeface="Noto Sans Regular"/>
                <a:ea typeface="DejaVu Sans"/>
              </a:rPr>
              <a:t>on Linux.</a:t>
            </a:r>
            <a:endParaRPr b="0" lang="en-US" sz="2800" spc="-1" strike="noStrike">
              <a:latin typeface="Arial"/>
            </a:endParaRPr>
          </a:p>
        </p:txBody>
      </p:sp>
      <p:pic>
        <p:nvPicPr>
          <p:cNvPr id="194" name="" descr=""/>
          <p:cNvPicPr/>
          <p:nvPr/>
        </p:nvPicPr>
        <p:blipFill>
          <a:blip r:embed="rId1"/>
          <a:stretch/>
        </p:blipFill>
        <p:spPr>
          <a:xfrm>
            <a:off x="5669280" y="3840480"/>
            <a:ext cx="6125040" cy="3471120"/>
          </a:xfrm>
          <a:prstGeom prst="rect">
            <a:avLst/>
          </a:prstGeom>
          <a:ln>
            <a:noFill/>
          </a:ln>
        </p:spPr>
      </p:pic>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Volume</a:t>
            </a:r>
            <a:endParaRPr b="0" lang="en-US" sz="6000" spc="-1" strike="noStrike">
              <a:latin typeface="Arial"/>
            </a:endParaRPr>
          </a:p>
        </p:txBody>
      </p:sp>
      <p:sp>
        <p:nvSpPr>
          <p:cNvPr id="196" name="CustomShape 2"/>
          <p:cNvSpPr/>
          <p:nvPr/>
        </p:nvSpPr>
        <p:spPr>
          <a:xfrm>
            <a:off x="5486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-d   -it   --name tmptest   --mount type=tmpfs,destination=/app   nginx:latest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-d   -it   --name tmptest   --tmpfs /app   nginx:latest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1"/>
              </a:rPr>
              <a:t>https://docs.docker.com/storage/tmpfs/</a:t>
            </a:r>
            <a:endParaRPr b="0" lang="en-US" sz="32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restart policy</a:t>
            </a:r>
            <a:endParaRPr b="0" lang="en-US" sz="6000" spc="-1" strike="noStrike">
              <a:latin typeface="Arial"/>
            </a:endParaRPr>
          </a:p>
        </p:txBody>
      </p:sp>
      <p:sp>
        <p:nvSpPr>
          <p:cNvPr id="198"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provides restart policies to control whether your containers start automatically when they exit, or when Docker restarts.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Use a restart policy</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1" lang="en-US" sz="2800" spc="-1" strike="noStrike">
                <a:solidFill>
                  <a:srgbClr val="000000"/>
                </a:solidFill>
                <a:latin typeface="Noto Sans Regular"/>
                <a:ea typeface="DejaVu Sans"/>
              </a:rPr>
              <a:t>No</a:t>
            </a:r>
            <a:r>
              <a:rPr b="0" lang="en-US" sz="2800" spc="-1" strike="noStrike">
                <a:solidFill>
                  <a:srgbClr val="000000"/>
                </a:solidFill>
                <a:latin typeface="Noto Sans Regular"/>
                <a:ea typeface="DejaVu Sans"/>
              </a:rPr>
              <a:t>: Do not automatically restart the container. (the default)</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1" lang="en-US" sz="2800" spc="-1" strike="noStrike">
                <a:solidFill>
                  <a:srgbClr val="000000"/>
                </a:solidFill>
                <a:latin typeface="Noto Sans Regular"/>
                <a:ea typeface="DejaVu Sans"/>
              </a:rPr>
              <a:t>On-failure</a:t>
            </a:r>
            <a:r>
              <a:rPr b="0" lang="en-US" sz="2800" spc="-1" strike="noStrike">
                <a:solidFill>
                  <a:srgbClr val="000000"/>
                </a:solidFill>
                <a:latin typeface="Noto Sans Regular"/>
                <a:ea typeface="DejaVu Sans"/>
              </a:rPr>
              <a:t>: Restart the container if it exits due to an error, which manifests as a non-zero exit code.</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1" lang="en-US" sz="2800" spc="-1" strike="noStrike">
                <a:solidFill>
                  <a:srgbClr val="000000"/>
                </a:solidFill>
                <a:latin typeface="Noto Sans Regular"/>
                <a:ea typeface="DejaVu Sans"/>
              </a:rPr>
              <a:t>Always:  </a:t>
            </a:r>
            <a:r>
              <a:rPr b="0" lang="en-US" sz="2800" spc="-1" strike="noStrike">
                <a:solidFill>
                  <a:srgbClr val="000000"/>
                </a:solidFill>
                <a:latin typeface="Noto Sans Regular"/>
                <a:ea typeface="DejaVu Sans"/>
              </a:rPr>
              <a:t>Always restart the container if it stops. If it is manually stopped, it is restarted only when Docker daemon restarts or the container itself is manually restarted.</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1" lang="en-US" sz="2800" spc="-1" strike="noStrike">
                <a:solidFill>
                  <a:srgbClr val="000000"/>
                </a:solidFill>
                <a:latin typeface="Noto Sans Regular"/>
                <a:ea typeface="DejaVu Sans"/>
              </a:rPr>
              <a:t>Unless-stopped</a:t>
            </a:r>
            <a:r>
              <a:rPr b="0" lang="en-US" sz="2800" spc="-1" strike="noStrike">
                <a:solidFill>
                  <a:srgbClr val="000000"/>
                </a:solidFill>
                <a:latin typeface="Noto Sans Regular"/>
                <a:ea typeface="DejaVu Sans"/>
              </a:rPr>
              <a:t>: Similar to always, except that when the container is stopped (manually or otherwise), it is not restarted even after Docker daemon restarts.</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run -d --restart unless-stopped redis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a:t>
            </a:r>
            <a:r>
              <a:rPr b="1" lang="en-US" sz="3200" spc="-1" strike="noStrike">
                <a:solidFill>
                  <a:srgbClr val="000000"/>
                </a:solidFill>
                <a:latin typeface="Noto Sans Regular"/>
                <a:ea typeface="DejaVu Sans"/>
              </a:rPr>
              <a:t>update</a:t>
            </a:r>
            <a:r>
              <a:rPr b="0" lang="en-US" sz="3200" spc="-1" strike="noStrike">
                <a:solidFill>
                  <a:srgbClr val="000000"/>
                </a:solidFill>
                <a:latin typeface="Noto Sans Regular"/>
                <a:ea typeface="DejaVu Sans"/>
              </a:rPr>
              <a:t> --restart unless-stopped redis</a:t>
            </a:r>
            <a:endParaRPr b="0" lang="en-US" sz="32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99"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architecture</a:t>
            </a:r>
            <a:r>
              <a:rPr b="0" lang="en-US" sz="6000" spc="-1" strike="noStrike">
                <a:solidFill>
                  <a:srgbClr val="ffffff"/>
                </a:solidFill>
                <a:latin typeface="Noto Sans Light"/>
                <a:ea typeface="DejaVu Sans"/>
              </a:rPr>
              <a:t>	</a:t>
            </a:r>
            <a:endParaRPr b="0" lang="en-US" sz="6000" spc="-1" strike="noStrike">
              <a:latin typeface="Arial"/>
            </a:endParaRPr>
          </a:p>
        </p:txBody>
      </p:sp>
      <p:sp>
        <p:nvSpPr>
          <p:cNvPr id="200" name="CustomShape 2"/>
          <p:cNvSpPr/>
          <p:nvPr/>
        </p:nvSpPr>
        <p:spPr>
          <a:xfrm>
            <a:off x="599040" y="1920240"/>
            <a:ext cx="10738080" cy="4662000"/>
          </a:xfrm>
          <a:prstGeom prst="rect">
            <a:avLst/>
          </a:prstGeom>
          <a:noFill/>
          <a:ln>
            <a:noFill/>
          </a:ln>
        </p:spPr>
        <p:style>
          <a:lnRef idx="0"/>
          <a:fillRef idx="0"/>
          <a:effectRef idx="0"/>
          <a:fontRef idx="minor"/>
        </p:style>
      </p:sp>
      <p:pic>
        <p:nvPicPr>
          <p:cNvPr id="201" name="" descr=""/>
          <p:cNvPicPr/>
          <p:nvPr/>
        </p:nvPicPr>
        <p:blipFill>
          <a:blip r:embed="rId2"/>
          <a:stretch/>
        </p:blipFill>
        <p:spPr>
          <a:xfrm>
            <a:off x="1092600" y="1835280"/>
            <a:ext cx="9604440" cy="5021280"/>
          </a:xfrm>
          <a:prstGeom prst="rect">
            <a:avLst/>
          </a:prstGeom>
          <a:ln>
            <a:noFill/>
          </a:ln>
        </p:spPr>
      </p:pic>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Sandbox</a:t>
            </a:r>
            <a:endParaRPr b="0" lang="en-US" sz="4400" spc="-1" strike="noStrike">
              <a:latin typeface="Arial"/>
            </a:endParaRPr>
          </a:p>
        </p:txBody>
      </p:sp>
      <p:sp>
        <p:nvSpPr>
          <p:cNvPr id="90"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A testing environment in a computer system in which new or untested software can be run securely.</a:t>
            </a:r>
            <a:endParaRPr b="0" lang="en-US" sz="2600" spc="-1" strike="noStrike">
              <a:latin typeface="Arial"/>
            </a:endParaRPr>
          </a:p>
        </p:txBody>
      </p:sp>
      <p:pic>
        <p:nvPicPr>
          <p:cNvPr id="91" name="" descr=""/>
          <p:cNvPicPr/>
          <p:nvPr/>
        </p:nvPicPr>
        <p:blipFill>
          <a:blip r:embed="rId1"/>
          <a:stretch/>
        </p:blipFill>
        <p:spPr>
          <a:xfrm>
            <a:off x="2194560" y="2834640"/>
            <a:ext cx="7131240" cy="44406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02"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a:t>
            </a:r>
            <a:endParaRPr b="0" lang="en-US" sz="6000" spc="-1" strike="noStrike">
              <a:latin typeface="Arial"/>
            </a:endParaRPr>
          </a:p>
        </p:txBody>
      </p:sp>
      <p:sp>
        <p:nvSpPr>
          <p:cNvPr id="203"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Build a image automatically</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 can build images automatically by reading the instructions from a Dockerfile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A Dockerfile is a text document that contains all the commands a user could call on the command line to assemble an image</a:t>
            </a:r>
            <a:endParaRPr b="0" lang="en-US" sz="32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04"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a:t>
            </a:r>
            <a:endParaRPr b="0" lang="en-US" sz="6000" spc="-1" strike="noStrike">
              <a:latin typeface="Arial"/>
            </a:endParaRPr>
          </a:p>
        </p:txBody>
      </p:sp>
      <p:sp>
        <p:nvSpPr>
          <p:cNvPr id="205"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i="1" lang="en-US" sz="3200" spc="-1" strike="noStrike">
                <a:solidFill>
                  <a:srgbClr val="000000"/>
                </a:solidFill>
                <a:latin typeface="Noto Sans Regular"/>
                <a:ea typeface="DejaVu Sans"/>
              </a:rPr>
              <a:t> </a:t>
            </a:r>
            <a:endParaRPr b="0" lang="en-US" sz="3200" spc="-1" strike="noStrike">
              <a:latin typeface="Arial"/>
            </a:endParaRPr>
          </a:p>
        </p:txBody>
      </p:sp>
      <p:sp>
        <p:nvSpPr>
          <p:cNvPr id="206" name="CustomShape 3"/>
          <p:cNvSpPr/>
          <p:nvPr/>
        </p:nvSpPr>
        <p:spPr>
          <a:xfrm>
            <a:off x="822960" y="1572840"/>
            <a:ext cx="10514160" cy="546660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800" spc="-1" strike="noStrike">
                <a:solidFill>
                  <a:srgbClr val="000000"/>
                </a:solidFill>
                <a:latin typeface="Noto Sans Regular"/>
                <a:ea typeface="DejaVu Sans"/>
              </a:rPr>
              <a:t>FROM MY-IMAGE:latest </a:t>
            </a:r>
            <a:endParaRPr b="0" lang="en-US" sz="1800" spc="-1" strike="noStrike">
              <a:latin typeface="Arial"/>
            </a:endParaRPr>
          </a:p>
          <a:p>
            <a:pPr>
              <a:lnSpc>
                <a:spcPct val="100000"/>
              </a:lnSpc>
            </a:pPr>
            <a:r>
              <a:rPr b="0" lang="en-US" sz="1800" spc="-1" strike="noStrike">
                <a:solidFill>
                  <a:srgbClr val="000000"/>
                </a:solidFill>
                <a:latin typeface="Noto Sans Regular"/>
                <a:ea typeface="DejaVu Sans"/>
              </a:rPr>
              <a:t>MAINTAINER s.rasouli@arissystem.com </a:t>
            </a:r>
            <a:endParaRPr b="0" lang="en-US" sz="1800" spc="-1" strike="noStrike">
              <a:latin typeface="Arial"/>
            </a:endParaRPr>
          </a:p>
          <a:p>
            <a:pPr>
              <a:lnSpc>
                <a:spcPct val="100000"/>
              </a:lnSpc>
            </a:pPr>
            <a:r>
              <a:rPr b="0" lang="en-US" sz="1800" spc="-1" strike="noStrike">
                <a:solidFill>
                  <a:srgbClr val="000000"/>
                </a:solidFill>
                <a:latin typeface="Noto Sans Regular"/>
                <a:ea typeface="DejaVu Sans"/>
              </a:rPr>
              <a:t>ENV main=3.7 buildnumber=1234</a:t>
            </a:r>
            <a:endParaRPr b="0" lang="en-US" sz="1800" spc="-1" strike="noStrike">
              <a:latin typeface="Arial"/>
            </a:endParaRPr>
          </a:p>
          <a:p>
            <a:pPr>
              <a:lnSpc>
                <a:spcPct val="100000"/>
              </a:lnSpc>
              <a:spcBef>
                <a:spcPts val="1191"/>
              </a:spcBef>
              <a:spcAft>
                <a:spcPts val="992"/>
              </a:spcAft>
            </a:pPr>
            <a:r>
              <a:rPr b="0" lang="en-US" sz="1800" spc="-1" strike="noStrike">
                <a:solidFill>
                  <a:srgbClr val="000000"/>
                </a:solidFill>
                <a:latin typeface="Noto Sans Regular"/>
                <a:ea typeface="DejaVu Sans"/>
              </a:rPr>
              <a:t>ENV version=$main.$buildnumber</a:t>
            </a:r>
            <a:endParaRPr b="0" lang="en-US" sz="1800" spc="-1" strike="noStrike">
              <a:latin typeface="Arial"/>
            </a:endParaRPr>
          </a:p>
          <a:p>
            <a:pPr>
              <a:lnSpc>
                <a:spcPct val="100000"/>
              </a:lnSpc>
              <a:spcBef>
                <a:spcPts val="1191"/>
              </a:spcBef>
              <a:spcAft>
                <a:spcPts val="992"/>
              </a:spcAft>
            </a:pPr>
            <a:r>
              <a:rPr b="0" lang="en-US" sz="1500" spc="-1" strike="noStrike">
                <a:solidFill>
                  <a:srgbClr val="000000"/>
                </a:solidFill>
                <a:latin typeface="Noto Sans Regular"/>
                <a:ea typeface="DejaVu Sans"/>
              </a:rPr>
              <a:t>WORKDIR</a:t>
            </a:r>
            <a:r>
              <a:rPr b="0" lang="en-US" sz="1000" spc="-1" strike="noStrike">
                <a:solidFill>
                  <a:srgbClr val="000000"/>
                </a:solidFill>
                <a:latin typeface="Noto Sans Regular"/>
                <a:ea typeface="DejaVu Sans"/>
              </a:rPr>
              <a:t> </a:t>
            </a:r>
            <a:r>
              <a:rPr b="0" lang="en-US" sz="1800" spc="-1" strike="noStrike">
                <a:solidFill>
                  <a:srgbClr val="000000"/>
                </a:solidFill>
                <a:latin typeface="Noto Sans Regular"/>
                <a:ea typeface="DejaVu Sans"/>
              </a:rPr>
              <a:t>/opt</a:t>
            </a:r>
            <a:endParaRPr b="0" lang="en-US" sz="1800" spc="-1" strike="noStrike">
              <a:latin typeface="Arial"/>
            </a:endParaRPr>
          </a:p>
          <a:p>
            <a:pPr>
              <a:lnSpc>
                <a:spcPct val="100000"/>
              </a:lnSpc>
            </a:pPr>
            <a:r>
              <a:rPr b="0" lang="en-US" sz="1800" spc="-1" strike="noStrike">
                <a:solidFill>
                  <a:srgbClr val="000000"/>
                </a:solidFill>
                <a:latin typeface="Noto Sans Regular"/>
                <a:ea typeface="DejaVu Sans"/>
              </a:rPr>
              <a:t>RUN rm /opt/test/data/ldap/mdb/db/data.mdb -f </a:t>
            </a:r>
            <a:endParaRPr b="0" lang="en-US" sz="1800" spc="-1" strike="noStrike">
              <a:latin typeface="Arial"/>
            </a:endParaRPr>
          </a:p>
          <a:p>
            <a:pPr>
              <a:lnSpc>
                <a:spcPct val="100000"/>
              </a:lnSpc>
            </a:pPr>
            <a:r>
              <a:rPr b="0" lang="en-US" sz="1800" spc="-1" strike="noStrike">
                <a:solidFill>
                  <a:srgbClr val="000000"/>
                </a:solidFill>
                <a:latin typeface="Noto Sans Regular"/>
                <a:ea typeface="DejaVu Sans"/>
              </a:rPr>
              <a:t>COPY ./data.mdb /opt/test/data/ldap/mdb/db/ </a:t>
            </a:r>
            <a:endParaRPr b="0" lang="en-US" sz="1800" spc="-1" strike="noStrike">
              <a:latin typeface="Arial"/>
            </a:endParaRPr>
          </a:p>
          <a:p>
            <a:pPr>
              <a:lnSpc>
                <a:spcPct val="100000"/>
              </a:lnSpc>
            </a:pPr>
            <a:r>
              <a:rPr b="0" lang="en-US" sz="1800" spc="-1" strike="noStrike">
                <a:solidFill>
                  <a:srgbClr val="000000"/>
                </a:solidFill>
                <a:latin typeface="Noto Sans Regular"/>
                <a:ea typeface="DejaVu Sans"/>
              </a:rPr>
              <a:t>RUN chown test:test /opt/test/data/ldap/mdb/db/data.mdb </a:t>
            </a:r>
            <a:endParaRPr b="0" lang="en-US" sz="1800" spc="-1" strike="noStrike">
              <a:latin typeface="Arial"/>
            </a:endParaRPr>
          </a:p>
          <a:p>
            <a:pPr>
              <a:lnSpc>
                <a:spcPct val="100000"/>
              </a:lnSpc>
            </a:pPr>
            <a:r>
              <a:rPr b="0" lang="en-US" sz="1800" spc="-1" strike="noStrike">
                <a:solidFill>
                  <a:srgbClr val="000000"/>
                </a:solidFill>
                <a:latin typeface="Noto Sans Regular"/>
                <a:ea typeface="DejaVu Sans"/>
              </a:rPr>
              <a:t>COPY ./start.sh /root </a:t>
            </a:r>
            <a:endParaRPr b="0" lang="en-US" sz="1800" spc="-1" strike="noStrike">
              <a:latin typeface="Arial"/>
            </a:endParaRPr>
          </a:p>
          <a:p>
            <a:pPr>
              <a:lnSpc>
                <a:spcPct val="100000"/>
              </a:lnSpc>
              <a:spcBef>
                <a:spcPts val="1191"/>
              </a:spcBef>
              <a:spcAft>
                <a:spcPts val="992"/>
              </a:spcAft>
            </a:pPr>
            <a:r>
              <a:rPr b="0" lang="en-US" sz="1800" spc="-1" strike="noStrike">
                <a:solidFill>
                  <a:srgbClr val="000000"/>
                </a:solidFill>
                <a:latin typeface="Noto Sans Regular"/>
                <a:ea typeface="DejaVu Sans"/>
              </a:rPr>
              <a:t>VOLUME ["/var/lib/","/var/log/","/opt" ]</a:t>
            </a:r>
            <a:endParaRPr b="0" lang="en-US" sz="1800" spc="-1" strike="noStrike">
              <a:latin typeface="Arial"/>
            </a:endParaRPr>
          </a:p>
          <a:p>
            <a:pPr>
              <a:lnSpc>
                <a:spcPct val="100000"/>
              </a:lnSpc>
            </a:pPr>
            <a:r>
              <a:rPr b="0" lang="en-US" sz="1800" spc="-1" strike="noStrike">
                <a:solidFill>
                  <a:srgbClr val="000000"/>
                </a:solidFill>
                <a:latin typeface="Noto Sans Regular"/>
                <a:ea typeface="DejaVu Sans"/>
              </a:rPr>
              <a:t>EXPOSE 389 25 7071 8080 443 80 22 7072 9071 110 143 993 995  587 465 8443 </a:t>
            </a:r>
            <a:endParaRPr b="0" lang="en-US" sz="1800" spc="-1" strike="noStrike">
              <a:latin typeface="Arial"/>
            </a:endParaRPr>
          </a:p>
          <a:p>
            <a:pPr>
              <a:lnSpc>
                <a:spcPct val="100000"/>
              </a:lnSpc>
            </a:pPr>
            <a:r>
              <a:rPr b="0" lang="en-US" sz="1800" spc="-1" strike="noStrike">
                <a:solidFill>
                  <a:srgbClr val="000000"/>
                </a:solidFill>
                <a:latin typeface="Noto Sans Regular"/>
                <a:ea typeface="DejaVu Sans"/>
              </a:rPr>
              <a:t>CMD ["/root/start.sh"]</a:t>
            </a:r>
            <a:endParaRPr b="0" lang="en-US" sz="18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 Instructions</a:t>
            </a:r>
            <a:endParaRPr b="0" lang="en-US" sz="6000" spc="-1" strike="noStrike">
              <a:latin typeface="Arial"/>
            </a:endParaRPr>
          </a:p>
        </p:txBody>
      </p:sp>
      <p:sp>
        <p:nvSpPr>
          <p:cNvPr id="208"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ADD</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COPY: copy file from context to image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ENV: set environments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EXPOSE: set expose port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FROM: set base image name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LABEL: add metadata to image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STOPSIGNAL</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USER</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VOLUME: set volume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WORKDIR: work directory</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CMD</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ENTRYPOINT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1"/>
              </a:rPr>
              <a:t>https://hub.docker.com/_/alpine?tab=description&amp;page=1&amp;ordering=last_updated</a:t>
            </a:r>
            <a:endParaRPr b="0" lang="en-US" sz="32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 FROM</a:t>
            </a:r>
            <a:endParaRPr b="0" lang="en-US" sz="6000" spc="-1" strike="noStrike">
              <a:latin typeface="Arial"/>
            </a:endParaRPr>
          </a:p>
        </p:txBody>
      </p:sp>
      <p:sp>
        <p:nvSpPr>
          <p:cNvPr id="210"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The FROM instruction initializes a new build stage and sets the Base Image for subsequent instructions.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As such, a valid Dockerfile must start with a FROM instruction.</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FROM [--platform=&lt;platform&gt;] &lt;image&gt; [AS &lt;name&gt;]</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FROM [--platform=&lt;platform&gt;] &lt;image&gt;[:&lt;tag&gt;] [AS &lt;name&gt;]</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FROM [--platform=&lt;platform&gt;] &lt;image&gt;[@&lt;digest&gt;] [AS &lt;name&gt;]</a:t>
            </a:r>
            <a:endParaRPr b="0" lang="en-US" sz="28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 ARG</a:t>
            </a:r>
            <a:endParaRPr b="0" lang="en-US" sz="6000" spc="-1" strike="noStrike">
              <a:latin typeface="Arial"/>
            </a:endParaRPr>
          </a:p>
        </p:txBody>
      </p:sp>
      <p:sp>
        <p:nvSpPr>
          <p:cNvPr id="212"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ARG  CODE_VERSION=latest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FROM NGINX:${CODE_VERSION}</a:t>
            </a:r>
            <a:endParaRPr b="0" lang="en-US" sz="3200" spc="-1" strike="noStrike">
              <a:latin typeface="Arial"/>
            </a:endParaRPr>
          </a:p>
          <a:p>
            <a:pPr>
              <a:lnSpc>
                <a:spcPct val="100000"/>
              </a:lnSpc>
              <a:spcAft>
                <a:spcPts val="1409"/>
              </a:spcAft>
            </a:pPr>
            <a:endParaRPr b="0" lang="en-US" sz="3200" spc="-1" strike="noStrike">
              <a:latin typeface="Arial"/>
            </a:endParaRPr>
          </a:p>
        </p:txBody>
      </p:sp>
      <p:sp>
        <p:nvSpPr>
          <p:cNvPr id="213" name="CustomShape 3"/>
          <p:cNvSpPr/>
          <p:nvPr/>
        </p:nvSpPr>
        <p:spPr>
          <a:xfrm>
            <a:off x="2468880" y="4206240"/>
            <a:ext cx="5302080" cy="164448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600" spc="-1" strike="noStrike">
                <a:solidFill>
                  <a:srgbClr val="000000"/>
                </a:solidFill>
                <a:latin typeface="Courier New"/>
                <a:ea typeface="DejaVu Sans"/>
              </a:rPr>
              <a:t>ARG VERSION=latest</a:t>
            </a:r>
            <a:endParaRPr b="0" lang="en-US" sz="1600" spc="-1" strike="noStrike">
              <a:latin typeface="Arial"/>
            </a:endParaRPr>
          </a:p>
          <a:p>
            <a:pPr>
              <a:lnSpc>
                <a:spcPct val="100000"/>
              </a:lnSpc>
            </a:pPr>
            <a:r>
              <a:rPr b="0" lang="en-US" sz="1600" spc="-1" strike="noStrike">
                <a:solidFill>
                  <a:srgbClr val="000000"/>
                </a:solidFill>
                <a:latin typeface="Courier New"/>
                <a:ea typeface="DejaVu Sans"/>
              </a:rPr>
              <a:t>FROM busybox:$VERSION</a:t>
            </a:r>
            <a:endParaRPr b="0" lang="en-US" sz="1600" spc="-1" strike="noStrike">
              <a:latin typeface="Arial"/>
            </a:endParaRPr>
          </a:p>
          <a:p>
            <a:pPr>
              <a:lnSpc>
                <a:spcPct val="100000"/>
              </a:lnSpc>
            </a:pPr>
            <a:r>
              <a:rPr b="0" lang="en-US" sz="1600" spc="-1" strike="noStrike">
                <a:solidFill>
                  <a:srgbClr val="000000"/>
                </a:solidFill>
                <a:latin typeface="Courier New"/>
                <a:ea typeface="DejaVu Sans"/>
              </a:rPr>
              <a:t>ARG VERSION</a:t>
            </a:r>
            <a:endParaRPr b="0" lang="en-US" sz="1600" spc="-1" strike="noStrike">
              <a:latin typeface="Arial"/>
            </a:endParaRPr>
          </a:p>
          <a:p>
            <a:pPr>
              <a:lnSpc>
                <a:spcPct val="100000"/>
              </a:lnSpc>
            </a:pPr>
            <a:r>
              <a:rPr b="0" lang="en-US" sz="1600" spc="-1" strike="noStrike">
                <a:solidFill>
                  <a:srgbClr val="000000"/>
                </a:solidFill>
                <a:latin typeface="Courier New"/>
                <a:ea typeface="DejaVu Sans"/>
              </a:rPr>
              <a:t>RUN echo $VERSION &gt; image_version</a:t>
            </a:r>
            <a:endParaRPr b="0" lang="en-US" sz="16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 RUN</a:t>
            </a:r>
            <a:endParaRPr b="0" lang="en-US" sz="6000" spc="-1" strike="noStrike">
              <a:latin typeface="Arial"/>
            </a:endParaRPr>
          </a:p>
        </p:txBody>
      </p:sp>
      <p:sp>
        <p:nvSpPr>
          <p:cNvPr id="215" name="CustomShape 2"/>
          <p:cNvSpPr/>
          <p:nvPr/>
        </p:nvSpPr>
        <p:spPr>
          <a:xfrm>
            <a:off x="5486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RUN has 2 forms:</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 RUN &lt;command&gt; (shell form, the command is run in a shell, which by default is /bin/sh -c on Linux or cmd /S /C on Windows)</a:t>
            </a:r>
            <a:endParaRPr b="0" lang="en-US" sz="2800" spc="-1" strike="noStrike">
              <a:latin typeface="Arial"/>
            </a:endParaRPr>
          </a:p>
          <a:p>
            <a:pPr lvl="2" marL="1296000" indent="-286560">
              <a:lnSpc>
                <a:spcPct val="100000"/>
              </a:lnSpc>
              <a:spcAft>
                <a:spcPts val="850"/>
              </a:spcAft>
              <a:buClr>
                <a:srgbClr val="04617b"/>
              </a:buClr>
              <a:buSzPct val="45000"/>
              <a:buFont typeface="Wingdings" charset="2"/>
              <a:buChar char=""/>
            </a:pPr>
            <a:r>
              <a:rPr b="0" lang="en-US" sz="2400" spc="-1" strike="noStrike">
                <a:solidFill>
                  <a:srgbClr val="000000"/>
                </a:solidFill>
                <a:latin typeface="Noto Sans Regular"/>
                <a:ea typeface="DejaVu Sans"/>
              </a:rPr>
              <a:t>RUN /bin/bash -c 'source $HOME/.bashrc; \</a:t>
            </a:r>
            <a:br/>
            <a:r>
              <a:rPr b="0" lang="en-US" sz="2400" spc="-1" strike="noStrike">
                <a:solidFill>
                  <a:srgbClr val="000000"/>
                </a:solidFill>
                <a:latin typeface="Noto Sans Regular"/>
                <a:ea typeface="DejaVu Sans"/>
              </a:rPr>
              <a:t>echo $HOME'</a:t>
            </a:r>
            <a:endParaRPr b="0" lang="en-US" sz="2400" spc="-1" strike="noStrike">
              <a:latin typeface="Arial"/>
            </a:endParaRPr>
          </a:p>
          <a:p>
            <a:pPr lvl="2" marL="1296000" indent="-286560">
              <a:lnSpc>
                <a:spcPct val="100000"/>
              </a:lnSpc>
              <a:spcAft>
                <a:spcPts val="850"/>
              </a:spcAft>
              <a:buClr>
                <a:srgbClr val="04617b"/>
              </a:buClr>
              <a:buSzPct val="45000"/>
              <a:buFont typeface="Wingdings" charset="2"/>
              <a:buChar char=""/>
            </a:pPr>
            <a:r>
              <a:rPr b="0" lang="en-US" sz="2400" spc="-1" strike="noStrike">
                <a:solidFill>
                  <a:srgbClr val="000000"/>
                </a:solidFill>
                <a:latin typeface="Noto Sans Regular"/>
                <a:ea typeface="DejaVu Sans"/>
              </a:rPr>
              <a:t>RUN /bin/bash -c 'source $HOME/.bashrc; echo $HOME'</a:t>
            </a:r>
            <a:endParaRPr b="0" lang="en-US" sz="24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 RUN ["executable", "param1", "param2"] (exec form)</a:t>
            </a:r>
            <a:endParaRPr b="0" lang="en-US" sz="2800" spc="-1" strike="noStrike">
              <a:latin typeface="Arial"/>
            </a:endParaRPr>
          </a:p>
          <a:p>
            <a:pPr lvl="2" marL="1296000" indent="-286560">
              <a:lnSpc>
                <a:spcPct val="100000"/>
              </a:lnSpc>
              <a:spcAft>
                <a:spcPts val="850"/>
              </a:spcAft>
              <a:buClr>
                <a:srgbClr val="04617b"/>
              </a:buClr>
              <a:buSzPct val="45000"/>
              <a:buFont typeface="Wingdings" charset="2"/>
              <a:buChar char=""/>
            </a:pPr>
            <a:r>
              <a:rPr b="0" lang="en-US" sz="2400" spc="-1" strike="noStrike">
                <a:solidFill>
                  <a:srgbClr val="000000"/>
                </a:solidFill>
                <a:latin typeface="Noto Sans Regular"/>
                <a:ea typeface="DejaVu Sans"/>
              </a:rPr>
              <a:t>RUN ["/bin/bash", "-c", "echo hello"]</a:t>
            </a:r>
            <a:r>
              <a:rPr b="0" lang="en-US" sz="2400" spc="-1" strike="noStrike">
                <a:solidFill>
                  <a:srgbClr val="000000"/>
                </a:solidFill>
                <a:latin typeface="Noto Sans Regular"/>
                <a:ea typeface="DejaVu Sans"/>
              </a:rPr>
              <a:t>	</a:t>
            </a:r>
            <a:endParaRPr b="0" lang="en-US" sz="24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The RUN instruction will execute any commands in a new layer on top of the current image and commit the results.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1"/>
              </a:rPr>
              <a:t>https://docs.docker.com/engine/reference/builder/#run</a:t>
            </a:r>
            <a:endParaRPr b="0" lang="en-US" sz="32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 LABEL</a:t>
            </a:r>
            <a:endParaRPr b="0" lang="en-US" sz="6000" spc="-1" strike="noStrike">
              <a:latin typeface="Arial"/>
            </a:endParaRPr>
          </a:p>
        </p:txBody>
      </p:sp>
      <p:sp>
        <p:nvSpPr>
          <p:cNvPr id="217" name="CustomShape 2"/>
          <p:cNvSpPr/>
          <p:nvPr/>
        </p:nvSpPr>
        <p:spPr>
          <a:xfrm>
            <a:off x="599040" y="1920240"/>
            <a:ext cx="10738080" cy="4662000"/>
          </a:xfrm>
          <a:prstGeom prst="rect">
            <a:avLst/>
          </a:prstGeom>
          <a:noFill/>
          <a:ln>
            <a:noFill/>
          </a:ln>
        </p:spPr>
        <p:style>
          <a:lnRef idx="0"/>
          <a:fillRef idx="0"/>
          <a:effectRef idx="0"/>
          <a:fontRef idx="minor"/>
        </p:style>
      </p:sp>
      <p:sp>
        <p:nvSpPr>
          <p:cNvPr id="218" name="CustomShape 3"/>
          <p:cNvSpPr/>
          <p:nvPr/>
        </p:nvSpPr>
        <p:spPr>
          <a:xfrm>
            <a:off x="1005840" y="2103120"/>
            <a:ext cx="10674360" cy="255888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2000" spc="-1" strike="noStrike">
                <a:solidFill>
                  <a:srgbClr val="000000"/>
                </a:solidFill>
                <a:latin typeface="Courier New"/>
                <a:ea typeface="DejaVu Sans"/>
              </a:rPr>
              <a:t>LABEL "com.example.vendor"="ACME Incorporated"</a:t>
            </a:r>
            <a:endParaRPr b="0" lang="en-US" sz="2000" spc="-1" strike="noStrike">
              <a:latin typeface="Arial"/>
            </a:endParaRPr>
          </a:p>
          <a:p>
            <a:pPr>
              <a:lnSpc>
                <a:spcPct val="100000"/>
              </a:lnSpc>
            </a:pPr>
            <a:r>
              <a:rPr b="0" lang="en-US" sz="2000" spc="-1" strike="noStrike">
                <a:solidFill>
                  <a:srgbClr val="000000"/>
                </a:solidFill>
                <a:latin typeface="Courier New"/>
                <a:ea typeface="DejaVu Sans"/>
              </a:rPr>
              <a:t>LABEL com.example.label-with-value="foo"</a:t>
            </a:r>
            <a:endParaRPr b="0" lang="en-US" sz="2000" spc="-1" strike="noStrike">
              <a:latin typeface="Arial"/>
            </a:endParaRPr>
          </a:p>
          <a:p>
            <a:pPr>
              <a:lnSpc>
                <a:spcPct val="100000"/>
              </a:lnSpc>
            </a:pPr>
            <a:r>
              <a:rPr b="0" lang="en-US" sz="2000" spc="-1" strike="noStrike">
                <a:solidFill>
                  <a:srgbClr val="000000"/>
                </a:solidFill>
                <a:latin typeface="Courier New"/>
                <a:ea typeface="DejaVu Sans"/>
              </a:rPr>
              <a:t>LABEL version="1.0"</a:t>
            </a:r>
            <a:endParaRPr b="0" lang="en-US" sz="2000" spc="-1" strike="noStrike">
              <a:latin typeface="Arial"/>
            </a:endParaRPr>
          </a:p>
          <a:p>
            <a:pPr>
              <a:lnSpc>
                <a:spcPct val="100000"/>
              </a:lnSpc>
            </a:pPr>
            <a:r>
              <a:rPr b="0" lang="en-US" sz="2000" spc="-1" strike="noStrike">
                <a:solidFill>
                  <a:srgbClr val="000000"/>
                </a:solidFill>
                <a:latin typeface="Courier New"/>
                <a:ea typeface="DejaVu Sans"/>
              </a:rPr>
              <a:t>LABEL description="This text illustrates \</a:t>
            </a:r>
            <a:endParaRPr b="0" lang="en-US" sz="2000" spc="-1" strike="noStrike">
              <a:latin typeface="Arial"/>
            </a:endParaRPr>
          </a:p>
          <a:p>
            <a:pPr>
              <a:lnSpc>
                <a:spcPct val="100000"/>
              </a:lnSpc>
            </a:pPr>
            <a:r>
              <a:rPr b="0" lang="en-US" sz="2000" spc="-1" strike="noStrike">
                <a:solidFill>
                  <a:srgbClr val="000000"/>
                </a:solidFill>
                <a:latin typeface="Courier New"/>
                <a:ea typeface="DejaVu Sans"/>
              </a:rPr>
              <a:t>that label-values can span multiple lines."</a:t>
            </a:r>
            <a:endParaRPr b="0" lang="en-US" sz="20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 EXPOSE </a:t>
            </a:r>
            <a:endParaRPr b="0" lang="en-US" sz="6000" spc="-1" strike="noStrike">
              <a:latin typeface="Arial"/>
            </a:endParaRPr>
          </a:p>
        </p:txBody>
      </p:sp>
      <p:sp>
        <p:nvSpPr>
          <p:cNvPr id="220"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By default, EXPOSE assumes TCP</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EXPOSE 80/tcp</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EXPOSE 80/udp</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EXPOSE 7071</a:t>
            </a:r>
            <a:endParaRPr b="0" lang="en-US" sz="32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 ARG</a:t>
            </a:r>
            <a:endParaRPr b="0" lang="en-US" sz="6000" spc="-1" strike="noStrike">
              <a:latin typeface="Arial"/>
            </a:endParaRPr>
          </a:p>
        </p:txBody>
      </p:sp>
      <p:sp>
        <p:nvSpPr>
          <p:cNvPr id="222"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using ARG, which is not persisted in the final image:</a:t>
            </a:r>
            <a:endParaRPr b="0" lang="en-US" sz="3200" spc="-1" strike="noStrike">
              <a:latin typeface="Arial"/>
            </a:endParaRPr>
          </a:p>
        </p:txBody>
      </p:sp>
      <p:sp>
        <p:nvSpPr>
          <p:cNvPr id="223" name="CustomShape 3"/>
          <p:cNvSpPr/>
          <p:nvPr/>
        </p:nvSpPr>
        <p:spPr>
          <a:xfrm>
            <a:off x="1098720" y="3035160"/>
            <a:ext cx="8411040" cy="53100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600" spc="-1" strike="noStrike">
                <a:solidFill>
                  <a:srgbClr val="000000"/>
                </a:solidFill>
                <a:latin typeface="Courier New"/>
                <a:ea typeface="DejaVu Sans"/>
              </a:rPr>
              <a:t>ARG DEBIAN_FRONTEND=noninteractive</a:t>
            </a:r>
            <a:endParaRPr b="0" lang="en-US" sz="1600" spc="-1" strike="noStrike">
              <a:latin typeface="Arial"/>
            </a:endParaRPr>
          </a:p>
          <a:p>
            <a:pPr>
              <a:lnSpc>
                <a:spcPct val="100000"/>
              </a:lnSpc>
            </a:pPr>
            <a:r>
              <a:rPr b="0" lang="en-US" sz="1600" spc="-1" strike="noStrike">
                <a:solidFill>
                  <a:srgbClr val="000000"/>
                </a:solidFill>
                <a:latin typeface="Courier New"/>
                <a:ea typeface="DejaVu Sans"/>
              </a:rPr>
              <a:t>RUN apt-get update &amp;&amp; apt-get install -y ...</a:t>
            </a:r>
            <a:endParaRPr b="0" lang="en-US" sz="1600" spc="-1" strike="noStrike">
              <a:latin typeface="Arial"/>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 CMD</a:t>
            </a:r>
            <a:endParaRPr b="0" lang="en-US" sz="6000" spc="-1" strike="noStrike">
              <a:latin typeface="Arial"/>
            </a:endParaRPr>
          </a:p>
        </p:txBody>
      </p:sp>
      <p:sp>
        <p:nvSpPr>
          <p:cNvPr id="225"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The main purpose of a </a:t>
            </a:r>
            <a:r>
              <a:rPr b="1" lang="en-US" sz="3200" spc="-1" strike="noStrike">
                <a:solidFill>
                  <a:srgbClr val="000000"/>
                </a:solidFill>
                <a:latin typeface="Noto Sans Regular"/>
                <a:ea typeface="DejaVu Sans"/>
              </a:rPr>
              <a:t>CMD</a:t>
            </a:r>
            <a:r>
              <a:rPr b="0" lang="en-US" sz="3200" spc="-1" strike="noStrike">
                <a:solidFill>
                  <a:srgbClr val="000000"/>
                </a:solidFill>
                <a:latin typeface="Noto Sans Regular"/>
                <a:ea typeface="DejaVu Sans"/>
              </a:rPr>
              <a:t> is to provide </a:t>
            </a:r>
            <a:r>
              <a:rPr b="1" lang="en-US" sz="3200" spc="-1" strike="noStrike">
                <a:solidFill>
                  <a:srgbClr val="000000"/>
                </a:solidFill>
                <a:latin typeface="Noto Sans Regular"/>
                <a:ea typeface="DejaVu Sans"/>
              </a:rPr>
              <a:t>defaults</a:t>
            </a:r>
            <a:r>
              <a:rPr b="0" lang="en-US" sz="3200" spc="-1" strike="noStrike">
                <a:solidFill>
                  <a:srgbClr val="000000"/>
                </a:solidFill>
                <a:latin typeface="Noto Sans Regular"/>
                <a:ea typeface="DejaVu Sans"/>
              </a:rPr>
              <a:t> for an executing container.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The CMD instruction has three forms</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CMD ["executable","param1","param2"] (exec form, this is the preferred form)</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CMD ["param1","param2"] (as default parameters to ENTRYPOINT)</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CMD command param1 param2 (shell form)</a:t>
            </a:r>
            <a:endParaRPr b="0" lang="en-US" sz="2800" spc="-1" strike="noStrike">
              <a:latin typeface="Arial"/>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Multiple sandbox</a:t>
            </a:r>
            <a:endParaRPr b="0" lang="en-US" sz="4400" spc="-1" strike="noStrike">
              <a:latin typeface="Arial"/>
            </a:endParaRPr>
          </a:p>
        </p:txBody>
      </p:sp>
      <p:sp>
        <p:nvSpPr>
          <p:cNvPr id="93" name="CustomShape 2"/>
          <p:cNvSpPr/>
          <p:nvPr/>
        </p:nvSpPr>
        <p:spPr>
          <a:xfrm>
            <a:off x="599040" y="1920240"/>
            <a:ext cx="10738080" cy="4662000"/>
          </a:xfrm>
          <a:prstGeom prst="rect">
            <a:avLst/>
          </a:prstGeom>
          <a:noFill/>
          <a:ln>
            <a:noFill/>
          </a:ln>
        </p:spPr>
        <p:style>
          <a:lnRef idx="0"/>
          <a:fillRef idx="0"/>
          <a:effectRef idx="0"/>
          <a:fontRef idx="minor"/>
        </p:style>
      </p:sp>
      <p:pic>
        <p:nvPicPr>
          <p:cNvPr id="94" name="" descr=""/>
          <p:cNvPicPr/>
          <p:nvPr/>
        </p:nvPicPr>
        <p:blipFill>
          <a:blip r:embed="rId1"/>
          <a:stretch/>
        </p:blipFill>
        <p:spPr>
          <a:xfrm>
            <a:off x="6766560" y="2103120"/>
            <a:ext cx="5028120" cy="4022280"/>
          </a:xfrm>
          <a:prstGeom prst="rect">
            <a:avLst/>
          </a:prstGeom>
          <a:ln>
            <a:noFill/>
          </a:ln>
        </p:spPr>
      </p:pic>
      <p:pic>
        <p:nvPicPr>
          <p:cNvPr id="95" name="" descr=""/>
          <p:cNvPicPr/>
          <p:nvPr/>
        </p:nvPicPr>
        <p:blipFill>
          <a:blip r:embed="rId2"/>
          <a:stretch/>
        </p:blipFill>
        <p:spPr>
          <a:xfrm>
            <a:off x="124920" y="2145960"/>
            <a:ext cx="6549120" cy="36136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 CMD</a:t>
            </a:r>
            <a:endParaRPr b="0" lang="en-US" sz="6000" spc="-1" strike="noStrike">
              <a:latin typeface="Arial"/>
            </a:endParaRPr>
          </a:p>
        </p:txBody>
      </p:sp>
      <p:sp>
        <p:nvSpPr>
          <p:cNvPr id="227"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FROM ubuntu</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CMD echo "This is a test." | wc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If you use the shell form of the CMD, then the &lt;command&gt; will execute in /bin/sh -c:</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CMD [“/usr/bin/tail” , “-f” ,”/dev/null”]</a:t>
            </a:r>
            <a:endParaRPr b="0" lang="en-US" sz="3200" spc="-1" strike="noStrike">
              <a:latin typeface="Arial"/>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ENTRYPOINT</a:t>
            </a:r>
            <a:endParaRPr b="0" lang="en-US" sz="6000" spc="-1" strike="noStrike">
              <a:latin typeface="Arial"/>
            </a:endParaRPr>
          </a:p>
        </p:txBody>
      </p:sp>
      <p:sp>
        <p:nvSpPr>
          <p:cNvPr id="229" name="CustomShape 2"/>
          <p:cNvSpPr/>
          <p:nvPr/>
        </p:nvSpPr>
        <p:spPr>
          <a:xfrm>
            <a:off x="599040" y="1920240"/>
            <a:ext cx="10738080" cy="4662000"/>
          </a:xfrm>
          <a:prstGeom prst="rect">
            <a:avLst/>
          </a:prstGeom>
          <a:noFill/>
          <a:ln>
            <a:noFill/>
          </a:ln>
        </p:spPr>
        <p:style>
          <a:lnRef idx="0"/>
          <a:fillRef idx="0"/>
          <a:effectRef idx="0"/>
          <a:fontRef idx="minor"/>
        </p:style>
      </p:sp>
      <p:sp>
        <p:nvSpPr>
          <p:cNvPr id="230" name="CustomShape 3"/>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a:lnSpc>
                <a:spcPct val="100000"/>
              </a:lnSpc>
              <a:spcAft>
                <a:spcPts val="1409"/>
              </a:spcAft>
            </a:pPr>
            <a:r>
              <a:rPr b="0" lang="en-US" sz="3200" spc="-1" strike="noStrike">
                <a:solidFill>
                  <a:srgbClr val="000000"/>
                </a:solidFill>
                <a:latin typeface="Noto Sans Regular"/>
                <a:ea typeface="DejaVu Sans"/>
              </a:rPr>
              <a:t>ENTRYPOINT instruction allows you to configure a container that will run as an executable. It looks similar to CMD, because it also allows you to specify a command with parameters. The difference is ENTRYPOINT command and parameters are not ignored when Docker container runs with command line parameters. (There is a way to ignore ENTTRYPOINT, but it is unlikely that you will do it.)</a:t>
            </a: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Shell form of ENTRYPOINT ignores any CMD or docker run command line arguments.</a:t>
            </a:r>
            <a:endParaRPr b="0" lang="en-US" sz="3200" spc="-1" strike="noStrike">
              <a:latin typeface="Arial"/>
            </a:endParaRPr>
          </a:p>
          <a:p>
            <a:pPr>
              <a:lnSpc>
                <a:spcPct val="100000"/>
              </a:lnSpc>
              <a:spcAft>
                <a:spcPts val="1409"/>
              </a:spcAft>
            </a:pP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ENTRYPOINT has two forms:</a:t>
            </a: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ENTRYPOINT ["executable", "param1", "param2"] (exec form, preferred)</a:t>
            </a: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ENTRYPOINT command param1 param2 (shell form)</a:t>
            </a:r>
            <a:endParaRPr b="0" lang="en-US" sz="3200" spc="-1" strike="noStrike">
              <a:latin typeface="Arial"/>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ENTRYPOINT</a:t>
            </a:r>
            <a:endParaRPr b="0" lang="en-US" sz="6000" spc="-1" strike="noStrike">
              <a:latin typeface="Arial"/>
            </a:endParaRPr>
          </a:p>
        </p:txBody>
      </p:sp>
      <p:sp>
        <p:nvSpPr>
          <p:cNvPr id="232" name="CustomShape 2"/>
          <p:cNvSpPr/>
          <p:nvPr/>
        </p:nvSpPr>
        <p:spPr>
          <a:xfrm>
            <a:off x="599040" y="1920240"/>
            <a:ext cx="10738080" cy="4662000"/>
          </a:xfrm>
          <a:prstGeom prst="rect">
            <a:avLst/>
          </a:prstGeom>
          <a:noFill/>
          <a:ln>
            <a:noFill/>
          </a:ln>
        </p:spPr>
        <p:style>
          <a:lnRef idx="0"/>
          <a:fillRef idx="0"/>
          <a:effectRef idx="0"/>
          <a:fontRef idx="minor"/>
        </p:style>
      </p:sp>
      <p:sp>
        <p:nvSpPr>
          <p:cNvPr id="233" name="CustomShape 3"/>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a:lnSpc>
                <a:spcPct val="100000"/>
              </a:lnSpc>
              <a:spcAft>
                <a:spcPts val="1409"/>
              </a:spcAft>
            </a:pPr>
            <a:r>
              <a:rPr b="1" lang="en-US" sz="3200" spc="-1" strike="noStrike">
                <a:solidFill>
                  <a:srgbClr val="000000"/>
                </a:solidFill>
                <a:latin typeface="Noto Sans Regular"/>
                <a:ea typeface="DejaVu Sans"/>
              </a:rPr>
              <a:t>Exec form</a:t>
            </a: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Exec form of ENTRYPOINT allows you to set commands and parameters and then use either form of CMD to set additional parameters that are more likely to be changed. ENTRYPOINT arguments are always used, while CMD ones can be overwritten by command line arguments provided when Docker container runs. For example, the following snippet in Dockerfile</a:t>
            </a:r>
            <a:endParaRPr b="0" lang="en-US" sz="3200" spc="-1" strike="noStrike">
              <a:latin typeface="Arial"/>
            </a:endParaRPr>
          </a:p>
          <a:p>
            <a:pPr>
              <a:lnSpc>
                <a:spcPct val="100000"/>
              </a:lnSpc>
              <a:spcAft>
                <a:spcPts val="1409"/>
              </a:spcAft>
            </a:pP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ENTRYPOINT ["/bin/echo", "Hello"]</a:t>
            </a: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CMD ["world"]</a:t>
            </a: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when container runs as docker run -it &lt;image&gt; will produce output</a:t>
            </a:r>
            <a:endParaRPr b="0" lang="en-US" sz="3200" spc="-1" strike="noStrike">
              <a:latin typeface="Arial"/>
            </a:endParaRPr>
          </a:p>
          <a:p>
            <a:pPr>
              <a:lnSpc>
                <a:spcPct val="100000"/>
              </a:lnSpc>
              <a:spcAft>
                <a:spcPts val="1409"/>
              </a:spcAft>
            </a:pP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Hello world</a:t>
            </a: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but when container runs as docker run -it &lt;image&gt; John will result in</a:t>
            </a:r>
            <a:endParaRPr b="0" lang="en-US" sz="3200" spc="-1" strike="noStrike">
              <a:latin typeface="Arial"/>
            </a:endParaRPr>
          </a:p>
          <a:p>
            <a:pPr>
              <a:lnSpc>
                <a:spcPct val="100000"/>
              </a:lnSpc>
              <a:spcAft>
                <a:spcPts val="1409"/>
              </a:spcAft>
            </a:pP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Hello John</a:t>
            </a:r>
            <a:endParaRPr b="0" lang="en-US" sz="3200" spc="-1" strike="noStrike">
              <a:latin typeface="Arial"/>
            </a:endParaRPr>
          </a:p>
          <a:p>
            <a:pPr>
              <a:lnSpc>
                <a:spcPct val="100000"/>
              </a:lnSpc>
              <a:spcAft>
                <a:spcPts val="1409"/>
              </a:spcAft>
            </a:pPr>
            <a:r>
              <a:rPr b="1" lang="en-US" sz="3200" spc="-1" strike="noStrike">
                <a:solidFill>
                  <a:srgbClr val="000000"/>
                </a:solidFill>
                <a:latin typeface="Noto Sans Regular"/>
                <a:ea typeface="DejaVu Sans"/>
              </a:rPr>
              <a:t>Shell form</a:t>
            </a: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Shell form of ENTRYPOINT ignores any CMD or docker run command line arguments.</a:t>
            </a:r>
            <a:endParaRPr b="0" lang="en-US" sz="3200" spc="-1" strike="noStrike">
              <a:latin typeface="Arial"/>
            </a:endParaRPr>
          </a:p>
        </p:txBody>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 CMD vs ENTRYPOINT</a:t>
            </a:r>
            <a:endParaRPr b="0" lang="en-US" sz="6000" spc="-1" strike="noStrike">
              <a:latin typeface="Arial"/>
            </a:endParaRPr>
          </a:p>
        </p:txBody>
      </p:sp>
      <p:sp>
        <p:nvSpPr>
          <p:cNvPr id="235" name="CustomShape 2"/>
          <p:cNvSpPr/>
          <p:nvPr/>
        </p:nvSpPr>
        <p:spPr>
          <a:xfrm>
            <a:off x="599040" y="1920240"/>
            <a:ext cx="10738080" cy="4662000"/>
          </a:xfrm>
          <a:prstGeom prst="rect">
            <a:avLst/>
          </a:prstGeom>
          <a:noFill/>
          <a:ln>
            <a:noFill/>
          </a:ln>
        </p:spPr>
        <p:style>
          <a:lnRef idx="0"/>
          <a:fillRef idx="0"/>
          <a:effectRef idx="0"/>
          <a:fontRef idx="minor"/>
        </p:style>
      </p:sp>
      <p:pic>
        <p:nvPicPr>
          <p:cNvPr id="236" name="" descr=""/>
          <p:cNvPicPr/>
          <p:nvPr/>
        </p:nvPicPr>
        <p:blipFill>
          <a:blip r:embed="rId1"/>
          <a:stretch/>
        </p:blipFill>
        <p:spPr>
          <a:xfrm>
            <a:off x="365760" y="1645920"/>
            <a:ext cx="11283840" cy="5559840"/>
          </a:xfrm>
          <a:prstGeom prst="rect">
            <a:avLst/>
          </a:prstGeom>
          <a:ln>
            <a:noFill/>
          </a:ln>
        </p:spPr>
      </p:pic>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 CMD vs ENTRYPOINT</a:t>
            </a:r>
            <a:endParaRPr b="0" lang="en-US" sz="6000" spc="-1" strike="noStrike">
              <a:latin typeface="Arial"/>
            </a:endParaRPr>
          </a:p>
        </p:txBody>
      </p:sp>
      <p:sp>
        <p:nvSpPr>
          <p:cNvPr id="238" name="CustomShape 2"/>
          <p:cNvSpPr/>
          <p:nvPr/>
        </p:nvSpPr>
        <p:spPr>
          <a:xfrm>
            <a:off x="599040" y="1920240"/>
            <a:ext cx="10738080" cy="4662000"/>
          </a:xfrm>
          <a:prstGeom prst="rect">
            <a:avLst/>
          </a:prstGeom>
          <a:noFill/>
          <a:ln>
            <a:noFill/>
          </a:ln>
        </p:spPr>
        <p:style>
          <a:lnRef idx="0"/>
          <a:fillRef idx="0"/>
          <a:effectRef idx="0"/>
          <a:fontRef idx="minor"/>
        </p:style>
      </p:sp>
      <p:sp>
        <p:nvSpPr>
          <p:cNvPr id="239" name="CustomShape 3"/>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a:lnSpc>
                <a:spcPct val="100000"/>
              </a:lnSpc>
              <a:spcAft>
                <a:spcPts val="1409"/>
              </a:spcAft>
            </a:pPr>
            <a:r>
              <a:rPr b="0" lang="en-US" sz="3200" spc="-1" strike="noStrike">
                <a:solidFill>
                  <a:srgbClr val="000000"/>
                </a:solidFill>
                <a:latin typeface="Noto Sans Regular"/>
                <a:ea typeface="DejaVu Sans"/>
              </a:rPr>
              <a:t>Use RUN instructions to build your image by adding layers on top of initial image.</a:t>
            </a:r>
            <a:endParaRPr b="0" lang="en-US" sz="3200" spc="-1" strike="noStrike">
              <a:latin typeface="Arial"/>
            </a:endParaRPr>
          </a:p>
          <a:p>
            <a:pPr>
              <a:lnSpc>
                <a:spcPct val="100000"/>
              </a:lnSpc>
              <a:spcAft>
                <a:spcPts val="1409"/>
              </a:spcAft>
            </a:pP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Prefer ENTRYPOINT to CMD when building executable Docker image and you need a </a:t>
            </a:r>
            <a:r>
              <a:rPr b="1" lang="en-US" sz="3200" spc="-1" strike="noStrike">
                <a:solidFill>
                  <a:srgbClr val="000000"/>
                </a:solidFill>
                <a:latin typeface="Noto Sans Regular"/>
                <a:ea typeface="DejaVu Sans"/>
              </a:rPr>
              <a:t>command always to be executed</a:t>
            </a:r>
            <a:r>
              <a:rPr b="0" lang="en-US" sz="3200" spc="-1" strike="noStrike">
                <a:solidFill>
                  <a:srgbClr val="000000"/>
                </a:solidFill>
                <a:latin typeface="Noto Sans Regular"/>
                <a:ea typeface="DejaVu Sans"/>
              </a:rPr>
              <a:t>. Additionally use CMD if you need to provide extra default arguments that could be overwritten from command line when docker container runs.</a:t>
            </a:r>
            <a:endParaRPr b="0" lang="en-US" sz="3200" spc="-1" strike="noStrike">
              <a:latin typeface="Arial"/>
            </a:endParaRPr>
          </a:p>
          <a:p>
            <a:pPr>
              <a:lnSpc>
                <a:spcPct val="100000"/>
              </a:lnSpc>
              <a:spcAft>
                <a:spcPts val="1409"/>
              </a:spcAft>
            </a:pP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Choose CMD if you need to provide a default command and/or arguments that can be overwritten from command line when docker container runs.</a:t>
            </a:r>
            <a:endParaRPr b="0" lang="en-US" sz="3200" spc="-1" strike="noStrike">
              <a:latin typeface="Arial"/>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build</a:t>
            </a:r>
            <a:endParaRPr b="0" lang="en-US" sz="6000" spc="-1" strike="noStrike">
              <a:latin typeface="Arial"/>
            </a:endParaRPr>
          </a:p>
        </p:txBody>
      </p:sp>
      <p:sp>
        <p:nvSpPr>
          <p:cNvPr id="241"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When you issue a docker build command, the current working directory is called the build context</a:t>
            </a:r>
            <a:r>
              <a:rPr b="0" lang="en-US" sz="3200" spc="-1" strike="noStrike">
                <a:solidFill>
                  <a:srgbClr val="000000"/>
                </a:solidFill>
                <a:latin typeface="Noto Sans Regular"/>
                <a:ea typeface="DejaVu Sans"/>
              </a:rPr>
              <a:t>.</a:t>
            </a:r>
            <a:endParaRPr b="0" lang="en-US" sz="3200" spc="-1" strike="noStrike">
              <a:latin typeface="Arial"/>
            </a:endParaRPr>
          </a:p>
          <a:p>
            <a:pPr>
              <a:lnSpc>
                <a:spcPct val="100000"/>
              </a:lnSpc>
              <a:spcAft>
                <a:spcPts val="1123"/>
              </a:spcAft>
            </a:pP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 </a:t>
            </a:r>
            <a:endParaRPr b="0" lang="en-US" sz="2800" spc="-1" strike="noStrike">
              <a:latin typeface="Arial"/>
            </a:endParaRPr>
          </a:p>
        </p:txBody>
      </p:sp>
      <p:sp>
        <p:nvSpPr>
          <p:cNvPr id="242" name="CustomShape 3"/>
          <p:cNvSpPr/>
          <p:nvPr/>
        </p:nvSpPr>
        <p:spPr>
          <a:xfrm>
            <a:off x="1280160" y="3017520"/>
            <a:ext cx="7130880" cy="87192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100" spc="-1" strike="noStrike">
                <a:solidFill>
                  <a:srgbClr val="000000"/>
                </a:solidFill>
                <a:latin typeface="Courier New"/>
                <a:ea typeface="DejaVu Sans"/>
              </a:rPr>
              <a:t>mkdir myproject &amp;&amp; cd myproject</a:t>
            </a:r>
            <a:endParaRPr b="0" lang="en-US" sz="1100" spc="-1" strike="noStrike">
              <a:latin typeface="Arial"/>
            </a:endParaRPr>
          </a:p>
          <a:p>
            <a:pPr>
              <a:lnSpc>
                <a:spcPct val="100000"/>
              </a:lnSpc>
            </a:pPr>
            <a:r>
              <a:rPr b="0" lang="en-US" sz="1100" spc="-1" strike="noStrike">
                <a:solidFill>
                  <a:srgbClr val="000000"/>
                </a:solidFill>
                <a:latin typeface="Courier New"/>
                <a:ea typeface="DejaVu Sans"/>
              </a:rPr>
              <a:t>echo "hello" &gt; hello</a:t>
            </a:r>
            <a:endParaRPr b="0" lang="en-US" sz="1100" spc="-1" strike="noStrike">
              <a:latin typeface="Arial"/>
            </a:endParaRPr>
          </a:p>
          <a:p>
            <a:pPr>
              <a:lnSpc>
                <a:spcPct val="100000"/>
              </a:lnSpc>
            </a:pPr>
            <a:r>
              <a:rPr b="0" lang="en-US" sz="1100" spc="-1" strike="noStrike">
                <a:solidFill>
                  <a:srgbClr val="000000"/>
                </a:solidFill>
                <a:latin typeface="Courier New"/>
                <a:ea typeface="DejaVu Sans"/>
              </a:rPr>
              <a:t>echo -e "FROM busybox\nCOPY /hello /\nRUN cat /hello" &gt; Dockerfile</a:t>
            </a:r>
            <a:endParaRPr b="0" lang="en-US" sz="1100" spc="-1" strike="noStrike">
              <a:latin typeface="Arial"/>
            </a:endParaRPr>
          </a:p>
          <a:p>
            <a:pPr>
              <a:lnSpc>
                <a:spcPct val="100000"/>
              </a:lnSpc>
            </a:pPr>
            <a:r>
              <a:rPr b="0" lang="en-US" sz="1100" spc="-1" strike="noStrike">
                <a:solidFill>
                  <a:srgbClr val="000000"/>
                </a:solidFill>
                <a:latin typeface="Courier New"/>
                <a:ea typeface="DejaVu Sans"/>
              </a:rPr>
              <a:t>docker build -t helloapp:v1 .</a:t>
            </a:r>
            <a:endParaRPr b="0" lang="en-US" sz="1100" spc="-1" strike="noStrike">
              <a:latin typeface="Arial"/>
            </a:endParaRPr>
          </a:p>
        </p:txBody>
      </p:sp>
      <p:sp>
        <p:nvSpPr>
          <p:cNvPr id="243" name="CustomShape 4"/>
          <p:cNvSpPr/>
          <p:nvPr/>
        </p:nvSpPr>
        <p:spPr>
          <a:xfrm>
            <a:off x="1737360" y="3913560"/>
            <a:ext cx="8685360" cy="81396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300" spc="-1" strike="noStrike">
                <a:solidFill>
                  <a:srgbClr val="000000"/>
                </a:solidFill>
                <a:latin typeface="Courier New"/>
                <a:ea typeface="DejaVu Sans"/>
              </a:rPr>
              <a:t>mkdir -p dockerfiles context</a:t>
            </a:r>
            <a:endParaRPr b="0" lang="en-US" sz="1300" spc="-1" strike="noStrike">
              <a:latin typeface="Arial"/>
            </a:endParaRPr>
          </a:p>
          <a:p>
            <a:pPr>
              <a:lnSpc>
                <a:spcPct val="100000"/>
              </a:lnSpc>
            </a:pPr>
            <a:r>
              <a:rPr b="0" lang="en-US" sz="1300" spc="-1" strike="noStrike">
                <a:solidFill>
                  <a:srgbClr val="000000"/>
                </a:solidFill>
                <a:latin typeface="Courier New"/>
                <a:ea typeface="DejaVu Sans"/>
              </a:rPr>
              <a:t>mv Dockerfile dockerfiles &amp;&amp; mv hello context</a:t>
            </a:r>
            <a:endParaRPr b="0" lang="en-US" sz="1300" spc="-1" strike="noStrike">
              <a:latin typeface="Arial"/>
            </a:endParaRPr>
          </a:p>
          <a:p>
            <a:pPr>
              <a:lnSpc>
                <a:spcPct val="100000"/>
              </a:lnSpc>
            </a:pPr>
            <a:r>
              <a:rPr b="0" lang="en-US" sz="1300" spc="-1" strike="noStrike">
                <a:solidFill>
                  <a:srgbClr val="000000"/>
                </a:solidFill>
                <a:latin typeface="Courier New"/>
                <a:ea typeface="DejaVu Sans"/>
              </a:rPr>
              <a:t>docker build --no-cache -t helloapp:v2 -f dockerfiles/Dockerfile context</a:t>
            </a:r>
            <a:endParaRPr b="0" lang="en-US" sz="1300" spc="-1" strike="noStrike">
              <a:latin typeface="Arial"/>
            </a:endParaRPr>
          </a:p>
        </p:txBody>
      </p:sp>
      <p:sp>
        <p:nvSpPr>
          <p:cNvPr id="244" name="CustomShape 5"/>
          <p:cNvSpPr/>
          <p:nvPr/>
        </p:nvSpPr>
        <p:spPr>
          <a:xfrm>
            <a:off x="1710360" y="5303520"/>
            <a:ext cx="6792120" cy="41508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050" spc="-1" strike="noStrike">
                <a:solidFill>
                  <a:srgbClr val="000000"/>
                </a:solidFill>
                <a:latin typeface="Courier New"/>
                <a:ea typeface="Courier New"/>
              </a:rPr>
              <a:t>echo -e 'FROM busybox\nRUN echo "hello world"' | docker build -t myimage:latest  - </a:t>
            </a:r>
            <a:endParaRPr b="0" lang="en-US" sz="1050" spc="-1" strike="noStrike">
              <a:latin typeface="Arial"/>
            </a:endParaRPr>
          </a:p>
        </p:txBody>
      </p:sp>
      <p:sp>
        <p:nvSpPr>
          <p:cNvPr id="245" name="CustomShape 6"/>
          <p:cNvSpPr/>
          <p:nvPr/>
        </p:nvSpPr>
        <p:spPr>
          <a:xfrm>
            <a:off x="1737360" y="5720040"/>
            <a:ext cx="2570760" cy="93132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000" spc="-1" strike="noStrike">
                <a:solidFill>
                  <a:srgbClr val="000000"/>
                </a:solidFill>
                <a:latin typeface="Courier New"/>
                <a:ea typeface="Courier New"/>
              </a:rPr>
              <a:t>docker build -t myimage:latest -&lt;&lt;EOF</a:t>
            </a:r>
            <a:endParaRPr b="0" lang="en-US" sz="1000" spc="-1" strike="noStrike">
              <a:latin typeface="Arial"/>
            </a:endParaRPr>
          </a:p>
          <a:p>
            <a:pPr>
              <a:lnSpc>
                <a:spcPct val="100000"/>
              </a:lnSpc>
            </a:pPr>
            <a:r>
              <a:rPr b="0" lang="en-US" sz="1200" spc="-1" strike="noStrike">
                <a:solidFill>
                  <a:srgbClr val="000000"/>
                </a:solidFill>
                <a:latin typeface="Courier New"/>
                <a:ea typeface="Courier New"/>
              </a:rPr>
              <a:t>FROM busybox</a:t>
            </a:r>
            <a:endParaRPr b="0" lang="en-US" sz="1200" spc="-1" strike="noStrike">
              <a:latin typeface="Arial"/>
            </a:endParaRPr>
          </a:p>
          <a:p>
            <a:pPr>
              <a:lnSpc>
                <a:spcPct val="100000"/>
              </a:lnSpc>
            </a:pPr>
            <a:r>
              <a:rPr b="0" lang="en-US" sz="1200" spc="-1" strike="noStrike">
                <a:solidFill>
                  <a:srgbClr val="000000"/>
                </a:solidFill>
                <a:latin typeface="Courier New"/>
                <a:ea typeface="Courier New"/>
              </a:rPr>
              <a:t>RUN echo "hello world"</a:t>
            </a:r>
            <a:endParaRPr b="0" lang="en-US" sz="1200" spc="-1" strike="noStrike">
              <a:latin typeface="Arial"/>
            </a:endParaRPr>
          </a:p>
          <a:p>
            <a:pPr>
              <a:lnSpc>
                <a:spcPct val="100000"/>
              </a:lnSpc>
            </a:pPr>
            <a:r>
              <a:rPr b="0" lang="en-US" sz="1200" spc="-1" strike="noStrike">
                <a:solidFill>
                  <a:srgbClr val="000000"/>
                </a:solidFill>
                <a:latin typeface="Courier New"/>
                <a:ea typeface="Courier New"/>
              </a:rPr>
              <a:t>EOF</a:t>
            </a:r>
            <a:endParaRPr b="0" lang="en-US" sz="1200" spc="-1" strike="noStrike">
              <a:latin typeface="Arial"/>
            </a:endParaRPr>
          </a:p>
        </p:txBody>
      </p:sp>
      <p:sp>
        <p:nvSpPr>
          <p:cNvPr id="246" name="CustomShape 7"/>
          <p:cNvSpPr/>
          <p:nvPr/>
        </p:nvSpPr>
        <p:spPr>
          <a:xfrm>
            <a:off x="1463040" y="4778280"/>
            <a:ext cx="9136080" cy="615240"/>
          </a:xfrm>
          <a:prstGeom prst="rect">
            <a:avLst/>
          </a:prstGeom>
          <a:noFill/>
          <a:ln>
            <a:noFill/>
          </a:ln>
        </p:spPr>
        <p:style>
          <a:lnRef idx="0"/>
          <a:fillRef idx="0"/>
          <a:effectRef idx="0"/>
          <a:fontRef idx="minor"/>
        </p:style>
        <p:txBody>
          <a:bodyPr lIns="36000" rIns="36000" tIns="36000" bIns="36000" anchor="ctr"/>
          <a:p>
            <a:pPr>
              <a:lnSpc>
                <a:spcPct val="100000"/>
              </a:lnSpc>
            </a:pPr>
            <a:r>
              <a:rPr b="1" lang="en-US" sz="1400" spc="-1" strike="noStrike">
                <a:solidFill>
                  <a:srgbClr val="000000"/>
                </a:solidFill>
                <a:latin typeface="Noto Sans Regular"/>
                <a:ea typeface="DejaVu Sans"/>
              </a:rPr>
              <a:t>No files are sent as build context to the daemon: Omitting the build context can be useful in situations where your Dockerfile does not require files to be copied into the image, and improves the build-speed</a:t>
            </a:r>
            <a:endParaRPr b="0" lang="en-US" sz="1400" spc="-1" strike="noStrike">
              <a:latin typeface="Arial"/>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build</a:t>
            </a:r>
            <a:endParaRPr b="0" lang="en-US" sz="6000" spc="-1" strike="noStrike">
              <a:latin typeface="Arial"/>
            </a:endParaRPr>
          </a:p>
        </p:txBody>
      </p:sp>
      <p:sp>
        <p:nvSpPr>
          <p:cNvPr id="248"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If you want to improve the build-speed by excluding some files from the build- context, refer to exclude with </a:t>
            </a:r>
            <a:r>
              <a:rPr b="1" lang="en-US" sz="3200" spc="-1" strike="noStrike">
                <a:solidFill>
                  <a:srgbClr val="000000"/>
                </a:solidFill>
                <a:latin typeface="Noto Sans Regular"/>
                <a:ea typeface="DejaVu Sans"/>
              </a:rPr>
              <a:t>.dockerignore</a:t>
            </a:r>
            <a:r>
              <a:rPr b="0" lang="en-US" sz="3200" spc="-1" strike="noStrike">
                <a:solidFill>
                  <a:srgbClr val="000000"/>
                </a:solidFill>
                <a:latin typeface="Noto Sans Regular"/>
                <a:ea typeface="DejaVu Sans"/>
              </a:rPr>
              <a: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Build from remote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endParaRPr b="0" lang="en-US" sz="3200" spc="-1" strike="noStrike">
              <a:latin typeface="Arial"/>
            </a:endParaRPr>
          </a:p>
          <a:p>
            <a:pPr>
              <a:lnSpc>
                <a:spcPct val="100000"/>
              </a:lnSpc>
              <a:spcAft>
                <a:spcPts val="1409"/>
              </a:spcAft>
            </a:pP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1"/>
              </a:rPr>
              <a:t>https://docs.docker.com/develop/develop-images/dockerfile_best-practices/</a:t>
            </a:r>
            <a:endParaRPr b="0" lang="en-US" sz="3200" spc="-1" strike="noStrike">
              <a:latin typeface="Arial"/>
            </a:endParaRPr>
          </a:p>
        </p:txBody>
      </p:sp>
      <p:sp>
        <p:nvSpPr>
          <p:cNvPr id="249" name="CustomShape 3"/>
          <p:cNvSpPr/>
          <p:nvPr/>
        </p:nvSpPr>
        <p:spPr>
          <a:xfrm>
            <a:off x="1005840" y="4383720"/>
            <a:ext cx="9234000" cy="93132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300" spc="-1" strike="noStrike">
                <a:solidFill>
                  <a:srgbClr val="000000"/>
                </a:solidFill>
                <a:latin typeface="Courier New"/>
                <a:ea typeface="DejaVu Sans"/>
              </a:rPr>
              <a:t>docker build -t myimage:latest -f- https://github.com/docker-library/hello-world.git </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000000"/>
                </a:solidFill>
                <a:latin typeface="Courier New"/>
                <a:ea typeface="DejaVu Sans"/>
              </a:rPr>
              <a:t>Dokcer build -t testimage:latest - &lt;&lt;EOF</a:t>
            </a:r>
            <a:endParaRPr b="0" lang="en-US" sz="1300" spc="-1" strike="noStrike">
              <a:latin typeface="Arial"/>
            </a:endParaRPr>
          </a:p>
          <a:p>
            <a:pPr>
              <a:lnSpc>
                <a:spcPct val="100000"/>
              </a:lnSpc>
            </a:pPr>
            <a:r>
              <a:rPr b="0" lang="en-US" sz="1300" spc="-1" strike="noStrike">
                <a:solidFill>
                  <a:srgbClr val="000000"/>
                </a:solidFill>
                <a:latin typeface="Courier New"/>
                <a:ea typeface="DejaVu Sans"/>
              </a:rPr>
              <a:t>FROM busybox</a:t>
            </a:r>
            <a:endParaRPr b="0" lang="en-US" sz="1300" spc="-1" strike="noStrike">
              <a:latin typeface="Arial"/>
            </a:endParaRPr>
          </a:p>
          <a:p>
            <a:pPr>
              <a:lnSpc>
                <a:spcPct val="100000"/>
              </a:lnSpc>
            </a:pPr>
            <a:r>
              <a:rPr b="0" lang="en-US" sz="1300" spc="-1" strike="noStrike">
                <a:solidFill>
                  <a:srgbClr val="000000"/>
                </a:solidFill>
                <a:latin typeface="Courier New"/>
                <a:ea typeface="DejaVu Sans"/>
              </a:rPr>
              <a:t>COPY hello.c .</a:t>
            </a:r>
            <a:endParaRPr b="0" lang="en-US" sz="1300" spc="-1" strike="noStrike">
              <a:latin typeface="Arial"/>
            </a:endParaRPr>
          </a:p>
          <a:p>
            <a:pPr>
              <a:lnSpc>
                <a:spcPct val="100000"/>
              </a:lnSpc>
            </a:pPr>
            <a:r>
              <a:rPr b="0" lang="en-US" sz="1300" spc="-1" strike="noStrike">
                <a:solidFill>
                  <a:srgbClr val="000000"/>
                </a:solidFill>
                <a:latin typeface="Courier New"/>
                <a:ea typeface="DejaVu Sans"/>
              </a:rPr>
              <a:t>EOF</a:t>
            </a:r>
            <a:endParaRPr b="0" lang="en-US" sz="1300" spc="-1" strike="noStrike">
              <a:latin typeface="Arial"/>
            </a:endParaRPr>
          </a:p>
        </p:txBody>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Dockerfile COPY vs ADD</a:t>
            </a:r>
            <a:endParaRPr b="0" lang="en-US" sz="6000" spc="-1" strike="noStrike">
              <a:latin typeface="Arial"/>
            </a:endParaRPr>
          </a:p>
        </p:txBody>
      </p:sp>
      <p:sp>
        <p:nvSpPr>
          <p:cNvPr id="251"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1" lang="en-US" sz="3200" spc="-1" strike="noStrike">
                <a:solidFill>
                  <a:srgbClr val="000000"/>
                </a:solidFill>
                <a:latin typeface="Noto Sans Regular"/>
                <a:ea typeface="DejaVu Sans"/>
              </a:rPr>
              <a:t>ADD</a:t>
            </a:r>
            <a:r>
              <a:rPr b="0" lang="en-US" sz="3200" spc="-1" strike="noStrike">
                <a:solidFill>
                  <a:srgbClr val="000000"/>
                </a:solidFill>
                <a:latin typeface="Noto Sans Regular"/>
                <a:ea typeface="DejaVu Sans"/>
              </a:rPr>
              <a:t> /source/file/path  /destination/path</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3200" spc="-1" strike="noStrike">
                <a:solidFill>
                  <a:srgbClr val="000000"/>
                </a:solidFill>
                <a:latin typeface="Noto Sans Regular"/>
                <a:ea typeface="DejaVu Sans"/>
              </a:rPr>
              <a:t>ADD</a:t>
            </a:r>
            <a:r>
              <a:rPr b="0" lang="en-US" sz="3200" spc="-1" strike="noStrike">
                <a:solidFill>
                  <a:srgbClr val="000000"/>
                </a:solidFill>
                <a:latin typeface="Noto Sans Regular"/>
                <a:ea typeface="DejaVu Sans"/>
              </a:rPr>
              <a:t> http://source.file/url  /destination/path</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3200" spc="-1" strike="noStrike">
                <a:solidFill>
                  <a:srgbClr val="000000"/>
                </a:solidFill>
                <a:latin typeface="Noto Sans Regular"/>
                <a:ea typeface="DejaVu Sans"/>
              </a:rPr>
              <a:t>ADD</a:t>
            </a:r>
            <a:r>
              <a:rPr b="0" lang="en-US" sz="3200" spc="-1" strike="noStrike">
                <a:solidFill>
                  <a:srgbClr val="000000"/>
                </a:solidFill>
                <a:latin typeface="Noto Sans Regular"/>
                <a:ea typeface="DejaVu Sans"/>
              </a:rPr>
              <a:t> source.file.tar.gz /temp → Automatically decompress[just locally]</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1" lang="en-US" sz="3200" spc="-1" strike="noStrike">
                <a:solidFill>
                  <a:srgbClr val="000000"/>
                </a:solidFill>
                <a:latin typeface="Noto Sans Regular"/>
                <a:ea typeface="DejaVu Sans"/>
              </a:rPr>
              <a:t>COPY</a:t>
            </a:r>
            <a:r>
              <a:rPr b="0" lang="en-US" sz="3200" spc="-1" strike="noStrike">
                <a:solidFill>
                  <a:srgbClr val="000000"/>
                </a:solidFill>
                <a:latin typeface="Noto Sans Regular"/>
                <a:ea typeface="DejaVu Sans"/>
              </a:rPr>
              <a:t> /source/file/path  /destination/path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The fact that ADD had so many functionalities proved to be problematic in practice, as it behaved extremely unpredictable.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The Docker team also strongly discourages using ADD to download and copy a package from a URL</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RUN curl http://source.file/package.file.tar.gz \</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 </a:t>
            </a:r>
            <a:r>
              <a:rPr b="0" lang="en-US" sz="2800" spc="-1" strike="noStrike">
                <a:solidFill>
                  <a:srgbClr val="000000"/>
                </a:solidFill>
                <a:latin typeface="Noto Sans Regular"/>
                <a:ea typeface="DejaVu Sans"/>
              </a:rPr>
              <a:t>| tar -xjC /tmp/ package.file.tar.gz \</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  </a:t>
            </a:r>
            <a:r>
              <a:rPr b="0" lang="en-US" sz="2800" spc="-1" strike="noStrike">
                <a:solidFill>
                  <a:srgbClr val="000000"/>
                </a:solidFill>
                <a:latin typeface="Noto Sans Regular"/>
                <a:ea typeface="DejaVu Sans"/>
              </a:rPr>
              <a:t>&amp;&amp; make -C /tmp/ package.file.tar.gz</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1"/>
              </a:rPr>
              <a:t>https://phoenixnap.com/kb/docker-add-vs-copy</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ff"/>
                </a:solidFill>
                <a:latin typeface="Noto Sans Regular"/>
                <a:ea typeface="DejaVu Sans"/>
              </a:rPr>
              <a:t>COPY go /usr/local/ → copy content of `go` directory</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ff"/>
                </a:solidFill>
                <a:latin typeface="Noto Sans Regular"/>
                <a:ea typeface="DejaVu Sans"/>
              </a:rPr>
              <a:t>COPY go /usr/local/go → copy `go` directory itself</a:t>
            </a:r>
            <a:endParaRPr b="0" lang="en-US" sz="3200" spc="-1" strike="noStrike">
              <a:latin typeface="Arial"/>
            </a:endParaRPr>
          </a:p>
        </p:txBody>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VOLUME</a:t>
            </a:r>
            <a:endParaRPr b="0" lang="en-US" sz="6000" spc="-1" strike="noStrike">
              <a:latin typeface="Arial"/>
            </a:endParaRPr>
          </a:p>
        </p:txBody>
      </p:sp>
      <p:sp>
        <p:nvSpPr>
          <p:cNvPr id="253"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The VOLUME instruction creates a mount point with the specified name and marks it as holding externally mounted volumes from native host or other containers.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The value can be a JSON array, </a:t>
            </a:r>
            <a:r>
              <a:rPr b="0" i="1" lang="en-US" sz="3200" spc="-1" strike="noStrike">
                <a:solidFill>
                  <a:srgbClr val="000000"/>
                </a:solidFill>
                <a:latin typeface="Noto Sans Regular"/>
                <a:ea typeface="DejaVu Sans"/>
              </a:rPr>
              <a:t>VOLUME ["/var/log/" ,”/app”]</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plain string with multiple arguments, such as </a:t>
            </a:r>
            <a:r>
              <a:rPr b="0" i="1" lang="en-US" sz="3200" spc="-1" strike="noStrike">
                <a:solidFill>
                  <a:srgbClr val="000000"/>
                </a:solidFill>
                <a:latin typeface="Noto Sans Regular"/>
                <a:ea typeface="DejaVu Sans"/>
              </a:rPr>
              <a:t>VOLUME /var/log or VOLUME /var/log /var/db</a:t>
            </a:r>
            <a:endParaRPr b="0" lang="en-US" sz="3200" spc="-1" strike="noStrike">
              <a:latin typeface="Arial"/>
            </a:endParaRPr>
          </a:p>
        </p:txBody>
      </p:sp>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Dokcerfile USER</a:t>
            </a:r>
            <a:endParaRPr b="0" lang="en-US" sz="6000" spc="-1" strike="noStrike">
              <a:latin typeface="Arial"/>
            </a:endParaRPr>
          </a:p>
        </p:txBody>
      </p:sp>
      <p:sp>
        <p:nvSpPr>
          <p:cNvPr id="255"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The USER instruction sets the user name (or UID) and optionally the user group (or GID) to use when running the image and for any RUN, CMD and ENTRYPOINT instructions that follow it in the Dockerfile.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endParaRPr b="0" lang="en-US" sz="3200" spc="-1" strike="noStrike">
              <a:latin typeface="Arial"/>
            </a:endParaRPr>
          </a:p>
        </p:txBody>
      </p:sp>
      <p:sp>
        <p:nvSpPr>
          <p:cNvPr id="256" name="CustomShape 3"/>
          <p:cNvSpPr/>
          <p:nvPr/>
        </p:nvSpPr>
        <p:spPr>
          <a:xfrm>
            <a:off x="2651760" y="4846320"/>
            <a:ext cx="7447320" cy="155304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500" spc="-1" strike="noStrike">
                <a:solidFill>
                  <a:srgbClr val="000000"/>
                </a:solidFill>
                <a:latin typeface="Courier New"/>
                <a:ea typeface="DejaVu Sans"/>
              </a:rPr>
              <a:t>FROM microsoft/windowsservercore</a:t>
            </a:r>
            <a:endParaRPr b="0" lang="en-US" sz="1500" spc="-1" strike="noStrike">
              <a:latin typeface="Arial"/>
            </a:endParaRPr>
          </a:p>
          <a:p>
            <a:pPr>
              <a:lnSpc>
                <a:spcPct val="100000"/>
              </a:lnSpc>
            </a:pPr>
            <a:r>
              <a:rPr b="0" lang="en-US" sz="1500" spc="-1" strike="noStrike">
                <a:solidFill>
                  <a:srgbClr val="000000"/>
                </a:solidFill>
                <a:latin typeface="Courier New"/>
                <a:ea typeface="DejaVu Sans"/>
              </a:rPr>
              <a:t># Create Windows user in the container</a:t>
            </a:r>
            <a:endParaRPr b="0" lang="en-US" sz="1500" spc="-1" strike="noStrike">
              <a:latin typeface="Arial"/>
            </a:endParaRPr>
          </a:p>
          <a:p>
            <a:pPr>
              <a:lnSpc>
                <a:spcPct val="100000"/>
              </a:lnSpc>
            </a:pPr>
            <a:r>
              <a:rPr b="0" lang="en-US" sz="1500" spc="-1" strike="noStrike">
                <a:solidFill>
                  <a:srgbClr val="000000"/>
                </a:solidFill>
                <a:latin typeface="Courier New"/>
                <a:ea typeface="DejaVu Sans"/>
              </a:rPr>
              <a:t>RUN net user /add patrick</a:t>
            </a:r>
            <a:endParaRPr b="0" lang="en-US" sz="1500" spc="-1" strike="noStrike">
              <a:latin typeface="Arial"/>
            </a:endParaRPr>
          </a:p>
          <a:p>
            <a:pPr>
              <a:lnSpc>
                <a:spcPct val="100000"/>
              </a:lnSpc>
            </a:pPr>
            <a:r>
              <a:rPr b="0" lang="en-US" sz="1500" spc="-1" strike="noStrike">
                <a:solidFill>
                  <a:srgbClr val="000000"/>
                </a:solidFill>
                <a:latin typeface="Courier New"/>
                <a:ea typeface="DejaVu Sans"/>
              </a:rPr>
              <a:t># Set it for subsequent commands</a:t>
            </a:r>
            <a:endParaRPr b="0" lang="en-US" sz="1500" spc="-1" strike="noStrike">
              <a:latin typeface="Arial"/>
            </a:endParaRPr>
          </a:p>
          <a:p>
            <a:pPr>
              <a:lnSpc>
                <a:spcPct val="100000"/>
              </a:lnSpc>
            </a:pPr>
            <a:r>
              <a:rPr b="0" lang="en-US" sz="1500" spc="-1" strike="noStrike">
                <a:solidFill>
                  <a:srgbClr val="000000"/>
                </a:solidFill>
                <a:latin typeface="Courier New"/>
                <a:ea typeface="DejaVu Sans"/>
              </a:rPr>
              <a:t>USER patrick</a:t>
            </a:r>
            <a:endParaRPr b="0" lang="en-US" sz="1500" spc="-1" strike="noStrike">
              <a:latin typeface="Arial"/>
            </a:endParaRPr>
          </a:p>
        </p:txBody>
      </p:sp>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6" name="CustomShape 1"/>
          <p:cNvSpPr/>
          <p:nvPr/>
        </p:nvSpPr>
        <p:spPr>
          <a:xfrm>
            <a:off x="599040" y="121320"/>
            <a:ext cx="10797120" cy="1260720"/>
          </a:xfrm>
          <a:prstGeom prst="rect">
            <a:avLst/>
          </a:prstGeom>
          <a:noFill/>
          <a:ln>
            <a:noFill/>
          </a:ln>
        </p:spPr>
        <p:style>
          <a:lnRef idx="0"/>
          <a:fillRef idx="0"/>
          <a:effectRef idx="0"/>
          <a:fontRef idx="minor"/>
        </p:style>
      </p:sp>
      <p:sp>
        <p:nvSpPr>
          <p:cNvPr id="97"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Separate environment → sandbox</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Reduce resource usage → reduce price</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Academic use</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Testing untrustable apps</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Platform virtualization software:</a:t>
            </a:r>
            <a:endParaRPr b="0" lang="en-US" sz="2600" spc="-1" strike="noStrike">
              <a:latin typeface="Arial"/>
            </a:endParaRPr>
          </a:p>
          <a:p>
            <a:pPr lvl="2" marL="648000" indent="-214920">
              <a:lnSpc>
                <a:spcPct val="100000"/>
              </a:lnSpc>
              <a:spcAft>
                <a:spcPts val="1409"/>
              </a:spcAft>
              <a:buClr>
                <a:srgbClr val="000000"/>
              </a:buClr>
              <a:buSzPct val="45000"/>
              <a:buFont typeface="Wingdings" charset="2"/>
              <a:buChar char=""/>
            </a:pPr>
            <a:r>
              <a:rPr b="0" lang="en-US" sz="2600" spc="-1" strike="noStrike">
                <a:solidFill>
                  <a:srgbClr val="000000"/>
                </a:solidFill>
                <a:latin typeface="Noto Sans Regular"/>
                <a:ea typeface="DejaVu Sans"/>
              </a:rPr>
              <a:t>Vmware workstation </a:t>
            </a:r>
            <a:endParaRPr b="0" lang="en-US" sz="2600" spc="-1" strike="noStrike">
              <a:latin typeface="Arial"/>
            </a:endParaRPr>
          </a:p>
          <a:p>
            <a:pPr lvl="2" marL="648000" indent="-214920">
              <a:lnSpc>
                <a:spcPct val="100000"/>
              </a:lnSpc>
              <a:spcAft>
                <a:spcPts val="1409"/>
              </a:spcAft>
              <a:buClr>
                <a:srgbClr val="000000"/>
              </a:buClr>
              <a:buSzPct val="45000"/>
              <a:buFont typeface="Wingdings" charset="2"/>
              <a:buChar char=""/>
            </a:pPr>
            <a:r>
              <a:rPr b="0" lang="en-US" sz="2600" spc="-1" strike="noStrike">
                <a:solidFill>
                  <a:srgbClr val="000000"/>
                </a:solidFill>
                <a:latin typeface="Noto Sans Regular"/>
                <a:ea typeface="DejaVu Sans"/>
              </a:rPr>
              <a:t>Vmware server</a:t>
            </a:r>
            <a:endParaRPr b="0" lang="en-US" sz="2600" spc="-1" strike="noStrike">
              <a:latin typeface="Arial"/>
            </a:endParaRPr>
          </a:p>
          <a:p>
            <a:pPr lvl="2" marL="648000" indent="-214920">
              <a:lnSpc>
                <a:spcPct val="100000"/>
              </a:lnSpc>
              <a:spcAft>
                <a:spcPts val="1409"/>
              </a:spcAft>
              <a:buClr>
                <a:srgbClr val="000000"/>
              </a:buClr>
              <a:buSzPct val="45000"/>
              <a:buFont typeface="Wingdings" charset="2"/>
              <a:buChar char=""/>
            </a:pPr>
            <a:r>
              <a:rPr b="0" lang="en-US" sz="2600" spc="-1" strike="noStrike">
                <a:solidFill>
                  <a:srgbClr val="000000"/>
                </a:solidFill>
                <a:latin typeface="Noto Sans Regular"/>
                <a:ea typeface="DejaVu Sans"/>
              </a:rPr>
              <a:t>Virtualbox</a:t>
            </a:r>
            <a:endParaRPr b="0" lang="en-US" sz="2600" spc="-1" strike="noStrike">
              <a:latin typeface="Arial"/>
            </a:endParaRPr>
          </a:p>
          <a:p>
            <a:pPr lvl="2" marL="648000" indent="-214920">
              <a:lnSpc>
                <a:spcPct val="100000"/>
              </a:lnSpc>
              <a:spcAft>
                <a:spcPts val="1409"/>
              </a:spcAft>
              <a:buClr>
                <a:srgbClr val="000000"/>
              </a:buClr>
              <a:buSzPct val="45000"/>
              <a:buFont typeface="Wingdings" charset="2"/>
              <a:buChar char=""/>
            </a:pPr>
            <a:r>
              <a:rPr b="0" lang="en-US" sz="2600" spc="-1" strike="noStrike">
                <a:solidFill>
                  <a:srgbClr val="000000"/>
                </a:solidFill>
                <a:latin typeface="Noto Sans Regular"/>
                <a:ea typeface="DejaVu Sans"/>
              </a:rPr>
              <a:t>proxmox VE</a:t>
            </a:r>
            <a:endParaRPr b="0" lang="en-US" sz="2600" spc="-1" strike="noStrike">
              <a:latin typeface="Arial"/>
            </a:endParaRPr>
          </a:p>
          <a:p>
            <a:pPr lvl="2" marL="648000" indent="-214920">
              <a:lnSpc>
                <a:spcPct val="100000"/>
              </a:lnSpc>
              <a:spcAft>
                <a:spcPts val="1409"/>
              </a:spcAft>
              <a:buClr>
                <a:srgbClr val="000000"/>
              </a:buClr>
              <a:buSzPct val="45000"/>
              <a:buFont typeface="Wingdings" charset="2"/>
              <a:buChar char=""/>
            </a:pPr>
            <a:r>
              <a:rPr b="0" lang="en-US" sz="2600" spc="-1" strike="noStrike">
                <a:solidFill>
                  <a:srgbClr val="000000"/>
                </a:solidFill>
                <a:latin typeface="Noto Sans Regular"/>
                <a:ea typeface="DejaVu Sans"/>
              </a:rPr>
              <a:t>Hyper-V</a:t>
            </a:r>
            <a:endParaRPr b="0" lang="en-US" sz="2600" spc="-1" strike="noStrike">
              <a:latin typeface="Arial"/>
            </a:endParaRPr>
          </a:p>
        </p:txBody>
      </p:sp>
      <p:sp>
        <p:nvSpPr>
          <p:cNvPr id="98" name="CustomShape 3"/>
          <p:cNvSpPr/>
          <p:nvPr/>
        </p:nvSpPr>
        <p:spPr>
          <a:xfrm>
            <a:off x="601200" y="405360"/>
            <a:ext cx="6347160" cy="1066320"/>
          </a:xfrm>
          <a:prstGeom prst="rect">
            <a:avLst/>
          </a:prstGeom>
          <a:noFill/>
          <a:ln>
            <a:noFill/>
          </a:ln>
        </p:spPr>
        <p:style>
          <a:lnRef idx="0"/>
          <a:fillRef idx="0"/>
          <a:effectRef idx="0"/>
          <a:fontRef idx="minor"/>
        </p:style>
        <p:txBody>
          <a:bodyPr lIns="90000" rIns="90000" tIns="45000" bIns="45000"/>
          <a:p>
            <a:pPr>
              <a:lnSpc>
                <a:spcPct val="100000"/>
              </a:lnSpc>
            </a:pPr>
            <a:r>
              <a:rPr b="0" lang="en-US" sz="6600" spc="-1" strike="noStrike">
                <a:solidFill>
                  <a:srgbClr val="ffffff"/>
                </a:solidFill>
                <a:latin typeface="Noto Sans Regular"/>
                <a:ea typeface="DejaVu Sans"/>
              </a:rPr>
              <a:t>Virtualization</a:t>
            </a:r>
            <a:endParaRPr b="0" lang="en-US" sz="6600" spc="-1" strike="noStrike">
              <a:latin typeface="Arial"/>
            </a:endParaRPr>
          </a:p>
        </p:txBody>
      </p:sp>
      <p:pic>
        <p:nvPicPr>
          <p:cNvPr id="99" name="" descr=""/>
          <p:cNvPicPr/>
          <p:nvPr/>
        </p:nvPicPr>
        <p:blipFill>
          <a:blip r:embed="rId2"/>
          <a:stretch/>
        </p:blipFill>
        <p:spPr>
          <a:xfrm>
            <a:off x="6217920" y="2651760"/>
            <a:ext cx="5691600" cy="45464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build history</a:t>
            </a:r>
            <a:endParaRPr b="0" lang="en-US" sz="6000" spc="-1" strike="noStrike">
              <a:latin typeface="Arial"/>
            </a:endParaRPr>
          </a:p>
        </p:txBody>
      </p:sp>
      <p:sp>
        <p:nvSpPr>
          <p:cNvPr id="258" name="CustomShape 2"/>
          <p:cNvSpPr/>
          <p:nvPr/>
        </p:nvSpPr>
        <p:spPr>
          <a:xfrm>
            <a:off x="599040" y="1920240"/>
            <a:ext cx="10738080" cy="4662000"/>
          </a:xfrm>
          <a:prstGeom prst="rect">
            <a:avLst/>
          </a:prstGeom>
          <a:noFill/>
          <a:ln>
            <a:noFill/>
          </a:ln>
        </p:spPr>
        <p:style>
          <a:lnRef idx="0"/>
          <a:fillRef idx="0"/>
          <a:effectRef idx="0"/>
          <a:fontRef idx="minor"/>
        </p:style>
      </p:sp>
      <p:sp>
        <p:nvSpPr>
          <p:cNvPr id="259" name="CustomShape 3"/>
          <p:cNvSpPr/>
          <p:nvPr/>
        </p:nvSpPr>
        <p:spPr>
          <a:xfrm>
            <a:off x="822960" y="2692080"/>
            <a:ext cx="10134360" cy="1187280"/>
          </a:xfrm>
          <a:prstGeom prst="rect">
            <a:avLst/>
          </a:prstGeom>
          <a:noFill/>
          <a:ln>
            <a:noFill/>
          </a:ln>
        </p:spPr>
        <p:style>
          <a:lnRef idx="0"/>
          <a:fillRef idx="0"/>
          <a:effectRef idx="0"/>
          <a:fontRef idx="minor"/>
        </p:style>
        <p:txBody>
          <a:bodyPr lIns="36000" rIns="36000" tIns="36000" bIns="36000" anchor="ctr"/>
          <a:p>
            <a:pPr>
              <a:lnSpc>
                <a:spcPct val="100000"/>
              </a:lnSpc>
            </a:pPr>
            <a:r>
              <a:rPr b="1" lang="en-US" sz="1400" spc="-1" strike="noStrike">
                <a:solidFill>
                  <a:srgbClr val="000000"/>
                </a:solidFill>
                <a:latin typeface="Noto Sans Regular"/>
                <a:ea typeface="DejaVu Sans"/>
              </a:rPr>
              <a:t>docker history --no-trunc &lt;Image-ID&gt;  | tac | tr -s ' ' | cut -d " " -f 5- | sed 's,^/bin/sh -c #(nop) ,,g' | sed 's,^/bin/sh -c,RUN,g' | sed 's, &amp;&amp; ,\n  &amp; ,g' | sed 's,\s*[0-9]*[\.]*[0-9]*\s*[kMG]*B\s*$,,g' | head -n -1</a:t>
            </a:r>
            <a:endParaRPr b="0" lang="en-US" sz="1400" spc="-1" strike="noStrike">
              <a:latin typeface="Arial"/>
            </a:endParaRPr>
          </a:p>
          <a:p>
            <a:pPr>
              <a:lnSpc>
                <a:spcPct val="100000"/>
              </a:lnSpc>
            </a:pPr>
            <a:endParaRPr b="0" lang="en-US" sz="1400" spc="-1" strike="noStrike">
              <a:latin typeface="Arial"/>
            </a:endParaRPr>
          </a:p>
        </p:txBody>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Scratch</a:t>
            </a:r>
            <a:endParaRPr b="0" lang="en-US" sz="6000" spc="-1" strike="noStrike">
              <a:latin typeface="Arial"/>
            </a:endParaRPr>
          </a:p>
        </p:txBody>
      </p:sp>
      <p:sp>
        <p:nvSpPr>
          <p:cNvPr id="261" name="CustomShape 2"/>
          <p:cNvSpPr/>
          <p:nvPr/>
        </p:nvSpPr>
        <p:spPr>
          <a:xfrm>
            <a:off x="599040" y="1920240"/>
            <a:ext cx="10738080" cy="4662000"/>
          </a:xfrm>
          <a:prstGeom prst="rect">
            <a:avLst/>
          </a:prstGeom>
          <a:noFill/>
          <a:ln>
            <a:noFill/>
          </a:ln>
        </p:spPr>
        <p:style>
          <a:lnRef idx="0"/>
          <a:fillRef idx="0"/>
          <a:effectRef idx="0"/>
          <a:fontRef idx="minor"/>
        </p:style>
      </p:sp>
      <p:sp>
        <p:nvSpPr>
          <p:cNvPr id="262" name="CustomShape 3"/>
          <p:cNvSpPr/>
          <p:nvPr/>
        </p:nvSpPr>
        <p:spPr>
          <a:xfrm>
            <a:off x="564120" y="5669280"/>
            <a:ext cx="10134360" cy="1645920"/>
          </a:xfrm>
          <a:prstGeom prst="rect">
            <a:avLst/>
          </a:prstGeom>
          <a:noFill/>
          <a:ln>
            <a:noFill/>
          </a:ln>
        </p:spPr>
        <p:style>
          <a:lnRef idx="0"/>
          <a:fillRef idx="0"/>
          <a:effectRef idx="0"/>
          <a:fontRef idx="minor"/>
        </p:style>
        <p:txBody>
          <a:bodyPr lIns="36000" rIns="36000" tIns="36000" bIns="36000" anchor="ctr"/>
          <a:p>
            <a:pPr>
              <a:lnSpc>
                <a:spcPct val="100000"/>
              </a:lnSpc>
            </a:pPr>
            <a:r>
              <a:rPr b="1" lang="en-US" sz="1800" spc="-1" strike="noStrike">
                <a:solidFill>
                  <a:srgbClr val="000000"/>
                </a:solidFill>
                <a:latin typeface="Noto Sans Regular"/>
                <a:ea typeface="DejaVu Sans"/>
              </a:rPr>
              <a:t>FROM scratch</a:t>
            </a:r>
            <a:endParaRPr b="0" lang="en-US" sz="1800" spc="-1" strike="noStrike">
              <a:latin typeface="Arial"/>
            </a:endParaRPr>
          </a:p>
          <a:p>
            <a:pPr>
              <a:lnSpc>
                <a:spcPct val="100000"/>
              </a:lnSpc>
            </a:pPr>
            <a:r>
              <a:rPr b="1" lang="en-US" sz="1800" spc="-1" strike="noStrike">
                <a:solidFill>
                  <a:srgbClr val="000000"/>
                </a:solidFill>
                <a:latin typeface="Noto Sans Regular"/>
                <a:ea typeface="DejaVu Sans"/>
              </a:rPr>
              <a:t>ADD hello /</a:t>
            </a:r>
            <a:endParaRPr b="0" lang="en-US" sz="1800" spc="-1" strike="noStrike">
              <a:latin typeface="Arial"/>
            </a:endParaRPr>
          </a:p>
          <a:p>
            <a:pPr>
              <a:lnSpc>
                <a:spcPct val="100000"/>
              </a:lnSpc>
            </a:pPr>
            <a:r>
              <a:rPr b="1" lang="en-US" sz="1800" spc="-1" strike="noStrike">
                <a:solidFill>
                  <a:srgbClr val="000000"/>
                </a:solidFill>
                <a:latin typeface="Noto Sans Regular"/>
                <a:ea typeface="DejaVu Sans"/>
              </a:rPr>
              <a:t>CMD ["/hello"]</a:t>
            </a:r>
            <a:endParaRPr b="0" lang="en-US" sz="1800" spc="-1" strike="noStrike">
              <a:latin typeface="Arial"/>
            </a:endParaRPr>
          </a:p>
        </p:txBody>
      </p:sp>
      <p:sp>
        <p:nvSpPr>
          <p:cNvPr id="263" name="CustomShape 4"/>
          <p:cNvSpPr/>
          <p:nvPr/>
        </p:nvSpPr>
        <p:spPr>
          <a:xfrm>
            <a:off x="599040" y="1920240"/>
            <a:ext cx="10738080" cy="3566160"/>
          </a:xfrm>
          <a:prstGeom prst="rect">
            <a:avLst/>
          </a:prstGeom>
          <a:noFill/>
          <a:ln>
            <a:noFill/>
          </a:ln>
        </p:spPr>
        <p:style>
          <a:lnRef idx="0"/>
          <a:fillRef idx="0"/>
          <a:effectRef idx="0"/>
          <a:fontRef idx="minor"/>
        </p:style>
        <p:txBody>
          <a:bodyPr lIns="0" rIns="0" tIns="0" bIns="0">
            <a:normAutofit/>
          </a:bodyPr>
          <a:p>
            <a:pPr>
              <a:lnSpc>
                <a:spcPct val="100000"/>
              </a:lnSpc>
              <a:spcAft>
                <a:spcPts val="1409"/>
              </a:spcAft>
            </a:pPr>
            <a:r>
              <a:rPr b="0" lang="en-US" sz="3200" spc="-1" strike="noStrike">
                <a:solidFill>
                  <a:srgbClr val="000000"/>
                </a:solidFill>
                <a:latin typeface="Noto Sans Regular"/>
                <a:ea typeface="DejaVu Sans"/>
              </a:rPr>
              <a:t>Most Dockerfiles start from a parent image. If you need to completely control the contents of your image, you might need to create a base image instead. Here’s the difference:</a:t>
            </a: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A parent image is the image that your image is based on. It refers to the contents of the FROM directive in the Dockerfile. Each subsequent declaration in the Dockerfile modifies this parent image. Most Dockerfiles start from a parent image, rather than a base image. However, the terms are sometimes used interchangeably.</a:t>
            </a: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A base image has FROM scratch in its Dockerfile..</a:t>
            </a: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It can be as simple as this to create an Ubuntu parent image:</a:t>
            </a: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 sudo debootstrap xenial xenial &gt; /dev/null</a:t>
            </a:r>
            <a:endParaRPr b="0" lang="en-US" sz="3200" spc="-1" strike="noStrike">
              <a:latin typeface="Arial"/>
            </a:endParaRPr>
          </a:p>
          <a:p>
            <a:pPr>
              <a:lnSpc>
                <a:spcPct val="100000"/>
              </a:lnSpc>
              <a:spcAft>
                <a:spcPts val="1409"/>
              </a:spcAft>
            </a:pPr>
            <a:r>
              <a:rPr b="0" lang="en-US" sz="3200" spc="-1" strike="noStrike">
                <a:solidFill>
                  <a:srgbClr val="000000"/>
                </a:solidFill>
                <a:latin typeface="Noto Sans Regular"/>
                <a:ea typeface="DejaVu Sans"/>
              </a:rPr>
              <a:t>$ sudo tar -C xenial -c . | docker import - xenial</a:t>
            </a:r>
            <a:endParaRPr b="0" lang="en-US" sz="3200" spc="-1" strike="noStrike">
              <a:latin typeface="Arial"/>
            </a:endParaRPr>
          </a:p>
        </p:txBody>
      </p:sp>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a:t>
            </a:r>
            <a:endParaRPr b="0" lang="en-US" sz="6000" spc="-1" strike="noStrike">
              <a:latin typeface="Arial"/>
            </a:endParaRPr>
          </a:p>
        </p:txBody>
      </p:sp>
      <p:sp>
        <p:nvSpPr>
          <p:cNvPr id="265"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Manage multiple service: build, run, stop ,…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Scale switch: run multiple service </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Easy to use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Yaml format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1"/>
              </a:rPr>
              <a:t>https://www.educative.io/blog/docker-compose-tutorial</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ff"/>
                </a:solidFill>
                <a:latin typeface="Noto Sans Regular"/>
                <a:ea typeface="DejaVu Sans"/>
              </a:rPr>
              <a:t>https://www.baeldung.com/docker-compose</a:t>
            </a:r>
            <a:endParaRPr b="0" lang="en-US" sz="3200" spc="-1" strike="noStrike">
              <a:latin typeface="Arial"/>
            </a:endParaRPr>
          </a:p>
        </p:txBody>
      </p:sp>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a:t>
            </a:r>
            <a:endParaRPr b="0" lang="en-US" sz="6000" spc="-1" strike="noStrike">
              <a:latin typeface="Arial"/>
            </a:endParaRPr>
          </a:p>
        </p:txBody>
      </p:sp>
      <p:sp>
        <p:nvSpPr>
          <p:cNvPr id="267" name="CustomShape 2"/>
          <p:cNvSpPr/>
          <p:nvPr/>
        </p:nvSpPr>
        <p:spPr>
          <a:xfrm>
            <a:off x="599040" y="1920240"/>
            <a:ext cx="10738080" cy="4662000"/>
          </a:xfrm>
          <a:prstGeom prst="rect">
            <a:avLst/>
          </a:prstGeom>
          <a:noFill/>
          <a:ln>
            <a:noFill/>
          </a:ln>
        </p:spPr>
        <p:style>
          <a:lnRef idx="0"/>
          <a:fillRef idx="0"/>
          <a:effectRef idx="0"/>
          <a:fontRef idx="minor"/>
        </p:style>
      </p:sp>
      <p:sp>
        <p:nvSpPr>
          <p:cNvPr id="268" name="CustomShape 3"/>
          <p:cNvSpPr/>
          <p:nvPr/>
        </p:nvSpPr>
        <p:spPr>
          <a:xfrm>
            <a:off x="4480560" y="1554480"/>
            <a:ext cx="4375080" cy="6182640"/>
          </a:xfrm>
          <a:prstGeom prst="rect">
            <a:avLst/>
          </a:prstGeom>
          <a:noFill/>
          <a:ln>
            <a:noFill/>
          </a:ln>
        </p:spPr>
        <p:style>
          <a:lnRef idx="0"/>
          <a:fillRef idx="0"/>
          <a:effectRef idx="0"/>
          <a:fontRef idx="minor"/>
        </p:style>
        <p:txBody>
          <a:bodyPr lIns="36000" rIns="36000" tIns="36000" bIns="36000" anchor="ctr"/>
          <a:p>
            <a:pPr>
              <a:lnSpc>
                <a:spcPct val="100000"/>
              </a:lnSpc>
            </a:pPr>
            <a:r>
              <a:rPr b="1" lang="en-US" sz="1600" spc="-1" strike="noStrike">
                <a:solidFill>
                  <a:srgbClr val="000000"/>
                </a:solidFill>
                <a:latin typeface="Noto Sans Regular"/>
                <a:ea typeface="DejaVu Sans"/>
              </a:rPr>
              <a:t>version: '3'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services: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web: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build: ./web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image: web:1.2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container_name: web-dev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db: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image: mysql:latest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container_name: db-dev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command: --default-authentication-plugin=mysql_native_password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environment: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 MYSQL_ROOT_PASSWORD=mypass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 MYSQL_DATABASE=webdb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 MYSQL_USER= webuser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 MYSQL_PASSWORD= webpass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volumes: </a:t>
            </a:r>
            <a:endParaRPr b="0" lang="en-US" sz="1600" spc="-1" strike="noStrike">
              <a:latin typeface="Arial"/>
            </a:endParaRPr>
          </a:p>
          <a:p>
            <a:pPr>
              <a:lnSpc>
                <a:spcPct val="100000"/>
              </a:lnSpc>
            </a:pPr>
            <a:r>
              <a:rPr b="1" lang="en-US" sz="1600" spc="-1" strike="noStrike">
                <a:solidFill>
                  <a:srgbClr val="000000"/>
                </a:solidFill>
                <a:latin typeface="Noto Sans Regular"/>
                <a:ea typeface="DejaVu Sans"/>
              </a:rPr>
              <a:t>            </a:t>
            </a:r>
            <a:r>
              <a:rPr b="1" lang="en-US" sz="1600" spc="-1" strike="noStrike">
                <a:solidFill>
                  <a:srgbClr val="000000"/>
                </a:solidFill>
                <a:latin typeface="Noto Sans Regular"/>
                <a:ea typeface="DejaVu Sans"/>
              </a:rPr>
              <a:t>- ./db/init-db:/docker-entrypoint-initdb.d</a:t>
            </a:r>
            <a:endParaRPr b="0" lang="en-US" sz="1600" spc="-1" strike="noStrike">
              <a:latin typeface="Arial"/>
            </a:endParaRPr>
          </a:p>
        </p:txBody>
      </p:sp>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commands</a:t>
            </a:r>
            <a:endParaRPr b="0" lang="en-US" sz="6000" spc="-1" strike="noStrike">
              <a:latin typeface="Arial"/>
            </a:endParaRPr>
          </a:p>
        </p:txBody>
      </p:sp>
      <p:sp>
        <p:nvSpPr>
          <p:cNvPr id="270"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Start service:</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docker-compose up &lt;service-name&gt;</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Start all service</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docker-compose up </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Start in detach mode</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docker-compose up -d</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Check docker-compose</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docker-compose config</a:t>
            </a:r>
            <a:endParaRPr b="0" lang="en-US" sz="2800" spc="-1" strike="noStrike">
              <a:latin typeface="Arial"/>
            </a:endParaRPr>
          </a:p>
        </p:txBody>
      </p:sp>
    </p:spTree>
  </p:cSld>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commands</a:t>
            </a:r>
            <a:endParaRPr b="0" lang="en-US" sz="6000" spc="-1" strike="noStrike">
              <a:latin typeface="Arial"/>
            </a:endParaRPr>
          </a:p>
        </p:txBody>
      </p:sp>
      <p:sp>
        <p:nvSpPr>
          <p:cNvPr id="272"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Stop service</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docker-compose stop &lt;service-name&gt;</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Start service (already exist)</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docker-compose start &lt;service-name&gt;</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docker-compose ps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Remove service (container): (remove container and network)</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docker-compose down  → all services that exist in docker-compose file</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Remove service (container): (remove container and network and volume)</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docker-compose down -v → all services that exist in docker-compose file</a:t>
            </a:r>
            <a:endParaRPr b="0" lang="en-US" sz="2800" spc="-1" strike="noStrike">
              <a:latin typeface="Arial"/>
            </a:endParaRPr>
          </a:p>
        </p:txBody>
      </p:sp>
    </p:spTree>
  </p:cSld>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down</a:t>
            </a:r>
            <a:endParaRPr b="0" lang="en-US" sz="6000" spc="-1" strike="noStrike">
              <a:latin typeface="Arial"/>
            </a:endParaRPr>
          </a:p>
        </p:txBody>
      </p:sp>
      <p:sp>
        <p:nvSpPr>
          <p:cNvPr id="274"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Stops containers and removes containers, networks, volumes, and images</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created by `up`.</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By default, the only things removed are:</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Containers for services defined in the Compose file</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Networks defined in the `networks` section of the Compose file</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The default network, if one is used</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Networks and volumes defined as `external` are never removed.</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Usage: down [options]</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Options:</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a:t>
            </a:r>
            <a:r>
              <a:rPr b="0" lang="en-US" sz="6000" spc="-1" strike="noStrike">
                <a:solidFill>
                  <a:srgbClr val="000000"/>
                </a:solidFill>
                <a:latin typeface="Noto Sans Regular"/>
                <a:ea typeface="DejaVu Sans"/>
              </a:rPr>
              <a:t>--rmi type              Remove images. Type must be one of:</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a:t>
            </a:r>
            <a:r>
              <a:rPr b="0" lang="en-US" sz="6000" spc="-1" strike="noStrike">
                <a:solidFill>
                  <a:srgbClr val="000000"/>
                </a:solidFill>
                <a:latin typeface="Noto Sans Regular"/>
                <a:ea typeface="DejaVu Sans"/>
              </a:rPr>
              <a:t>'all': Remove all images used by any service.</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a:t>
            </a:r>
            <a:r>
              <a:rPr b="0" lang="en-US" sz="6000" spc="-1" strike="noStrike">
                <a:solidFill>
                  <a:srgbClr val="000000"/>
                </a:solidFill>
                <a:latin typeface="Noto Sans Regular"/>
                <a:ea typeface="DejaVu Sans"/>
              </a:rPr>
              <a:t>'local': Remove only images that don't have a</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a:t>
            </a:r>
            <a:r>
              <a:rPr b="0" lang="en-US" sz="6000" spc="-1" strike="noStrike">
                <a:solidFill>
                  <a:srgbClr val="000000"/>
                </a:solidFill>
                <a:latin typeface="Noto Sans Regular"/>
                <a:ea typeface="DejaVu Sans"/>
              </a:rPr>
              <a:t>custom tag set by the `image` field.</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a:t>
            </a:r>
            <a:r>
              <a:rPr b="0" lang="en-US" sz="6000" spc="-1" strike="noStrike">
                <a:solidFill>
                  <a:srgbClr val="000000"/>
                </a:solidFill>
                <a:latin typeface="Noto Sans Regular"/>
                <a:ea typeface="DejaVu Sans"/>
              </a:rPr>
              <a:t>-v, --volumes           Remove named volumes declared in the `volumes`</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a:t>
            </a:r>
            <a:r>
              <a:rPr b="0" lang="en-US" sz="6000" spc="-1" strike="noStrike">
                <a:solidFill>
                  <a:srgbClr val="000000"/>
                </a:solidFill>
                <a:latin typeface="Noto Sans Regular"/>
                <a:ea typeface="DejaVu Sans"/>
              </a:rPr>
              <a:t>section of the Compose file and anonymous volumes</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a:t>
            </a:r>
            <a:r>
              <a:rPr b="0" lang="en-US" sz="6000" spc="-1" strike="noStrike">
                <a:solidFill>
                  <a:srgbClr val="000000"/>
                </a:solidFill>
                <a:latin typeface="Noto Sans Regular"/>
                <a:ea typeface="DejaVu Sans"/>
              </a:rPr>
              <a:t>attached to containers.</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a:t>
            </a:r>
            <a:r>
              <a:rPr b="0" lang="en-US" sz="6000" spc="-1" strike="noStrike">
                <a:solidFill>
                  <a:srgbClr val="000000"/>
                </a:solidFill>
                <a:latin typeface="Noto Sans Regular"/>
                <a:ea typeface="DejaVu Sans"/>
              </a:rPr>
              <a:t>--remove-orphans        Remove containers for services not defined in the</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a:t>
            </a:r>
            <a:r>
              <a:rPr b="0" lang="en-US" sz="6000" spc="-1" strike="noStrike">
                <a:solidFill>
                  <a:srgbClr val="000000"/>
                </a:solidFill>
                <a:latin typeface="Noto Sans Regular"/>
                <a:ea typeface="DejaVu Sans"/>
              </a:rPr>
              <a:t>Compose file</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a:t>
            </a:r>
            <a:r>
              <a:rPr b="0" lang="en-US" sz="6000" spc="-1" strike="noStrike">
                <a:solidFill>
                  <a:srgbClr val="000000"/>
                </a:solidFill>
                <a:latin typeface="Noto Sans Regular"/>
                <a:ea typeface="DejaVu Sans"/>
              </a:rPr>
              <a:t>-t, --timeout TIMEOUT   Specify a shutdown timeout in seconds.</a:t>
            </a:r>
            <a:endParaRPr b="0" lang="en-US" sz="60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6000" spc="-1" strike="noStrike">
                <a:solidFill>
                  <a:srgbClr val="000000"/>
                </a:solidFill>
                <a:latin typeface="Noto Sans Regular"/>
                <a:ea typeface="DejaVu Sans"/>
              </a:rPr>
              <a:t>                            </a:t>
            </a:r>
            <a:r>
              <a:rPr b="0" lang="en-US" sz="6000" spc="-1" strike="noStrike">
                <a:solidFill>
                  <a:srgbClr val="000000"/>
                </a:solidFill>
                <a:latin typeface="Noto Sans Regular"/>
                <a:ea typeface="DejaVu Sans"/>
              </a:rPr>
              <a:t>(default: 10)</a:t>
            </a:r>
            <a:endParaRPr b="0" lang="en-US" sz="6000" spc="-1" strike="noStrike">
              <a:latin typeface="Arial"/>
            </a:endParaRPr>
          </a:p>
        </p:txBody>
      </p:sp>
    </p:spTree>
  </p:cSld>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build , --build</a:t>
            </a:r>
            <a:endParaRPr b="0" lang="en-US" sz="6000" spc="-1" strike="noStrike">
              <a:latin typeface="Arial"/>
            </a:endParaRPr>
          </a:p>
        </p:txBody>
      </p:sp>
      <p:sp>
        <p:nvSpPr>
          <p:cNvPr id="276"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Build service (image)</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docker-compose build [service-name]</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Build before start</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docker-compose up –-build</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No build</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docker-compose up --no-build</a:t>
            </a:r>
            <a:endParaRPr b="0" lang="en-US" sz="2800" spc="-1" strike="noStrike">
              <a:latin typeface="Arial"/>
            </a:endParaRPr>
          </a:p>
        </p:txBody>
      </p:sp>
    </p:spTree>
  </p:cSld>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--scale</a:t>
            </a:r>
            <a:endParaRPr b="0" lang="en-US" sz="6000" spc="-1" strike="noStrike">
              <a:latin typeface="Arial"/>
            </a:endParaRPr>
          </a:p>
        </p:txBody>
      </p:sp>
      <p:sp>
        <p:nvSpPr>
          <p:cNvPr id="278"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version: '3'</a:t>
            </a:r>
            <a:endParaRPr b="0" lang="en-US" sz="3200" spc="-1" strike="noStrike">
              <a:latin typeface="Arial"/>
            </a:endParaRPr>
          </a:p>
          <a:p>
            <a:pPr>
              <a:lnSpc>
                <a:spcPct val="100000"/>
              </a:lnSpc>
              <a:spcAft>
                <a:spcPts val="1409"/>
              </a:spcAft>
            </a:pP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services: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web:</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build: ./web</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image: web:1.2</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environment: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 COMPANY_NAME="MICROSOFT"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 TELEPHONE_NUMBER="001253568714"</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 DISCRIPTION="TEST COMPANY .2"</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 VERSION="1.5"</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ports: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 "8080-8085:8080"</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dokcer-compose up -d –-scale web=4</a:t>
            </a:r>
            <a:endParaRPr b="0" lang="en-US" sz="3200" spc="-1" strike="noStrike">
              <a:latin typeface="Arial"/>
            </a:endParaRPr>
          </a:p>
          <a:p>
            <a:pPr>
              <a:lnSpc>
                <a:spcPct val="100000"/>
              </a:lnSpc>
              <a:spcAft>
                <a:spcPts val="1409"/>
              </a:spcAft>
            </a:pPr>
            <a:endParaRPr b="0" lang="en-US" sz="3200" spc="-1" strike="noStrike">
              <a:latin typeface="Arial"/>
            </a:endParaRPr>
          </a:p>
        </p:txBody>
      </p:sp>
    </p:spTree>
  </p:cSld>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file</a:t>
            </a:r>
            <a:endParaRPr b="0" lang="en-US" sz="6000" spc="-1" strike="noStrike">
              <a:latin typeface="Arial"/>
            </a:endParaRPr>
          </a:p>
        </p:txBody>
      </p:sp>
      <p:sp>
        <p:nvSpPr>
          <p:cNvPr id="280"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YAML Basic Rules</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YAML files should end in .yaml whenever possible in Grav.</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YAML is case sensitive.</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YAML does not allow the use of tabs.</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Basic Data Types</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Scalars They are the strings and numbers that make up the data on the page.</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Sequences </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Mappings</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1"/>
              </a:rPr>
              <a:t>https://learn.getgrav.org/16/advanced/yaml</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ff"/>
                </a:solidFill>
                <a:latin typeface="Noto Sans Regular"/>
                <a:ea typeface="DejaVu Sans"/>
              </a:rPr>
              <a:t> </a:t>
            </a:r>
            <a:endParaRPr b="0" lang="en-US" sz="3200" spc="-1" strike="noStrike">
              <a:latin typeface="Arial"/>
            </a:endParaRPr>
          </a:p>
        </p:txBody>
      </p:sp>
    </p:spTree>
  </p:cSld>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0" name="CustomShape 1"/>
          <p:cNvSpPr/>
          <p:nvPr/>
        </p:nvSpPr>
        <p:spPr>
          <a:xfrm>
            <a:off x="599040" y="121320"/>
            <a:ext cx="10797120" cy="1260720"/>
          </a:xfrm>
          <a:prstGeom prst="rect">
            <a:avLst/>
          </a:prstGeom>
          <a:noFill/>
          <a:ln>
            <a:noFill/>
          </a:ln>
        </p:spPr>
        <p:style>
          <a:lnRef idx="0"/>
          <a:fillRef idx="0"/>
          <a:effectRef idx="0"/>
          <a:fontRef idx="minor"/>
        </p:style>
      </p:sp>
      <p:sp>
        <p:nvSpPr>
          <p:cNvPr id="101"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Install Guest OS</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Wasting resource</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Performance?</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Portable?</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Developer target?</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SysAdmin target?</a:t>
            </a:r>
            <a:endParaRPr b="0" lang="en-US" sz="2600" spc="-1" strike="noStrike">
              <a:latin typeface="Arial"/>
            </a:endParaRPr>
          </a:p>
        </p:txBody>
      </p:sp>
      <p:sp>
        <p:nvSpPr>
          <p:cNvPr id="102" name="CustomShape 3"/>
          <p:cNvSpPr/>
          <p:nvPr/>
        </p:nvSpPr>
        <p:spPr>
          <a:xfrm>
            <a:off x="601200" y="405360"/>
            <a:ext cx="10005120" cy="1066320"/>
          </a:xfrm>
          <a:prstGeom prst="rect">
            <a:avLst/>
          </a:prstGeom>
          <a:noFill/>
          <a:ln>
            <a:noFill/>
          </a:ln>
        </p:spPr>
        <p:style>
          <a:lnRef idx="0"/>
          <a:fillRef idx="0"/>
          <a:effectRef idx="0"/>
          <a:fontRef idx="minor"/>
        </p:style>
        <p:txBody>
          <a:bodyPr lIns="90000" rIns="90000" tIns="45000" bIns="45000"/>
          <a:p>
            <a:pPr>
              <a:lnSpc>
                <a:spcPct val="100000"/>
              </a:lnSpc>
            </a:pPr>
            <a:r>
              <a:rPr b="0" lang="en-US" sz="6600" spc="-1" strike="noStrike">
                <a:solidFill>
                  <a:srgbClr val="ffffff"/>
                </a:solidFill>
                <a:latin typeface="Noto Sans Regular"/>
                <a:ea typeface="DejaVu Sans"/>
              </a:rPr>
              <a:t>Virtualization</a:t>
            </a:r>
            <a:endParaRPr b="0" lang="en-US" sz="6600" spc="-1" strike="noStrike">
              <a:latin typeface="Arial"/>
            </a:endParaRPr>
          </a:p>
        </p:txBody>
      </p:sp>
      <p:pic>
        <p:nvPicPr>
          <p:cNvPr id="103" name="" descr=""/>
          <p:cNvPicPr/>
          <p:nvPr/>
        </p:nvPicPr>
        <p:blipFill>
          <a:blip r:embed="rId2"/>
          <a:stretch/>
        </p:blipFill>
        <p:spPr>
          <a:xfrm>
            <a:off x="6217920" y="2651760"/>
            <a:ext cx="5691600" cy="45464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file</a:t>
            </a:r>
            <a:endParaRPr b="0" lang="en-US" sz="6000" spc="-1" strike="noStrike">
              <a:latin typeface="Arial"/>
            </a:endParaRPr>
          </a:p>
        </p:txBody>
      </p:sp>
      <p:sp>
        <p:nvSpPr>
          <p:cNvPr id="282" name="CustomShape 2"/>
          <p:cNvSpPr/>
          <p:nvPr/>
        </p:nvSpPr>
        <p:spPr>
          <a:xfrm>
            <a:off x="91440" y="1595880"/>
            <a:ext cx="3410280" cy="398052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500" spc="-1" strike="noStrike">
                <a:solidFill>
                  <a:srgbClr val="000000"/>
                </a:solidFill>
                <a:latin typeface="Noto Sans Regular"/>
                <a:ea typeface="DejaVu Sans"/>
              </a:rPr>
              <a:t># Employee records</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martin:</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a:t>
            </a:r>
            <a:r>
              <a:rPr b="0" lang="en-US" sz="1500" spc="-1" strike="noStrike">
                <a:solidFill>
                  <a:srgbClr val="000000"/>
                </a:solidFill>
                <a:latin typeface="Noto Sans Regular"/>
                <a:ea typeface="DejaVu Sans"/>
              </a:rPr>
              <a:t>name: Martin D'vloper</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a:t>
            </a:r>
            <a:r>
              <a:rPr b="0" lang="en-US" sz="1500" spc="-1" strike="noStrike">
                <a:solidFill>
                  <a:srgbClr val="000000"/>
                </a:solidFill>
                <a:latin typeface="Noto Sans Regular"/>
                <a:ea typeface="DejaVu Sans"/>
              </a:rPr>
              <a:t>job: Developer</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a:t>
            </a:r>
            <a:r>
              <a:rPr b="0" lang="en-US" sz="1500" spc="-1" strike="noStrike">
                <a:solidFill>
                  <a:srgbClr val="000000"/>
                </a:solidFill>
                <a:latin typeface="Noto Sans Regular"/>
                <a:ea typeface="DejaVu Sans"/>
              </a:rPr>
              <a:t>skills:</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a:t>
            </a:r>
            <a:r>
              <a:rPr b="0" lang="en-US" sz="1500" spc="-1" strike="noStrike">
                <a:solidFill>
                  <a:srgbClr val="000000"/>
                </a:solidFill>
                <a:latin typeface="Noto Sans Regular"/>
                <a:ea typeface="DejaVu Sans"/>
              </a:rPr>
              <a:t>- python</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a:t>
            </a:r>
            <a:r>
              <a:rPr b="0" lang="en-US" sz="1500" spc="-1" strike="noStrike">
                <a:solidFill>
                  <a:srgbClr val="000000"/>
                </a:solidFill>
                <a:latin typeface="Noto Sans Regular"/>
                <a:ea typeface="DejaVu Sans"/>
              </a:rPr>
              <a:t>- perl</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a:t>
            </a:r>
            <a:r>
              <a:rPr b="0" lang="en-US" sz="1500" spc="-1" strike="noStrike">
                <a:solidFill>
                  <a:srgbClr val="000000"/>
                </a:solidFill>
                <a:latin typeface="Noto Sans Regular"/>
                <a:ea typeface="DejaVu Sans"/>
              </a:rPr>
              <a:t>- pascal</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tabitha:</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a:t>
            </a:r>
            <a:r>
              <a:rPr b="0" lang="en-US" sz="1500" spc="-1" strike="noStrike">
                <a:solidFill>
                  <a:srgbClr val="000000"/>
                </a:solidFill>
                <a:latin typeface="Noto Sans Regular"/>
                <a:ea typeface="DejaVu Sans"/>
              </a:rPr>
              <a:t>name: Tabitha Bitumen</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a:t>
            </a:r>
            <a:r>
              <a:rPr b="0" lang="en-US" sz="1500" spc="-1" strike="noStrike">
                <a:solidFill>
                  <a:srgbClr val="000000"/>
                </a:solidFill>
                <a:latin typeface="Noto Sans Regular"/>
                <a:ea typeface="DejaVu Sans"/>
              </a:rPr>
              <a:t>job: Developer</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a:t>
            </a:r>
            <a:r>
              <a:rPr b="0" lang="en-US" sz="1500" spc="-1" strike="noStrike">
                <a:solidFill>
                  <a:srgbClr val="000000"/>
                </a:solidFill>
                <a:latin typeface="Noto Sans Regular"/>
                <a:ea typeface="DejaVu Sans"/>
              </a:rPr>
              <a:t>skills:</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a:t>
            </a:r>
            <a:r>
              <a:rPr b="0" lang="en-US" sz="1500" spc="-1" strike="noStrike">
                <a:solidFill>
                  <a:srgbClr val="000000"/>
                </a:solidFill>
                <a:latin typeface="Noto Sans Regular"/>
                <a:ea typeface="DejaVu Sans"/>
              </a:rPr>
              <a:t>- lisp</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a:t>
            </a:r>
            <a:r>
              <a:rPr b="0" lang="en-US" sz="1500" spc="-1" strike="noStrike">
                <a:solidFill>
                  <a:srgbClr val="000000"/>
                </a:solidFill>
                <a:latin typeface="Noto Sans Regular"/>
                <a:ea typeface="DejaVu Sans"/>
              </a:rPr>
              <a:t>- fortran</a:t>
            </a:r>
            <a:endParaRPr b="0" lang="en-US" sz="1500" spc="-1" strike="noStrike">
              <a:latin typeface="Arial"/>
            </a:endParaRPr>
          </a:p>
          <a:p>
            <a:pPr>
              <a:lnSpc>
                <a:spcPct val="100000"/>
              </a:lnSpc>
            </a:pPr>
            <a:r>
              <a:rPr b="0" lang="en-US" sz="1500" spc="-1" strike="noStrike">
                <a:solidFill>
                  <a:srgbClr val="000000"/>
                </a:solidFill>
                <a:latin typeface="Noto Sans Regular"/>
                <a:ea typeface="DejaVu Sans"/>
              </a:rPr>
              <a:t>      </a:t>
            </a:r>
            <a:r>
              <a:rPr b="0" lang="en-US" sz="1500" spc="-1" strike="noStrike">
                <a:solidFill>
                  <a:srgbClr val="000000"/>
                </a:solidFill>
                <a:latin typeface="Noto Sans Regular"/>
                <a:ea typeface="DejaVu Sans"/>
              </a:rPr>
              <a:t>- erlang</a:t>
            </a:r>
            <a:endParaRPr b="0" lang="en-US" sz="1500" spc="-1" strike="noStrike">
              <a:latin typeface="Arial"/>
            </a:endParaRPr>
          </a:p>
        </p:txBody>
      </p:sp>
      <p:sp>
        <p:nvSpPr>
          <p:cNvPr id="283" name="CustomShape 3"/>
          <p:cNvSpPr/>
          <p:nvPr/>
        </p:nvSpPr>
        <p:spPr>
          <a:xfrm rot="21590400">
            <a:off x="8988840" y="1743120"/>
            <a:ext cx="4077720" cy="548352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200" spc="-1" strike="noStrike">
                <a:solidFill>
                  <a:srgbClr val="000000"/>
                </a:solidFill>
                <a:latin typeface="Noto Sans Regular"/>
                <a:ea typeface="DejaVu Sans"/>
              </a:rPr>
              <a: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"martin": {</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"name": "Martin D'vloper",</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"job": "Developer",</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"skills": [</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"python",</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"perl",</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"pascal"</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"tabitha": {</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"name": "Tabitha Bitumen",</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"job": "Developer",</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"skills": [</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"lisp",</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"fortran",</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"erlang"</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a:t>
            </a:r>
            <a:endParaRPr b="0" lang="en-US" sz="1200" spc="-1" strike="noStrike">
              <a:latin typeface="Arial"/>
            </a:endParaRPr>
          </a:p>
        </p:txBody>
      </p:sp>
      <p:sp>
        <p:nvSpPr>
          <p:cNvPr id="284" name="CustomShape 4"/>
          <p:cNvSpPr/>
          <p:nvPr/>
        </p:nvSpPr>
        <p:spPr>
          <a:xfrm>
            <a:off x="3584880" y="1419840"/>
            <a:ext cx="5832000" cy="497952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1200" spc="-1" strike="noStrike">
                <a:solidFill>
                  <a:srgbClr val="000000"/>
                </a:solidFill>
                <a:latin typeface="Noto Sans Regular"/>
                <a:ea typeface="DejaVu Sans"/>
              </a:rPr>
              <a:t>&lt;?xml version="1.0" encoding="UTF-8" ?&gt;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&lt;root&gt;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&lt;0&gt;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&lt;martin&gt;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&lt;name&gt;Martin D'vloper&lt;/name&gt;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&lt;job&gt;Developer&lt;/job&gt;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&lt;skills&gt;python&lt;/skills&gt;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&lt;skills&gt;perl&lt;/skills&gt;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&lt;skills&gt;pascal&lt;/skills&gt;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&lt;/martin&gt;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&lt;/0&gt;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&lt;1&gt;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&lt;tabitha&gt;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&lt;name&gt;Tabitha Bitumen&lt;/name&gt;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&lt;job&gt;Developer&lt;/job&gt;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&lt;skills&gt;lisp&lt;/skills&gt;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&lt;skills&gt;fortran&lt;/skills&gt;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&lt;skills&gt;erlang&lt;/skills&gt;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&lt;/tabitha&gt;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	</a:t>
            </a:r>
            <a:r>
              <a:rPr b="0" lang="en-US" sz="1200" spc="-1" strike="noStrike">
                <a:solidFill>
                  <a:srgbClr val="000000"/>
                </a:solidFill>
                <a:latin typeface="Noto Sans Regular"/>
                <a:ea typeface="DejaVu Sans"/>
              </a:rPr>
              <a:t>&lt;/1&gt;</a:t>
            </a:r>
            <a:endParaRPr b="0" lang="en-US" sz="1200" spc="-1" strike="noStrike">
              <a:latin typeface="Arial"/>
            </a:endParaRPr>
          </a:p>
          <a:p>
            <a:pPr>
              <a:lnSpc>
                <a:spcPct val="100000"/>
              </a:lnSpc>
            </a:pPr>
            <a:r>
              <a:rPr b="0" lang="en-US" sz="1200" spc="-1" strike="noStrike">
                <a:solidFill>
                  <a:srgbClr val="000000"/>
                </a:solidFill>
                <a:latin typeface="Noto Sans Regular"/>
                <a:ea typeface="DejaVu Sans"/>
              </a:rPr>
              <a:t>&lt;/root&gt;</a:t>
            </a:r>
            <a:endParaRPr b="0" lang="en-US" sz="1200" spc="-1" strike="noStrike">
              <a:latin typeface="Arial"/>
            </a:endParaRPr>
          </a:p>
        </p:txBody>
      </p:sp>
    </p:spTree>
  </p:cSld>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file</a:t>
            </a:r>
            <a:endParaRPr b="0" lang="en-US" sz="6000" spc="-1" strike="noStrike">
              <a:latin typeface="Arial"/>
            </a:endParaRPr>
          </a:p>
        </p:txBody>
      </p:sp>
      <p:sp>
        <p:nvSpPr>
          <p:cNvPr id="286"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version:  define version of docker-compose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services: define all service that each service has a name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Image:</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Define image name (that exists in docker-hub):   image: ubuntu:latest</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Set image name for build:   image: myapp:1.2</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build: </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build: /path/to/dockerfile/</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 </a:t>
            </a:r>
            <a:r>
              <a:rPr b="0" lang="en-US" sz="2800" spc="-1" strike="noStrike">
                <a:solidFill>
                  <a:srgbClr val="000000"/>
                </a:solidFill>
                <a:latin typeface="Noto Sans Regular"/>
                <a:ea typeface="DejaVu Sans"/>
              </a:rPr>
              <a:t>build: https://github.com/my-company/my-project.git</a:t>
            </a:r>
            <a:endParaRPr b="0" lang="en-US" sz="2800" spc="-1" strike="noStrike">
              <a:latin typeface="Arial"/>
            </a:endParaRPr>
          </a:p>
        </p:txBody>
      </p:sp>
    </p:spTree>
  </p:cSld>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file</a:t>
            </a:r>
            <a:endParaRPr b="0" lang="en-US" sz="6000" spc="-1" strike="noStrike">
              <a:latin typeface="Arial"/>
            </a:endParaRPr>
          </a:p>
        </p:txBody>
      </p:sp>
      <p:sp>
        <p:nvSpPr>
          <p:cNvPr id="288"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Ports: define port mapping</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ports:  </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      </a:t>
            </a:r>
            <a:r>
              <a:rPr b="0" lang="en-US" sz="2800" spc="-1" strike="noStrike">
                <a:solidFill>
                  <a:srgbClr val="000000"/>
                </a:solidFill>
                <a:latin typeface="Noto Sans Regular"/>
                <a:ea typeface="DejaVu Sans"/>
              </a:rPr>
              <a:t>- "80:80"</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ports:  →  static port in scale mode</a:t>
            </a:r>
            <a:r>
              <a:rPr b="0" lang="en-US" sz="2800" spc="-1" strike="noStrike">
                <a:solidFill>
                  <a:srgbClr val="000000"/>
                </a:solidFill>
                <a:latin typeface="Noto Sans Regular"/>
                <a:ea typeface="DejaVu Sans"/>
              </a:rPr>
              <a:t>	</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      </a:t>
            </a:r>
            <a:r>
              <a:rPr b="0" lang="en-US" sz="2800" spc="-1" strike="noStrike">
                <a:solidFill>
                  <a:srgbClr val="000000"/>
                </a:solidFill>
                <a:latin typeface="Noto Sans Regular"/>
                <a:ea typeface="DejaVu Sans"/>
              </a:rPr>
              <a:t>- "8080-8085:80"</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ports:   → random port in scale mode</a:t>
            </a:r>
            <a:endParaRPr b="0" lang="en-US" sz="2800" spc="-1" strike="noStrike">
              <a:latin typeface="Arial"/>
            </a:endParaRPr>
          </a:p>
          <a:p>
            <a:pPr lvl="2" marL="1296000" indent="-286560">
              <a:lnSpc>
                <a:spcPct val="100000"/>
              </a:lnSpc>
              <a:spcAft>
                <a:spcPts val="850"/>
              </a:spcAft>
              <a:buClr>
                <a:srgbClr val="04617b"/>
              </a:buClr>
              <a:buSzPct val="45000"/>
              <a:buFont typeface="Wingdings" charset="2"/>
              <a:buChar char=""/>
            </a:pPr>
            <a:r>
              <a:rPr b="0" lang="en-US" sz="2400" spc="-1" strike="noStrike">
                <a:solidFill>
                  <a:srgbClr val="000000"/>
                </a:solidFill>
                <a:latin typeface="Noto Sans Regular"/>
                <a:ea typeface="DejaVu Sans"/>
              </a:rPr>
              <a:t>- "80"  </a:t>
            </a:r>
            <a:endParaRPr b="0" lang="en-US" sz="2400" spc="-1" strike="noStrike">
              <a:latin typeface="Arial"/>
            </a:endParaRPr>
          </a:p>
        </p:txBody>
      </p:sp>
    </p:spTree>
  </p:cSld>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file</a:t>
            </a:r>
            <a:endParaRPr b="0" lang="en-US" sz="6000" spc="-1" strike="noStrike">
              <a:latin typeface="Arial"/>
            </a:endParaRPr>
          </a:p>
        </p:txBody>
      </p:sp>
      <p:sp>
        <p:nvSpPr>
          <p:cNvPr id="290"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Environment</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web:</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 </a:t>
            </a:r>
            <a:r>
              <a:rPr b="0" lang="en-US" sz="2800" spc="-1" strike="noStrike">
                <a:solidFill>
                  <a:srgbClr val="000000"/>
                </a:solidFill>
                <a:latin typeface="Noto Sans Regular"/>
                <a:ea typeface="DejaVu Sans"/>
              </a:rPr>
              <a:t>environment:</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    </a:t>
            </a:r>
            <a:r>
              <a:rPr b="0" lang="en-US" sz="2800" spc="-1" strike="noStrike">
                <a:solidFill>
                  <a:srgbClr val="000000"/>
                </a:solidFill>
                <a:latin typeface="Noto Sans Regular"/>
                <a:ea typeface="DejaVu Sans"/>
              </a:rPr>
              <a:t>- DEBUG=1</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web:</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  </a:t>
            </a:r>
            <a:r>
              <a:rPr b="0" lang="en-US" sz="2800" spc="-1" strike="noStrike">
                <a:solidFill>
                  <a:srgbClr val="000000"/>
                </a:solidFill>
                <a:latin typeface="Noto Sans Regular"/>
                <a:ea typeface="DejaVu Sans"/>
              </a:rPr>
              <a:t>env_file:</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    </a:t>
            </a:r>
            <a:r>
              <a:rPr b="0" lang="en-US" sz="2800" spc="-1" strike="noStrike">
                <a:solidFill>
                  <a:srgbClr val="000000"/>
                </a:solidFill>
                <a:latin typeface="Noto Sans Regular"/>
                <a:ea typeface="DejaVu Sans"/>
              </a:rPr>
              <a:t>- web-variables.env</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docker-compose run -e DEBUG=1 web python console.py</a:t>
            </a:r>
            <a:endParaRPr b="0" lang="en-US" sz="3200" spc="-1" strike="noStrike">
              <a:latin typeface="Arial"/>
            </a:endParaRPr>
          </a:p>
        </p:txBody>
      </p:sp>
    </p:spTree>
  </p:cSld>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file</a:t>
            </a:r>
            <a:endParaRPr b="0" lang="en-US" sz="6000" spc="-1" strike="noStrike">
              <a:latin typeface="Arial"/>
            </a:endParaRPr>
          </a:p>
        </p:txBody>
      </p:sp>
      <p:sp>
        <p:nvSpPr>
          <p:cNvPr id="292"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Network</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networks:</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      </a:t>
            </a:r>
            <a:r>
              <a:rPr b="0" lang="en-US" sz="2800" spc="-1" strike="noStrike">
                <a:solidFill>
                  <a:srgbClr val="000000"/>
                </a:solidFill>
                <a:latin typeface="Noto Sans Regular"/>
                <a:ea typeface="DejaVu Sans"/>
              </a:rPr>
              <a:t>front-network:</a:t>
            </a:r>
            <a:endParaRPr b="0" lang="en-US" sz="2800" spc="-1" strike="noStrike">
              <a:latin typeface="Arial"/>
            </a:endParaRPr>
          </a:p>
          <a:p>
            <a:pPr lvl="3" marL="1728000" indent="-214560">
              <a:lnSpc>
                <a:spcPct val="100000"/>
              </a:lnSpc>
              <a:spcAft>
                <a:spcPts val="567"/>
              </a:spcAft>
              <a:buClr>
                <a:srgbClr val="04617b"/>
              </a:buClr>
              <a:buSzPct val="75000"/>
              <a:buFont typeface="Symbol"/>
              <a:buChar char=""/>
            </a:pPr>
            <a:r>
              <a:rPr b="0" lang="en-US" sz="2400" spc="-1" strike="noStrike">
                <a:solidFill>
                  <a:srgbClr val="000000"/>
                </a:solidFill>
                <a:latin typeface="Noto Sans Regular"/>
                <a:ea typeface="DejaVu Sans"/>
              </a:rPr>
              <a:t>ipv4_address: 172.21.0.10</a:t>
            </a:r>
            <a:endParaRPr b="0" lang="en-US" sz="2400" spc="-1" strike="noStrike">
              <a:latin typeface="Arial"/>
            </a:endParaRPr>
          </a:p>
          <a:p>
            <a:pPr>
              <a:lnSpc>
                <a:spcPct val="100000"/>
              </a:lnSpc>
              <a:spcAft>
                <a:spcPts val="567"/>
              </a:spcAft>
            </a:pPr>
            <a:endParaRPr b="0" lang="en-US" sz="24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networks: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front-network:</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ipam:</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config:</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 subnet: 172.21.0.0/16</a:t>
            </a:r>
            <a:endParaRPr b="0" lang="en-US" sz="3200" spc="-1" strike="noStrike">
              <a:latin typeface="Arial"/>
            </a:endParaRPr>
          </a:p>
        </p:txBody>
      </p:sp>
    </p:spTree>
  </p:cSld>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file</a:t>
            </a:r>
            <a:endParaRPr b="0" lang="en-US" sz="6000" spc="-1" strike="noStrike">
              <a:latin typeface="Arial"/>
            </a:endParaRPr>
          </a:p>
        </p:txBody>
      </p:sp>
      <p:sp>
        <p:nvSpPr>
          <p:cNvPr id="294"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Join to exist network</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networks: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default:</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external:</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r>
              <a:rPr b="0" lang="en-US" sz="3200" spc="-1" strike="noStrike">
                <a:solidFill>
                  <a:srgbClr val="000000"/>
                </a:solidFill>
                <a:latin typeface="Noto Sans Regular"/>
                <a:ea typeface="DejaVu Sans"/>
              </a:rPr>
              <a:t>name: my-pre-existing-network</a:t>
            </a:r>
            <a:endParaRPr b="0" lang="en-US" sz="3200" spc="-1" strike="noStrike">
              <a:latin typeface="Arial"/>
            </a:endParaRPr>
          </a:p>
        </p:txBody>
      </p:sp>
    </p:spTree>
  </p:cSld>
  <p:timing>
    <p:tnLst>
      <p:par>
        <p:cTn id="169" dur="indefinite" restart="never" nodeType="tmRoot">
          <p:childTnLst>
            <p:seq>
              <p:cTn id="170"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file</a:t>
            </a:r>
            <a:endParaRPr b="0" lang="en-US" sz="6000" spc="-1" strike="noStrike">
              <a:latin typeface="Arial"/>
            </a:endParaRPr>
          </a:p>
        </p:txBody>
      </p:sp>
      <p:sp>
        <p:nvSpPr>
          <p:cNvPr id="296"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Volumes</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Named-volume</a:t>
            </a:r>
            <a:endParaRPr b="0" lang="en-US" sz="2800" spc="-1" strike="noStrike">
              <a:latin typeface="Arial"/>
            </a:endParaRPr>
          </a:p>
          <a:p>
            <a:pPr lvl="2" marL="1296000" indent="-286560">
              <a:lnSpc>
                <a:spcPct val="100000"/>
              </a:lnSpc>
              <a:spcAft>
                <a:spcPts val="850"/>
              </a:spcAft>
              <a:buClr>
                <a:srgbClr val="04617b"/>
              </a:buClr>
              <a:buSzPct val="45000"/>
              <a:buFont typeface="Wingdings" charset="2"/>
              <a:buChar char=""/>
            </a:pPr>
            <a:r>
              <a:rPr b="0" lang="en-US" sz="2400" spc="-1" strike="noStrike">
                <a:solidFill>
                  <a:srgbClr val="000000"/>
                </a:solidFill>
                <a:latin typeface="Noto Sans Regular"/>
                <a:ea typeface="DejaVu Sans"/>
              </a:rPr>
              <a:t>Service1:</a:t>
            </a:r>
            <a:endParaRPr b="0" lang="en-US" sz="2400" spc="-1" strike="noStrike">
              <a:latin typeface="Arial"/>
            </a:endParaRPr>
          </a:p>
          <a:p>
            <a:pPr lvl="3" marL="1728000" indent="-214560">
              <a:lnSpc>
                <a:spcPct val="100000"/>
              </a:lnSpc>
              <a:spcAft>
                <a:spcPts val="567"/>
              </a:spcAft>
              <a:buClr>
                <a:srgbClr val="04617b"/>
              </a:buClr>
              <a:buSzPct val="75000"/>
              <a:buFont typeface="Symbol"/>
              <a:buChar char=""/>
            </a:pPr>
            <a:r>
              <a:rPr b="0" lang="en-US" sz="2400" spc="-1" strike="noStrike">
                <a:solidFill>
                  <a:srgbClr val="000000"/>
                </a:solidFill>
                <a:latin typeface="Noto Sans Regular"/>
                <a:ea typeface="DejaVu Sans"/>
              </a:rPr>
              <a:t>volumes:</a:t>
            </a:r>
            <a:endParaRPr b="0" lang="en-US" sz="2400" spc="-1" strike="noStrike">
              <a:latin typeface="Arial"/>
            </a:endParaRPr>
          </a:p>
          <a:p>
            <a:pPr lvl="4" marL="2160000" indent="-214560">
              <a:lnSpc>
                <a:spcPct val="100000"/>
              </a:lnSpc>
              <a:spcAft>
                <a:spcPts val="283"/>
              </a:spcAft>
              <a:buClr>
                <a:srgbClr val="04617b"/>
              </a:buClr>
              <a:buSzPct val="45000"/>
              <a:buFont typeface="Wingdings" charset="2"/>
              <a:buChar char=""/>
            </a:pPr>
            <a:r>
              <a:rPr b="0" lang="en-US" sz="2400" spc="-1" strike="noStrike">
                <a:solidFill>
                  <a:srgbClr val="000000"/>
                </a:solidFill>
                <a:latin typeface="Noto Sans Regular"/>
                <a:ea typeface="DejaVu Sans"/>
              </a:rPr>
              <a:t>- db-vol:/data</a:t>
            </a:r>
            <a:endParaRPr b="0" lang="en-US" sz="2400" spc="-1" strike="noStrike">
              <a:latin typeface="Arial"/>
            </a:endParaRPr>
          </a:p>
          <a:p>
            <a:pPr lvl="4" marL="2160000" indent="-214560">
              <a:lnSpc>
                <a:spcPct val="100000"/>
              </a:lnSpc>
              <a:spcAft>
                <a:spcPts val="283"/>
              </a:spcAft>
              <a:buClr>
                <a:srgbClr val="04617b"/>
              </a:buClr>
              <a:buSzPct val="45000"/>
              <a:buFont typeface="Wingdings" charset="2"/>
              <a:buChar char=""/>
            </a:pPr>
            <a:r>
              <a:rPr b="0" lang="en-US" sz="2400" spc="-1" strike="noStrike">
                <a:solidFill>
                  <a:srgbClr val="000000"/>
                </a:solidFill>
                <a:latin typeface="Noto Sans Regular"/>
                <a:ea typeface="DejaVu Sans"/>
              </a:rPr>
              <a:t>- db-log:/var/log</a:t>
            </a:r>
            <a:endParaRPr b="0" lang="en-US" sz="2400" spc="-1" strike="noStrike">
              <a:latin typeface="Arial"/>
            </a:endParaRPr>
          </a:p>
          <a:p>
            <a:pPr lvl="2" marL="1296000" indent="-286560">
              <a:lnSpc>
                <a:spcPct val="100000"/>
              </a:lnSpc>
              <a:spcAft>
                <a:spcPts val="850"/>
              </a:spcAft>
              <a:buClr>
                <a:srgbClr val="04617b"/>
              </a:buClr>
              <a:buSzPct val="45000"/>
              <a:buFont typeface="Wingdings" charset="2"/>
              <a:buChar char=""/>
            </a:pPr>
            <a:r>
              <a:rPr b="0" lang="en-US" sz="2400" spc="-1" strike="noStrike">
                <a:solidFill>
                  <a:srgbClr val="000000"/>
                </a:solidFill>
                <a:latin typeface="Noto Sans Regular"/>
                <a:ea typeface="DejaVu Sans"/>
              </a:rPr>
              <a:t> </a:t>
            </a:r>
            <a:r>
              <a:rPr b="0" lang="en-US" sz="2400" spc="-1" strike="noStrike">
                <a:solidFill>
                  <a:srgbClr val="000000"/>
                </a:solidFill>
                <a:latin typeface="Noto Sans Regular"/>
                <a:ea typeface="DejaVu Sans"/>
              </a:rPr>
              <a:t>volumes:</a:t>
            </a:r>
            <a:endParaRPr b="0" lang="en-US" sz="2400" spc="-1" strike="noStrike">
              <a:latin typeface="Arial"/>
            </a:endParaRPr>
          </a:p>
          <a:p>
            <a:pPr lvl="3" marL="1728000" indent="-214560">
              <a:lnSpc>
                <a:spcPct val="100000"/>
              </a:lnSpc>
              <a:spcAft>
                <a:spcPts val="567"/>
              </a:spcAft>
              <a:buClr>
                <a:srgbClr val="04617b"/>
              </a:buClr>
              <a:buSzPct val="75000"/>
              <a:buFont typeface="Symbol"/>
              <a:buChar char=""/>
            </a:pPr>
            <a:r>
              <a:rPr b="0" lang="en-US" sz="2400" spc="-1" strike="noStrike">
                <a:solidFill>
                  <a:srgbClr val="000000"/>
                </a:solidFill>
                <a:latin typeface="Noto Sans Regular"/>
                <a:ea typeface="DejaVu Sans"/>
              </a:rPr>
              <a:t>db-vol:</a:t>
            </a:r>
            <a:endParaRPr b="0" lang="en-US" sz="2400" spc="-1" strike="noStrike">
              <a:latin typeface="Arial"/>
            </a:endParaRPr>
          </a:p>
          <a:p>
            <a:pPr lvl="3" marL="1728000" indent="-214560">
              <a:lnSpc>
                <a:spcPct val="100000"/>
              </a:lnSpc>
              <a:spcAft>
                <a:spcPts val="567"/>
              </a:spcAft>
              <a:buClr>
                <a:srgbClr val="04617b"/>
              </a:buClr>
              <a:buSzPct val="75000"/>
              <a:buFont typeface="Symbol"/>
              <a:buChar char=""/>
            </a:pPr>
            <a:r>
              <a:rPr b="0" lang="en-US" sz="2400" spc="-1" strike="noStrike">
                <a:solidFill>
                  <a:srgbClr val="000000"/>
                </a:solidFill>
                <a:latin typeface="Noto Sans Regular"/>
                <a:ea typeface="DejaVu Sans"/>
              </a:rPr>
              <a:t>db-log</a:t>
            </a:r>
            <a:endParaRPr b="0" lang="en-US" sz="2400" spc="-1" strike="noStrike">
              <a:latin typeface="Arial"/>
            </a:endParaRPr>
          </a:p>
          <a:p>
            <a:pPr>
              <a:lnSpc>
                <a:spcPct val="100000"/>
              </a:lnSpc>
              <a:spcAft>
                <a:spcPts val="567"/>
              </a:spcAft>
            </a:pPr>
            <a:endParaRPr b="0" lang="en-US" sz="24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Path volume</a:t>
            </a:r>
            <a:endParaRPr b="0" lang="en-US" sz="2800" spc="-1" strike="noStrike">
              <a:latin typeface="Arial"/>
            </a:endParaRPr>
          </a:p>
          <a:p>
            <a:pPr lvl="2" marL="1296000" indent="-286560">
              <a:lnSpc>
                <a:spcPct val="100000"/>
              </a:lnSpc>
              <a:spcAft>
                <a:spcPts val="850"/>
              </a:spcAft>
              <a:buClr>
                <a:srgbClr val="04617b"/>
              </a:buClr>
              <a:buSzPct val="45000"/>
              <a:buFont typeface="Wingdings" charset="2"/>
              <a:buChar char=""/>
            </a:pPr>
            <a:r>
              <a:rPr b="0" i="1" lang="en-US" sz="2400" spc="-1" strike="noStrike">
                <a:solidFill>
                  <a:srgbClr val="000000"/>
                </a:solidFill>
                <a:latin typeface="Noto Sans Regular"/>
                <a:ea typeface="DejaVu Sans"/>
              </a:rPr>
              <a:t>Service1:</a:t>
            </a:r>
            <a:endParaRPr b="0" lang="en-US" sz="2400" spc="-1" strike="noStrike">
              <a:latin typeface="Arial"/>
            </a:endParaRPr>
          </a:p>
          <a:p>
            <a:pPr lvl="3" marL="1728000" indent="-214560">
              <a:lnSpc>
                <a:spcPct val="100000"/>
              </a:lnSpc>
              <a:spcAft>
                <a:spcPts val="567"/>
              </a:spcAft>
              <a:buClr>
                <a:srgbClr val="04617b"/>
              </a:buClr>
              <a:buSzPct val="75000"/>
              <a:buFont typeface="Symbol"/>
              <a:buChar char=""/>
            </a:pPr>
            <a:r>
              <a:rPr b="0" i="1" lang="en-US" sz="2400" spc="-1" strike="noStrike">
                <a:solidFill>
                  <a:srgbClr val="000000"/>
                </a:solidFill>
                <a:latin typeface="Noto Sans Regular"/>
                <a:ea typeface="DejaVu Sans"/>
              </a:rPr>
              <a:t>volumes:</a:t>
            </a:r>
            <a:endParaRPr b="0" lang="en-US" sz="2400" spc="-1" strike="noStrike">
              <a:latin typeface="Arial"/>
            </a:endParaRPr>
          </a:p>
          <a:p>
            <a:pPr lvl="4" marL="2160000" indent="-214560">
              <a:lnSpc>
                <a:spcPct val="100000"/>
              </a:lnSpc>
              <a:spcAft>
                <a:spcPts val="283"/>
              </a:spcAft>
              <a:buClr>
                <a:srgbClr val="04617b"/>
              </a:buClr>
              <a:buSzPct val="45000"/>
              <a:buFont typeface="Wingdings" charset="2"/>
              <a:buChar char=""/>
            </a:pPr>
            <a:r>
              <a:rPr b="0" i="1" lang="en-US" sz="2400" spc="-1" strike="noStrike">
                <a:solidFill>
                  <a:srgbClr val="000000"/>
                </a:solidFill>
                <a:latin typeface="Noto Sans Regular"/>
                <a:ea typeface="DejaVu Sans"/>
              </a:rPr>
              <a:t>- /home/database/data:/data</a:t>
            </a:r>
            <a:endParaRPr b="0" lang="en-US" sz="2400" spc="-1" strike="noStrike">
              <a:latin typeface="Arial"/>
            </a:endParaRPr>
          </a:p>
        </p:txBody>
      </p:sp>
    </p:spTree>
  </p:cSld>
  <p:timing>
    <p:tnLst>
      <p:par>
        <p:cTn id="171" dur="indefinite" restart="never" nodeType="tmRoot">
          <p:childTnLst>
            <p:seq>
              <p:cTn id="172"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file</a:t>
            </a:r>
            <a:endParaRPr b="0" lang="en-US" sz="6000" spc="-1" strike="noStrike">
              <a:latin typeface="Arial"/>
            </a:endParaRPr>
          </a:p>
        </p:txBody>
      </p:sp>
      <p:sp>
        <p:nvSpPr>
          <p:cNvPr id="298"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i="1" lang="en-US" sz="3200" spc="-1" strike="noStrike">
                <a:solidFill>
                  <a:srgbClr val="000000"/>
                </a:solidFill>
                <a:latin typeface="Noto Sans Regular"/>
                <a:ea typeface="DejaVu Sans"/>
              </a:rPr>
              <a:t>Entrypoint: Override the default entrypoint.</a:t>
            </a:r>
            <a:r>
              <a:rPr b="0" i="1" lang="en-US" sz="3200" spc="-1" strike="noStrike">
                <a:solidFill>
                  <a:srgbClr val="000000"/>
                </a:solidFill>
                <a:latin typeface="Noto Sans Regular"/>
                <a:ea typeface="DejaVu Sans"/>
              </a:rPr>
              <a:t>	</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i="1" lang="en-US" sz="2800" spc="-1" strike="noStrike">
                <a:solidFill>
                  <a:srgbClr val="000000"/>
                </a:solidFill>
                <a:latin typeface="Noto Sans Regular"/>
                <a:ea typeface="DejaVu Sans"/>
              </a:rPr>
              <a:t>entrypoint: /code/entrypoint.sh</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i="1" lang="en-US" sz="2800" spc="-1" strike="noStrike">
                <a:solidFill>
                  <a:srgbClr val="000000"/>
                </a:solidFill>
                <a:latin typeface="Noto Sans Regular"/>
                <a:ea typeface="DejaVu Sans"/>
              </a:rPr>
              <a:t>entrypoint: ["php", "-d", "memory_limit=-1", "vendor/bin/phpunit"]</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i="1" lang="en-US" sz="3200" spc="-1" strike="noStrike">
                <a:solidFill>
                  <a:srgbClr val="000000"/>
                </a:solidFill>
                <a:latin typeface="Noto Sans Regular"/>
                <a:ea typeface="DejaVu Sans"/>
              </a:rPr>
              <a:t>Command: Override the default command.</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i="1" lang="en-US" sz="2800" spc="-1" strike="noStrike">
                <a:solidFill>
                  <a:srgbClr val="000000"/>
                </a:solidFill>
                <a:latin typeface="Noto Sans Regular"/>
                <a:ea typeface="DejaVu Sans"/>
              </a:rPr>
              <a:t>command: bundle exec thin -p 3000</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i="1" lang="en-US" sz="2800" spc="-1" strike="noStrike">
                <a:solidFill>
                  <a:srgbClr val="000000"/>
                </a:solidFill>
                <a:latin typeface="Noto Sans Regular"/>
                <a:ea typeface="DejaVu Sans"/>
              </a:rPr>
              <a:t>command: ["bundle", "exec", "thin", "-p", "3000"]</a:t>
            </a:r>
            <a:endParaRPr b="0" lang="en-US" sz="2800" spc="-1" strike="noStrike">
              <a:latin typeface="Arial"/>
            </a:endParaRPr>
          </a:p>
          <a:p>
            <a:pPr>
              <a:lnSpc>
                <a:spcPct val="100000"/>
              </a:lnSpc>
              <a:spcAft>
                <a:spcPts val="1123"/>
              </a:spcAft>
            </a:pPr>
            <a:endParaRPr b="0" lang="en-US" sz="2800" spc="-1" strike="noStrike">
              <a:latin typeface="Arial"/>
            </a:endParaRPr>
          </a:p>
        </p:txBody>
      </p:sp>
    </p:spTree>
  </p:cSld>
  <p:timing>
    <p:tnLst>
      <p:par>
        <p:cTn id="173" dur="indefinite" restart="never" nodeType="tmRoot">
          <p:childTnLst>
            <p:seq>
              <p:cTn id="174" dur="indefinite"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extra commands</a:t>
            </a:r>
            <a:endParaRPr b="0" lang="en-US" sz="6000" spc="-1" strike="noStrike">
              <a:latin typeface="Arial"/>
            </a:endParaRPr>
          </a:p>
        </p:txBody>
      </p:sp>
      <p:sp>
        <p:nvSpPr>
          <p:cNvPr id="300"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docker-compose exec</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u="sng">
                <a:solidFill>
                  <a:srgbClr val="0000ff"/>
                </a:solidFill>
                <a:uFillTx/>
                <a:latin typeface="Noto Sans Regular"/>
                <a:ea typeface="DejaVu Sans"/>
                <a:hlinkClick r:id="rId1"/>
              </a:rPr>
              <a:t>https://docs.doc1ker.com/compose/reference/exec/</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ff"/>
                </a:solidFill>
                <a:latin typeface="Noto Sans Regular"/>
                <a:ea typeface="DejaVu Sans"/>
              </a:rPr>
              <a:t>docker-compose create</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u="sng">
                <a:solidFill>
                  <a:srgbClr val="0000ff"/>
                </a:solidFill>
                <a:uFillTx/>
                <a:latin typeface="Noto Sans Regular"/>
                <a:ea typeface="DejaVu Sans"/>
                <a:hlinkClick r:id="rId2"/>
              </a:rPr>
              <a:t>https://docs.docker.com/compose/reference/create/</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ff"/>
                </a:solidFill>
                <a:latin typeface="Noto Sans Regular"/>
                <a:ea typeface="DejaVu Sans"/>
              </a:rPr>
              <a:t>docker-compose file</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u="sng">
                <a:solidFill>
                  <a:srgbClr val="0000ff"/>
                </a:solidFill>
                <a:uFillTx/>
                <a:latin typeface="Noto Sans Regular"/>
                <a:ea typeface="DejaVu Sans"/>
                <a:hlinkClick r:id="rId3"/>
              </a:rPr>
              <a:t>https://docs.docker.com/compose/compose-file/</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ff"/>
                </a:solidFill>
                <a:latin typeface="Noto Sans Regular"/>
                <a:ea typeface="DejaVu Sans"/>
              </a:rPr>
              <a:t> </a:t>
            </a:r>
            <a:endParaRPr b="0" lang="en-US" sz="2800" spc="-1" strike="noStrike">
              <a:latin typeface="Arial"/>
            </a:endParaRPr>
          </a:p>
        </p:txBody>
      </p:sp>
    </p:spTree>
  </p:cSld>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run vs up</a:t>
            </a:r>
            <a:endParaRPr b="0" lang="en-US" sz="6000" spc="-1" strike="noStrike">
              <a:latin typeface="Arial"/>
            </a:endParaRPr>
          </a:p>
        </p:txBody>
      </p:sp>
      <p:sp>
        <p:nvSpPr>
          <p:cNvPr id="302"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Run:</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The command passed by run overrides the command defined in the service configuration.</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The second difference is the docker-compose run command does not create any of the ports specified in the service configuration.</a:t>
            </a:r>
            <a:endParaRPr b="0" lang="en-US" sz="2800" spc="-1" strike="noStrike">
              <a:latin typeface="Arial"/>
            </a:endParaRPr>
          </a:p>
          <a:p>
            <a:pPr lvl="1" marL="864000" indent="-322560">
              <a:lnSpc>
                <a:spcPct val="100000"/>
              </a:lnSpc>
              <a:spcAft>
                <a:spcPts val="1123"/>
              </a:spcAft>
              <a:buClr>
                <a:srgbClr val="04617b"/>
              </a:buClr>
              <a:buSzPct val="75000"/>
              <a:buFont typeface="Symbol"/>
              <a:buChar char=""/>
            </a:pPr>
            <a:r>
              <a:rPr b="0" lang="en-US" sz="2800" spc="-1" strike="noStrike">
                <a:solidFill>
                  <a:srgbClr val="000000"/>
                </a:solidFill>
                <a:latin typeface="Noto Sans Regular"/>
                <a:ea typeface="DejaVu Sans"/>
              </a:rPr>
              <a:t>docker-compose run is made to run one-off commands for your services: if you already did a docker-compose up, all your containers are already running on their specified ports from docker-compose.yml</a:t>
            </a:r>
            <a:endParaRPr b="0" lang="en-US" sz="2800" spc="-1" strike="noStrike">
              <a:latin typeface="Arial"/>
            </a:endParaRPr>
          </a:p>
        </p:txBody>
      </p:sp>
    </p:spTree>
  </p:cSld>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4"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5400" spc="-1" strike="noStrike">
                <a:solidFill>
                  <a:srgbClr val="ffffff"/>
                </a:solidFill>
                <a:latin typeface="Noto Sans Light"/>
                <a:ea typeface="DejaVu Sans"/>
              </a:rPr>
              <a:t>Container</a:t>
            </a:r>
            <a:endParaRPr b="0" lang="en-US" sz="5400" spc="-1" strike="noStrike">
              <a:latin typeface="Arial"/>
            </a:endParaRPr>
          </a:p>
        </p:txBody>
      </p:sp>
      <p:sp>
        <p:nvSpPr>
          <p:cNvPr id="105"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Containers are a form of operating system virtualization. A single container might be used to run anything from a small microservice or software process to a larger application. Inside a container are all the necessary executables, binary code, libraries, and configuration files</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containers do not contain operating system images.</a:t>
            </a:r>
            <a:endParaRPr b="0" lang="en-US" sz="26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Regular"/>
                <a:ea typeface="DejaVu Sans"/>
              </a:rPr>
              <a:t> </a:t>
            </a:r>
            <a:r>
              <a:rPr b="0" lang="en-US" sz="2600" spc="-1" strike="noStrike">
                <a:solidFill>
                  <a:srgbClr val="000000"/>
                </a:solidFill>
                <a:latin typeface="Noto Sans Regular"/>
                <a:ea typeface="DejaVu Sans"/>
              </a:rPr>
              <a:t>more lightweight and portable, with significantly less overhead. </a:t>
            </a:r>
            <a:endParaRPr b="0" lang="en-US" sz="2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.env</a:t>
            </a:r>
            <a:endParaRPr b="0" lang="en-US" sz="6000" spc="-1" strike="noStrike">
              <a:latin typeface="Arial"/>
            </a:endParaRPr>
          </a:p>
        </p:txBody>
      </p:sp>
      <p:sp>
        <p:nvSpPr>
          <p:cNvPr id="304"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2800" spc="-1" strike="noStrike">
                <a:solidFill>
                  <a:srgbClr val="000000"/>
                </a:solidFill>
                <a:latin typeface="Noto Sans Regular"/>
                <a:ea typeface="DejaVu Sans"/>
              </a:rPr>
              <a:t>echo “MYSQL_WS_PASSWORD_ROOT=root123” &gt;.env</a:t>
            </a:r>
            <a:endParaRPr b="0" lang="en-US" sz="28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2800" spc="-1" strike="noStrike">
                <a:solidFill>
                  <a:srgbClr val="000000"/>
                </a:solidFill>
                <a:latin typeface="Noto Sans Regular"/>
                <a:ea typeface="DejaVu Sans"/>
              </a:rPr>
              <a:t>Use in docker-compose:</a:t>
            </a:r>
            <a:br/>
            <a:r>
              <a:rPr b="0" lang="en-US" sz="3200" spc="-1" strike="noStrike">
                <a:solidFill>
                  <a:srgbClr val="000000"/>
                </a:solidFill>
                <a:latin typeface="Noto Sans Regular"/>
                <a:ea typeface="DejaVu Sans"/>
              </a:rPr>
              <a:t>- environment:</a:t>
            </a:r>
            <a:endParaRPr b="0" lang="en-US" sz="3200" spc="-1" strike="noStrike">
              <a:latin typeface="Arial"/>
            </a:endParaRPr>
          </a:p>
          <a:p>
            <a:pPr lvl="1" marL="864000" indent="-322560">
              <a:lnSpc>
                <a:spcPct val="100000"/>
              </a:lnSpc>
              <a:spcAft>
                <a:spcPts val="1123"/>
              </a:spcAft>
              <a:buClr>
                <a:srgbClr val="04617b"/>
              </a:buClr>
              <a:buSzPct val="75000"/>
              <a:buFont typeface="Symbol"/>
              <a:buChar char=""/>
            </a:pPr>
            <a:r>
              <a:rPr b="0" lang="en-US" sz="3200" spc="-1" strike="noStrike">
                <a:solidFill>
                  <a:srgbClr val="000000"/>
                </a:solidFill>
                <a:latin typeface="Noto Sans Regular"/>
                <a:ea typeface="DejaVu Sans"/>
              </a:rPr>
              <a:t>- </a:t>
            </a:r>
            <a:r>
              <a:rPr b="0" lang="en-US" sz="2400" spc="-1" strike="noStrike">
                <a:solidFill>
                  <a:srgbClr val="000000"/>
                </a:solidFill>
                <a:latin typeface="Noto Sans Regular"/>
                <a:ea typeface="DejaVu Sans"/>
              </a:rPr>
              <a:t>MYSQL_ROOT_PASSWORD=${</a:t>
            </a:r>
            <a:r>
              <a:rPr b="0" lang="en-US" sz="2200" spc="-1" strike="noStrike">
                <a:solidFill>
                  <a:srgbClr val="000000"/>
                </a:solidFill>
                <a:latin typeface="Noto Sans Regular"/>
                <a:ea typeface="DejaVu Sans"/>
              </a:rPr>
              <a:t>MYSQL_WS_PASSWORD_ROOT}</a:t>
            </a:r>
            <a:endParaRPr b="0" lang="en-US" sz="2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 </a:t>
            </a:r>
            <a:endParaRPr b="0" lang="en-US" sz="3200" spc="-1" strike="noStrike">
              <a:latin typeface="Arial"/>
            </a:endParaRPr>
          </a:p>
        </p:txBody>
      </p:sp>
      <p:sp>
        <p:nvSpPr>
          <p:cNvPr id="305" name="CustomShape 3"/>
          <p:cNvSpPr/>
          <p:nvPr/>
        </p:nvSpPr>
        <p:spPr>
          <a:xfrm>
            <a:off x="2468880" y="4754880"/>
            <a:ext cx="5119200" cy="1461600"/>
          </a:xfrm>
          <a:prstGeom prst="rect">
            <a:avLst/>
          </a:prstGeom>
          <a:noFill/>
          <a:ln>
            <a:noFill/>
          </a:ln>
        </p:spPr>
        <p:style>
          <a:lnRef idx="0"/>
          <a:fillRef idx="0"/>
          <a:effectRef idx="0"/>
          <a:fontRef idx="minor"/>
        </p:style>
        <p:txBody>
          <a:bodyPr lIns="36000" rIns="36000" tIns="36000" bIns="36000" anchor="ctr"/>
          <a:p>
            <a:pPr>
              <a:lnSpc>
                <a:spcPct val="100000"/>
              </a:lnSpc>
            </a:pPr>
            <a:r>
              <a:rPr b="0" lang="en-US" sz="2200" spc="-1" strike="noStrike">
                <a:solidFill>
                  <a:srgbClr val="000000"/>
                </a:solidFill>
                <a:latin typeface="Courier New"/>
                <a:ea typeface="DejaVu Sans"/>
              </a:rPr>
              <a:t>cat .env</a:t>
            </a:r>
            <a:endParaRPr b="0" lang="en-US" sz="2200" spc="-1" strike="noStrike">
              <a:latin typeface="Arial"/>
            </a:endParaRPr>
          </a:p>
          <a:p>
            <a:pPr>
              <a:lnSpc>
                <a:spcPct val="100000"/>
              </a:lnSpc>
            </a:pPr>
            <a:r>
              <a:rPr b="0" lang="en-US" sz="2200" spc="-1" strike="noStrike">
                <a:solidFill>
                  <a:srgbClr val="000000"/>
                </a:solidFill>
                <a:latin typeface="Courier New"/>
                <a:ea typeface="DejaVu Sans"/>
              </a:rPr>
              <a:t>TAG=v1.5</a:t>
            </a:r>
            <a:endParaRPr b="0" lang="en-US" sz="2200" spc="-1" strike="noStrike">
              <a:latin typeface="Arial"/>
            </a:endParaRPr>
          </a:p>
          <a:p>
            <a:pPr>
              <a:lnSpc>
                <a:spcPct val="100000"/>
              </a:lnSpc>
            </a:pPr>
            <a:r>
              <a:rPr b="0" lang="en-US" sz="2200" spc="-1" strike="noStrike">
                <a:solidFill>
                  <a:srgbClr val="000000"/>
                </a:solidFill>
                <a:latin typeface="Courier New"/>
                <a:ea typeface="DejaVu Sans"/>
              </a:rPr>
              <a:t>$ cat docker-compose.yml</a:t>
            </a:r>
            <a:endParaRPr b="0" lang="en-US" sz="2200" spc="-1" strike="noStrike">
              <a:latin typeface="Arial"/>
            </a:endParaRPr>
          </a:p>
          <a:p>
            <a:pPr>
              <a:lnSpc>
                <a:spcPct val="100000"/>
              </a:lnSpc>
            </a:pPr>
            <a:r>
              <a:rPr b="0" lang="en-US" sz="2200" spc="-1" strike="noStrike">
                <a:solidFill>
                  <a:srgbClr val="000000"/>
                </a:solidFill>
                <a:latin typeface="Courier New"/>
                <a:ea typeface="DejaVu Sans"/>
              </a:rPr>
              <a:t>version: '3'</a:t>
            </a:r>
            <a:endParaRPr b="0" lang="en-US" sz="2200" spc="-1" strike="noStrike">
              <a:latin typeface="Arial"/>
            </a:endParaRPr>
          </a:p>
          <a:p>
            <a:pPr>
              <a:lnSpc>
                <a:spcPct val="100000"/>
              </a:lnSpc>
            </a:pPr>
            <a:r>
              <a:rPr b="0" lang="en-US" sz="2200" spc="-1" strike="noStrike">
                <a:solidFill>
                  <a:srgbClr val="000000"/>
                </a:solidFill>
                <a:latin typeface="Courier New"/>
                <a:ea typeface="DejaVu Sans"/>
              </a:rPr>
              <a:t>services:</a:t>
            </a:r>
            <a:endParaRPr b="0" lang="en-US" sz="2200" spc="-1" strike="noStrike">
              <a:latin typeface="Arial"/>
            </a:endParaRPr>
          </a:p>
          <a:p>
            <a:pPr>
              <a:lnSpc>
                <a:spcPct val="100000"/>
              </a:lnSpc>
            </a:pPr>
            <a:r>
              <a:rPr b="0" lang="en-US" sz="2200" spc="-1" strike="noStrike">
                <a:solidFill>
                  <a:srgbClr val="000000"/>
                </a:solidFill>
                <a:latin typeface="Courier New"/>
                <a:ea typeface="DejaVu Sans"/>
              </a:rPr>
              <a:t>  </a:t>
            </a:r>
            <a:r>
              <a:rPr b="0" lang="en-US" sz="2200" spc="-1" strike="noStrike">
                <a:solidFill>
                  <a:srgbClr val="000000"/>
                </a:solidFill>
                <a:latin typeface="Courier New"/>
                <a:ea typeface="DejaVu Sans"/>
              </a:rPr>
              <a:t>web:</a:t>
            </a:r>
            <a:endParaRPr b="0" lang="en-US" sz="2200" spc="-1" strike="noStrike">
              <a:latin typeface="Arial"/>
            </a:endParaRPr>
          </a:p>
          <a:p>
            <a:pPr>
              <a:lnSpc>
                <a:spcPct val="100000"/>
              </a:lnSpc>
            </a:pPr>
            <a:r>
              <a:rPr b="0" lang="en-US" sz="2200" spc="-1" strike="noStrike">
                <a:solidFill>
                  <a:srgbClr val="000000"/>
                </a:solidFill>
                <a:latin typeface="Courier New"/>
                <a:ea typeface="DejaVu Sans"/>
              </a:rPr>
              <a:t>    </a:t>
            </a:r>
            <a:r>
              <a:rPr b="0" lang="en-US" sz="2200" spc="-1" strike="noStrike">
                <a:solidFill>
                  <a:srgbClr val="000000"/>
                </a:solidFill>
                <a:latin typeface="Courier New"/>
                <a:ea typeface="DejaVu Sans"/>
              </a:rPr>
              <a:t>image: "webapp:${TAG}"</a:t>
            </a:r>
            <a:endParaRPr b="0" lang="en-US" sz="2200" spc="-1" strike="noStrike">
              <a:latin typeface="Arial"/>
            </a:endParaRPr>
          </a:p>
        </p:txBody>
      </p:sp>
    </p:spTree>
  </p:cSld>
  <p:timing>
    <p:tnLst>
      <p:par>
        <p:cTn id="179" dur="indefinite" restart="never" nodeType="tmRoot">
          <p:childTnLst>
            <p:seq>
              <p:cTn id="180"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Docker-compose multi project</a:t>
            </a:r>
            <a:endParaRPr b="0" lang="en-US" sz="6000" spc="-1" strike="noStrike">
              <a:latin typeface="Arial"/>
            </a:endParaRPr>
          </a:p>
        </p:txBody>
      </p:sp>
      <p:sp>
        <p:nvSpPr>
          <p:cNvPr id="307"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docker-compose -f docker-compose.yml -f docker-compose.prod.yml up -d</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1"/>
              </a:rPr>
              <a:t>https://docs.docker.com/compose/extends/</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ff"/>
                </a:solidFill>
                <a:latin typeface="Noto Sans Regular"/>
                <a:ea typeface="DejaVu Sans"/>
              </a:rPr>
              <a:t> </a:t>
            </a:r>
            <a:endParaRPr b="0" lang="en-US" sz="3200" spc="-1" strike="noStrike">
              <a:latin typeface="Arial"/>
            </a:endParaRPr>
          </a:p>
        </p:txBody>
      </p:sp>
    </p:spTree>
  </p:cSld>
  <p:timing>
    <p:tnLst>
      <p:par>
        <p:cTn id="181" dur="indefinite" restart="never" nodeType="tmRoot">
          <p:childTnLst>
            <p:seq>
              <p:cTn id="182" dur="indefinite"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599040" y="121320"/>
            <a:ext cx="10797120" cy="126072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docker --link</a:t>
            </a:r>
            <a:endParaRPr b="0" lang="en-US" sz="6000" spc="-1" strike="noStrike">
              <a:latin typeface="Arial"/>
            </a:endParaRPr>
          </a:p>
        </p:txBody>
      </p:sp>
      <p:sp>
        <p:nvSpPr>
          <p:cNvPr id="309" name="CustomShape 2"/>
          <p:cNvSpPr/>
          <p:nvPr/>
        </p:nvSpPr>
        <p:spPr>
          <a:xfrm>
            <a:off x="599040" y="1920240"/>
            <a:ext cx="1073808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Access container to another container in default bridge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Regular"/>
                <a:ea typeface="DejaVu Sans"/>
              </a:rPr>
              <a:t>User-defined network has own access and there is no need to use –link</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Noto Sans Regular"/>
                <a:ea typeface="DejaVu Sans"/>
                <a:hlinkClick r:id="rId1"/>
              </a:rPr>
              <a:t>https://docs.docker.com/network/bridge/#differences-between-user-defined-bridges-and-the-default-bridge</a:t>
            </a:r>
            <a:endParaRPr b="0" lang="en-US" sz="3200" spc="-1" strike="noStrike">
              <a:latin typeface="Arial"/>
            </a:endParaRPr>
          </a:p>
          <a:p>
            <a:pPr marL="432000" indent="-322560">
              <a:lnSpc>
                <a:spcPct val="100000"/>
              </a:lnSpc>
              <a:spcAft>
                <a:spcPts val="1409"/>
              </a:spcAft>
              <a:buClr>
                <a:srgbClr val="04617b"/>
              </a:buClr>
              <a:buSzPct val="45000"/>
              <a:buFont typeface="Wingdings" charset="2"/>
              <a:buChar char=""/>
            </a:pPr>
            <a:r>
              <a:rPr b="0" lang="en-US" sz="3200" spc="-1" strike="noStrike">
                <a:solidFill>
                  <a:srgbClr val="0000ff"/>
                </a:solidFill>
                <a:latin typeface="Noto Sans Regular"/>
                <a:ea typeface="DejaVu Sans"/>
              </a:rPr>
              <a:t> </a:t>
            </a:r>
            <a:endParaRPr b="0" lang="en-US" sz="3200" spc="-1" strike="noStrike">
              <a:latin typeface="Arial"/>
            </a:endParaRPr>
          </a:p>
        </p:txBody>
      </p:sp>
    </p:spTree>
  </p:cSld>
  <p:timing>
    <p:tnLst>
      <p:par>
        <p:cTn id="183" dur="indefinite" restart="never" nodeType="tmRoot">
          <p:childTnLst>
            <p:seq>
              <p:cTn id="18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9201</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2020-11-29T10:02:29Z</dcterms:created>
  <dc:creator/>
  <dc:description/>
  <dc:language>en-US</dc:language>
  <cp:lastModifiedBy/>
  <dcterms:modified xsi:type="dcterms:W3CDTF">2021-01-28T14:10:48Z</dcterms:modified>
  <cp:revision>107</cp:revision>
  <dc:subject/>
  <dc:title>Vivid</dc:title>
</cp:coreProperties>
</file>