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3dcd843f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3dcd843f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3dcd843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3dcd843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3dcd843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3dcd843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3dcd843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3dcd843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3dcd843f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3dcd843f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3dcd843f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3dcd843f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3dcd843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3dcd843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3dcd843f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3dcd843f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3dcd843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3dcd843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Detecting Pre Training Data From LLMs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AUC scores </a:t>
            </a:r>
            <a:r>
              <a:rPr lang="en"/>
              <a:t>increase</a:t>
            </a:r>
            <a:r>
              <a:rPr lang="en"/>
              <a:t> when pre-training dataset size increases. </a:t>
            </a:r>
            <a:endParaRPr/>
          </a:p>
          <a:p>
            <a:pPr indent="-342900" lvl="0" marL="457200" rtl="0" algn="l">
              <a:spcBef>
                <a:spcPts val="1200"/>
              </a:spcBef>
              <a:spcAft>
                <a:spcPts val="0"/>
              </a:spcAft>
              <a:buSzPts val="1800"/>
              <a:buChar char="-"/>
            </a:pPr>
            <a:r>
              <a:rPr lang="en"/>
              <a:t>Models better </a:t>
            </a:r>
            <a:r>
              <a:rPr lang="en"/>
              <a:t>memorize</a:t>
            </a:r>
            <a:r>
              <a:rPr lang="en"/>
              <a:t> outliers, so it is </a:t>
            </a:r>
            <a:r>
              <a:rPr lang="en"/>
              <a:t>easier</a:t>
            </a:r>
            <a:r>
              <a:rPr lang="en"/>
              <a:t> to recognize non-member versus member data</a:t>
            </a:r>
            <a:endParaRPr/>
          </a:p>
          <a:p>
            <a:pPr indent="0" lvl="0" marL="0" rtl="0" algn="l">
              <a:spcBef>
                <a:spcPts val="1200"/>
              </a:spcBef>
              <a:spcAft>
                <a:spcPts val="0"/>
              </a:spcAft>
              <a:buNone/>
            </a:pPr>
            <a:r>
              <a:rPr lang="en"/>
              <a:t>Enhanced memorization: enables easier detection with perplexity based metrics.</a:t>
            </a:r>
            <a:endParaRPr/>
          </a:p>
          <a:p>
            <a:pPr indent="0" lvl="0" marL="0" rtl="0" algn="l">
              <a:spcBef>
                <a:spcPts val="1200"/>
              </a:spcBef>
              <a:spcAft>
                <a:spcPts val="0"/>
              </a:spcAft>
              <a:buNone/>
            </a:pPr>
            <a:r>
              <a:rPr b="1" lang="en"/>
              <a:t>Learning Rate: </a:t>
            </a:r>
            <a:r>
              <a:rPr lang="en"/>
              <a:t>raising the learning rate increases AUC scores in downstream taks, meaning higher learning rates causes models to memorize their </a:t>
            </a:r>
            <a:r>
              <a:rPr lang="en"/>
              <a:t>pre training</a:t>
            </a:r>
            <a:r>
              <a:rPr lang="en"/>
              <a:t> data more strongly</a:t>
            </a:r>
            <a:endParaRPr/>
          </a:p>
          <a:p>
            <a:pPr indent="-342900" lvl="0" marL="457200" rtl="0" algn="l">
              <a:spcBef>
                <a:spcPts val="1200"/>
              </a:spcBef>
              <a:spcAft>
                <a:spcPts val="0"/>
              </a:spcAft>
              <a:buSzPts val="1800"/>
              <a:buChar char="-"/>
            </a:pPr>
            <a:r>
              <a:rPr lang="en"/>
              <a:t>Overfits to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This paper studies the pretraining data detection problem:</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Given</a:t>
            </a:r>
            <a:r>
              <a:rPr lang="en">
                <a:solidFill>
                  <a:srgbClr val="000000"/>
                </a:solidFill>
              </a:rPr>
              <a:t> text and black-box access to a model, with NO knowledge of its pre training data, can we determine if the model was pre-trained on the text.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There is a huge </a:t>
            </a:r>
            <a:r>
              <a:rPr b="1" lang="en">
                <a:solidFill>
                  <a:srgbClr val="000000"/>
                </a:solidFill>
              </a:rPr>
              <a:t>lack of transparency</a:t>
            </a:r>
            <a:r>
              <a:rPr lang="en">
                <a:solidFill>
                  <a:srgbClr val="000000"/>
                </a:solidFill>
              </a:rPr>
              <a:t> in releasing data </a:t>
            </a:r>
            <a:r>
              <a:rPr lang="en">
                <a:solidFill>
                  <a:srgbClr val="000000"/>
                </a:solidFill>
              </a:rPr>
              <a:t>sources on which LLMs are trained</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Min-K% Probability</a:t>
            </a:r>
            <a:endParaRPr/>
          </a:p>
        </p:txBody>
      </p:sp>
      <p:sp>
        <p:nvSpPr>
          <p:cNvPr id="67" name="Google Shape;67;p15"/>
          <p:cNvSpPr txBox="1"/>
          <p:nvPr>
            <p:ph idx="1" type="body"/>
          </p:nvPr>
        </p:nvSpPr>
        <p:spPr>
          <a:xfrm>
            <a:off x="311700" y="610950"/>
            <a:ext cx="8832300" cy="31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Min-K% Prob - this determined whether a text X is in the pretraining data of an LLM</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Compute The model generates probabilities for each token in the input text X</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These probabilities indicate how likely the model is to generate each token in the sequence.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If a text is in the training data, the model has learned it well and assigns high probabilities even to the least likely tokens.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If a text is unseen, the model struggles with certain tokens, leading to a lower log likelihood for them.</a:t>
            </a:r>
            <a:endParaRPr>
              <a:solidFill>
                <a:srgbClr val="000000"/>
              </a:solidFill>
            </a:endParaRPr>
          </a:p>
        </p:txBody>
      </p:sp>
      <p:pic>
        <p:nvPicPr>
          <p:cNvPr id="68" name="Google Shape;68;p15"/>
          <p:cNvPicPr preferRelativeResize="0"/>
          <p:nvPr/>
        </p:nvPicPr>
        <p:blipFill>
          <a:blip r:embed="rId3">
            <a:alphaModFix/>
          </a:blip>
          <a:stretch>
            <a:fillRect/>
          </a:stretch>
        </p:blipFill>
        <p:spPr>
          <a:xfrm>
            <a:off x="2089450" y="3416425"/>
            <a:ext cx="5564974" cy="172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27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 and Challenges</a:t>
            </a:r>
            <a:endParaRPr/>
          </a:p>
        </p:txBody>
      </p:sp>
      <p:sp>
        <p:nvSpPr>
          <p:cNvPr id="74" name="Google Shape;74;p16"/>
          <p:cNvSpPr txBox="1"/>
          <p:nvPr>
            <p:ph idx="1" type="body"/>
          </p:nvPr>
        </p:nvSpPr>
        <p:spPr>
          <a:xfrm>
            <a:off x="311700" y="804325"/>
            <a:ext cx="8520600" cy="3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Definition of MIA: </a:t>
            </a:r>
            <a:r>
              <a:rPr lang="en" sz="1500">
                <a:solidFill>
                  <a:srgbClr val="000000"/>
                </a:solidFill>
              </a:rPr>
              <a:t> Given a language model fθ and its associated </a:t>
            </a:r>
            <a:r>
              <a:rPr lang="en" sz="1500">
                <a:solidFill>
                  <a:srgbClr val="000000"/>
                </a:solidFill>
              </a:rPr>
              <a:t>pre training</a:t>
            </a:r>
            <a:r>
              <a:rPr lang="en" sz="1500">
                <a:solidFill>
                  <a:srgbClr val="000000"/>
                </a:solidFill>
              </a:rPr>
              <a:t> data D = {zi}i∈[n] sampled from an underlying distribution D, the task objective is to learn a detector h that can infer the membership of an arbitrary data point x: h(x,fθ) → {0,1}. </a:t>
            </a:r>
            <a:r>
              <a:rPr lang="en" sz="1500">
                <a:solidFill>
                  <a:srgbClr val="000000"/>
                </a:solidFill>
              </a:rPr>
              <a:t> </a:t>
            </a:r>
            <a:endParaRPr sz="1500">
              <a:solidFill>
                <a:srgbClr val="000000"/>
              </a:solidFill>
            </a:endParaRPr>
          </a:p>
          <a:p>
            <a:pPr indent="0" lvl="0" marL="0" rtl="0" algn="l">
              <a:spcBef>
                <a:spcPts val="1200"/>
              </a:spcBef>
              <a:spcAft>
                <a:spcPts val="0"/>
              </a:spcAft>
              <a:buNone/>
            </a:pPr>
            <a:r>
              <a:rPr b="1" lang="en" sz="1500">
                <a:solidFill>
                  <a:srgbClr val="000000"/>
                </a:solidFill>
              </a:rPr>
              <a:t>Challenge 1: Unavailability of Pre-Training Data</a:t>
            </a:r>
            <a:endParaRPr b="1" sz="1500">
              <a:solidFill>
                <a:srgbClr val="000000"/>
              </a:solidFill>
            </a:endParaRPr>
          </a:p>
          <a:p>
            <a:pPr indent="-323850" lvl="0" marL="457200" rtl="0" algn="l">
              <a:spcBef>
                <a:spcPts val="1200"/>
              </a:spcBef>
              <a:spcAft>
                <a:spcPts val="0"/>
              </a:spcAft>
              <a:buClr>
                <a:srgbClr val="000000"/>
              </a:buClr>
              <a:buSzPts val="1500"/>
              <a:buChar char="-"/>
            </a:pPr>
            <a:r>
              <a:rPr lang="en" sz="1500">
                <a:solidFill>
                  <a:srgbClr val="000000"/>
                </a:solidFill>
              </a:rPr>
              <a:t>Approaches assume that the detect can access (1) the distribution of the target model’s training data, and (2) a sufficient number of samples from the shadow data are used to train a calibration model</a:t>
            </a:r>
            <a:endParaRPr sz="1500">
              <a:solidFill>
                <a:srgbClr val="000000"/>
              </a:solidFill>
            </a:endParaRPr>
          </a:p>
          <a:p>
            <a:pPr indent="0" lvl="0" marL="0" rtl="0" algn="l">
              <a:spcBef>
                <a:spcPts val="1200"/>
              </a:spcBef>
              <a:spcAft>
                <a:spcPts val="0"/>
              </a:spcAft>
              <a:buNone/>
            </a:pPr>
            <a:r>
              <a:rPr b="1" lang="en" sz="1500">
                <a:solidFill>
                  <a:srgbClr val="000000"/>
                </a:solidFill>
              </a:rPr>
              <a:t>Challenge 2: Detection Difficulty</a:t>
            </a:r>
            <a:endParaRPr sz="1500">
              <a:solidFill>
                <a:srgbClr val="000000"/>
              </a:solidFill>
            </a:endParaRPr>
          </a:p>
          <a:p>
            <a:pPr indent="-323850" lvl="0" marL="457200" rtl="0" algn="l">
              <a:spcBef>
                <a:spcPts val="1200"/>
              </a:spcBef>
              <a:spcAft>
                <a:spcPts val="0"/>
              </a:spcAft>
              <a:buClr>
                <a:srgbClr val="000000"/>
              </a:buClr>
              <a:buSzPts val="1500"/>
              <a:buChar char="-"/>
            </a:pPr>
            <a:r>
              <a:rPr lang="en" sz="1500">
                <a:solidFill>
                  <a:srgbClr val="000000"/>
                </a:solidFill>
              </a:rPr>
              <a:t>Pre Training</a:t>
            </a:r>
            <a:r>
              <a:rPr lang="en" sz="1500">
                <a:solidFill>
                  <a:srgbClr val="000000"/>
                </a:solidFill>
              </a:rPr>
              <a:t> and </a:t>
            </a:r>
            <a:r>
              <a:rPr lang="en" sz="1500">
                <a:solidFill>
                  <a:srgbClr val="000000"/>
                </a:solidFill>
              </a:rPr>
              <a:t>fine tuning</a:t>
            </a:r>
            <a:r>
              <a:rPr lang="en" sz="1500">
                <a:solidFill>
                  <a:srgbClr val="000000"/>
                </a:solidFill>
              </a:rPr>
              <a:t> are significantly impacted when the amount of data and compute needed increases.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Determining</a:t>
            </a:r>
            <a:r>
              <a:rPr lang="en" sz="1500">
                <a:solidFill>
                  <a:srgbClr val="000000"/>
                </a:solidFill>
              </a:rPr>
              <a:t> whether an example is part of a training dataset becomes challenging of the different </a:t>
            </a:r>
            <a:r>
              <a:rPr lang="en" sz="1500">
                <a:solidFill>
                  <a:srgbClr val="000000"/>
                </a:solidFill>
              </a:rPr>
              <a:t>outputs</a:t>
            </a:r>
            <a:r>
              <a:rPr lang="en" sz="1500">
                <a:solidFill>
                  <a:srgbClr val="000000"/>
                </a:solidFill>
              </a:rPr>
              <a:t> are </a:t>
            </a:r>
            <a:r>
              <a:rPr lang="en" sz="1500">
                <a:solidFill>
                  <a:srgbClr val="000000"/>
                </a:solidFill>
              </a:rPr>
              <a:t>similar</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1200"/>
              </a:spcAft>
              <a:buNone/>
            </a:pPr>
            <a:r>
              <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WikiMIA - Evaluation Benchmark for MIA</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Data Construction: Data is constructed by filtering Wikipedia pages and their stop words to </a:t>
            </a:r>
            <a:r>
              <a:rPr lang="en">
                <a:solidFill>
                  <a:srgbClr val="000000"/>
                </a:solidFill>
              </a:rPr>
              <a:t>narrow</a:t>
            </a:r>
            <a:r>
              <a:rPr lang="en">
                <a:solidFill>
                  <a:srgbClr val="000000"/>
                </a:solidFill>
              </a:rPr>
              <a:t> it down to assess whether a model was pretrained on the related data.</a:t>
            </a:r>
            <a:endParaRPr>
              <a:solidFill>
                <a:srgbClr val="000000"/>
              </a:solidFill>
            </a:endParaRPr>
          </a:p>
          <a:p>
            <a:pPr indent="0" lvl="0" marL="0" rtl="0" algn="l">
              <a:spcBef>
                <a:spcPts val="1200"/>
              </a:spcBef>
              <a:spcAft>
                <a:spcPts val="0"/>
              </a:spcAft>
              <a:buNone/>
            </a:pPr>
            <a:r>
              <a:rPr lang="en">
                <a:solidFill>
                  <a:srgbClr val="000000"/>
                </a:solidFill>
              </a:rPr>
              <a:t>Benchmark Setting: MIA needs to be able to recognize texts that are paraphrased and edited as well</a:t>
            </a:r>
            <a:endParaRPr>
              <a:solidFill>
                <a:srgbClr val="000000"/>
              </a:solidFill>
            </a:endParaRPr>
          </a:p>
          <a:p>
            <a:pPr indent="0" lvl="0" marL="0" rtl="0" algn="l">
              <a:spcBef>
                <a:spcPts val="1200"/>
              </a:spcBef>
              <a:spcAft>
                <a:spcPts val="1200"/>
              </a:spcAft>
              <a:buNone/>
            </a:pPr>
            <a:r>
              <a:rPr lang="en">
                <a:solidFill>
                  <a:srgbClr val="000000"/>
                </a:solidFill>
              </a:rPr>
              <a:t>MIA evaluations utilize different length data in </a:t>
            </a:r>
            <a:r>
              <a:rPr lang="en">
                <a:solidFill>
                  <a:srgbClr val="000000"/>
                </a:solidFill>
              </a:rPr>
              <a:t>evaluation</a:t>
            </a:r>
            <a:r>
              <a:rPr lang="en">
                <a:solidFill>
                  <a:srgbClr val="000000"/>
                </a:solidFill>
              </a:rPr>
              <a:t> which can impact the </a:t>
            </a:r>
            <a:r>
              <a:rPr lang="en">
                <a:solidFill>
                  <a:srgbClr val="000000"/>
                </a:solidFill>
              </a:rPr>
              <a:t>difficulty of detection.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Evaluate the performance of Min-K% Prob and </a:t>
            </a:r>
            <a:r>
              <a:rPr lang="en" sz="1900">
                <a:solidFill>
                  <a:srgbClr val="000000"/>
                </a:solidFill>
              </a:rPr>
              <a:t>baseline</a:t>
            </a:r>
            <a:r>
              <a:rPr lang="en" sz="1900">
                <a:solidFill>
                  <a:srgbClr val="000000"/>
                </a:solidFill>
              </a:rPr>
              <a:t> detection </a:t>
            </a:r>
            <a:endParaRPr sz="1900">
              <a:solidFill>
                <a:srgbClr val="000000"/>
              </a:solidFill>
            </a:endParaRPr>
          </a:p>
          <a:p>
            <a:pPr indent="0" lvl="0" marL="0" rtl="0" algn="l">
              <a:spcBef>
                <a:spcPts val="1200"/>
              </a:spcBef>
              <a:spcAft>
                <a:spcPts val="0"/>
              </a:spcAft>
              <a:buNone/>
            </a:pPr>
            <a:r>
              <a:rPr lang="en" sz="1900">
                <a:solidFill>
                  <a:srgbClr val="000000"/>
                </a:solidFill>
              </a:rPr>
              <a:t>Baseline Detection Methods:</a:t>
            </a:r>
            <a:endParaRPr sz="1900">
              <a:solidFill>
                <a:srgbClr val="000000"/>
              </a:solidFill>
            </a:endParaRPr>
          </a:p>
          <a:p>
            <a:pPr indent="-349250" lvl="0" marL="457200" rtl="0" algn="l">
              <a:spcBef>
                <a:spcPts val="1200"/>
              </a:spcBef>
              <a:spcAft>
                <a:spcPts val="0"/>
              </a:spcAft>
              <a:buClr>
                <a:srgbClr val="000000"/>
              </a:buClr>
              <a:buSzPts val="1900"/>
              <a:buAutoNum type="arabicPeriod"/>
            </a:pPr>
            <a:r>
              <a:rPr lang="en" sz="1900">
                <a:solidFill>
                  <a:srgbClr val="000000"/>
                </a:solidFill>
              </a:rPr>
              <a:t>LOSS Attack Method - predicts membership of an example based on the loss of the target model when fed into the </a:t>
            </a:r>
            <a:r>
              <a:rPr lang="en" sz="1900">
                <a:solidFill>
                  <a:srgbClr val="000000"/>
                </a:solidFill>
              </a:rPr>
              <a:t>example</a:t>
            </a:r>
            <a:r>
              <a:rPr lang="en" sz="1900">
                <a:solidFill>
                  <a:srgbClr val="000000"/>
                </a:solidFill>
              </a:rPr>
              <a:t> as input</a:t>
            </a:r>
            <a:endParaRPr sz="1900">
              <a:solidFill>
                <a:srgbClr val="000000"/>
              </a:solidFill>
            </a:endParaRPr>
          </a:p>
          <a:p>
            <a:pPr indent="-323850" lvl="1" marL="914400" rtl="0" algn="l">
              <a:spcBef>
                <a:spcPts val="0"/>
              </a:spcBef>
              <a:spcAft>
                <a:spcPts val="0"/>
              </a:spcAft>
              <a:buClr>
                <a:srgbClr val="000000"/>
              </a:buClr>
              <a:buSzPts val="1500"/>
              <a:buAutoNum type="alphaLcPeriod"/>
            </a:pPr>
            <a:r>
              <a:rPr lang="en" sz="1500">
                <a:solidFill>
                  <a:srgbClr val="000000"/>
                </a:solidFill>
              </a:rPr>
              <a:t>In the context of Language Models (LMs), this loss is associated with perplexity (PPL), which is a measure of how well the model predicts the next token in a sequence. Higher perplexity indicates the model is less confident in its prediction. - comparing the loss (perplexity) of a given example to a threshold to decide if the example is part of the training set.</a:t>
            </a:r>
            <a:endParaRPr sz="1500">
              <a:solidFill>
                <a:srgbClr val="000000"/>
              </a:solidFill>
            </a:endParaRPr>
          </a:p>
          <a:p>
            <a:pPr indent="0" lvl="0" marL="0" rtl="0" algn="l">
              <a:spcBef>
                <a:spcPts val="1200"/>
              </a:spcBef>
              <a:spcAft>
                <a:spcPts val="1200"/>
              </a:spcAft>
              <a:buNone/>
            </a:pPr>
            <a:r>
              <a:rPr lang="en" sz="1900">
                <a:solidFill>
                  <a:srgbClr val="000000"/>
                </a:solidFill>
              </a:rPr>
              <a:t> </a:t>
            </a:r>
            <a:endParaRPr sz="19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Figure</a:t>
            </a:r>
            <a:endParaRPr/>
          </a:p>
        </p:txBody>
      </p:sp>
      <p:sp>
        <p:nvSpPr>
          <p:cNvPr id="92" name="Google Shape;92;p19"/>
          <p:cNvSpPr txBox="1"/>
          <p:nvPr>
            <p:ph idx="1" type="body"/>
          </p:nvPr>
        </p:nvSpPr>
        <p:spPr>
          <a:xfrm>
            <a:off x="311700" y="913200"/>
            <a:ext cx="8520600" cy="365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AUC score of different methods increases when text length increases, because longer texts have more memorized information by the target model. Therefore, it is easier for the model to recognize a member vs non member</a:t>
            </a:r>
            <a:endParaRPr/>
          </a:p>
        </p:txBody>
      </p:sp>
      <p:pic>
        <p:nvPicPr>
          <p:cNvPr id="93" name="Google Shape;93;p19"/>
          <p:cNvPicPr preferRelativeResize="0"/>
          <p:nvPr/>
        </p:nvPicPr>
        <p:blipFill>
          <a:blip r:embed="rId3">
            <a:alphaModFix/>
          </a:blip>
          <a:stretch>
            <a:fillRect/>
          </a:stretch>
        </p:blipFill>
        <p:spPr>
          <a:xfrm>
            <a:off x="1566863" y="2364688"/>
            <a:ext cx="6010275"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88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1: Detecting Copyrighted Books</a:t>
            </a:r>
            <a:endParaRPr/>
          </a:p>
        </p:txBody>
      </p:sp>
      <p:sp>
        <p:nvSpPr>
          <p:cNvPr id="99" name="Google Shape;99;p20"/>
          <p:cNvSpPr txBox="1"/>
          <p:nvPr>
            <p:ph idx="1" type="body"/>
          </p:nvPr>
        </p:nvSpPr>
        <p:spPr>
          <a:xfrm>
            <a:off x="311688" y="927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 Set: 50 book known to be memorized by Chat GPT</a:t>
            </a:r>
            <a:endParaRPr/>
          </a:p>
          <a:p>
            <a:pPr indent="0" lvl="0" marL="0" rtl="0" algn="l">
              <a:spcBef>
                <a:spcPts val="1200"/>
              </a:spcBef>
              <a:spcAft>
                <a:spcPts val="1200"/>
              </a:spcAft>
              <a:buNone/>
            </a:pPr>
            <a:r>
              <a:rPr lang="en"/>
              <a:t>Negative Examples: Books published post 2023, knowing </a:t>
            </a:r>
            <a:r>
              <a:rPr lang="en"/>
              <a:t>that</a:t>
            </a:r>
            <a:r>
              <a:rPr lang="en"/>
              <a:t> Chat would NOT be trained on these. </a:t>
            </a:r>
            <a:endParaRPr/>
          </a:p>
        </p:txBody>
      </p:sp>
      <p:pic>
        <p:nvPicPr>
          <p:cNvPr id="100" name="Google Shape;100;p20"/>
          <p:cNvPicPr preferRelativeResize="0"/>
          <p:nvPr/>
        </p:nvPicPr>
        <p:blipFill>
          <a:blip r:embed="rId3">
            <a:alphaModFix/>
          </a:blip>
          <a:stretch>
            <a:fillRect/>
          </a:stretch>
        </p:blipFill>
        <p:spPr>
          <a:xfrm>
            <a:off x="1128713" y="2146000"/>
            <a:ext cx="6886575" cy="287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Case Study 2: Detecting Downstream Dataset Contamination</a:t>
            </a:r>
            <a:endParaRPr sz="2320"/>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Goal: The goal is to simulate leakage from downstream tasks into </a:t>
            </a:r>
            <a:r>
              <a:rPr lang="en"/>
              <a:t>pre training</a:t>
            </a:r>
            <a:r>
              <a:rPr lang="en"/>
              <a:t> data, which could happen in real-world settings where some data from the specific downstream task is inadvertently included in the pretraining phase.</a:t>
            </a:r>
            <a:endParaRPr/>
          </a:p>
        </p:txBody>
      </p:sp>
      <p:pic>
        <p:nvPicPr>
          <p:cNvPr id="107" name="Google Shape;107;p21"/>
          <p:cNvPicPr preferRelativeResize="0"/>
          <p:nvPr/>
        </p:nvPicPr>
        <p:blipFill>
          <a:blip r:embed="rId3">
            <a:alphaModFix/>
          </a:blip>
          <a:stretch>
            <a:fillRect/>
          </a:stretch>
        </p:blipFill>
        <p:spPr>
          <a:xfrm>
            <a:off x="1247775" y="2571750"/>
            <a:ext cx="6648450" cy="19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