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cffde0f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cffde0f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cffde0fb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cffde0fb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ffde0f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ffde0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cffde0f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cffde0f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cffde0f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cffde0f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ffde0f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ffde0f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cffde0f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cffde0f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cffde0f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cffde0f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cffde0f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cffde0f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cffde0fb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cffde0fb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Baselines With Visual Instruction Tuning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31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LMMs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888925"/>
            <a:ext cx="8520600" cy="4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1. Data Efficiency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Even with half the training data, </a:t>
            </a:r>
            <a:r>
              <a:rPr b="1" lang="en" sz="1400">
                <a:solidFill>
                  <a:schemeClr val="dk1"/>
                </a:solidFill>
              </a:rPr>
              <a:t>LLaVA-1.5 keeps over 98% of its performance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Some tasks even improve with less data → shows promise for </a:t>
            </a:r>
            <a:r>
              <a:rPr b="1" lang="en" sz="1400">
                <a:solidFill>
                  <a:schemeClr val="dk1"/>
                </a:solidFill>
              </a:rPr>
              <a:t>“less-is-more”</a:t>
            </a:r>
            <a:r>
              <a:rPr lang="en" sz="1400">
                <a:solidFill>
                  <a:schemeClr val="dk1"/>
                </a:solidFill>
              </a:rPr>
              <a:t> training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👻 2. Hallucination (Making Stuff Up)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LMMs may hallucinate when image resolution is too low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Higher-resolution inputs reduce hallucinations</a:t>
            </a:r>
            <a:r>
              <a:rPr lang="en" sz="1400">
                <a:solidFill>
                  <a:schemeClr val="dk1"/>
                </a:solidFill>
              </a:rPr>
              <a:t> by helping the model “see” better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Key takeaway: balance between detailed data and the model’s ability to process it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🧩 3. Compositional Capabilities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LLaVA-1.5 can handle </a:t>
            </a:r>
            <a:r>
              <a:rPr b="1" lang="en" sz="1400">
                <a:solidFill>
                  <a:schemeClr val="dk1"/>
                </a:solidFill>
              </a:rPr>
              <a:t>complex tasks by combining skills</a:t>
            </a:r>
            <a:r>
              <a:rPr lang="en" sz="1400">
                <a:solidFill>
                  <a:schemeClr val="dk1"/>
                </a:solidFill>
              </a:rPr>
              <a:t>, even without training on every combination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But some challenges remain (e.g., describing object attributes or using foreign languages like Korean)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Suggests potential for </a:t>
            </a:r>
            <a:r>
              <a:rPr b="1" lang="en" sz="1400">
                <a:solidFill>
                  <a:schemeClr val="dk1"/>
                </a:solidFill>
              </a:rPr>
              <a:t>more general reasoning</a:t>
            </a:r>
            <a:r>
              <a:rPr lang="en" sz="1400">
                <a:solidFill>
                  <a:schemeClr val="dk1"/>
                </a:solidFill>
              </a:rPr>
              <a:t> without massive extra data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work introduces LLaVA-1.5, a streamlined and data-efficient baseline for large multimodal models. Alongside its strong performance, the study explores key challenges, such as hallucination, resolution scaling, and compositional reasoning, offering practical insights and a reproducible foundation for advancing open-source multimodal research.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LMMs are multimodal models - utilizing not only text but other forms of data such as images, videos, and more.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Vis</a:t>
            </a:r>
            <a:r>
              <a:rPr lang="en" sz="1700">
                <a:solidFill>
                  <a:srgbClr val="000000"/>
                </a:solidFill>
              </a:rPr>
              <a:t>ual Instruction Tuning:</a:t>
            </a:r>
            <a:endParaRPr sz="1700">
              <a:solidFill>
                <a:srgbClr val="000000"/>
              </a:solidFill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en" sz="1700">
                <a:solidFill>
                  <a:schemeClr val="dk1"/>
                </a:solidFill>
              </a:rPr>
              <a:t>Visual Instruction Tuning</a:t>
            </a:r>
            <a:r>
              <a:rPr lang="en" sz="1700">
                <a:solidFill>
                  <a:schemeClr val="dk1"/>
                </a:solidFill>
              </a:rPr>
              <a:t> is the process of training a multimodal model (that understands both images and text) to </a:t>
            </a:r>
            <a:r>
              <a:rPr b="1" lang="en" sz="1700">
                <a:solidFill>
                  <a:schemeClr val="dk1"/>
                </a:solidFill>
              </a:rPr>
              <a:t>follow human-like instructions involving images</a:t>
            </a:r>
            <a:r>
              <a:rPr lang="en" sz="1700">
                <a:solidFill>
                  <a:schemeClr val="dk1"/>
                </a:solidFill>
              </a:rPr>
              <a:t>.</a:t>
            </a:r>
            <a:r>
              <a:rPr lang="en" sz="1700">
                <a:solidFill>
                  <a:srgbClr val="000000"/>
                </a:solidFill>
              </a:rPr>
              <a:t> </a:t>
            </a:r>
            <a:endParaRPr sz="1700">
              <a:solidFill>
                <a:srgbClr val="000000"/>
              </a:solidFill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This is a big part of LMMs, and using LMMs like LLaVA, we see impressive natural instruction following and visual reasoning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LMM performance can be improved by scaling pre training data, instruction-following data, visual encoders, and language models.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is still uncertainty about how to best train LMMs to be </a:t>
            </a:r>
            <a:r>
              <a:rPr lang="en">
                <a:solidFill>
                  <a:srgbClr val="000000"/>
                </a:solidFill>
              </a:rPr>
              <a:t>generalized</a:t>
            </a:r>
            <a:r>
              <a:rPr lang="en">
                <a:solidFill>
                  <a:srgbClr val="000000"/>
                </a:solidFill>
              </a:rPr>
              <a:t> to </a:t>
            </a:r>
            <a:r>
              <a:rPr lang="en">
                <a:solidFill>
                  <a:srgbClr val="000000"/>
                </a:solidFill>
              </a:rPr>
              <a:t>various</a:t>
            </a:r>
            <a:r>
              <a:rPr lang="en">
                <a:solidFill>
                  <a:srgbClr val="000000"/>
                </a:solidFill>
              </a:rPr>
              <a:t> purposes. This study aims to investigate the training process of LMMs in a controlled environment. </a:t>
            </a:r>
            <a:endParaRPr>
              <a:solidFill>
                <a:srgbClr val="000000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They utilize LLaVA as their main model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Continued: LLaVA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LLaVA Overview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Uses a </a:t>
            </a:r>
            <a:r>
              <a:rPr b="1" lang="en" sz="1400">
                <a:solidFill>
                  <a:schemeClr val="dk1"/>
                </a:solidFill>
              </a:rPr>
              <a:t>simple MLP vision-language connector</a:t>
            </a:r>
            <a:r>
              <a:rPr lang="en" sz="1400">
                <a:solidFill>
                  <a:schemeClr val="dk1"/>
                </a:solidFill>
              </a:rPr>
              <a:t>, trained on just </a:t>
            </a:r>
            <a:r>
              <a:rPr b="1" lang="en" sz="1400">
                <a:solidFill>
                  <a:schemeClr val="dk1"/>
                </a:solidFill>
              </a:rPr>
              <a:t>600K public image-text pairs</a:t>
            </a:r>
            <a:r>
              <a:rPr lang="en" sz="1400">
                <a:solidFill>
                  <a:schemeClr val="dk1"/>
                </a:solidFill>
              </a:rPr>
              <a:t> (</a:t>
            </a:r>
            <a:r>
              <a:rPr lang="en" sz="1400">
                <a:solidFill>
                  <a:schemeClr val="dk1"/>
                </a:solidFill>
              </a:rPr>
              <a:t>much</a:t>
            </a:r>
            <a:r>
              <a:rPr lang="en" sz="1400">
                <a:solidFill>
                  <a:schemeClr val="dk1"/>
                </a:solidFill>
              </a:rPr>
              <a:t> less compared to the </a:t>
            </a:r>
            <a:r>
              <a:rPr lang="en" sz="1400">
                <a:solidFill>
                  <a:schemeClr val="dk1"/>
                </a:solidFill>
              </a:rPr>
              <a:t>millions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and</a:t>
            </a:r>
            <a:r>
              <a:rPr lang="en" sz="1400">
                <a:solidFill>
                  <a:schemeClr val="dk1"/>
                </a:solidFill>
              </a:rPr>
              <a:t> billions of image-text pairs that InstructBLIP learn on).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Outperforms larger models (e.g., InstructBLIP, Qwen-VL) with </a:t>
            </a:r>
            <a:r>
              <a:rPr b="1" lang="en" sz="1400">
                <a:solidFill>
                  <a:schemeClr val="dk1"/>
                </a:solidFill>
              </a:rPr>
              <a:t>minimal architecture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1-day training</a:t>
            </a:r>
            <a:r>
              <a:rPr lang="en" sz="1400">
                <a:solidFill>
                  <a:schemeClr val="dk1"/>
                </a:solidFill>
              </a:rPr>
              <a:t> on a single </a:t>
            </a:r>
            <a:r>
              <a:rPr b="1" lang="en" sz="1400">
                <a:solidFill>
                  <a:schemeClr val="dk1"/>
                </a:solidFill>
              </a:rPr>
              <a:t>8×A100</a:t>
            </a:r>
            <a:r>
              <a:rPr lang="en" sz="1400">
                <a:solidFill>
                  <a:schemeClr val="dk1"/>
                </a:solidFill>
              </a:rPr>
              <a:t> GPU.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Improvements like </a:t>
            </a:r>
            <a:r>
              <a:rPr b="1" lang="en" sz="1400">
                <a:solidFill>
                  <a:schemeClr val="dk1"/>
                </a:solidFill>
              </a:rPr>
              <a:t>VQA data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MLP connectors</a:t>
            </a:r>
            <a:r>
              <a:rPr lang="en" sz="1400">
                <a:solidFill>
                  <a:schemeClr val="dk1"/>
                </a:solidFill>
              </a:rPr>
              <a:t> plug directly into LLaVA for stronger performance.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Author Findings When Exploring Large Multimodal Models: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High-resolution scaling</a:t>
            </a:r>
            <a:r>
              <a:rPr lang="en" sz="1400">
                <a:solidFill>
                  <a:schemeClr val="dk1"/>
                </a:solidFill>
              </a:rPr>
              <a:t>: Dividing images into grids improves perception and reduces hallucination.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Compositional generalization</a:t>
            </a:r>
            <a:r>
              <a:rPr lang="en" sz="1400">
                <a:solidFill>
                  <a:schemeClr val="dk1"/>
                </a:solidFill>
              </a:rPr>
              <a:t>: Combining long-form and visual reasoning boosts multimodal writing skills. Training on long-form language reasoning </a:t>
            </a:r>
            <a:r>
              <a:rPr lang="en" sz="1400">
                <a:solidFill>
                  <a:schemeClr val="dk1"/>
                </a:solidFill>
              </a:rPr>
              <a:t>together</a:t>
            </a:r>
            <a:r>
              <a:rPr lang="en" sz="1400">
                <a:solidFill>
                  <a:schemeClr val="dk1"/>
                </a:solidFill>
              </a:rPr>
              <a:t> with sorter visual reasoning can improve writing </a:t>
            </a:r>
            <a:r>
              <a:rPr lang="en" sz="1400">
                <a:solidFill>
                  <a:schemeClr val="dk1"/>
                </a:solidFill>
              </a:rPr>
              <a:t>capabilities</a:t>
            </a:r>
            <a:r>
              <a:rPr lang="en" sz="1400">
                <a:solidFill>
                  <a:schemeClr val="dk1"/>
                </a:solidFill>
              </a:rPr>
              <a:t> of the model for multimodal questions.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Extreme data efficiency</a:t>
            </a:r>
            <a:r>
              <a:rPr lang="en" sz="1400">
                <a:solidFill>
                  <a:schemeClr val="dk1"/>
                </a:solidFill>
              </a:rPr>
              <a:t>: Even with </a:t>
            </a:r>
            <a:r>
              <a:rPr b="1" lang="en" sz="1400">
                <a:solidFill>
                  <a:schemeClr val="dk1"/>
                </a:solidFill>
              </a:rPr>
              <a:t>75% less training data</a:t>
            </a:r>
            <a:r>
              <a:rPr lang="en" sz="1400">
                <a:solidFill>
                  <a:schemeClr val="dk1"/>
                </a:solidFill>
              </a:rPr>
              <a:t>, performance stays strong.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Smarter data scaling</a:t>
            </a:r>
            <a:r>
              <a:rPr lang="en" sz="1400">
                <a:solidFill>
                  <a:schemeClr val="dk1"/>
                </a:solidFill>
              </a:rPr>
              <a:t>: Careful tuning of data granularity enhances performance without overfitting.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877450"/>
            <a:ext cx="9144000" cy="42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Instruction</a:t>
            </a:r>
            <a:r>
              <a:rPr b="1" lang="en" sz="1100">
                <a:solidFill>
                  <a:srgbClr val="000000"/>
                </a:solidFill>
              </a:rPr>
              <a:t>-following large multimodal model (LMMs)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Utilizes two models - one </a:t>
            </a:r>
            <a:r>
              <a:rPr lang="en" sz="1100">
                <a:solidFill>
                  <a:srgbClr val="000000"/>
                </a:solidFill>
              </a:rPr>
              <a:t>pre trained</a:t>
            </a:r>
            <a:r>
              <a:rPr lang="en" sz="1100">
                <a:solidFill>
                  <a:srgbClr val="000000"/>
                </a:solidFill>
              </a:rPr>
              <a:t> with a visual backbone to encode visual features, and the other is a </a:t>
            </a:r>
            <a:r>
              <a:rPr lang="en" sz="1100">
                <a:solidFill>
                  <a:srgbClr val="000000"/>
                </a:solidFill>
              </a:rPr>
              <a:t>pre trained</a:t>
            </a:r>
            <a:r>
              <a:rPr lang="en" sz="1100">
                <a:solidFill>
                  <a:srgbClr val="000000"/>
                </a:solidFill>
              </a:rPr>
              <a:t> LLM to comprehend text instructions from the user. A </a:t>
            </a:r>
            <a:r>
              <a:rPr b="1" lang="en" sz="1100">
                <a:solidFill>
                  <a:srgbClr val="000000"/>
                </a:solidFill>
              </a:rPr>
              <a:t>vision-language corr-modal connected</a:t>
            </a:r>
            <a:r>
              <a:rPr lang="en" sz="1100">
                <a:solidFill>
                  <a:srgbClr val="000000"/>
                </a:solidFill>
              </a:rPr>
              <a:t> aligns the </a:t>
            </a:r>
            <a:r>
              <a:rPr lang="en" sz="1100">
                <a:solidFill>
                  <a:srgbClr val="000000"/>
                </a:solidFill>
              </a:rPr>
              <a:t>vision</a:t>
            </a:r>
            <a:r>
              <a:rPr lang="en" sz="1100">
                <a:solidFill>
                  <a:srgbClr val="000000"/>
                </a:solidFill>
              </a:rPr>
              <a:t> encoder to the language models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Training an Instruction Following LLM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Visual instruction tuning - tuning the model on visual instructions so the LMM can now generalize to variable requests involving visual content</a:t>
            </a:r>
            <a:r>
              <a:rPr lang="en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en" sz="1100">
                <a:solidFill>
                  <a:srgbClr val="000000"/>
                </a:solidFill>
              </a:rPr>
              <a:t>Vision</a:t>
            </a:r>
            <a:r>
              <a:rPr lang="en" sz="1100">
                <a:solidFill>
                  <a:srgbClr val="000000"/>
                </a:solidFill>
              </a:rPr>
              <a:t>-language alignment </a:t>
            </a:r>
            <a:r>
              <a:rPr lang="en" sz="1100">
                <a:solidFill>
                  <a:srgbClr val="000000"/>
                </a:solidFill>
              </a:rPr>
              <a:t>pre training</a:t>
            </a:r>
            <a:r>
              <a:rPr lang="en" sz="1100">
                <a:solidFill>
                  <a:srgbClr val="000000"/>
                </a:solidFill>
              </a:rPr>
              <a:t> using imagetext pairs (label/ground truth) to align the visual features with language model’s word embedding space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MultiModal instruction Following Data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LLaVA turns image captions into </a:t>
            </a:r>
            <a:r>
              <a:rPr b="1" lang="en" sz="1100">
                <a:solidFill>
                  <a:schemeClr val="dk1"/>
                </a:solidFill>
              </a:rPr>
              <a:t>instruction-following data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→ Q&amp;A, descriptions, reasoning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Expanded to support </a:t>
            </a:r>
            <a:r>
              <a:rPr b="1" lang="en" sz="1100">
                <a:solidFill>
                  <a:schemeClr val="dk1"/>
                </a:solidFill>
              </a:rPr>
              <a:t>larger and richer datasets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Simply merging VQA data can cause </a:t>
            </a:r>
            <a:r>
              <a:rPr b="1" lang="en" sz="1100">
                <a:solidFill>
                  <a:schemeClr val="dk1"/>
                </a:solidFill>
              </a:rPr>
              <a:t>overfitting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VQA </a:t>
            </a:r>
            <a:r>
              <a:rPr lang="en" sz="1100">
                <a:solidFill>
                  <a:schemeClr val="dk1"/>
                </a:solidFill>
              </a:rPr>
              <a:t>It’s a popular AI task where a model is shown an </a:t>
            </a:r>
            <a:r>
              <a:rPr b="1" lang="en" sz="1100">
                <a:solidFill>
                  <a:schemeClr val="dk1"/>
                </a:solidFill>
              </a:rPr>
              <a:t>image</a:t>
            </a:r>
            <a:r>
              <a:rPr lang="en" sz="1100">
                <a:solidFill>
                  <a:schemeClr val="dk1"/>
                </a:solidFill>
              </a:rPr>
              <a:t> and asked a </a:t>
            </a:r>
            <a:r>
              <a:rPr b="1" lang="en" sz="1100">
                <a:solidFill>
                  <a:schemeClr val="dk1"/>
                </a:solidFill>
              </a:rPr>
              <a:t>question about that image</a:t>
            </a:r>
            <a:r>
              <a:rPr lang="en" sz="1100">
                <a:solidFill>
                  <a:schemeClr val="dk1"/>
                </a:solidFill>
              </a:rPr>
              <a:t> — and it must answer accurately using both visual and language understanding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LLaVA reformats VQA into </a:t>
            </a:r>
            <a:r>
              <a:rPr b="1" lang="en" sz="1100">
                <a:solidFill>
                  <a:schemeClr val="dk1"/>
                </a:solidFill>
              </a:rPr>
              <a:t>conversational style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Challenge: balancing </a:t>
            </a:r>
            <a:r>
              <a:rPr b="1" lang="en" sz="1100">
                <a:solidFill>
                  <a:schemeClr val="dk1"/>
                </a:solidFill>
              </a:rPr>
              <a:t>natural conversation</a:t>
            </a:r>
            <a:r>
              <a:rPr lang="en" sz="1100">
                <a:solidFill>
                  <a:schemeClr val="dk1"/>
                </a:solidFill>
              </a:rPr>
              <a:t> with </a:t>
            </a:r>
            <a:r>
              <a:rPr b="1" lang="en" sz="1100">
                <a:solidFill>
                  <a:schemeClr val="dk1"/>
                </a:solidFill>
              </a:rPr>
              <a:t>task-specific training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17725"/>
            <a:ext cx="4626300" cy="4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LLaVA uses a single linear layer to project the visual features to language space - optimizing an LLM for </a:t>
            </a:r>
            <a:r>
              <a:rPr lang="en">
                <a:solidFill>
                  <a:srgbClr val="000000"/>
                </a:solidFill>
              </a:rPr>
              <a:t>visual</a:t>
            </a:r>
            <a:r>
              <a:rPr lang="en">
                <a:solidFill>
                  <a:srgbClr val="000000"/>
                </a:solidFill>
              </a:rPr>
              <a:t> instruction tuning. However it lacks in short form answers (like with one word).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InstructBLIP has almost the opposite problem - overfitting to short-answer responses, even if a question asks for long-form answers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Inability to Balance between short and long form answers is </a:t>
            </a:r>
            <a:r>
              <a:rPr lang="en">
                <a:solidFill>
                  <a:srgbClr val="000000"/>
                </a:solidFill>
              </a:rPr>
              <a:t>caused</a:t>
            </a:r>
            <a:r>
              <a:rPr lang="en">
                <a:solidFill>
                  <a:srgbClr val="000000"/>
                </a:solidFill>
              </a:rPr>
              <a:t> by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Ambiguous</a:t>
            </a:r>
            <a:r>
              <a:rPr lang="en">
                <a:solidFill>
                  <a:srgbClr val="000000"/>
                </a:solidFill>
              </a:rPr>
              <a:t> prompts on the response format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Not fine tuning the LLMs to short vs long responses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combat this, the authors want to use a </a:t>
            </a:r>
            <a:r>
              <a:rPr b="1" lang="en">
                <a:solidFill>
                  <a:srgbClr val="000000"/>
                </a:solidFill>
              </a:rPr>
              <a:t>single </a:t>
            </a:r>
            <a:r>
              <a:rPr b="1" lang="en">
                <a:solidFill>
                  <a:srgbClr val="000000"/>
                </a:solidFill>
              </a:rPr>
              <a:t>response</a:t>
            </a:r>
            <a:r>
              <a:rPr b="1" lang="en">
                <a:solidFill>
                  <a:srgbClr val="000000"/>
                </a:solidFill>
              </a:rPr>
              <a:t> formatting prompt which clearly </a:t>
            </a:r>
            <a:r>
              <a:rPr b="1" lang="en">
                <a:solidFill>
                  <a:srgbClr val="000000"/>
                </a:solidFill>
              </a:rPr>
              <a:t>outlines</a:t>
            </a:r>
            <a:r>
              <a:rPr b="1" lang="en">
                <a:solidFill>
                  <a:srgbClr val="000000"/>
                </a:solidFill>
              </a:rPr>
              <a:t> the type of response (short form or long form)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Fine Tuning</a:t>
            </a:r>
            <a:r>
              <a:rPr lang="en">
                <a:solidFill>
                  <a:srgbClr val="000000"/>
                </a:solidFill>
              </a:rPr>
              <a:t> to the length of response makes the output format adjustment much better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168" y="634500"/>
            <a:ext cx="3491357" cy="40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1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the Data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2822325"/>
            <a:ext cx="8520600" cy="23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image shows how the LLaVA model is scaled to higher </a:t>
            </a:r>
            <a:r>
              <a:rPr lang="en">
                <a:solidFill>
                  <a:srgbClr val="000000"/>
                </a:solidFill>
              </a:rPr>
              <a:t>resolution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imagery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The imagery is split into grids and encoded </a:t>
            </a:r>
            <a:r>
              <a:rPr lang="en">
                <a:solidFill>
                  <a:srgbClr val="000000"/>
                </a:solidFill>
              </a:rPr>
              <a:t>separately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This allows the model to scale to any resolution, because it is broken down, and does not take into account the entire image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A downsized image is also encoded to give a global view of the image to the LLM to train on - the features of a downsampled image are concatenated to a merged feature map.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is helpful because CLIP vision encoders limit </a:t>
            </a:r>
            <a:r>
              <a:rPr lang="en">
                <a:solidFill>
                  <a:srgbClr val="000000"/>
                </a:solidFill>
              </a:rPr>
              <a:t>the size</a:t>
            </a:r>
            <a:r>
              <a:rPr lang="en">
                <a:solidFill>
                  <a:srgbClr val="000000"/>
                </a:solidFill>
              </a:rPr>
              <a:t> of an image to 336^2.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686550"/>
            <a:ext cx="7258050" cy="196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Benchmarks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LLaVA-1.5 is evaluated on a collection of bench markers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VQA-v2 and GQA </a:t>
            </a:r>
            <a:r>
              <a:rPr lang="en">
                <a:solidFill>
                  <a:srgbClr val="000000"/>
                </a:solidFill>
              </a:rPr>
              <a:t>evaluate model’s visual perception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VizWiz contains 8,000 images to evaluate a model’s zero shot generalization on visual questions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Science QA uses multiple choice to evaluate zero shot generalizations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Text VQA contains text-rich visual questions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Instruction following LMMs do hallucinate to some degree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MME-Perception - evaluated model’s visual perception with a binary yes/no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MMBench - evaluate a model’s answer robustness with shuffling on multiple choice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SEED-Bench - evaluates performance on both images and videos with multiple choice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LLaVA-Bench In the Wild and MM-Vet evaluate a model’s ability to engage in visual conversations and evaluate the accuracy of the responses	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4457100" cy="3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LLaVA-1.5 achieve the best performance on all 12 benchmarkers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WHen image </a:t>
            </a:r>
            <a:r>
              <a:rPr lang="en">
                <a:solidFill>
                  <a:srgbClr val="000000"/>
                </a:solidFill>
              </a:rPr>
              <a:t>resolution</a:t>
            </a:r>
            <a:r>
              <a:rPr lang="en">
                <a:solidFill>
                  <a:srgbClr val="000000"/>
                </a:solidFill>
              </a:rPr>
              <a:t> is called up: per</a:t>
            </a:r>
            <a:r>
              <a:rPr lang="en">
                <a:solidFill>
                  <a:srgbClr val="000000"/>
                </a:solidFill>
              </a:rPr>
              <a:t>formance has room for improvement on all tasks, especially for tasking using OCR (optical character recognition)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Main Result: LLaVA-1.5 achieves the highest performance with the simplest </a:t>
            </a:r>
            <a:r>
              <a:rPr lang="en">
                <a:solidFill>
                  <a:srgbClr val="000000"/>
                </a:solidFill>
              </a:rPr>
              <a:t>architecture</a:t>
            </a:r>
            <a:r>
              <a:rPr lang="en">
                <a:solidFill>
                  <a:srgbClr val="000000"/>
                </a:solidFill>
              </a:rPr>
              <a:t>, academic compute, and open source data. It is also fully reproducible and affordable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t also questions the idea that LMMs need significant training because they may be able to perform well with less pretraining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575" y="661263"/>
            <a:ext cx="35667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1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</a:t>
            </a:r>
            <a:r>
              <a:rPr lang="en"/>
              <a:t> Properties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88895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Generalizations: 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LLaVA is not </a:t>
            </a:r>
            <a:r>
              <a:rPr lang="en" sz="1300">
                <a:solidFill>
                  <a:srgbClr val="000000"/>
                </a:solidFill>
              </a:rPr>
              <a:t>fine tuned</a:t>
            </a:r>
            <a:r>
              <a:rPr lang="en" sz="1300">
                <a:solidFill>
                  <a:srgbClr val="000000"/>
                </a:solidFill>
              </a:rPr>
              <a:t> for multilingual </a:t>
            </a:r>
            <a:r>
              <a:rPr lang="en" sz="1300">
                <a:solidFill>
                  <a:srgbClr val="000000"/>
                </a:solidFill>
              </a:rPr>
              <a:t>multimodal</a:t>
            </a:r>
            <a:r>
              <a:rPr lang="en" sz="1300">
                <a:solidFill>
                  <a:srgbClr val="000000"/>
                </a:solidFill>
              </a:rPr>
              <a:t> instructions, yet it is capable of </a:t>
            </a:r>
            <a:r>
              <a:rPr lang="en" sz="1300">
                <a:solidFill>
                  <a:srgbClr val="000000"/>
                </a:solidFill>
              </a:rPr>
              <a:t>following</a:t>
            </a:r>
            <a:r>
              <a:rPr lang="en" sz="1300">
                <a:solidFill>
                  <a:srgbClr val="000000"/>
                </a:solidFill>
              </a:rPr>
              <a:t> multilingual instructions.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00"/>
                </a:solidFill>
              </a:rPr>
              <a:t>Stronger base models = better results</a:t>
            </a:r>
            <a:br>
              <a:rPr b="1"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→ LLaMA-2-based models (e.g. </a:t>
            </a:r>
            <a:r>
              <a:rPr b="1" lang="en" sz="1300">
                <a:solidFill>
                  <a:srgbClr val="000000"/>
                </a:solidFill>
              </a:rPr>
              <a:t>Vicuna-v1.5</a:t>
            </a:r>
            <a:r>
              <a:rPr lang="en" sz="1300">
                <a:solidFill>
                  <a:srgbClr val="000000"/>
                </a:solidFill>
              </a:rPr>
              <a:t>) perform better than LLaMA-1-based ones (e.g. </a:t>
            </a:r>
            <a:r>
              <a:rPr b="1" lang="en" sz="1300">
                <a:solidFill>
                  <a:srgbClr val="000000"/>
                </a:solidFill>
              </a:rPr>
              <a:t>Vicuna-v1.3</a:t>
            </a:r>
            <a:r>
              <a:rPr lang="en" sz="1300">
                <a:solidFill>
                  <a:srgbClr val="000000"/>
                </a:solidFill>
              </a:rPr>
              <a:t>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00"/>
                </a:solidFill>
              </a:rPr>
              <a:t>Training style matters</a:t>
            </a:r>
            <a:br>
              <a:rPr b="1"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→ LLaMA-2-Chat uses </a:t>
            </a:r>
            <a:r>
              <a:rPr b="1" lang="en" sz="1300">
                <a:solidFill>
                  <a:srgbClr val="000000"/>
                </a:solidFill>
              </a:rPr>
              <a:t>RLHF (reinforcement learning from human feedback)</a:t>
            </a:r>
            <a:br>
              <a:rPr b="1"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→ Vicuna uses </a:t>
            </a:r>
            <a:r>
              <a:rPr b="1" lang="en" sz="1300">
                <a:solidFill>
                  <a:srgbClr val="000000"/>
                </a:solidFill>
              </a:rPr>
              <a:t>supervised fine-tuning</a:t>
            </a:r>
            <a:r>
              <a:rPr lang="en" sz="1300">
                <a:solidFill>
                  <a:srgbClr val="000000"/>
                </a:solidFill>
              </a:rPr>
              <a:t> (SFT)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0000"/>
                </a:solidFill>
              </a:rPr>
              <a:t>Data diversity affects generalization</a:t>
            </a:r>
            <a:br>
              <a:rPr b="1"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→ Vicuna-v1.5 generalizes better to </a:t>
            </a:r>
            <a:r>
              <a:rPr b="1" lang="en" sz="1300">
                <a:solidFill>
                  <a:srgbClr val="000000"/>
                </a:solidFill>
              </a:rPr>
              <a:t>non-English datasets</a:t>
            </a:r>
            <a:r>
              <a:rPr lang="en" sz="1300">
                <a:solidFill>
                  <a:srgbClr val="000000"/>
                </a:solidFill>
              </a:rPr>
              <a:t> (like MMBench-CN) due to </a:t>
            </a:r>
            <a:r>
              <a:rPr b="1" lang="en" sz="1300">
                <a:solidFill>
                  <a:srgbClr val="000000"/>
                </a:solidFill>
              </a:rPr>
              <a:t>multilingual ShareGPT data</a:t>
            </a:r>
            <a:br>
              <a:rPr b="1"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→ LLaMA-2-Chat, trained mostly on English, performs worse on multilingual tasks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Task-specific strengths</a:t>
            </a:r>
            <a:br>
              <a:rPr b="1"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→ Datasets like </a:t>
            </a:r>
            <a:r>
              <a:rPr b="1" lang="en" sz="1300">
                <a:solidFill>
                  <a:srgbClr val="000000"/>
                </a:solidFill>
              </a:rPr>
              <a:t>TextVQA</a:t>
            </a:r>
            <a:r>
              <a:rPr lang="en" sz="1300">
                <a:solidFill>
                  <a:srgbClr val="000000"/>
                </a:solidFill>
              </a:rPr>
              <a:t> benefit from real-world data (ShareGPT) that helps handle messy, OCR-related inputs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