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df7e24ce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bdf7e24ce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bdf7e24c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4bdf7e24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bdf7e24c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bdf7e24c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df7e24ce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df7e24ce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df7e24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df7e24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bdf7e24c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bdf7e24c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df7e24c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df7e24c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bdf7e24c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bdf7e24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bdf7e24c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bdf7e24c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df7e24ce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df7e24ce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bdf7e24ce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bdf7e24ce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df7e24c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df7e24c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Instruction Tuning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Reasoning</a:t>
            </a:r>
            <a:endParaRPr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0" y="1075950"/>
            <a:ext cx="4572000" cy="40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How the Evaluation Works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Input Triplet</a:t>
            </a:r>
            <a:r>
              <a:rPr lang="en" sz="1200">
                <a:solidFill>
                  <a:schemeClr val="dk1"/>
                </a:solidFill>
              </a:rPr>
              <a:t>: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An image, a related question, and its correct description.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Two Predictions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One from </a:t>
            </a:r>
            <a:r>
              <a:rPr b="1" lang="en" sz="1200">
                <a:solidFill>
                  <a:schemeClr val="dk1"/>
                </a:solidFill>
              </a:rPr>
              <a:t>LLaVA</a:t>
            </a:r>
            <a:r>
              <a:rPr lang="en" sz="1200">
                <a:solidFill>
                  <a:schemeClr val="dk1"/>
                </a:solidFill>
              </a:rPr>
              <a:t> (uses the image and question).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One from </a:t>
            </a:r>
            <a:r>
              <a:rPr b="1" lang="en" sz="1200">
                <a:solidFill>
                  <a:schemeClr val="dk1"/>
                </a:solidFill>
              </a:rPr>
              <a:t>GPT-4 (text-only)</a:t>
            </a:r>
            <a:r>
              <a:rPr lang="en" sz="1200">
                <a:solidFill>
                  <a:schemeClr val="dk1"/>
                </a:solidFill>
              </a:rPr>
              <a:t> that only sees the description (no image).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b="1" lang="en" sz="1200">
                <a:solidFill>
                  <a:schemeClr val="dk1"/>
                </a:solidFill>
              </a:rPr>
              <a:t>Judging</a:t>
            </a:r>
            <a:r>
              <a:rPr lang="en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GPT-4 compares both responses.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It scores each on </a:t>
            </a:r>
            <a:r>
              <a:rPr b="1" lang="en" sz="1200">
                <a:solidFill>
                  <a:schemeClr val="dk1"/>
                </a:solidFill>
              </a:rPr>
              <a:t>helpfulness, relevance, accuracy, and detail</a:t>
            </a:r>
            <a:r>
              <a:rPr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Final score: </a:t>
            </a:r>
            <a:r>
              <a:rPr b="1" lang="en" sz="1200">
                <a:solidFill>
                  <a:schemeClr val="dk1"/>
                </a:solidFill>
              </a:rPr>
              <a:t>1 to 10</a:t>
            </a:r>
            <a:r>
              <a:rPr lang="en" sz="1200">
                <a:solidFill>
                  <a:schemeClr val="dk1"/>
                </a:solidFill>
              </a:rPr>
              <a:t>, higher is better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</a:rPr>
              <a:t>🧠 Why Use GPT-4 as a Judge?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It gives consistent, explainable ratings.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Helps set a </a:t>
            </a:r>
            <a:r>
              <a:rPr b="1" lang="en" sz="1200">
                <a:solidFill>
                  <a:schemeClr val="dk1"/>
                </a:solidFill>
              </a:rPr>
              <a:t>theoretical upper bound</a:t>
            </a:r>
            <a:r>
              <a:rPr lang="en" sz="1200">
                <a:solidFill>
                  <a:schemeClr val="dk1"/>
                </a:solidFill>
              </a:rPr>
              <a:t> (what’s possible without vision)</a:t>
            </a:r>
            <a:endParaRPr sz="1900"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5225" y="1400326"/>
            <a:ext cx="4470875" cy="1447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2"/>
          <p:cNvSpPr txBox="1"/>
          <p:nvPr/>
        </p:nvSpPr>
        <p:spPr>
          <a:xfrm>
            <a:off x="4899713" y="2925575"/>
            <a:ext cx="3621900" cy="15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Full Data</a:t>
            </a:r>
            <a:r>
              <a:rPr lang="en" sz="1100">
                <a:solidFill>
                  <a:schemeClr val="dk1"/>
                </a:solidFill>
              </a:rPr>
              <a:t> leads to the best results.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LLaVA outperforms other models</a:t>
            </a:r>
            <a:r>
              <a:rPr lang="en" sz="1100">
                <a:solidFill>
                  <a:schemeClr val="dk1"/>
                </a:solidFill>
              </a:rPr>
              <a:t> like BLIP-2 and OpenFlamingo.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GPT-4 scoring allows a </a:t>
            </a:r>
            <a:r>
              <a:rPr b="1" lang="en" sz="1100">
                <a:solidFill>
                  <a:schemeClr val="dk1"/>
                </a:solidFill>
              </a:rPr>
              <a:t>fair benchmark</a:t>
            </a:r>
            <a:r>
              <a:rPr lang="en" sz="1100">
                <a:solidFill>
                  <a:schemeClr val="dk1"/>
                </a:solidFill>
              </a:rPr>
              <a:t> across models and tasks.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LLaVA-Bench and Limitations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</a:rPr>
              <a:t>LLaVA Benchmark &amp; Performance Insights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Benchmark Setup</a:t>
            </a:r>
            <a:r>
              <a:rPr lang="en" sz="1400">
                <a:solidFill>
                  <a:schemeClr val="dk1"/>
                </a:solidFill>
              </a:rPr>
              <a:t>: Evaluated LLaVA using 90 questions across three types: Conversational, Detailed Description, and Complex Reasoning.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Key Findings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+50 points</a:t>
            </a:r>
            <a:r>
              <a:rPr lang="en">
                <a:solidFill>
                  <a:schemeClr val="dk1"/>
                </a:solidFill>
              </a:rPr>
              <a:t> improvement from instruction tuning.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+7 points</a:t>
            </a:r>
            <a:r>
              <a:rPr lang="en">
                <a:solidFill>
                  <a:schemeClr val="dk1"/>
                </a:solidFill>
              </a:rPr>
              <a:t> gained by adding detailed and reasoning questions, also boosting conversational skills.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Best performance achieved with all question types: </a:t>
            </a:r>
            <a:r>
              <a:rPr b="1" lang="en">
                <a:solidFill>
                  <a:schemeClr val="dk1"/>
                </a:solidFill>
              </a:rPr>
              <a:t>85.1% accuracy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LLaVA-Bench (In-the-Wild)</a:t>
            </a:r>
            <a:r>
              <a:rPr lang="en" sz="1400">
                <a:solidFill>
                  <a:schemeClr val="dk1"/>
                </a:solidFill>
              </a:rPr>
              <a:t>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24 diverse images and 60 questions in real-world scenarios.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LLaVA outperformed </a:t>
            </a:r>
            <a:r>
              <a:rPr b="1" lang="en">
                <a:solidFill>
                  <a:schemeClr val="dk1"/>
                </a:solidFill>
              </a:rPr>
              <a:t>BLIP-2</a:t>
            </a:r>
            <a:r>
              <a:rPr lang="en">
                <a:solidFill>
                  <a:schemeClr val="dk1"/>
                </a:solidFill>
              </a:rPr>
              <a:t> (+29%) and </a:t>
            </a:r>
            <a:r>
              <a:rPr b="1" lang="en">
                <a:solidFill>
                  <a:schemeClr val="dk1"/>
                </a:solidFill>
              </a:rPr>
              <a:t>OpenFlamingo</a:t>
            </a:r>
            <a:r>
              <a:rPr lang="en">
                <a:solidFill>
                  <a:schemeClr val="dk1"/>
                </a:solidFill>
              </a:rPr>
              <a:t> (+48%) on complex reasoning.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Achieved </a:t>
            </a:r>
            <a:r>
              <a:rPr b="1" lang="en">
                <a:solidFill>
                  <a:schemeClr val="dk1"/>
                </a:solidFill>
              </a:rPr>
              <a:t>81.7%</a:t>
            </a:r>
            <a:r>
              <a:rPr lang="en">
                <a:solidFill>
                  <a:schemeClr val="dk1"/>
                </a:solidFill>
              </a:rPr>
              <a:t> on reasoning questions and </a:t>
            </a:r>
            <a:r>
              <a:rPr b="1" lang="en">
                <a:solidFill>
                  <a:schemeClr val="dk1"/>
                </a:solidFill>
              </a:rPr>
              <a:t>67.3% overall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Limitations</a:t>
            </a:r>
            <a:r>
              <a:rPr lang="en" sz="1400">
                <a:solidFill>
                  <a:schemeClr val="dk1"/>
                </a:solidFill>
              </a:rPr>
              <a:t>: Struggled with high-resolution image understanding and complex semantics, e.g., incorrectly identifying yogurt in fridge example.</a:t>
            </a:r>
            <a:endParaRPr sz="2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261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Science QA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927275"/>
            <a:ext cx="8520600" cy="36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ScienceQA Benchmark Summary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ScienceQA is a large multimodal dataset with 21K+ multiple-choice questions across diverse subjects and skills.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It includes both visual (images, plots) and textual content to test real-world reasoning.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LLaVA nearly matches the best-performing model (MM-CoT), showing strong reasoning and visual understanding.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GPT-4 performs well using text-only input, but struggles with visual questions due to lack of image processing.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Two hybrid approaches were tested: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Fallback</a:t>
            </a:r>
            <a:r>
              <a:rPr lang="en" sz="1300">
                <a:solidFill>
                  <a:schemeClr val="dk1"/>
                </a:solidFill>
              </a:rPr>
              <a:t>: Use LLaVA when GPT-4 can't answer → maintains strong accuracy.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b="1" lang="en" sz="1300">
                <a:solidFill>
                  <a:schemeClr val="dk1"/>
                </a:solidFill>
              </a:rPr>
              <a:t>GPT-4 as Judge</a:t>
            </a:r>
            <a:r>
              <a:rPr lang="en" sz="1300">
                <a:solidFill>
                  <a:schemeClr val="dk1"/>
                </a:solidFill>
              </a:rPr>
              <a:t>: Compare LLaVA and GPT-4 answers, then let GPT-4 choose → leads to best overall results.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New state-of-the-art performance achieved by combining strengths of both models.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Key takeaway: Text-only models like GPT-4 can enhance multimodal systems through intelligent ensembling.</a:t>
            </a:r>
            <a:endParaRPr sz="20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Key Takeaways: Visual Instruction Tuning with LLaVA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Introduced a new </a:t>
            </a:r>
            <a:r>
              <a:rPr b="1" lang="en" sz="1600">
                <a:solidFill>
                  <a:schemeClr val="dk1"/>
                </a:solidFill>
              </a:rPr>
              <a:t>automatic pipeline</a:t>
            </a:r>
            <a:r>
              <a:rPr lang="en" sz="1600">
                <a:solidFill>
                  <a:schemeClr val="dk1"/>
                </a:solidFill>
              </a:rPr>
              <a:t> to generate image-language instruction-following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Trained </a:t>
            </a:r>
            <a:r>
              <a:rPr b="1" lang="en" sz="1600">
                <a:solidFill>
                  <a:schemeClr val="dk1"/>
                </a:solidFill>
              </a:rPr>
              <a:t>LLaVA</a:t>
            </a:r>
            <a:r>
              <a:rPr lang="en" sz="1600">
                <a:solidFill>
                  <a:schemeClr val="dk1"/>
                </a:solidFill>
              </a:rPr>
              <a:t>, a multimodal model that follows human intent to complete visual tasks.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Achieved </a:t>
            </a:r>
            <a:r>
              <a:rPr b="1" lang="en" sz="1600">
                <a:solidFill>
                  <a:schemeClr val="dk1"/>
                </a:solidFill>
              </a:rPr>
              <a:t>state-of-the-art performance</a:t>
            </a:r>
            <a:r>
              <a:rPr lang="en" sz="1600">
                <a:solidFill>
                  <a:schemeClr val="dk1"/>
                </a:solidFill>
              </a:rPr>
              <a:t> on the ScienceQA benchmark.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Demonstrated </a:t>
            </a:r>
            <a:r>
              <a:rPr b="1" lang="en" sz="1600">
                <a:solidFill>
                  <a:schemeClr val="dk1"/>
                </a:solidFill>
              </a:rPr>
              <a:t>strong visual chat capabilities</a:t>
            </a:r>
            <a:r>
              <a:rPr lang="en" sz="1600">
                <a:solidFill>
                  <a:schemeClr val="dk1"/>
                </a:solidFill>
              </a:rPr>
              <a:t> after fine-tuning on multimodal dialogue data.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Presented the </a:t>
            </a:r>
            <a:r>
              <a:rPr b="1" lang="en" sz="1600">
                <a:solidFill>
                  <a:schemeClr val="dk1"/>
                </a:solidFill>
              </a:rPr>
              <a:t>first benchmark</a:t>
            </a:r>
            <a:r>
              <a:rPr lang="en" sz="1600">
                <a:solidFill>
                  <a:schemeClr val="dk1"/>
                </a:solidFill>
              </a:rPr>
              <a:t> focused on multimodal instruction-following ability.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 emphasizes </a:t>
            </a:r>
            <a:r>
              <a:rPr b="1" lang="en" sz="1600">
                <a:solidFill>
                  <a:schemeClr val="dk1"/>
                </a:solidFill>
              </a:rPr>
              <a:t>real-world visual tasks</a:t>
            </a:r>
            <a:r>
              <a:rPr lang="en" sz="1600">
                <a:solidFill>
                  <a:schemeClr val="dk1"/>
                </a:solidFill>
              </a:rPr>
              <a:t>, serving as a foundation for future research.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Encourages the development of </a:t>
            </a:r>
            <a:r>
              <a:rPr b="1" lang="en" sz="1600">
                <a:solidFill>
                  <a:schemeClr val="dk1"/>
                </a:solidFill>
              </a:rPr>
              <a:t>more powerful multimodal AI systems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Instruction Tuning: tuning LLMs to </a:t>
            </a:r>
            <a:r>
              <a:rPr lang="en">
                <a:solidFill>
                  <a:srgbClr val="000000"/>
                </a:solidFill>
              </a:rPr>
              <a:t>better follow instructions - fine tuning a model specifically on examples where it is told to do something.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Zero Shot: a model is asked to do a task it has never seen before, without ever being specifically fine tuned to that task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An increased interest has emerged in developing language augmented foundation vision models - utilizing both Computer Vision and text processing to interact and adapt to user instructions involving multiple modes.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Visual Instruction-Tuning</a:t>
            </a:r>
            <a:r>
              <a:rPr lang="en">
                <a:solidFill>
                  <a:srgbClr val="000000"/>
                </a:solidFill>
              </a:rPr>
              <a:t>: extend instruction tuning to a language-image multimodal space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Continued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Visual Instruction Tuning - extending instruction tuning to the multi modal space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Contributions: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Multimodal</a:t>
            </a:r>
            <a:r>
              <a:rPr lang="en">
                <a:solidFill>
                  <a:srgbClr val="000000"/>
                </a:solidFill>
              </a:rPr>
              <a:t> instruction following data - there is a very sparse availability of visual language instruction-following data. This paper generates a pipeline to convert image-text pairs to be usable for instruction tuning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Large multimodal models - CLIP connects images and texts, learning what images mean in human language by training on image caption pairs.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Benchmark - produces benchmark for instruction following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-"/>
            </a:pPr>
            <a:r>
              <a:rPr lang="en">
                <a:solidFill>
                  <a:srgbClr val="000000"/>
                </a:solidFill>
              </a:rPr>
              <a:t>Open Source - the instruction data is open source.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Multimodal</a:t>
            </a:r>
            <a:r>
              <a:rPr lang="en">
                <a:solidFill>
                  <a:srgbClr val="000000"/>
                </a:solidFill>
              </a:rPr>
              <a:t> Instruction-Following Agents: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End-to-end trained models - combining different modes of data, by giving instructions as text, but making agent act upon an image - different forms. 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This paper wants to do that </a:t>
            </a:r>
            <a:r>
              <a:rPr lang="en">
                <a:solidFill>
                  <a:srgbClr val="000000"/>
                </a:solidFill>
              </a:rPr>
              <a:t>multimodal</a:t>
            </a:r>
            <a:r>
              <a:rPr lang="en">
                <a:solidFill>
                  <a:srgbClr val="000000"/>
                </a:solidFill>
              </a:rPr>
              <a:t> processing for MULTIPLE tasks at once, not just edit an image, but process it on text.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Instruction Tuning: Following new instructions better is zero-shot or few shot generalization, meaning the model has not seen multimodal processing questions before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</a:pPr>
            <a:r>
              <a:rPr lang="en">
                <a:solidFill>
                  <a:srgbClr val="000000"/>
                </a:solidFill>
              </a:rPr>
              <a:t>instruction tuning has not been used </a:t>
            </a:r>
            <a:r>
              <a:rPr lang="en">
                <a:solidFill>
                  <a:srgbClr val="000000"/>
                </a:solidFill>
              </a:rPr>
              <a:t>with</a:t>
            </a:r>
            <a:r>
              <a:rPr lang="en">
                <a:solidFill>
                  <a:srgbClr val="000000"/>
                </a:solidFill>
              </a:rPr>
              <a:t> models that understand BOTH images and text together.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177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GPT Assisted Visual Instruction Data Generation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4325875" y="1152475"/>
            <a:ext cx="4506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The </a:t>
            </a:r>
            <a:r>
              <a:rPr lang="en" sz="1700">
                <a:solidFill>
                  <a:srgbClr val="000000"/>
                </a:solidFill>
              </a:rPr>
              <a:t>authors</a:t>
            </a:r>
            <a:r>
              <a:rPr lang="en" sz="1700">
                <a:solidFill>
                  <a:srgbClr val="000000"/>
                </a:solidFill>
              </a:rPr>
              <a:t> use Chat GPT to give an image X, and its associated caption Xc, a set of questions to instruct the </a:t>
            </a:r>
            <a:r>
              <a:rPr lang="en" sz="1700">
                <a:solidFill>
                  <a:srgbClr val="000000"/>
                </a:solidFill>
              </a:rPr>
              <a:t>multimodal</a:t>
            </a:r>
            <a:r>
              <a:rPr lang="en" sz="1700">
                <a:solidFill>
                  <a:srgbClr val="000000"/>
                </a:solidFill>
              </a:rPr>
              <a:t> model to describe the image’s content.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000000"/>
                </a:solidFill>
              </a:rPr>
              <a:t>The authors ask multimodal to give description on an image, but this question was generated by an LLM which does not take in the image</a:t>
            </a:r>
            <a:endParaRPr sz="1700">
              <a:solidFill>
                <a:srgbClr val="000000"/>
              </a:solidFill>
            </a:endParaRPr>
          </a:p>
          <a:p>
            <a:pPr indent="-31226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Almost like a Meta Prompt - using LLMs processed on text to create the instruction following data that will be used to train a multimodal model.</a:t>
            </a:r>
            <a:endParaRPr sz="1700">
              <a:solidFill>
                <a:srgbClr val="000000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Image Captions: describe the visual scene</a:t>
            </a:r>
            <a:endParaRPr sz="1700">
              <a:solidFill>
                <a:srgbClr val="000000"/>
              </a:solidFill>
            </a:endParaRPr>
          </a:p>
          <a:p>
            <a:pPr indent="-31226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-"/>
            </a:pPr>
            <a:r>
              <a:rPr lang="en" sz="1700">
                <a:solidFill>
                  <a:srgbClr val="000000"/>
                </a:solidFill>
              </a:rPr>
              <a:t>Bounding Boxes: </a:t>
            </a:r>
            <a:r>
              <a:rPr lang="en" sz="1700">
                <a:solidFill>
                  <a:srgbClr val="000000"/>
                </a:solidFill>
              </a:rPr>
              <a:t>localize</a:t>
            </a:r>
            <a:r>
              <a:rPr lang="en" sz="1700">
                <a:solidFill>
                  <a:srgbClr val="000000"/>
                </a:solidFill>
              </a:rPr>
              <a:t> objects in a scene and label the objects in the data </a:t>
            </a:r>
            <a:endParaRPr sz="1700">
              <a:solidFill>
                <a:srgbClr val="000000"/>
              </a:solidFill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75" y="1488975"/>
            <a:ext cx="4021075" cy="2537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785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Instruction Training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408450" y="3024700"/>
            <a:ext cx="8424000" cy="15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Xv is the image input, which goes to Vision encoder, outputting a visual feature vector.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projection layer converts the visual feature vector (Zv)  into a format that a LANGuage model can understand.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H_v is the visual embedding compatible with language. </a:t>
            </a:r>
            <a:endParaRPr sz="1200">
              <a:solidFill>
                <a:srgbClr val="000000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lang="en" sz="1200">
                <a:solidFill>
                  <a:srgbClr val="000000"/>
                </a:solidFill>
              </a:rPr>
              <a:t>The text input Xq is language that goes directly to language model, converted to text embeddings. the model combines the visual (embedding) + language feature, feeding into a language model, producing a language response</a:t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250" y="778538"/>
            <a:ext cx="514350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95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Continued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3788975"/>
            <a:ext cx="8520600" cy="10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000000"/>
                </a:solidFill>
              </a:rPr>
              <a:t>Given the image and the question, predict the next word in the answer.”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this is a standard way of training language models — called auto-regressive training — just extended to include images as part of the input.</a:t>
            </a:r>
            <a:endParaRPr sz="1400">
              <a:solidFill>
                <a:srgbClr val="000000"/>
              </a:solidFill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238" y="668138"/>
            <a:ext cx="5857875" cy="6381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5" name="Google Shape;95;p19"/>
          <p:cNvSpPr txBox="1"/>
          <p:nvPr/>
        </p:nvSpPr>
        <p:spPr>
          <a:xfrm>
            <a:off x="311698" y="1306325"/>
            <a:ext cx="8350800" cy="11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This setup defines how to </a:t>
            </a:r>
            <a:r>
              <a:rPr b="1" lang="en" sz="1300">
                <a:solidFill>
                  <a:schemeClr val="dk1"/>
                </a:solidFill>
              </a:rPr>
              <a:t>structure the input for each turn</a:t>
            </a:r>
            <a:r>
              <a:rPr lang="en" sz="1300">
                <a:solidFill>
                  <a:schemeClr val="dk1"/>
                </a:solidFill>
              </a:rPr>
              <a:t> in a visual dialogue: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In the </a:t>
            </a:r>
            <a:r>
              <a:rPr b="1" lang="en" sz="1300">
                <a:solidFill>
                  <a:schemeClr val="dk1"/>
                </a:solidFill>
              </a:rPr>
              <a:t>first turn</a:t>
            </a:r>
            <a:r>
              <a:rPr lang="en" sz="1300">
                <a:solidFill>
                  <a:schemeClr val="dk1"/>
                </a:solidFill>
              </a:rPr>
              <a:t>, the model is “introduced” to the image and question.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en" sz="1300">
                <a:solidFill>
                  <a:schemeClr val="dk1"/>
                </a:solidFill>
              </a:rPr>
              <a:t>In </a:t>
            </a:r>
            <a:r>
              <a:rPr b="1" lang="en" sz="1300">
                <a:solidFill>
                  <a:schemeClr val="dk1"/>
                </a:solidFill>
              </a:rPr>
              <a:t>later turns</a:t>
            </a:r>
            <a:r>
              <a:rPr lang="en" sz="1300">
                <a:solidFill>
                  <a:schemeClr val="dk1"/>
                </a:solidFill>
              </a:rPr>
              <a:t>, the model just sees the next user question, and continues the dialogue based on what it already knows.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8238" y="2658025"/>
            <a:ext cx="6715125" cy="104775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LLaVa Training </a:t>
            </a:r>
            <a:r>
              <a:rPr lang="en" sz="1820"/>
              <a:t>Pipeline</a:t>
            </a:r>
            <a:r>
              <a:rPr lang="en" sz="1820"/>
              <a:t>: </a:t>
            </a:r>
            <a:r>
              <a:rPr lang="en" sz="1820"/>
              <a:t>Pre Training</a:t>
            </a:r>
            <a:r>
              <a:rPr lang="en" sz="1820"/>
              <a:t> for Feature Alignment and Fine-Tuning End to End</a:t>
            </a:r>
            <a:endParaRPr sz="1820"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Stage 1: Pre-training (Feature Alignment)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model learns to </a:t>
            </a:r>
            <a:r>
              <a:rPr b="1" lang="en" sz="1300">
                <a:solidFill>
                  <a:schemeClr val="dk1"/>
                </a:solidFill>
              </a:rPr>
              <a:t>connect images with language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It looks at an image and a question, then tries to match it to the original caption.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The goal is to help the model understand </a:t>
            </a:r>
            <a:r>
              <a:rPr b="1" lang="en" sz="1300">
                <a:solidFill>
                  <a:schemeClr val="dk1"/>
                </a:solidFill>
              </a:rPr>
              <a:t>how to “read” images</a:t>
            </a:r>
            <a:r>
              <a:rPr lang="en" sz="1300">
                <a:solidFill>
                  <a:schemeClr val="dk1"/>
                </a:solidFill>
              </a:rPr>
              <a:t> in a way the language model understands.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At this stage, only a small part of the model is trained; the rest stays frozen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Stage 2: Fine-tuning (End-to-End Learning)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Now the model learns to actually </a:t>
            </a:r>
            <a:r>
              <a:rPr b="1" lang="en" sz="1300">
                <a:solidFill>
                  <a:schemeClr val="dk1"/>
                </a:solidFill>
              </a:rPr>
              <a:t>follow instructions involving images and text</a:t>
            </a:r>
            <a:r>
              <a:rPr lang="en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It's trained on examples like: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Conversations with images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Science questions that use diagrams or pictures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This stage teaches the model to </a:t>
            </a:r>
            <a:r>
              <a:rPr b="1" lang="en" sz="1300">
                <a:solidFill>
                  <a:schemeClr val="dk1"/>
                </a:solidFill>
              </a:rPr>
              <a:t>reason, explain, and answer</a:t>
            </a:r>
            <a:r>
              <a:rPr lang="en" sz="1300">
                <a:solidFill>
                  <a:schemeClr val="dk1"/>
                </a:solidFill>
              </a:rPr>
              <a:t> questions using both visual and text input.</a:t>
            </a: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147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Experiment: </a:t>
            </a:r>
            <a:r>
              <a:rPr lang="en"/>
              <a:t>Multimodal</a:t>
            </a:r>
            <a:r>
              <a:rPr lang="en"/>
              <a:t> Chatbot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4784975" y="1152475"/>
            <a:ext cx="404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Represents</a:t>
            </a:r>
            <a:r>
              <a:rPr lang="en">
                <a:solidFill>
                  <a:srgbClr val="000000"/>
                </a:solidFill>
              </a:rPr>
              <a:t> the prompt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>
                <a:solidFill>
                  <a:srgbClr val="000000"/>
                </a:solidFill>
              </a:rPr>
              <a:t> user gives and what LLaVa says in response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Compared</a:t>
            </a:r>
            <a:r>
              <a:rPr lang="en">
                <a:solidFill>
                  <a:srgbClr val="000000"/>
                </a:solidFill>
              </a:rPr>
              <a:t> to Blip-2 and Open Flamingo, LLaVA more accurately </a:t>
            </a:r>
            <a:r>
              <a:rPr lang="en">
                <a:solidFill>
                  <a:srgbClr val="000000"/>
                </a:solidFill>
              </a:rPr>
              <a:t>follows</a:t>
            </a:r>
            <a:r>
              <a:rPr lang="en">
                <a:solidFill>
                  <a:srgbClr val="000000"/>
                </a:solidFill>
              </a:rPr>
              <a:t> user </a:t>
            </a:r>
            <a:r>
              <a:rPr lang="en">
                <a:solidFill>
                  <a:srgbClr val="000000"/>
                </a:solidFill>
              </a:rPr>
              <a:t>instructions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9" name="Google Shape;10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31" y="797787"/>
            <a:ext cx="4143020" cy="412577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