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6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2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6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5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7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EDDEC-6E37-41C9-9566-E02F884A9AA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4188-2DE7-4A85-9133-74B27AE2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purdue.edu/kak/compsec/NewLectures/Lecture8.pdf" TargetMode="External"/><Relationship Id="rId2" Type="http://schemas.openxmlformats.org/officeDocument/2006/relationships/hyperlink" Target="http://csrc.nist.gov/publications/fips/fips197/fips-19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ivier.edu/journal/ROAJ-Fall-2010/J455-Selent-AES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4393" y="1710561"/>
            <a:ext cx="7911663" cy="3129454"/>
          </a:xfrm>
        </p:spPr>
        <p:txBody>
          <a:bodyPr>
            <a:normAutofit fontScale="90000"/>
          </a:bodyPr>
          <a:lstStyle/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sz="4400" b="1" dirty="0" smtClean="0"/>
              <a:t>Advanced Encryption Standard(AES</a:t>
            </a:r>
            <a:r>
              <a:rPr lang="en-US" sz="4400" b="1" dirty="0" smtClean="0"/>
              <a:t>)</a:t>
            </a:r>
            <a:br>
              <a:rPr lang="en-US" sz="4400" b="1" dirty="0" smtClean="0"/>
            </a:br>
            <a:r>
              <a:rPr lang="en-US" sz="4400" b="1" dirty="0" smtClean="0"/>
              <a:t>		</a:t>
            </a:r>
            <a:r>
              <a:rPr lang="en-US" sz="4400" b="1" dirty="0"/>
              <a:t> </a:t>
            </a:r>
            <a:r>
              <a:rPr lang="en-US" sz="4400" b="1" dirty="0" smtClean="0"/>
              <a:t>   </a:t>
            </a:r>
            <a:r>
              <a:rPr lang="en-US" sz="1800" b="1" dirty="0" smtClean="0"/>
              <a:t>For 128, 192, and 256-bits</a:t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		Course ID: </a:t>
            </a:r>
            <a:r>
              <a:rPr lang="en-US" sz="1800" dirty="0" smtClean="0"/>
              <a:t>MSCS 630</a:t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1800" b="1" dirty="0" smtClean="0"/>
              <a:t>Course Name:</a:t>
            </a:r>
            <a:r>
              <a:rPr lang="en-US" sz="1800" dirty="0" smtClean="0"/>
              <a:t> Security Algorithms and Protocols</a:t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1800" b="1" dirty="0" smtClean="0"/>
              <a:t>Professor: </a:t>
            </a:r>
            <a:r>
              <a:rPr lang="en-US" sz="1800" dirty="0" smtClean="0"/>
              <a:t>Pablo Rivas-</a:t>
            </a:r>
            <a:r>
              <a:rPr lang="en-US" sz="1800" dirty="0" err="1" smtClean="0"/>
              <a:t>Perea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1800" b="1" dirty="0" smtClean="0"/>
              <a:t>Author:</a:t>
            </a:r>
            <a:r>
              <a:rPr lang="en-US" sz="1800" dirty="0" smtClean="0"/>
              <a:t> Sandeep Reddy </a:t>
            </a:r>
            <a:r>
              <a:rPr lang="en-US" sz="1800" dirty="0" err="1" smtClean="0"/>
              <a:t>Salla</a:t>
            </a:r>
            <a:r>
              <a:rPr lang="en-US" sz="1800" dirty="0" smtClean="0"/>
              <a:t>, Himaja </a:t>
            </a:r>
            <a:r>
              <a:rPr lang="en-US" sz="1800" dirty="0" err="1" smtClean="0"/>
              <a:t>Kethiri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1800" b="1" dirty="0" smtClean="0"/>
              <a:t>Date:</a:t>
            </a:r>
            <a:r>
              <a:rPr lang="en-US" sz="1800" dirty="0" smtClean="0"/>
              <a:t> May 2, 2016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 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551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16" y="621157"/>
            <a:ext cx="10515600" cy="1325563"/>
          </a:xfrm>
        </p:spPr>
        <p:txBody>
          <a:bodyPr/>
          <a:lstStyle/>
          <a:p>
            <a:r>
              <a:rPr lang="en-US" b="1" dirty="0" smtClean="0"/>
              <a:t>Padding Strategy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in block cipher to make the length of the plain text(p) be an exact multiple of block size.</a:t>
            </a:r>
          </a:p>
          <a:p>
            <a:r>
              <a:rPr lang="en-US" dirty="0" smtClean="0"/>
              <a:t>First determine the number of the padding bytes required.</a:t>
            </a:r>
          </a:p>
          <a:p>
            <a:r>
              <a:rPr lang="en-US" dirty="0" smtClean="0"/>
              <a:t>It should satisfy 1&lt;=n&lt;=b and </a:t>
            </a:r>
            <a:r>
              <a:rPr lang="en-US" dirty="0" err="1" smtClean="0"/>
              <a:t>n+l</a:t>
            </a:r>
            <a:r>
              <a:rPr lang="en-US" dirty="0" smtClean="0"/>
              <a:t>(p) is the multiple of block size(b).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26" y="669925"/>
            <a:ext cx="10515600" cy="1325563"/>
          </a:xfrm>
        </p:spPr>
        <p:txBody>
          <a:bodyPr/>
          <a:lstStyle/>
          <a:p>
            <a:r>
              <a:rPr lang="en-US" b="1" dirty="0" smtClean="0"/>
              <a:t>Authentication strategy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SHA-3</a:t>
            </a:r>
          </a:p>
          <a:p>
            <a:r>
              <a:rPr lang="en-US" dirty="0" smtClean="0"/>
              <a:t>Replacement of SHA2</a:t>
            </a:r>
          </a:p>
          <a:p>
            <a:pPr marL="0" indent="0">
              <a:buNone/>
            </a:pPr>
            <a:r>
              <a:rPr lang="en-US" dirty="0" smtClean="0"/>
              <a:t>HMAC</a:t>
            </a:r>
          </a:p>
          <a:p>
            <a:r>
              <a:rPr lang="en-US" dirty="0" smtClean="0"/>
              <a:t>Message itself is hashed</a:t>
            </a:r>
          </a:p>
          <a:p>
            <a:r>
              <a:rPr lang="en-US" dirty="0" smtClean="0"/>
              <a:t>The result is hashed using key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h(K ^ a || h(K ^ b || m))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2743200" lvl="6" indent="0">
              <a:buNone/>
            </a:pPr>
            <a:r>
              <a:rPr lang="en-IN" sz="4400" dirty="0" smtClean="0"/>
              <a:t>	Questions</a:t>
            </a:r>
            <a:r>
              <a:rPr lang="en-IN" sz="4400" dirty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0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>
                <a:hlinkClick r:id="rId2"/>
              </a:rPr>
              <a:t>http://csrc.nist.gov/publications/fips/fips197/fips-197.pdf</a:t>
            </a:r>
            <a:endParaRPr lang="en-IN" sz="2400" dirty="0"/>
          </a:p>
          <a:p>
            <a:r>
              <a:rPr lang="en-US" sz="2400" u="sng" dirty="0">
                <a:hlinkClick r:id="rId3"/>
              </a:rPr>
              <a:t>https://engineering.purdue.edu/kak/compsec/NewLectures/Lecture8.pdf</a:t>
            </a:r>
            <a:endParaRPr lang="en-IN" sz="2400" dirty="0"/>
          </a:p>
          <a:p>
            <a:r>
              <a:rPr lang="en-US" sz="2400" u="sng" dirty="0">
                <a:hlinkClick r:id="rId4"/>
              </a:rPr>
              <a:t>https://www.rivier.edu/journal/ROAJ-Fall-2010/J455-Selent-AES.pdf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7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152"/>
            <a:ext cx="12320336" cy="6671512"/>
          </a:xfrm>
        </p:spPr>
      </p:pic>
    </p:spTree>
    <p:extLst>
      <p:ext uri="{BB962C8B-B14F-4D97-AF65-F5344CB8AC3E}">
        <p14:creationId xmlns:p14="http://schemas.microsoft.com/office/powerpoint/2010/main" val="13432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57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AES?               </a:t>
            </a:r>
          </a:p>
          <a:p>
            <a:r>
              <a:rPr lang="en-US" dirty="0" smtClean="0"/>
              <a:t>AES features</a:t>
            </a:r>
          </a:p>
          <a:p>
            <a:r>
              <a:rPr lang="en-US" dirty="0" smtClean="0"/>
              <a:t>AES vs DES</a:t>
            </a:r>
          </a:p>
          <a:p>
            <a:r>
              <a:rPr lang="en-US" dirty="0" smtClean="0"/>
              <a:t>AES Structure</a:t>
            </a:r>
          </a:p>
          <a:p>
            <a:r>
              <a:rPr lang="en-US" dirty="0" smtClean="0"/>
              <a:t>Project Screenshots</a:t>
            </a:r>
          </a:p>
          <a:p>
            <a:r>
              <a:rPr lang="en-US" dirty="0" smtClean="0"/>
              <a:t>Padding Strategy</a:t>
            </a:r>
          </a:p>
          <a:p>
            <a:r>
              <a:rPr lang="en-US" dirty="0" smtClean="0"/>
              <a:t>Suggested Authentication Strategy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err="1" smtClean="0"/>
              <a:t>Refererences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500062"/>
            <a:ext cx="10515600" cy="1325563"/>
          </a:xfrm>
        </p:spPr>
        <p:txBody>
          <a:bodyPr/>
          <a:lstStyle/>
          <a:p>
            <a:r>
              <a:rPr lang="en-US" b="1" dirty="0" smtClean="0"/>
              <a:t>What is AES?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by NIST</a:t>
            </a:r>
          </a:p>
          <a:p>
            <a:r>
              <a:rPr lang="en-US" dirty="0" smtClean="0"/>
              <a:t>Replacement of DES</a:t>
            </a:r>
          </a:p>
          <a:p>
            <a:r>
              <a:rPr lang="en-US" dirty="0" smtClean="0"/>
              <a:t>Block size -128-bits</a:t>
            </a:r>
          </a:p>
          <a:p>
            <a:r>
              <a:rPr lang="en-US" dirty="0" smtClean="0"/>
              <a:t>Uses key size 128, 192 and 256-bits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35" y="1690688"/>
            <a:ext cx="28003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981"/>
            <a:ext cx="10515600" cy="1325563"/>
          </a:xfrm>
        </p:spPr>
        <p:txBody>
          <a:bodyPr/>
          <a:lstStyle/>
          <a:p>
            <a:r>
              <a:rPr lang="en-US" b="1" dirty="0" smtClean="0"/>
              <a:t>AES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514729"/>
            <a:ext cx="10515600" cy="4351338"/>
          </a:xfrm>
        </p:spPr>
        <p:txBody>
          <a:bodyPr/>
          <a:lstStyle/>
          <a:p>
            <a:r>
              <a:rPr lang="en-US" dirty="0" smtClean="0"/>
              <a:t>Same key is used for both encryption and decryption</a:t>
            </a:r>
          </a:p>
          <a:p>
            <a:r>
              <a:rPr lang="en-US" dirty="0" smtClean="0"/>
              <a:t>Plaintext and cipher text are of same size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Simple Design</a:t>
            </a:r>
          </a:p>
          <a:p>
            <a:r>
              <a:rPr lang="en-US" dirty="0" smtClean="0"/>
              <a:t>Iterative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589"/>
            <a:ext cx="10515600" cy="1325563"/>
          </a:xfrm>
        </p:spPr>
        <p:txBody>
          <a:bodyPr/>
          <a:lstStyle/>
          <a:p>
            <a:r>
              <a:rPr lang="en-US" b="1" dirty="0" smtClean="0"/>
              <a:t>AES vs 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 uses much smaller key than AES</a:t>
            </a:r>
          </a:p>
          <a:p>
            <a:r>
              <a:rPr lang="en-US" dirty="0" smtClean="0"/>
              <a:t>DES is breakable</a:t>
            </a:r>
          </a:p>
          <a:p>
            <a:r>
              <a:rPr lang="en-US" dirty="0" smtClean="0"/>
              <a:t>DES small block size</a:t>
            </a:r>
          </a:p>
          <a:p>
            <a:pPr marL="0" indent="0">
              <a:buNone/>
            </a:pPr>
            <a:r>
              <a:rPr lang="en-US" b="1" dirty="0" smtClean="0"/>
              <a:t>Comparison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40886"/>
              </p:ext>
            </p:extLst>
          </p:nvPr>
        </p:nvGraphicFramePr>
        <p:xfrm>
          <a:off x="962677" y="4118549"/>
          <a:ext cx="3801828" cy="1865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7276"/>
                <a:gridCol w="1267276"/>
                <a:gridCol w="1267276"/>
              </a:tblGrid>
              <a:tr h="3061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61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Block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128-bits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64-bits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64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 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128, 192, and 256-bit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56-bits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64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Rounds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10,12, and 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1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79" y="113610"/>
            <a:ext cx="10515600" cy="1325563"/>
          </a:xfrm>
        </p:spPr>
        <p:txBody>
          <a:bodyPr/>
          <a:lstStyle/>
          <a:p>
            <a:r>
              <a:rPr lang="en-US" b="1" dirty="0" smtClean="0"/>
              <a:t>AES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2" y="10395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Encryption and Decryption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94" y="1439173"/>
            <a:ext cx="5422232" cy="493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Screenshots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17625"/>
            <a:ext cx="10668000" cy="663575"/>
          </a:xfrm>
        </p:spPr>
        <p:txBody>
          <a:bodyPr/>
          <a:lstStyle/>
          <a:p>
            <a:r>
              <a:rPr lang="en-IN" dirty="0" smtClean="0"/>
              <a:t>128-bit encryption and decryption</a:t>
            </a:r>
            <a:endParaRPr lang="en-IN" dirty="0"/>
          </a:p>
        </p:txBody>
      </p:sp>
      <p:pic>
        <p:nvPicPr>
          <p:cNvPr id="1026" name="Picture 2" descr="C:\Users\ssreddy23\Desktop\New folder\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879600"/>
            <a:ext cx="87249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5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1700" y="1028700"/>
            <a:ext cx="10515600" cy="647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192 bit Encryption</a:t>
            </a:r>
            <a:endParaRPr lang="en-IN" dirty="0"/>
          </a:p>
        </p:txBody>
      </p:sp>
      <p:pic>
        <p:nvPicPr>
          <p:cNvPr id="2050" name="Picture 2" descr="C:\Users\ssreddy23\Desktop\New folder\19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473200"/>
            <a:ext cx="106807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1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28701"/>
            <a:ext cx="10515600" cy="6349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192 bit </a:t>
            </a:r>
            <a:r>
              <a:rPr lang="en-IN" dirty="0" smtClean="0"/>
              <a:t>Decryption</a:t>
            </a:r>
            <a:endParaRPr lang="en-IN" dirty="0"/>
          </a:p>
          <a:p>
            <a:endParaRPr lang="en-IN" dirty="0"/>
          </a:p>
        </p:txBody>
      </p:sp>
      <p:pic>
        <p:nvPicPr>
          <p:cNvPr id="3075" name="Picture 3" descr="C:\Users\ssreddy23\Desktop\New folder\19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11300"/>
            <a:ext cx="101092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0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220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Advanced Encryption Standard(AES)       For 128, 192, and 256-bits    Course ID: MSCS 630   Course Name: Security Algorithms and Protocols   Professor: Pablo Rivas-Perea   Author: Sandeep Reddy Salla, Himaja Kethiri   Date: May 2, 2016   </vt:lpstr>
      <vt:lpstr>Objectives</vt:lpstr>
      <vt:lpstr>What is AES?</vt:lpstr>
      <vt:lpstr>AES Features</vt:lpstr>
      <vt:lpstr>AES vs DES</vt:lpstr>
      <vt:lpstr>AES structure</vt:lpstr>
      <vt:lpstr>Project Screenshots</vt:lpstr>
      <vt:lpstr>PowerPoint Presentation</vt:lpstr>
      <vt:lpstr>PowerPoint Presentation</vt:lpstr>
      <vt:lpstr>Padding Strategy</vt:lpstr>
      <vt:lpstr>Authentication strategy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Encryption Standard(AES)</dc:title>
  <dc:creator>himaja</dc:creator>
  <cp:lastModifiedBy>himaja</cp:lastModifiedBy>
  <cp:revision>28</cp:revision>
  <dcterms:created xsi:type="dcterms:W3CDTF">2016-05-04T01:53:13Z</dcterms:created>
  <dcterms:modified xsi:type="dcterms:W3CDTF">2016-05-04T14:43:53Z</dcterms:modified>
</cp:coreProperties>
</file>