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8" r:id="rId5"/>
    <p:sldId id="270" r:id="rId6"/>
    <p:sldId id="273" r:id="rId7"/>
    <p:sldId id="271" r:id="rId8"/>
    <p:sldId id="272" r:id="rId9"/>
    <p:sldId id="275" r:id="rId10"/>
    <p:sldId id="277" r:id="rId11"/>
    <p:sldId id="276" r:id="rId12"/>
    <p:sldId id="261" r:id="rId13"/>
    <p:sldId id="262" r:id="rId14"/>
    <p:sldId id="263" r:id="rId15"/>
    <p:sldId id="264" r:id="rId16"/>
    <p:sldId id="265" r:id="rId17"/>
    <p:sldId id="267" r:id="rId18"/>
    <p:sldId id="266" r:id="rId19"/>
    <p:sldId id="268" r:id="rId20"/>
    <p:sldId id="269" r:id="rId21"/>
    <p:sldId id="259"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2464" y="1874520"/>
            <a:ext cx="8825658" cy="1556657"/>
          </a:xfrm>
        </p:spPr>
        <p:txBody>
          <a:bodyPr/>
          <a:lstStyle/>
          <a:p>
            <a:r>
              <a:rPr lang="en-IN" dirty="0" smtClean="0">
                <a:latin typeface="Algerian" panose="04020705040A02060702" pitchFamily="82" charset="0"/>
              </a:rPr>
              <a:t>RUBIK’S </a:t>
            </a:r>
            <a:r>
              <a:rPr lang="en-IN" dirty="0" smtClean="0">
                <a:latin typeface="Algerian" panose="04020705040A02060702" pitchFamily="82" charset="0"/>
              </a:rPr>
              <a:t>CUBE</a:t>
            </a:r>
            <a:endParaRPr lang="en-IN" dirty="0">
              <a:latin typeface="Algerian" panose="04020705040A02060702" pitchFamily="82" charset="0"/>
            </a:endParaRPr>
          </a:p>
        </p:txBody>
      </p:sp>
      <p:sp>
        <p:nvSpPr>
          <p:cNvPr id="3" name="Subtitle 2"/>
          <p:cNvSpPr>
            <a:spLocks noGrp="1"/>
          </p:cNvSpPr>
          <p:nvPr>
            <p:ph type="subTitle" idx="1"/>
          </p:nvPr>
        </p:nvSpPr>
        <p:spPr>
          <a:xfrm>
            <a:off x="5225144" y="3997234"/>
            <a:ext cx="6270172" cy="1506583"/>
          </a:xfrm>
        </p:spPr>
        <p:txBody>
          <a:bodyPr>
            <a:noAutofit/>
          </a:bodyPr>
          <a:lstStyle/>
          <a:p>
            <a:r>
              <a:rPr lang="en-IN" sz="2200" dirty="0" smtClean="0"/>
              <a:t>S SREENIVASA SHENOY (4CB19CS087)</a:t>
            </a:r>
          </a:p>
          <a:p>
            <a:r>
              <a:rPr lang="en-IN" sz="2200" dirty="0" smtClean="0"/>
              <a:t>P PADMAPRASAD SHENOY (4CB19CS064)</a:t>
            </a:r>
            <a:endParaRPr lang="en-IN" sz="2200" dirty="0"/>
          </a:p>
        </p:txBody>
      </p:sp>
    </p:spTree>
    <p:extLst>
      <p:ext uri="{BB962C8B-B14F-4D97-AF65-F5344CB8AC3E}">
        <p14:creationId xmlns:p14="http://schemas.microsoft.com/office/powerpoint/2010/main" val="3011384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79" y="304672"/>
            <a:ext cx="9404723" cy="1400530"/>
          </a:xfrm>
        </p:spPr>
        <p:txBody>
          <a:bodyPr/>
          <a:lstStyle/>
          <a:p>
            <a:r>
              <a:rPr lang="en-IN" dirty="0">
                <a:latin typeface="Arial Rounded MT Bold" panose="020F0704030504030204" pitchFamily="34" charset="0"/>
              </a:rPr>
              <a:t>Built-in Functions used</a:t>
            </a:r>
            <a:r>
              <a:rPr lang="en-IN" dirty="0" smtClean="0">
                <a:latin typeface="Arial Rounded MT Bold" panose="020F0704030504030204" pitchFamily="34" charset="0"/>
              </a:rPr>
              <a:t>: (Part 2)</a:t>
            </a:r>
            <a:endParaRPr lang="en-IN" dirty="0"/>
          </a:p>
        </p:txBody>
      </p:sp>
      <p:sp>
        <p:nvSpPr>
          <p:cNvPr id="3" name="Content Placeholder 2"/>
          <p:cNvSpPr>
            <a:spLocks noGrp="1"/>
          </p:cNvSpPr>
          <p:nvPr>
            <p:ph idx="1"/>
          </p:nvPr>
        </p:nvSpPr>
        <p:spPr>
          <a:xfrm>
            <a:off x="640069" y="1391067"/>
            <a:ext cx="9818925" cy="5053276"/>
          </a:xfrm>
        </p:spPr>
        <p:txBody>
          <a:bodyPr>
            <a:normAutofit lnSpcReduction="10000"/>
          </a:bodyPr>
          <a:lstStyle/>
          <a:p>
            <a:pPr>
              <a:buFont typeface="Arial" panose="020B0604020202020204" pitchFamily="34" charset="0"/>
              <a:buChar char="•"/>
            </a:pPr>
            <a:r>
              <a:rPr lang="en-IN" dirty="0" smtClean="0"/>
              <a:t>     </a:t>
            </a:r>
            <a:r>
              <a:rPr lang="en-IN" sz="2400" dirty="0" err="1"/>
              <a:t>glutAddMenuEntry</a:t>
            </a:r>
            <a:r>
              <a:rPr lang="en-IN" sz="2400" dirty="0"/>
              <a:t>();</a:t>
            </a:r>
          </a:p>
          <a:p>
            <a:pPr>
              <a:buFont typeface="Arial" panose="020B0604020202020204" pitchFamily="34" charset="0"/>
              <a:buChar char="•"/>
            </a:pPr>
            <a:r>
              <a:rPr lang="en-IN" sz="2400" dirty="0"/>
              <a:t>    </a:t>
            </a:r>
            <a:r>
              <a:rPr lang="en-IN" sz="2400" dirty="0" err="1"/>
              <a:t>glutAttachMenu</a:t>
            </a:r>
            <a:r>
              <a:rPr lang="en-IN" sz="2400" dirty="0"/>
              <a:t>(GLUT_RIGHT_BUTTON);</a:t>
            </a:r>
          </a:p>
          <a:p>
            <a:pPr>
              <a:buFont typeface="Arial" panose="020B0604020202020204" pitchFamily="34" charset="0"/>
              <a:buChar char="•"/>
            </a:pPr>
            <a:r>
              <a:rPr lang="en-IN" sz="2400" dirty="0"/>
              <a:t>    </a:t>
            </a:r>
            <a:r>
              <a:rPr lang="en-IN" sz="2400" dirty="0" err="1"/>
              <a:t>glutKeyboardFunc</a:t>
            </a:r>
            <a:r>
              <a:rPr lang="en-IN" sz="2400" dirty="0"/>
              <a:t>(keyboard);</a:t>
            </a:r>
          </a:p>
          <a:p>
            <a:pPr>
              <a:buFont typeface="Arial" panose="020B0604020202020204" pitchFamily="34" charset="0"/>
              <a:buChar char="•"/>
            </a:pPr>
            <a:r>
              <a:rPr lang="en-IN" sz="2400" dirty="0"/>
              <a:t>    </a:t>
            </a:r>
            <a:r>
              <a:rPr lang="en-IN" sz="2400" dirty="0" err="1"/>
              <a:t>glutDisplayFunc</a:t>
            </a:r>
            <a:r>
              <a:rPr lang="en-IN" sz="2400" dirty="0"/>
              <a:t>(display);</a:t>
            </a:r>
          </a:p>
          <a:p>
            <a:pPr>
              <a:buFont typeface="Arial" panose="020B0604020202020204" pitchFamily="34" charset="0"/>
              <a:buChar char="•"/>
            </a:pPr>
            <a:r>
              <a:rPr lang="en-IN" sz="2400" dirty="0" smtClean="0"/>
              <a:t>    </a:t>
            </a:r>
            <a:r>
              <a:rPr lang="en-IN" sz="2400" dirty="0" err="1" smtClean="0"/>
              <a:t>glutMainLoop</a:t>
            </a:r>
            <a:r>
              <a:rPr lang="en-IN" sz="2400" dirty="0"/>
              <a:t>();</a:t>
            </a:r>
          </a:p>
          <a:p>
            <a:pPr>
              <a:buFont typeface="Arial" panose="020B0604020202020204" pitchFamily="34" charset="0"/>
              <a:buChar char="•"/>
            </a:pPr>
            <a:r>
              <a:rPr lang="en-IN" sz="2400" dirty="0" smtClean="0"/>
              <a:t>    </a:t>
            </a:r>
            <a:r>
              <a:rPr lang="en-IN" sz="2400" dirty="0" err="1" smtClean="0"/>
              <a:t>glClear</a:t>
            </a:r>
            <a:r>
              <a:rPr lang="en-IN" sz="2400" dirty="0" smtClean="0"/>
              <a:t>();</a:t>
            </a:r>
            <a:endParaRPr lang="en-IN" sz="2400" dirty="0"/>
          </a:p>
          <a:p>
            <a:pPr>
              <a:buFont typeface="Arial" panose="020B0604020202020204" pitchFamily="34" charset="0"/>
              <a:buChar char="•"/>
            </a:pPr>
            <a:r>
              <a:rPr lang="en-IN" sz="2400" dirty="0"/>
              <a:t>    </a:t>
            </a:r>
            <a:r>
              <a:rPr lang="en-IN" sz="2400" dirty="0" err="1"/>
              <a:t>glLoadIdentity</a:t>
            </a:r>
            <a:r>
              <a:rPr lang="en-IN" sz="2400" dirty="0"/>
              <a:t>();</a:t>
            </a:r>
          </a:p>
          <a:p>
            <a:pPr>
              <a:buFont typeface="Arial" panose="020B0604020202020204" pitchFamily="34" charset="0"/>
              <a:buChar char="•"/>
            </a:pPr>
            <a:r>
              <a:rPr lang="en-IN" sz="2400" dirty="0"/>
              <a:t>    </a:t>
            </a:r>
            <a:r>
              <a:rPr lang="en-IN" sz="2400" dirty="0" err="1"/>
              <a:t>speedmeter</a:t>
            </a:r>
            <a:r>
              <a:rPr lang="en-IN" sz="2400" dirty="0"/>
              <a:t>();</a:t>
            </a:r>
          </a:p>
          <a:p>
            <a:pPr>
              <a:buFont typeface="Arial" panose="020B0604020202020204" pitchFamily="34" charset="0"/>
              <a:buChar char="•"/>
            </a:pPr>
            <a:r>
              <a:rPr lang="en-IN" sz="2400" dirty="0"/>
              <a:t>    </a:t>
            </a:r>
            <a:r>
              <a:rPr lang="en-IN" sz="2400" dirty="0" smtClean="0"/>
              <a:t>glColor3fv();</a:t>
            </a:r>
            <a:endParaRPr lang="en-IN" sz="2400" dirty="0"/>
          </a:p>
          <a:p>
            <a:pPr>
              <a:buFont typeface="Arial" panose="020B0604020202020204" pitchFamily="34" charset="0"/>
              <a:buChar char="•"/>
            </a:pPr>
            <a:r>
              <a:rPr lang="en-IN" sz="2400" dirty="0"/>
              <a:t>    </a:t>
            </a:r>
            <a:r>
              <a:rPr lang="en-IN" sz="2400" dirty="0" err="1"/>
              <a:t>glPushMatrix</a:t>
            </a:r>
            <a:r>
              <a:rPr lang="en-IN" sz="2400" dirty="0"/>
              <a:t>();</a:t>
            </a:r>
          </a:p>
          <a:p>
            <a:pPr>
              <a:buFont typeface="Arial" panose="020B0604020202020204" pitchFamily="34" charset="0"/>
              <a:buChar char="•"/>
            </a:pPr>
            <a:r>
              <a:rPr lang="en-IN" sz="2400" dirty="0"/>
              <a:t>    </a:t>
            </a:r>
            <a:r>
              <a:rPr lang="en-IN" sz="2400" dirty="0" err="1" smtClean="0"/>
              <a:t>glRotatef</a:t>
            </a:r>
            <a:r>
              <a:rPr lang="en-IN" sz="2400" dirty="0" smtClean="0"/>
              <a:t>();</a:t>
            </a:r>
            <a:endParaRPr lang="en-IN" sz="2400" dirty="0"/>
          </a:p>
        </p:txBody>
      </p:sp>
    </p:spTree>
    <p:extLst>
      <p:ext uri="{BB962C8B-B14F-4D97-AF65-F5344CB8AC3E}">
        <p14:creationId xmlns:p14="http://schemas.microsoft.com/office/powerpoint/2010/main" val="395965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9" y="235004"/>
            <a:ext cx="9404723" cy="897110"/>
          </a:xfrm>
        </p:spPr>
        <p:txBody>
          <a:bodyPr/>
          <a:lstStyle/>
          <a:p>
            <a:r>
              <a:rPr lang="en-IN" dirty="0" smtClean="0">
                <a:latin typeface="Arial Rounded MT Bold" panose="020F0704030504030204" pitchFamily="34" charset="0"/>
              </a:rPr>
              <a:t>User-defined Functions used:</a:t>
            </a:r>
            <a:endParaRPr lang="en-IN" dirty="0">
              <a:latin typeface="Arial Rounded MT Bold" panose="020F0704030504030204" pitchFamily="34" charset="0"/>
            </a:endParaRPr>
          </a:p>
        </p:txBody>
      </p:sp>
      <p:sp>
        <p:nvSpPr>
          <p:cNvPr id="3" name="Content Placeholder 2"/>
          <p:cNvSpPr>
            <a:spLocks noGrp="1"/>
          </p:cNvSpPr>
          <p:nvPr>
            <p:ph idx="1"/>
          </p:nvPr>
        </p:nvSpPr>
        <p:spPr>
          <a:xfrm>
            <a:off x="450170" y="1132114"/>
            <a:ext cx="5088482" cy="5277395"/>
          </a:xfrm>
        </p:spPr>
        <p:txBody>
          <a:bodyPr>
            <a:normAutofit/>
          </a:bodyPr>
          <a:lstStyle/>
          <a:p>
            <a:pPr>
              <a:buFont typeface="Arial" panose="020B0604020202020204" pitchFamily="34" charset="0"/>
              <a:buChar char="•"/>
            </a:pPr>
            <a:r>
              <a:rPr lang="en-IN" sz="2200" dirty="0"/>
              <a:t>void </a:t>
            </a:r>
            <a:r>
              <a:rPr lang="en-IN" sz="2200" dirty="0" smtClean="0"/>
              <a:t>polygon();</a:t>
            </a:r>
          </a:p>
          <a:p>
            <a:pPr>
              <a:buFont typeface="Arial" panose="020B0604020202020204" pitchFamily="34" charset="0"/>
              <a:buChar char="•"/>
            </a:pPr>
            <a:r>
              <a:rPr lang="en-IN" sz="2200" dirty="0"/>
              <a:t>void </a:t>
            </a:r>
            <a:r>
              <a:rPr lang="en-IN" sz="2200" dirty="0" err="1" smtClean="0"/>
              <a:t>colorcube</a:t>
            </a:r>
            <a:r>
              <a:rPr lang="en-IN" sz="2200" dirty="0" smtClean="0"/>
              <a:t>();</a:t>
            </a:r>
          </a:p>
          <a:p>
            <a:pPr>
              <a:buFont typeface="Arial" panose="020B0604020202020204" pitchFamily="34" charset="0"/>
              <a:buChar char="•"/>
            </a:pPr>
            <a:r>
              <a:rPr lang="en-IN" sz="2200" dirty="0"/>
              <a:t>void </a:t>
            </a:r>
            <a:r>
              <a:rPr lang="en-IN" sz="2200" dirty="0" err="1"/>
              <a:t>speedmeter</a:t>
            </a:r>
            <a:r>
              <a:rPr lang="en-IN" sz="2200" dirty="0" smtClean="0"/>
              <a:t>();</a:t>
            </a:r>
          </a:p>
          <a:p>
            <a:pPr>
              <a:buFont typeface="Arial" panose="020B0604020202020204" pitchFamily="34" charset="0"/>
              <a:buChar char="•"/>
            </a:pPr>
            <a:r>
              <a:rPr lang="en-IN" sz="2200" dirty="0"/>
              <a:t>void display</a:t>
            </a:r>
            <a:r>
              <a:rPr lang="en-IN" sz="2200" dirty="0" smtClean="0"/>
              <a:t>();</a:t>
            </a:r>
          </a:p>
          <a:p>
            <a:pPr>
              <a:buFont typeface="Arial" panose="020B0604020202020204" pitchFamily="34" charset="0"/>
              <a:buChar char="•"/>
            </a:pPr>
            <a:r>
              <a:rPr lang="en-IN" sz="2200" dirty="0"/>
              <a:t>void </a:t>
            </a:r>
            <a:r>
              <a:rPr lang="en-IN" sz="2200" dirty="0" smtClean="0"/>
              <a:t>transpose();</a:t>
            </a:r>
          </a:p>
          <a:p>
            <a:pPr>
              <a:buFont typeface="Arial" panose="020B0604020202020204" pitchFamily="34" charset="0"/>
              <a:buChar char="•"/>
            </a:pPr>
            <a:r>
              <a:rPr lang="en-IN" sz="2200" dirty="0"/>
              <a:t>void </a:t>
            </a:r>
            <a:r>
              <a:rPr lang="en-IN" sz="2200" dirty="0" err="1"/>
              <a:t>topc</a:t>
            </a:r>
            <a:r>
              <a:rPr lang="en-IN" sz="2200" dirty="0" smtClean="0"/>
              <a:t>()</a:t>
            </a:r>
          </a:p>
          <a:p>
            <a:pPr>
              <a:buFont typeface="Arial" panose="020B0604020202020204" pitchFamily="34" charset="0"/>
              <a:buChar char="•"/>
            </a:pPr>
            <a:r>
              <a:rPr lang="en-IN" sz="2200" dirty="0"/>
              <a:t>void </a:t>
            </a:r>
            <a:r>
              <a:rPr lang="en-IN" sz="2200" dirty="0" err="1" smtClean="0"/>
              <a:t>frontc</a:t>
            </a:r>
            <a:r>
              <a:rPr lang="en-IN" sz="2200" dirty="0"/>
              <a:t>()</a:t>
            </a:r>
            <a:endParaRPr lang="en-IN" sz="2200" dirty="0" smtClean="0"/>
          </a:p>
          <a:p>
            <a:pPr>
              <a:buFont typeface="Arial" panose="020B0604020202020204" pitchFamily="34" charset="0"/>
              <a:buChar char="•"/>
            </a:pPr>
            <a:r>
              <a:rPr lang="en-IN" sz="2200" dirty="0"/>
              <a:t>void </a:t>
            </a:r>
            <a:r>
              <a:rPr lang="en-IN" sz="2200" dirty="0" err="1"/>
              <a:t>rightc</a:t>
            </a:r>
            <a:r>
              <a:rPr lang="en-IN" sz="2200" dirty="0" smtClean="0"/>
              <a:t>();</a:t>
            </a:r>
          </a:p>
          <a:p>
            <a:pPr>
              <a:buFont typeface="Arial" panose="020B0604020202020204" pitchFamily="34" charset="0"/>
              <a:buChar char="•"/>
            </a:pPr>
            <a:r>
              <a:rPr lang="en-IN" sz="2200" dirty="0"/>
              <a:t>void </a:t>
            </a:r>
            <a:r>
              <a:rPr lang="en-IN" sz="2200" dirty="0" err="1" smtClean="0"/>
              <a:t>leftc</a:t>
            </a:r>
            <a:r>
              <a:rPr lang="en-IN" sz="2200" dirty="0" smtClean="0"/>
              <a:t>();</a:t>
            </a:r>
          </a:p>
          <a:p>
            <a:pPr>
              <a:buFont typeface="Arial" panose="020B0604020202020204" pitchFamily="34" charset="0"/>
              <a:buChar char="•"/>
            </a:pPr>
            <a:endParaRPr lang="en-IN" dirty="0"/>
          </a:p>
        </p:txBody>
      </p:sp>
      <p:sp>
        <p:nvSpPr>
          <p:cNvPr id="4" name="Content Placeholder 2"/>
          <p:cNvSpPr txBox="1">
            <a:spLocks/>
          </p:cNvSpPr>
          <p:nvPr/>
        </p:nvSpPr>
        <p:spPr>
          <a:xfrm>
            <a:off x="5714502" y="1132114"/>
            <a:ext cx="5088482" cy="52773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IN" sz="2200" dirty="0"/>
              <a:t>void </a:t>
            </a:r>
            <a:r>
              <a:rPr lang="en-IN" sz="2200" dirty="0" err="1"/>
              <a:t>bottomc</a:t>
            </a:r>
            <a:r>
              <a:rPr lang="en-IN" sz="2200" dirty="0"/>
              <a:t>();</a:t>
            </a:r>
          </a:p>
          <a:p>
            <a:pPr>
              <a:buFont typeface="Arial" panose="020B0604020202020204" pitchFamily="34" charset="0"/>
              <a:buChar char="•"/>
            </a:pPr>
            <a:r>
              <a:rPr lang="en-IN" sz="2200" dirty="0"/>
              <a:t>void </a:t>
            </a:r>
            <a:r>
              <a:rPr lang="en-IN" sz="2200" dirty="0" err="1"/>
              <a:t>backc</a:t>
            </a:r>
            <a:r>
              <a:rPr lang="en-IN" sz="2200" dirty="0"/>
              <a:t>();</a:t>
            </a:r>
          </a:p>
          <a:p>
            <a:pPr>
              <a:buFont typeface="Arial" panose="020B0604020202020204" pitchFamily="34" charset="0"/>
              <a:buChar char="•"/>
            </a:pPr>
            <a:r>
              <a:rPr lang="en-IN" sz="2200" dirty="0"/>
              <a:t>void </a:t>
            </a:r>
            <a:r>
              <a:rPr lang="en-IN" sz="2200" dirty="0" err="1"/>
              <a:t>spincube</a:t>
            </a:r>
            <a:r>
              <a:rPr lang="en-IN" sz="2200" dirty="0"/>
              <a:t>();</a:t>
            </a:r>
          </a:p>
          <a:p>
            <a:pPr>
              <a:buFont typeface="Arial" panose="020B0604020202020204" pitchFamily="34" charset="0"/>
              <a:buChar char="•"/>
            </a:pPr>
            <a:r>
              <a:rPr lang="en-IN" sz="2200" dirty="0" smtClean="0"/>
              <a:t>void </a:t>
            </a:r>
            <a:r>
              <a:rPr lang="en-IN" sz="2200" dirty="0" err="1"/>
              <a:t>spincube</a:t>
            </a:r>
            <a:r>
              <a:rPr lang="en-IN" sz="2200" dirty="0" smtClean="0"/>
              <a:t>();</a:t>
            </a:r>
          </a:p>
          <a:p>
            <a:pPr>
              <a:buFont typeface="Arial" panose="020B0604020202020204" pitchFamily="34" charset="0"/>
              <a:buChar char="•"/>
            </a:pPr>
            <a:r>
              <a:rPr lang="en-US" sz="2200" dirty="0"/>
              <a:t>void </a:t>
            </a:r>
            <a:r>
              <a:rPr lang="en-US" sz="2200" dirty="0" smtClean="0"/>
              <a:t>mouse();</a:t>
            </a:r>
          </a:p>
          <a:p>
            <a:pPr>
              <a:buFont typeface="Arial" panose="020B0604020202020204" pitchFamily="34" charset="0"/>
              <a:buChar char="•"/>
            </a:pPr>
            <a:r>
              <a:rPr lang="en-US" sz="2200" dirty="0"/>
              <a:t>void </a:t>
            </a:r>
            <a:r>
              <a:rPr lang="en-US" sz="2200" dirty="0" smtClean="0"/>
              <a:t>keyboard();</a:t>
            </a:r>
          </a:p>
          <a:p>
            <a:pPr>
              <a:buFont typeface="Arial" panose="020B0604020202020204" pitchFamily="34" charset="0"/>
              <a:buChar char="•"/>
            </a:pPr>
            <a:r>
              <a:rPr lang="en-US" sz="2200" dirty="0"/>
              <a:t>void </a:t>
            </a:r>
            <a:r>
              <a:rPr lang="en-US" sz="2200" dirty="0" err="1" smtClean="0"/>
              <a:t>myreshape</a:t>
            </a:r>
            <a:r>
              <a:rPr lang="en-US" sz="2200" dirty="0" smtClean="0"/>
              <a:t>();</a:t>
            </a:r>
          </a:p>
          <a:p>
            <a:pPr>
              <a:buFont typeface="Arial" panose="020B0604020202020204" pitchFamily="34" charset="0"/>
              <a:buChar char="•"/>
            </a:pPr>
            <a:r>
              <a:rPr lang="en-IN" sz="2200" dirty="0"/>
              <a:t>void </a:t>
            </a:r>
            <a:r>
              <a:rPr lang="en-IN" sz="2200" dirty="0" err="1" smtClean="0"/>
              <a:t>mymenu</a:t>
            </a:r>
            <a:r>
              <a:rPr lang="en-IN" sz="2200" dirty="0" smtClean="0"/>
              <a:t>();</a:t>
            </a:r>
          </a:p>
          <a:p>
            <a:pPr>
              <a:buFont typeface="Arial" panose="020B0604020202020204" pitchFamily="34" charset="0"/>
              <a:buChar char="•"/>
            </a:pPr>
            <a:endParaRPr lang="en-IN" dirty="0" smtClean="0"/>
          </a:p>
        </p:txBody>
      </p:sp>
    </p:spTree>
    <p:extLst>
      <p:ext uri="{BB962C8B-B14F-4D97-AF65-F5344CB8AC3E}">
        <p14:creationId xmlns:p14="http://schemas.microsoft.com/office/powerpoint/2010/main" val="402415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751" y="2812241"/>
            <a:ext cx="3255328" cy="1045656"/>
          </a:xfrm>
        </p:spPr>
        <p:txBody>
          <a:bodyPr/>
          <a:lstStyle/>
          <a:p>
            <a:r>
              <a:rPr lang="en-IN" dirty="0" smtClean="0">
                <a:latin typeface="Arial Rounded MT Bold" panose="020F0704030504030204" pitchFamily="34" charset="0"/>
              </a:rPr>
              <a:t>DISPLAY</a:t>
            </a:r>
            <a:endParaRPr lang="en-IN"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69" y="360561"/>
            <a:ext cx="5896798" cy="6258798"/>
          </a:xfrm>
          <a:prstGeom prst="rect">
            <a:avLst/>
          </a:prstGeom>
        </p:spPr>
      </p:pic>
    </p:spTree>
    <p:extLst>
      <p:ext uri="{BB962C8B-B14F-4D97-AF65-F5344CB8AC3E}">
        <p14:creationId xmlns:p14="http://schemas.microsoft.com/office/powerpoint/2010/main" val="3760597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5551" y="2720026"/>
            <a:ext cx="3856220" cy="1400530"/>
          </a:xfrm>
        </p:spPr>
        <p:txBody>
          <a:bodyPr/>
          <a:lstStyle/>
          <a:p>
            <a:r>
              <a:rPr lang="en-IN" dirty="0" smtClean="0">
                <a:latin typeface="Arial Rounded MT Bold" panose="020F0704030504030204" pitchFamily="34" charset="0"/>
              </a:rPr>
              <a:t>OTHER SIDE </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38" y="314708"/>
            <a:ext cx="5877745" cy="6211167"/>
          </a:xfrm>
          <a:prstGeom prst="rect">
            <a:avLst/>
          </a:prstGeom>
        </p:spPr>
      </p:pic>
    </p:spTree>
    <p:extLst>
      <p:ext uri="{BB962C8B-B14F-4D97-AF65-F5344CB8AC3E}">
        <p14:creationId xmlns:p14="http://schemas.microsoft.com/office/powerpoint/2010/main" val="2734077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288" y="2333770"/>
            <a:ext cx="3856220" cy="1400530"/>
          </a:xfrm>
        </p:spPr>
        <p:txBody>
          <a:bodyPr/>
          <a:lstStyle/>
          <a:p>
            <a:r>
              <a:rPr lang="en-IN" dirty="0" smtClean="0">
                <a:latin typeface="Arial Rounded MT Bold" panose="020F0704030504030204" pitchFamily="34" charset="0"/>
              </a:rPr>
              <a:t>TOP ROTATE</a:t>
            </a:r>
            <a:br>
              <a:rPr lang="en-IN" dirty="0" smtClean="0">
                <a:latin typeface="Arial Rounded MT Bold" panose="020F0704030504030204" pitchFamily="34" charset="0"/>
              </a:rPr>
            </a:br>
            <a:r>
              <a:rPr lang="en-IN" dirty="0" smtClean="0">
                <a:latin typeface="Arial Rounded MT Bold" panose="020F0704030504030204" pitchFamily="34" charset="0"/>
              </a:rPr>
              <a:t>(CLOCKWISE)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1" y="263949"/>
            <a:ext cx="5896798" cy="6277851"/>
          </a:xfrm>
          <a:prstGeom prst="rect">
            <a:avLst/>
          </a:prstGeom>
        </p:spPr>
      </p:pic>
    </p:spTree>
    <p:extLst>
      <p:ext uri="{BB962C8B-B14F-4D97-AF65-F5344CB8AC3E}">
        <p14:creationId xmlns:p14="http://schemas.microsoft.com/office/powerpoint/2010/main" val="240260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9177" y="2412147"/>
            <a:ext cx="5338355" cy="1759259"/>
          </a:xfrm>
        </p:spPr>
        <p:txBody>
          <a:bodyPr/>
          <a:lstStyle/>
          <a:p>
            <a:r>
              <a:rPr lang="en-IN" dirty="0" smtClean="0">
                <a:latin typeface="Arial Rounded MT Bold" panose="020F0704030504030204" pitchFamily="34" charset="0"/>
              </a:rPr>
              <a:t>BOTTOM ROTATE </a:t>
            </a:r>
            <a:br>
              <a:rPr lang="en-IN" dirty="0" smtClean="0">
                <a:latin typeface="Arial Rounded MT Bold" panose="020F0704030504030204" pitchFamily="34" charset="0"/>
              </a:rPr>
            </a:br>
            <a:r>
              <a:rPr lang="en-IN" dirty="0" smtClean="0">
                <a:latin typeface="Arial Rounded MT Bold" panose="020F0704030504030204" pitchFamily="34" charset="0"/>
              </a:rPr>
              <a:t>(ANTI-CLOCKWISE)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05" y="322089"/>
            <a:ext cx="5896798" cy="6258798"/>
          </a:xfrm>
          <a:prstGeom prst="rect">
            <a:avLst/>
          </a:prstGeom>
        </p:spPr>
      </p:pic>
    </p:spTree>
    <p:extLst>
      <p:ext uri="{BB962C8B-B14F-4D97-AF65-F5344CB8AC3E}">
        <p14:creationId xmlns:p14="http://schemas.microsoft.com/office/powerpoint/2010/main" val="321338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0434" y="2446981"/>
            <a:ext cx="5059680" cy="1400530"/>
          </a:xfrm>
        </p:spPr>
        <p:txBody>
          <a:bodyPr/>
          <a:lstStyle/>
          <a:p>
            <a:r>
              <a:rPr lang="en-IN" dirty="0" smtClean="0">
                <a:latin typeface="Arial Rounded MT Bold" panose="020F0704030504030204" pitchFamily="34" charset="0"/>
              </a:rPr>
              <a:t>RIGHT ROTATE</a:t>
            </a:r>
            <a:br>
              <a:rPr lang="en-IN" dirty="0" smtClean="0">
                <a:latin typeface="Arial Rounded MT Bold" panose="020F0704030504030204" pitchFamily="34" charset="0"/>
              </a:rPr>
            </a:br>
            <a:r>
              <a:rPr lang="en-IN" dirty="0" smtClean="0">
                <a:latin typeface="Arial Rounded MT Bold" panose="020F0704030504030204" pitchFamily="34" charset="0"/>
              </a:rPr>
              <a:t>(CLOCKWISE)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7" y="346271"/>
            <a:ext cx="5906324" cy="6287377"/>
          </a:xfrm>
          <a:prstGeom prst="rect">
            <a:avLst/>
          </a:prstGeom>
        </p:spPr>
      </p:pic>
    </p:spTree>
    <p:extLst>
      <p:ext uri="{BB962C8B-B14F-4D97-AF65-F5344CB8AC3E}">
        <p14:creationId xmlns:p14="http://schemas.microsoft.com/office/powerpoint/2010/main" val="2880401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0764" y="2838866"/>
            <a:ext cx="5521236" cy="1400530"/>
          </a:xfrm>
        </p:spPr>
        <p:txBody>
          <a:bodyPr/>
          <a:lstStyle/>
          <a:p>
            <a:r>
              <a:rPr lang="en-IN" dirty="0" smtClean="0">
                <a:latin typeface="Arial Rounded MT Bold" panose="020F0704030504030204" pitchFamily="34" charset="0"/>
              </a:rPr>
              <a:t>LEFT ROTATE</a:t>
            </a:r>
            <a:br>
              <a:rPr lang="en-IN" dirty="0" smtClean="0">
                <a:latin typeface="Arial Rounded MT Bold" panose="020F0704030504030204" pitchFamily="34" charset="0"/>
              </a:rPr>
            </a:br>
            <a:r>
              <a:rPr lang="en-IN" dirty="0" smtClean="0">
                <a:latin typeface="Arial Rounded MT Bold" panose="020F0704030504030204" pitchFamily="34" charset="0"/>
              </a:rPr>
              <a:t>(ANTI-CLOCKWISE)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94" y="358250"/>
            <a:ext cx="5915851" cy="6211167"/>
          </a:xfrm>
          <a:prstGeom prst="rect">
            <a:avLst/>
          </a:prstGeom>
        </p:spPr>
      </p:pic>
    </p:spTree>
    <p:extLst>
      <p:ext uri="{BB962C8B-B14F-4D97-AF65-F5344CB8AC3E}">
        <p14:creationId xmlns:p14="http://schemas.microsoft.com/office/powerpoint/2010/main" val="448963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1746" y="2586318"/>
            <a:ext cx="4378735" cy="1400530"/>
          </a:xfrm>
        </p:spPr>
        <p:txBody>
          <a:bodyPr/>
          <a:lstStyle/>
          <a:p>
            <a:r>
              <a:rPr lang="en-IN" dirty="0" smtClean="0">
                <a:latin typeface="Arial Rounded MT Bold" panose="020F0704030504030204" pitchFamily="34" charset="0"/>
              </a:rPr>
              <a:t>FRONT ROTATE</a:t>
            </a:r>
            <a:br>
              <a:rPr lang="en-IN" dirty="0" smtClean="0">
                <a:latin typeface="Arial Rounded MT Bold" panose="020F0704030504030204" pitchFamily="34" charset="0"/>
              </a:rPr>
            </a:br>
            <a:r>
              <a:rPr lang="en-IN" dirty="0" smtClean="0">
                <a:latin typeface="Arial Rounded MT Bold" panose="020F0704030504030204" pitchFamily="34" charset="0"/>
              </a:rPr>
              <a:t>(CLOCKWISE)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17" y="348215"/>
            <a:ext cx="5925377" cy="6239746"/>
          </a:xfrm>
          <a:prstGeom prst="rect">
            <a:avLst/>
          </a:prstGeom>
        </p:spPr>
      </p:pic>
    </p:spTree>
    <p:extLst>
      <p:ext uri="{BB962C8B-B14F-4D97-AF65-F5344CB8AC3E}">
        <p14:creationId xmlns:p14="http://schemas.microsoft.com/office/powerpoint/2010/main" val="713910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85" y="2659065"/>
            <a:ext cx="5468983" cy="1400530"/>
          </a:xfrm>
        </p:spPr>
        <p:txBody>
          <a:bodyPr/>
          <a:lstStyle/>
          <a:p>
            <a:r>
              <a:rPr lang="en-IN" dirty="0" smtClean="0">
                <a:latin typeface="Arial Rounded MT Bold" panose="020F0704030504030204" pitchFamily="34" charset="0"/>
              </a:rPr>
              <a:t>BACK ROTATE</a:t>
            </a:r>
            <a:br>
              <a:rPr lang="en-IN" dirty="0" smtClean="0">
                <a:latin typeface="Arial Rounded MT Bold" panose="020F0704030504030204" pitchFamily="34" charset="0"/>
              </a:rPr>
            </a:br>
            <a:r>
              <a:rPr lang="en-IN" dirty="0" smtClean="0">
                <a:latin typeface="Arial Rounded MT Bold" panose="020F0704030504030204" pitchFamily="34" charset="0"/>
              </a:rPr>
              <a:t>(ANTI-CLOCKWISE)</a:t>
            </a:r>
            <a:endParaRPr lang="en-IN"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0" y="317836"/>
            <a:ext cx="5915851" cy="6239746"/>
          </a:xfrm>
          <a:prstGeom prst="rect">
            <a:avLst/>
          </a:prstGeom>
        </p:spPr>
      </p:pic>
    </p:spTree>
    <p:extLst>
      <p:ext uri="{BB962C8B-B14F-4D97-AF65-F5344CB8AC3E}">
        <p14:creationId xmlns:p14="http://schemas.microsoft.com/office/powerpoint/2010/main" val="396944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1613"/>
          </a:xfrm>
        </p:spPr>
        <p:txBody>
          <a:bodyPr/>
          <a:lstStyle/>
          <a:p>
            <a:r>
              <a:rPr lang="en-IN" dirty="0" smtClean="0">
                <a:latin typeface="Arial Rounded MT Bold" panose="020F0704030504030204" pitchFamily="34" charset="0"/>
              </a:rPr>
              <a:t>AGENDA</a:t>
            </a:r>
            <a:endParaRPr lang="en-IN" dirty="0">
              <a:latin typeface="Arial Rounded MT Bold" panose="020F0704030504030204" pitchFamily="34" charset="0"/>
            </a:endParaRPr>
          </a:p>
        </p:txBody>
      </p:sp>
      <p:sp>
        <p:nvSpPr>
          <p:cNvPr id="3" name="Content Placeholder 2"/>
          <p:cNvSpPr>
            <a:spLocks noGrp="1"/>
          </p:cNvSpPr>
          <p:nvPr>
            <p:ph idx="1"/>
          </p:nvPr>
        </p:nvSpPr>
        <p:spPr>
          <a:xfrm>
            <a:off x="757646" y="1332411"/>
            <a:ext cx="10180320" cy="5094515"/>
          </a:xfrm>
        </p:spPr>
        <p:txBody>
          <a:bodyPr>
            <a:noAutofit/>
          </a:bodyPr>
          <a:lstStyle/>
          <a:p>
            <a:pPr>
              <a:lnSpc>
                <a:spcPct val="200000"/>
              </a:lnSpc>
              <a:buFont typeface="Arial" panose="020B0604020202020204" pitchFamily="34" charset="0"/>
              <a:buChar char="•"/>
            </a:pPr>
            <a:r>
              <a:rPr lang="en-US" dirty="0"/>
              <a:t>This project illustrates the use of various OpenGL features such as keyboard interaction, mouse </a:t>
            </a:r>
            <a:r>
              <a:rPr lang="en-US" dirty="0" smtClean="0"/>
              <a:t>interaction and </a:t>
            </a:r>
            <a:r>
              <a:rPr lang="en-US" dirty="0"/>
              <a:t>Menus </a:t>
            </a:r>
            <a:r>
              <a:rPr lang="en-US" dirty="0" smtClean="0"/>
              <a:t>using </a:t>
            </a:r>
            <a:r>
              <a:rPr lang="en-US" dirty="0"/>
              <a:t>continuous translation. </a:t>
            </a:r>
            <a:endParaRPr lang="en-US" dirty="0" smtClean="0"/>
          </a:p>
          <a:p>
            <a:pPr>
              <a:lnSpc>
                <a:spcPct val="200000"/>
              </a:lnSpc>
              <a:buFont typeface="Arial" panose="020B0604020202020204" pitchFamily="34" charset="0"/>
              <a:buChar char="•"/>
            </a:pPr>
            <a:r>
              <a:rPr lang="en-US" dirty="0"/>
              <a:t>This project was developed on the basis of a popular game on most Sony Ericsson mobiles – Puzzle Slider. </a:t>
            </a:r>
          </a:p>
          <a:p>
            <a:pPr>
              <a:lnSpc>
                <a:spcPct val="200000"/>
              </a:lnSpc>
              <a:buFont typeface="Arial" panose="020B0604020202020204" pitchFamily="34" charset="0"/>
              <a:buChar char="•"/>
            </a:pPr>
            <a:r>
              <a:rPr lang="en-IN" dirty="0" smtClean="0"/>
              <a:t>Provides idea to </a:t>
            </a:r>
            <a:r>
              <a:rPr lang="en-IN" dirty="0"/>
              <a:t>convert a normal 2 Dimensional game into a graphical 3 Dimensional game</a:t>
            </a:r>
            <a:r>
              <a:rPr lang="en-IN" dirty="0" smtClean="0"/>
              <a:t>.</a:t>
            </a:r>
          </a:p>
          <a:p>
            <a:pPr>
              <a:lnSpc>
                <a:spcPct val="200000"/>
              </a:lnSpc>
              <a:buFont typeface="Arial" panose="020B0604020202020204" pitchFamily="34" charset="0"/>
              <a:buChar char="•"/>
            </a:pPr>
            <a:r>
              <a:rPr lang="en-US" dirty="0" smtClean="0"/>
              <a:t>Both </a:t>
            </a:r>
            <a:r>
              <a:rPr lang="en-US" dirty="0"/>
              <a:t>Keyboard and Mouse Control for Users is added to this Project.</a:t>
            </a:r>
            <a:endParaRPr lang="en-IN" dirty="0"/>
          </a:p>
          <a:p>
            <a:endParaRPr lang="en-IN" dirty="0"/>
          </a:p>
        </p:txBody>
      </p:sp>
    </p:spTree>
    <p:extLst>
      <p:ext uri="{BB962C8B-B14F-4D97-AF65-F5344CB8AC3E}">
        <p14:creationId xmlns:p14="http://schemas.microsoft.com/office/powerpoint/2010/main" val="656126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3012" y="2978204"/>
            <a:ext cx="5372234" cy="1400530"/>
          </a:xfrm>
        </p:spPr>
        <p:txBody>
          <a:bodyPr/>
          <a:lstStyle/>
          <a:p>
            <a:r>
              <a:rPr lang="en-IN" dirty="0" smtClean="0">
                <a:latin typeface="Arial Rounded MT Bold" panose="020F0704030504030204" pitchFamily="34" charset="0"/>
              </a:rPr>
              <a:t>READY TO SOLVE!!</a:t>
            </a:r>
            <a:endParaRPr lang="en-IN" dirty="0">
              <a:latin typeface="Arial Rounded MT Bold" panose="020F07040305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92" y="313072"/>
            <a:ext cx="5906324" cy="6249272"/>
          </a:xfrm>
          <a:prstGeom prst="rect">
            <a:avLst/>
          </a:prstGeom>
        </p:spPr>
      </p:pic>
    </p:spTree>
    <p:extLst>
      <p:ext uri="{BB962C8B-B14F-4D97-AF65-F5344CB8AC3E}">
        <p14:creationId xmlns:p14="http://schemas.microsoft.com/office/powerpoint/2010/main" val="1513083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CONCLUSION &amp; FUTURE IDEAS </a:t>
            </a:r>
          </a:p>
        </p:txBody>
      </p:sp>
      <p:sp>
        <p:nvSpPr>
          <p:cNvPr id="3" name="Content Placeholder 2"/>
          <p:cNvSpPr>
            <a:spLocks noGrp="1"/>
          </p:cNvSpPr>
          <p:nvPr>
            <p:ph idx="1"/>
          </p:nvPr>
        </p:nvSpPr>
        <p:spPr>
          <a:xfrm>
            <a:off x="374468" y="1480458"/>
            <a:ext cx="10920549" cy="5277394"/>
          </a:xfrm>
        </p:spPr>
        <p:txBody>
          <a:bodyPr>
            <a:normAutofit/>
          </a:bodyPr>
          <a:lstStyle/>
          <a:p>
            <a:pPr>
              <a:buFont typeface="Arial" panose="020B0604020202020204" pitchFamily="34" charset="0"/>
              <a:buChar char="•"/>
            </a:pPr>
            <a:r>
              <a:rPr lang="en-US" dirty="0"/>
              <a:t>We successfully implemented the </a:t>
            </a:r>
            <a:r>
              <a:rPr lang="en-US" dirty="0" smtClean="0"/>
              <a:t>Rubik’s </a:t>
            </a:r>
            <a:r>
              <a:rPr lang="en-US" dirty="0" smtClean="0"/>
              <a:t>Cube game </a:t>
            </a:r>
            <a:r>
              <a:rPr lang="en-US" dirty="0"/>
              <a:t>with tiles and frame. </a:t>
            </a:r>
            <a:endParaRPr lang="en-US" dirty="0" smtClean="0"/>
          </a:p>
          <a:p>
            <a:pPr marL="0" indent="0">
              <a:buNone/>
            </a:pPr>
            <a:endParaRPr lang="en-US" dirty="0" smtClean="0"/>
          </a:p>
          <a:p>
            <a:pPr marL="0" indent="0">
              <a:buNone/>
            </a:pPr>
            <a:r>
              <a:rPr lang="en-US" dirty="0" smtClean="0">
                <a:latin typeface="Arial Black" panose="020B0A04020102020204" pitchFamily="34" charset="0"/>
              </a:rPr>
              <a:t>FUTURE IDEAS</a:t>
            </a:r>
          </a:p>
          <a:p>
            <a:pPr>
              <a:buFont typeface="Arial" panose="020B0604020202020204" pitchFamily="34" charset="0"/>
              <a:buChar char="•"/>
            </a:pPr>
            <a:r>
              <a:rPr lang="en-US" dirty="0"/>
              <a:t>The extra features </a:t>
            </a:r>
            <a:r>
              <a:rPr lang="en-US" dirty="0" smtClean="0"/>
              <a:t>can be added including Player’s </a:t>
            </a:r>
            <a:r>
              <a:rPr lang="en-US" dirty="0"/>
              <a:t>name and a clock that starts at the beginning of the game. </a:t>
            </a:r>
          </a:p>
          <a:p>
            <a:pPr>
              <a:buFont typeface="Arial" panose="020B0604020202020204" pitchFamily="34" charset="0"/>
              <a:buChar char="•"/>
            </a:pPr>
            <a:r>
              <a:rPr lang="en-US" dirty="0"/>
              <a:t>To make the high score list permanent, a text file is running at the back end. </a:t>
            </a:r>
            <a:endParaRPr lang="en-US" dirty="0" smtClean="0">
              <a:latin typeface="Arial Black" panose="020B0A04020102020204" pitchFamily="34" charset="0"/>
            </a:endParaRPr>
          </a:p>
          <a:p>
            <a:pPr>
              <a:buFont typeface="Arial" panose="020B0604020202020204" pitchFamily="34" charset="0"/>
              <a:buChar char="•"/>
            </a:pPr>
            <a:r>
              <a:rPr lang="en-US" dirty="0" smtClean="0"/>
              <a:t>Adding </a:t>
            </a:r>
            <a:r>
              <a:rPr lang="en-US" dirty="0"/>
              <a:t>cheat codes like most commercial games, so that the player can enter them and the fully solved puzzle is displayed. This can also be used to view the effects when a player makes it to the Hall of Fame. </a:t>
            </a:r>
            <a:endParaRPr lang="en-US" dirty="0" smtClean="0"/>
          </a:p>
          <a:p>
            <a:pPr>
              <a:buFont typeface="Arial" panose="020B0604020202020204" pitchFamily="34" charset="0"/>
              <a:buChar char="•"/>
            </a:pPr>
            <a:r>
              <a:rPr lang="en-US" dirty="0" smtClean="0"/>
              <a:t>Give </a:t>
            </a:r>
            <a:r>
              <a:rPr lang="en-US" dirty="0"/>
              <a:t>the option of allowing the user to put any image of his choice onto the tiles. This again involves Texture mapping and image processing. </a:t>
            </a:r>
          </a:p>
          <a:p>
            <a:pPr>
              <a:buFont typeface="Arial" panose="020B0604020202020204" pitchFamily="34" charset="0"/>
              <a:buChar char="•"/>
            </a:pPr>
            <a:r>
              <a:rPr lang="en-US" dirty="0" smtClean="0"/>
              <a:t>Implementing </a:t>
            </a:r>
            <a:r>
              <a:rPr lang="en-US" dirty="0"/>
              <a:t>different levels with increasing levels of </a:t>
            </a:r>
            <a:r>
              <a:rPr lang="en-US" dirty="0" smtClean="0"/>
              <a:t>difficulty.</a:t>
            </a:r>
            <a:endParaRPr lang="en-IN" dirty="0"/>
          </a:p>
        </p:txBody>
      </p:sp>
    </p:spTree>
    <p:extLst>
      <p:ext uri="{BB962C8B-B14F-4D97-AF65-F5344CB8AC3E}">
        <p14:creationId xmlns:p14="http://schemas.microsoft.com/office/powerpoint/2010/main" val="4120791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4181" y="2586319"/>
            <a:ext cx="5981112" cy="1400530"/>
          </a:xfrm>
        </p:spPr>
        <p:txBody>
          <a:bodyPr/>
          <a:lstStyle/>
          <a:p>
            <a:pPr algn="ctr"/>
            <a:r>
              <a:rPr lang="en-IN" sz="8000" dirty="0" smtClean="0">
                <a:latin typeface="Algerian" panose="04020705040A02060702" pitchFamily="82" charset="0"/>
              </a:rPr>
              <a:t>THANK YOU</a:t>
            </a:r>
            <a:endParaRPr lang="en-IN" sz="8000" dirty="0">
              <a:latin typeface="Algerian" panose="04020705040A02060702" pitchFamily="82" charset="0"/>
            </a:endParaRPr>
          </a:p>
        </p:txBody>
      </p:sp>
    </p:spTree>
    <p:extLst>
      <p:ext uri="{BB962C8B-B14F-4D97-AF65-F5344CB8AC3E}">
        <p14:creationId xmlns:p14="http://schemas.microsoft.com/office/powerpoint/2010/main" val="223421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Rounded MT Bold" panose="020F0704030504030204" pitchFamily="34" charset="0"/>
              </a:rPr>
              <a:t>INTRODUCTION</a:t>
            </a:r>
            <a:endParaRPr lang="en-IN" dirty="0">
              <a:latin typeface="Arial Rounded MT Bold" panose="020F0704030504030204" pitchFamily="34" charset="0"/>
            </a:endParaRPr>
          </a:p>
        </p:txBody>
      </p:sp>
      <p:sp>
        <p:nvSpPr>
          <p:cNvPr id="3" name="Content Placeholder 2"/>
          <p:cNvSpPr>
            <a:spLocks noGrp="1"/>
          </p:cNvSpPr>
          <p:nvPr>
            <p:ph idx="1"/>
          </p:nvPr>
        </p:nvSpPr>
        <p:spPr>
          <a:xfrm>
            <a:off x="383178" y="1593670"/>
            <a:ext cx="10554788" cy="4654730"/>
          </a:xfrm>
        </p:spPr>
        <p:txBody>
          <a:bodyPr>
            <a:normAutofit/>
          </a:bodyPr>
          <a:lstStyle/>
          <a:p>
            <a:pPr>
              <a:buFont typeface="Arial" panose="020B0604020202020204" pitchFamily="34" charset="0"/>
              <a:buChar char="•"/>
            </a:pPr>
            <a:r>
              <a:rPr lang="en-IN" sz="2400" dirty="0" smtClean="0"/>
              <a:t>In </a:t>
            </a:r>
            <a:r>
              <a:rPr lang="en-IN" sz="2400" dirty="0"/>
              <a:t>our package we are clearly going to demonstrate the working of “</a:t>
            </a:r>
            <a:r>
              <a:rPr lang="en-IN" sz="2400" dirty="0" smtClean="0"/>
              <a:t>Rubik’s </a:t>
            </a:r>
            <a:r>
              <a:rPr lang="en-IN" sz="2400" dirty="0"/>
              <a:t>Cube Game “. The project improvised on this basic idea to convert a normal 2 Dimensional game into a graphical 3 Dimensional game. The original game is a 2 Dimensional game that involves swapping of any 2 tiles and arranging the tiles in the correct sequence. We modified this idea to include a blank position. This now increases level of difficulty as only the tiles adjacent to the blank position can now be translated, unlike the Puzzle Slider game.</a:t>
            </a:r>
          </a:p>
        </p:txBody>
      </p:sp>
    </p:spTree>
    <p:extLst>
      <p:ext uri="{BB962C8B-B14F-4D97-AF65-F5344CB8AC3E}">
        <p14:creationId xmlns:p14="http://schemas.microsoft.com/office/powerpoint/2010/main" val="368485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467" y="528918"/>
            <a:ext cx="10061076" cy="5767379"/>
          </a:xfrm>
        </p:spPr>
        <p:txBody>
          <a:bodyPr>
            <a:normAutofit lnSpcReduction="10000"/>
          </a:bodyPr>
          <a:lstStyle/>
          <a:p>
            <a:pPr marL="0" indent="0">
              <a:buNone/>
            </a:pPr>
            <a:r>
              <a:rPr lang="en-IN" sz="2800" dirty="0">
                <a:latin typeface="Arial Rounded MT Bold" panose="020F0704030504030204" pitchFamily="34" charset="0"/>
              </a:rPr>
              <a:t>HARDWARE REQUIREMENTS </a:t>
            </a:r>
            <a:endParaRPr lang="en-IN" sz="2800" dirty="0" smtClean="0">
              <a:latin typeface="Arial Rounded MT Bold" panose="020F0704030504030204" pitchFamily="34" charset="0"/>
            </a:endParaRPr>
          </a:p>
          <a:p>
            <a:pPr marL="0" indent="0">
              <a:buNone/>
            </a:pPr>
            <a:r>
              <a:rPr lang="en-IN" sz="2400" dirty="0" smtClean="0"/>
              <a:t>The </a:t>
            </a:r>
            <a:r>
              <a:rPr lang="en-IN" sz="2400" dirty="0"/>
              <a:t>physical components required are: </a:t>
            </a:r>
            <a:endParaRPr lang="en-IN" sz="2400" dirty="0" smtClean="0"/>
          </a:p>
          <a:p>
            <a:pPr>
              <a:buFont typeface="Arial" panose="020B0604020202020204" pitchFamily="34" charset="0"/>
              <a:buChar char="•"/>
            </a:pPr>
            <a:r>
              <a:rPr lang="en-IN" sz="2400" dirty="0" smtClean="0"/>
              <a:t>Processor </a:t>
            </a:r>
            <a:r>
              <a:rPr lang="en-IN" sz="2400" dirty="0"/>
              <a:t>- </a:t>
            </a:r>
            <a:r>
              <a:rPr lang="en-IN" sz="2400" dirty="0" smtClean="0"/>
              <a:t>Pentium Pro </a:t>
            </a:r>
          </a:p>
          <a:p>
            <a:pPr>
              <a:buFont typeface="Arial" panose="020B0604020202020204" pitchFamily="34" charset="0"/>
              <a:buChar char="•"/>
            </a:pPr>
            <a:r>
              <a:rPr lang="en-IN" sz="2400" dirty="0" smtClean="0"/>
              <a:t>Memory </a:t>
            </a:r>
            <a:r>
              <a:rPr lang="en-IN" sz="2400" dirty="0"/>
              <a:t>- 128MB RAM </a:t>
            </a:r>
          </a:p>
          <a:p>
            <a:pPr>
              <a:buFont typeface="Arial" panose="020B0604020202020204" pitchFamily="34" charset="0"/>
              <a:buChar char="•"/>
            </a:pPr>
            <a:r>
              <a:rPr lang="en-IN" sz="2400" dirty="0" smtClean="0"/>
              <a:t>40GB </a:t>
            </a:r>
            <a:r>
              <a:rPr lang="en-IN" sz="2400" dirty="0"/>
              <a:t>Hard Disk Drive </a:t>
            </a:r>
            <a:endParaRPr lang="en-IN" sz="2400" dirty="0" smtClean="0"/>
          </a:p>
          <a:p>
            <a:pPr marL="0" indent="0">
              <a:buNone/>
            </a:pPr>
            <a:endParaRPr lang="en-IN" dirty="0" smtClean="0"/>
          </a:p>
          <a:p>
            <a:pPr marL="0" indent="0">
              <a:buNone/>
            </a:pPr>
            <a:r>
              <a:rPr lang="en-IN" sz="2800" dirty="0" smtClean="0">
                <a:latin typeface="Arial Rounded MT Bold" panose="020F0704030504030204" pitchFamily="34" charset="0"/>
              </a:rPr>
              <a:t>SOFTWARE </a:t>
            </a:r>
            <a:r>
              <a:rPr lang="en-IN" sz="2800" dirty="0">
                <a:latin typeface="Arial Rounded MT Bold" panose="020F0704030504030204" pitchFamily="34" charset="0"/>
              </a:rPr>
              <a:t>REQUIREMENTS </a:t>
            </a:r>
            <a:endParaRPr lang="en-IN" sz="2800" dirty="0" smtClean="0">
              <a:latin typeface="Arial Rounded MT Bold" panose="020F0704030504030204" pitchFamily="34" charset="0"/>
            </a:endParaRPr>
          </a:p>
          <a:p>
            <a:pPr marL="0" indent="0">
              <a:buNone/>
            </a:pPr>
            <a:r>
              <a:rPr lang="en-IN" sz="2400" dirty="0" smtClean="0"/>
              <a:t>The </a:t>
            </a:r>
            <a:r>
              <a:rPr lang="en-IN" sz="2400" dirty="0"/>
              <a:t>software used in building this program </a:t>
            </a:r>
            <a:r>
              <a:rPr lang="en-IN" sz="2400" dirty="0" smtClean="0"/>
              <a:t>are:</a:t>
            </a:r>
          </a:p>
          <a:p>
            <a:pPr>
              <a:buFont typeface="Arial" panose="020B0604020202020204" pitchFamily="34" charset="0"/>
              <a:buChar char="•"/>
            </a:pPr>
            <a:r>
              <a:rPr lang="en-IN" sz="2400" dirty="0" smtClean="0"/>
              <a:t>Operating </a:t>
            </a:r>
            <a:r>
              <a:rPr lang="en-IN" sz="2400" dirty="0"/>
              <a:t>system – </a:t>
            </a:r>
            <a:r>
              <a:rPr lang="en-IN" sz="2400" dirty="0" smtClean="0"/>
              <a:t>WINDOWS</a:t>
            </a:r>
            <a:endParaRPr lang="en-IN" sz="2400" dirty="0"/>
          </a:p>
          <a:p>
            <a:pPr>
              <a:buFont typeface="Arial" panose="020B0604020202020204" pitchFamily="34" charset="0"/>
              <a:buChar char="•"/>
            </a:pPr>
            <a:r>
              <a:rPr lang="en-IN" sz="2400" dirty="0" smtClean="0"/>
              <a:t>Tools </a:t>
            </a:r>
            <a:r>
              <a:rPr lang="en-IN" sz="2400" dirty="0"/>
              <a:t>: </a:t>
            </a:r>
            <a:r>
              <a:rPr lang="en-IN" sz="2400" dirty="0" err="1" smtClean="0"/>
              <a:t>Codeblocks</a:t>
            </a:r>
            <a:endParaRPr lang="en-IN" sz="2400" dirty="0"/>
          </a:p>
          <a:p>
            <a:pPr>
              <a:buFont typeface="Arial" panose="020B0604020202020204" pitchFamily="34" charset="0"/>
              <a:buChar char="•"/>
            </a:pPr>
            <a:r>
              <a:rPr lang="en-IN" sz="2400" dirty="0" smtClean="0"/>
              <a:t>Graphics </a:t>
            </a:r>
            <a:r>
              <a:rPr lang="en-IN" sz="2400" dirty="0"/>
              <a:t>Library – glut.h </a:t>
            </a:r>
          </a:p>
          <a:p>
            <a:pPr>
              <a:buFont typeface="Arial" panose="020B0604020202020204" pitchFamily="34" charset="0"/>
              <a:buChar char="•"/>
            </a:pPr>
            <a:r>
              <a:rPr lang="en-IN" sz="2400" dirty="0" smtClean="0"/>
              <a:t>OpenGL </a:t>
            </a:r>
            <a:r>
              <a:rPr lang="en-IN" sz="2400" dirty="0"/>
              <a:t>2.0 </a:t>
            </a:r>
          </a:p>
        </p:txBody>
      </p:sp>
    </p:spTree>
    <p:extLst>
      <p:ext uri="{BB962C8B-B14F-4D97-AF65-F5344CB8AC3E}">
        <p14:creationId xmlns:p14="http://schemas.microsoft.com/office/powerpoint/2010/main" val="2354527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17587"/>
            <a:ext cx="9404723" cy="1400530"/>
          </a:xfrm>
        </p:spPr>
        <p:txBody>
          <a:bodyPr/>
          <a:lstStyle/>
          <a:p>
            <a:r>
              <a:rPr lang="en-IN" dirty="0" smtClean="0">
                <a:latin typeface="Arial Rounded MT Bold" panose="020F0704030504030204" pitchFamily="34" charset="0"/>
              </a:rPr>
              <a:t>ALGORITHM</a:t>
            </a:r>
            <a:endParaRPr lang="en-IN" dirty="0">
              <a:latin typeface="Arial Rounded MT Bold" panose="020F0704030504030204" pitchFamily="34" charset="0"/>
            </a:endParaRPr>
          </a:p>
        </p:txBody>
      </p:sp>
      <p:sp>
        <p:nvSpPr>
          <p:cNvPr id="3" name="Content Placeholder 2"/>
          <p:cNvSpPr>
            <a:spLocks noGrp="1"/>
          </p:cNvSpPr>
          <p:nvPr>
            <p:ph idx="1"/>
          </p:nvPr>
        </p:nvSpPr>
        <p:spPr>
          <a:xfrm>
            <a:off x="646111" y="1010194"/>
            <a:ext cx="9690963" cy="5965372"/>
          </a:xfrm>
        </p:spPr>
        <p:txBody>
          <a:bodyPr>
            <a:normAutofit fontScale="92500" lnSpcReduction="10000"/>
          </a:bodyPr>
          <a:lstStyle/>
          <a:p>
            <a:pPr>
              <a:buFont typeface="Arial" panose="020B0604020202020204" pitchFamily="34" charset="0"/>
              <a:buChar char="•"/>
            </a:pPr>
            <a:r>
              <a:rPr lang="en-IN" b="1" dirty="0" smtClean="0"/>
              <a:t>STEP </a:t>
            </a:r>
            <a:r>
              <a:rPr lang="en-IN" b="1" dirty="0"/>
              <a:t>1:</a:t>
            </a:r>
            <a:r>
              <a:rPr lang="en-IN" dirty="0"/>
              <a:t> Define vertices for 27 cubes which are used to compose one whole cube known as “</a:t>
            </a:r>
            <a:r>
              <a:rPr lang="en-IN" dirty="0" err="1"/>
              <a:t>Rubiks</a:t>
            </a:r>
            <a:r>
              <a:rPr lang="en-IN" dirty="0"/>
              <a:t> cube”. </a:t>
            </a:r>
          </a:p>
          <a:p>
            <a:pPr>
              <a:buFont typeface="Arial" panose="020B0604020202020204" pitchFamily="34" charset="0"/>
              <a:buChar char="•"/>
            </a:pPr>
            <a:r>
              <a:rPr lang="en-IN" b="1" dirty="0"/>
              <a:t>STEP 2:</a:t>
            </a:r>
            <a:r>
              <a:rPr lang="en-IN" dirty="0"/>
              <a:t> Define </a:t>
            </a:r>
            <a:r>
              <a:rPr lang="en-IN" dirty="0" err="1"/>
              <a:t>colors</a:t>
            </a:r>
            <a:r>
              <a:rPr lang="en-IN" dirty="0"/>
              <a:t> for each cube of the </a:t>
            </a:r>
            <a:r>
              <a:rPr lang="en-IN" dirty="0" err="1"/>
              <a:t>Rubiks</a:t>
            </a:r>
            <a:r>
              <a:rPr lang="en-IN" dirty="0"/>
              <a:t> cube to distinguish one cube from the other and as well as </a:t>
            </a:r>
            <a:r>
              <a:rPr lang="en-IN" dirty="0" err="1"/>
              <a:t>color</a:t>
            </a:r>
            <a:r>
              <a:rPr lang="en-IN" dirty="0"/>
              <a:t> for the speed meter, which is used to control the speed of rotation. </a:t>
            </a:r>
          </a:p>
          <a:p>
            <a:pPr marL="0" indent="0">
              <a:buNone/>
            </a:pPr>
            <a:r>
              <a:rPr lang="en-IN" b="1" dirty="0"/>
              <a:t> </a:t>
            </a:r>
            <a:r>
              <a:rPr lang="en-IN" b="1" dirty="0" smtClean="0"/>
              <a:t>    Output</a:t>
            </a:r>
            <a:r>
              <a:rPr lang="en-IN" b="1" dirty="0"/>
              <a:t>( ) function: </a:t>
            </a:r>
            <a:endParaRPr lang="en-IN" dirty="0"/>
          </a:p>
          <a:p>
            <a:pPr>
              <a:buFont typeface="Arial" panose="020B0604020202020204" pitchFamily="34" charset="0"/>
              <a:buChar char="•"/>
            </a:pPr>
            <a:r>
              <a:rPr lang="en-IN" b="1" dirty="0"/>
              <a:t>STEP 3:</a:t>
            </a:r>
            <a:r>
              <a:rPr lang="en-IN" dirty="0"/>
              <a:t> This function is used to display the message using the Commands </a:t>
            </a:r>
            <a:r>
              <a:rPr lang="en-IN" dirty="0" err="1"/>
              <a:t>glutBitmapCharacter</a:t>
            </a:r>
            <a:r>
              <a:rPr lang="en-IN" dirty="0"/>
              <a:t>( ) and </a:t>
            </a:r>
            <a:r>
              <a:rPr lang="en-IN" dirty="0" err="1"/>
              <a:t>glRasterpos</a:t>
            </a:r>
            <a:r>
              <a:rPr lang="en-IN" dirty="0"/>
              <a:t>*( ). </a:t>
            </a:r>
          </a:p>
          <a:p>
            <a:pPr marL="0" indent="0">
              <a:buNone/>
            </a:pPr>
            <a:r>
              <a:rPr lang="en-IN" b="1" dirty="0" smtClean="0"/>
              <a:t>     Polygon</a:t>
            </a:r>
            <a:r>
              <a:rPr lang="en-IN" b="1" dirty="0"/>
              <a:t>( ) function: </a:t>
            </a:r>
            <a:endParaRPr lang="en-IN" dirty="0"/>
          </a:p>
          <a:p>
            <a:pPr>
              <a:buFont typeface="Arial" panose="020B0604020202020204" pitchFamily="34" charset="0"/>
              <a:buChar char="•"/>
            </a:pPr>
            <a:r>
              <a:rPr lang="en-IN" b="1" dirty="0"/>
              <a:t>STEP 4:</a:t>
            </a:r>
            <a:r>
              <a:rPr lang="en-IN" dirty="0"/>
              <a:t> Draw a polygon via list of vertices with the line of 3 pixels wide. </a:t>
            </a:r>
          </a:p>
          <a:p>
            <a:pPr marL="0" indent="0">
              <a:buNone/>
            </a:pPr>
            <a:r>
              <a:rPr lang="en-IN" b="1" dirty="0" smtClean="0"/>
              <a:t>     </a:t>
            </a:r>
            <a:r>
              <a:rPr lang="en-IN" b="1" dirty="0" err="1" smtClean="0"/>
              <a:t>Colorcube</a:t>
            </a:r>
            <a:r>
              <a:rPr lang="en-IN" b="1" dirty="0"/>
              <a:t>( ) function: </a:t>
            </a:r>
            <a:endParaRPr lang="en-IN" dirty="0"/>
          </a:p>
          <a:p>
            <a:pPr>
              <a:buFont typeface="Arial" panose="020B0604020202020204" pitchFamily="34" charset="0"/>
              <a:buChar char="•"/>
            </a:pPr>
            <a:r>
              <a:rPr lang="en-IN" b="1" dirty="0"/>
              <a:t>STEP 5:</a:t>
            </a:r>
            <a:r>
              <a:rPr lang="en-IN" dirty="0"/>
              <a:t> Map vertices to faces. Hence the use of </a:t>
            </a:r>
            <a:r>
              <a:rPr lang="en-IN" dirty="0" err="1"/>
              <a:t>colorcube</a:t>
            </a:r>
            <a:r>
              <a:rPr lang="en-IN" dirty="0"/>
              <a:t> function has done 27 times with different prefixes for all the 27 cubes amongst which one with no </a:t>
            </a:r>
            <a:r>
              <a:rPr lang="en-IN" dirty="0" err="1"/>
              <a:t>color</a:t>
            </a:r>
            <a:r>
              <a:rPr lang="en-IN" dirty="0"/>
              <a:t>, 6 with one </a:t>
            </a:r>
            <a:r>
              <a:rPr lang="en-IN" dirty="0" err="1"/>
              <a:t>color</a:t>
            </a:r>
            <a:r>
              <a:rPr lang="en-IN" dirty="0"/>
              <a:t>, 12 with two </a:t>
            </a:r>
            <a:r>
              <a:rPr lang="en-IN" dirty="0" err="1"/>
              <a:t>colors</a:t>
            </a:r>
            <a:r>
              <a:rPr lang="en-IN" dirty="0"/>
              <a:t> and 8 with three </a:t>
            </a:r>
            <a:r>
              <a:rPr lang="en-IN" dirty="0" err="1"/>
              <a:t>colors</a:t>
            </a:r>
            <a:r>
              <a:rPr lang="en-IN" dirty="0"/>
              <a:t> on it. </a:t>
            </a:r>
          </a:p>
          <a:p>
            <a:pPr marL="0" indent="0">
              <a:buNone/>
            </a:pPr>
            <a:r>
              <a:rPr lang="en-IN" b="1" dirty="0" smtClean="0"/>
              <a:t>     </a:t>
            </a:r>
            <a:r>
              <a:rPr lang="en-IN" b="1" dirty="0" err="1" smtClean="0"/>
              <a:t>Speedmeter</a:t>
            </a:r>
            <a:r>
              <a:rPr lang="en-IN" b="1" dirty="0"/>
              <a:t>( ) function: </a:t>
            </a:r>
            <a:endParaRPr lang="en-IN" dirty="0"/>
          </a:p>
          <a:p>
            <a:pPr>
              <a:buFont typeface="Arial" panose="020B0604020202020204" pitchFamily="34" charset="0"/>
              <a:buChar char="•"/>
            </a:pPr>
            <a:r>
              <a:rPr lang="en-IN" b="1" dirty="0"/>
              <a:t>STEP 6:</a:t>
            </a:r>
            <a:r>
              <a:rPr lang="en-IN" dirty="0"/>
              <a:t> This function is used to define vertices for a </a:t>
            </a:r>
            <a:r>
              <a:rPr lang="en-IN" dirty="0" err="1"/>
              <a:t>speedmeter</a:t>
            </a:r>
            <a:r>
              <a:rPr lang="en-IN" dirty="0"/>
              <a:t>, which is used to control the speed of rotation. </a:t>
            </a:r>
          </a:p>
        </p:txBody>
      </p:sp>
    </p:spTree>
    <p:extLst>
      <p:ext uri="{BB962C8B-B14F-4D97-AF65-F5344CB8AC3E}">
        <p14:creationId xmlns:p14="http://schemas.microsoft.com/office/powerpoint/2010/main" val="62882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420" y="520209"/>
            <a:ext cx="9895613" cy="6498900"/>
          </a:xfrm>
        </p:spPr>
        <p:txBody>
          <a:bodyPr>
            <a:normAutofit fontScale="85000" lnSpcReduction="10000"/>
          </a:bodyPr>
          <a:lstStyle/>
          <a:p>
            <a:pPr marL="0" indent="0">
              <a:buNone/>
            </a:pPr>
            <a:r>
              <a:rPr lang="en-IN" b="1" dirty="0" smtClean="0"/>
              <a:t>     Display</a:t>
            </a:r>
            <a:r>
              <a:rPr lang="en-IN" b="1" dirty="0"/>
              <a:t>( ) function: </a:t>
            </a:r>
            <a:endParaRPr lang="en-IN" dirty="0"/>
          </a:p>
          <a:p>
            <a:pPr>
              <a:buFont typeface="Arial" panose="020B0604020202020204" pitchFamily="34" charset="0"/>
              <a:buChar char="•"/>
            </a:pPr>
            <a:r>
              <a:rPr lang="en-IN" b="1" dirty="0"/>
              <a:t>STEP 7:</a:t>
            </a:r>
            <a:r>
              <a:rPr lang="en-IN" dirty="0"/>
              <a:t> Clear the frame buffers and the z-buffer. </a:t>
            </a:r>
          </a:p>
          <a:p>
            <a:pPr>
              <a:buFont typeface="Arial" panose="020B0604020202020204" pitchFamily="34" charset="0"/>
              <a:buChar char="•"/>
            </a:pPr>
            <a:r>
              <a:rPr lang="en-IN" b="1" dirty="0"/>
              <a:t>STEP 8:</a:t>
            </a:r>
            <a:r>
              <a:rPr lang="en-IN" dirty="0"/>
              <a:t> Invoke the function </a:t>
            </a:r>
            <a:r>
              <a:rPr lang="en-IN" dirty="0" err="1"/>
              <a:t>speedmeter</a:t>
            </a:r>
            <a:r>
              <a:rPr lang="en-IN" dirty="0"/>
              <a:t> and output. </a:t>
            </a:r>
          </a:p>
          <a:p>
            <a:pPr>
              <a:buFont typeface="Arial" panose="020B0604020202020204" pitchFamily="34" charset="0"/>
              <a:buChar char="•"/>
            </a:pPr>
            <a:r>
              <a:rPr lang="en-IN" b="1" dirty="0"/>
              <a:t>STEP 9:</a:t>
            </a:r>
            <a:r>
              <a:rPr lang="en-IN" dirty="0"/>
              <a:t> Using the variables rotation and inverse the rotation for the faces are defined, where if rotation is one and the inverse flag is zero then the top face of the cube will be rotated in the clockwise direction and </a:t>
            </a:r>
            <a:r>
              <a:rPr lang="en-IN" dirty="0" err="1"/>
              <a:t>incase</a:t>
            </a:r>
            <a:r>
              <a:rPr lang="en-IN" dirty="0"/>
              <a:t> if rotation is one and also is the inverse flag then the top face of the cube will be rotated in the anti-clockwise direction. </a:t>
            </a:r>
          </a:p>
          <a:p>
            <a:pPr>
              <a:buFont typeface="Arial" panose="020B0604020202020204" pitchFamily="34" charset="0"/>
              <a:buChar char="•"/>
            </a:pPr>
            <a:r>
              <a:rPr lang="en-IN" b="1" dirty="0"/>
              <a:t>STEP 10:</a:t>
            </a:r>
            <a:r>
              <a:rPr lang="en-IN" dirty="0"/>
              <a:t> The same procedure that has been specified in the step 9 is adopted with different values for the rotation, such as rotation with the value two is implemented for right three for front, four for left, five for back and six for bottom rotations respectively with the implementation of inverse variable being same. </a:t>
            </a:r>
          </a:p>
          <a:p>
            <a:pPr>
              <a:buFont typeface="Arial" panose="020B0604020202020204" pitchFamily="34" charset="0"/>
              <a:buChar char="•"/>
            </a:pPr>
            <a:r>
              <a:rPr lang="en-IN" b="1" dirty="0"/>
              <a:t>STEP 11:</a:t>
            </a:r>
            <a:r>
              <a:rPr lang="en-IN" dirty="0"/>
              <a:t> Invoke the output function and swap the buffers. </a:t>
            </a:r>
          </a:p>
          <a:p>
            <a:pPr marL="0" indent="0">
              <a:buNone/>
            </a:pPr>
            <a:r>
              <a:rPr lang="en-IN" b="1" dirty="0" smtClean="0"/>
              <a:t>      Transpose</a:t>
            </a:r>
            <a:r>
              <a:rPr lang="en-IN" b="1" dirty="0"/>
              <a:t>( ) function: </a:t>
            </a:r>
            <a:endParaRPr lang="en-IN" dirty="0"/>
          </a:p>
          <a:p>
            <a:pPr>
              <a:buFont typeface="Arial" panose="020B0604020202020204" pitchFamily="34" charset="0"/>
              <a:buChar char="•"/>
            </a:pPr>
            <a:r>
              <a:rPr lang="en-IN" dirty="0"/>
              <a:t>STEP 12: This function is used to define the transpose for all the six faces. </a:t>
            </a:r>
            <a:endParaRPr lang="en-IN" dirty="0" smtClean="0"/>
          </a:p>
          <a:p>
            <a:pPr marL="0" indent="0">
              <a:buNone/>
            </a:pPr>
            <a:r>
              <a:rPr lang="en-IN" b="1" dirty="0" smtClean="0"/>
              <a:t>      </a:t>
            </a:r>
            <a:r>
              <a:rPr lang="en-IN" b="1" dirty="0" err="1" smtClean="0"/>
              <a:t>Topc</a:t>
            </a:r>
            <a:r>
              <a:rPr lang="en-IN" b="1" dirty="0"/>
              <a:t>( ) function: </a:t>
            </a:r>
            <a:endParaRPr lang="en-IN" dirty="0"/>
          </a:p>
          <a:p>
            <a:pPr>
              <a:buFont typeface="Arial" panose="020B0604020202020204" pitchFamily="34" charset="0"/>
              <a:buChar char="•"/>
            </a:pPr>
            <a:r>
              <a:rPr lang="en-IN" b="1" dirty="0"/>
              <a:t>STEP 13:</a:t>
            </a:r>
            <a:r>
              <a:rPr lang="en-IN" dirty="0"/>
              <a:t> This function is used to assign the values when the operation is rotation of the top face. </a:t>
            </a:r>
          </a:p>
          <a:p>
            <a:pPr marL="0" indent="0">
              <a:buNone/>
            </a:pPr>
            <a:r>
              <a:rPr lang="en-IN" b="1" dirty="0" smtClean="0"/>
              <a:t>      </a:t>
            </a:r>
            <a:r>
              <a:rPr lang="en-IN" b="1" dirty="0" err="1" smtClean="0"/>
              <a:t>Frontc</a:t>
            </a:r>
            <a:r>
              <a:rPr lang="en-IN" b="1" dirty="0"/>
              <a:t>( ) function:</a:t>
            </a:r>
            <a:endParaRPr lang="en-IN" dirty="0"/>
          </a:p>
          <a:p>
            <a:pPr>
              <a:buFont typeface="Arial" panose="020B0604020202020204" pitchFamily="34" charset="0"/>
              <a:buChar char="•"/>
            </a:pPr>
            <a:r>
              <a:rPr lang="en-IN" b="1" dirty="0"/>
              <a:t>STEP 14:</a:t>
            </a:r>
            <a:r>
              <a:rPr lang="en-IN" dirty="0"/>
              <a:t> This function is used to assign the values when the operation is rotation of the front face. </a:t>
            </a:r>
          </a:p>
          <a:p>
            <a:pPr marL="0" indent="0">
              <a:buNone/>
            </a:pPr>
            <a:endParaRPr lang="en-IN" dirty="0"/>
          </a:p>
          <a:p>
            <a:endParaRPr lang="en-IN" dirty="0"/>
          </a:p>
        </p:txBody>
      </p:sp>
    </p:spTree>
    <p:extLst>
      <p:ext uri="{BB962C8B-B14F-4D97-AF65-F5344CB8AC3E}">
        <p14:creationId xmlns:p14="http://schemas.microsoft.com/office/powerpoint/2010/main" val="359217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554" y="374470"/>
            <a:ext cx="10911840" cy="6483530"/>
          </a:xfrm>
        </p:spPr>
        <p:txBody>
          <a:bodyPr>
            <a:normAutofit fontScale="92500" lnSpcReduction="20000"/>
          </a:bodyPr>
          <a:lstStyle/>
          <a:p>
            <a:pPr marL="0" indent="0">
              <a:buNone/>
            </a:pPr>
            <a:r>
              <a:rPr lang="en-IN" b="1" dirty="0" smtClean="0"/>
              <a:t>     </a:t>
            </a:r>
            <a:r>
              <a:rPr lang="en-IN" b="1" dirty="0" err="1" smtClean="0"/>
              <a:t>Rightc</a:t>
            </a:r>
            <a:r>
              <a:rPr lang="en-IN" b="1" dirty="0"/>
              <a:t>( ) function: </a:t>
            </a:r>
            <a:endParaRPr lang="en-IN" dirty="0"/>
          </a:p>
          <a:p>
            <a:pPr>
              <a:buFont typeface="Arial" panose="020B0604020202020204" pitchFamily="34" charset="0"/>
              <a:buChar char="•"/>
            </a:pPr>
            <a:r>
              <a:rPr lang="en-IN" b="1" dirty="0"/>
              <a:t>STEP 15:</a:t>
            </a:r>
            <a:r>
              <a:rPr lang="en-IN" dirty="0"/>
              <a:t> This function is used to assign the values when the operation is rotation of the right face. </a:t>
            </a:r>
          </a:p>
          <a:p>
            <a:pPr marL="0" indent="0">
              <a:buNone/>
            </a:pPr>
            <a:r>
              <a:rPr lang="en-IN" b="1" dirty="0" smtClean="0"/>
              <a:t>     </a:t>
            </a:r>
            <a:r>
              <a:rPr lang="en-IN" b="1" dirty="0" err="1" smtClean="0"/>
              <a:t>Leftc</a:t>
            </a:r>
            <a:r>
              <a:rPr lang="en-IN" b="1" dirty="0"/>
              <a:t>( ) function: </a:t>
            </a:r>
            <a:endParaRPr lang="en-IN" dirty="0"/>
          </a:p>
          <a:p>
            <a:pPr>
              <a:buFont typeface="Arial" panose="020B0604020202020204" pitchFamily="34" charset="0"/>
              <a:buChar char="•"/>
            </a:pPr>
            <a:r>
              <a:rPr lang="en-IN" b="1" dirty="0"/>
              <a:t>STEP 16:</a:t>
            </a:r>
            <a:r>
              <a:rPr lang="en-IN" dirty="0"/>
              <a:t> This function is used to assign the values when the operation is rotation of the left face. </a:t>
            </a:r>
          </a:p>
          <a:p>
            <a:pPr marL="0" indent="0">
              <a:buNone/>
            </a:pPr>
            <a:r>
              <a:rPr lang="en-IN" b="1" dirty="0" smtClean="0"/>
              <a:t>     </a:t>
            </a:r>
            <a:r>
              <a:rPr lang="en-IN" b="1" dirty="0" err="1" smtClean="0"/>
              <a:t>Backc</a:t>
            </a:r>
            <a:r>
              <a:rPr lang="en-IN" b="1" dirty="0"/>
              <a:t>( ) function: </a:t>
            </a:r>
            <a:endParaRPr lang="en-IN" dirty="0"/>
          </a:p>
          <a:p>
            <a:pPr>
              <a:buFont typeface="Arial" panose="020B0604020202020204" pitchFamily="34" charset="0"/>
              <a:buChar char="•"/>
            </a:pPr>
            <a:r>
              <a:rPr lang="en-IN" b="1" dirty="0"/>
              <a:t>STEP 17:</a:t>
            </a:r>
            <a:r>
              <a:rPr lang="en-IN" dirty="0"/>
              <a:t> This function is used to assign the values when the operation is rotation of the back face. </a:t>
            </a:r>
          </a:p>
          <a:p>
            <a:pPr marL="0" indent="0">
              <a:buNone/>
            </a:pPr>
            <a:r>
              <a:rPr lang="en-IN" b="1" dirty="0" smtClean="0"/>
              <a:t>     </a:t>
            </a:r>
            <a:r>
              <a:rPr lang="en-IN" b="1" dirty="0" err="1" smtClean="0"/>
              <a:t>Bottomc</a:t>
            </a:r>
            <a:r>
              <a:rPr lang="en-IN" b="1" dirty="0"/>
              <a:t>( ) function: </a:t>
            </a:r>
            <a:endParaRPr lang="en-IN" dirty="0"/>
          </a:p>
          <a:p>
            <a:pPr>
              <a:buFont typeface="Arial" panose="020B0604020202020204" pitchFamily="34" charset="0"/>
              <a:buChar char="•"/>
            </a:pPr>
            <a:r>
              <a:rPr lang="en-IN" b="1" dirty="0"/>
              <a:t>STEP 18:</a:t>
            </a:r>
            <a:r>
              <a:rPr lang="en-IN" dirty="0"/>
              <a:t> This function is used to assign the values when the operation is rotation of the bottom face. </a:t>
            </a:r>
          </a:p>
          <a:p>
            <a:pPr marL="0" indent="0">
              <a:buNone/>
            </a:pPr>
            <a:r>
              <a:rPr lang="en-IN" b="1" dirty="0" smtClean="0"/>
              <a:t>     </a:t>
            </a:r>
            <a:r>
              <a:rPr lang="en-IN" b="1" dirty="0" err="1" smtClean="0"/>
              <a:t>Spincube</a:t>
            </a:r>
            <a:r>
              <a:rPr lang="en-IN" b="1" dirty="0"/>
              <a:t>( ) function: </a:t>
            </a:r>
            <a:endParaRPr lang="en-IN" dirty="0"/>
          </a:p>
          <a:p>
            <a:pPr>
              <a:buFont typeface="Arial" panose="020B0604020202020204" pitchFamily="34" charset="0"/>
              <a:buChar char="•"/>
            </a:pPr>
            <a:r>
              <a:rPr lang="en-IN" b="1" dirty="0"/>
              <a:t>STEP 19:</a:t>
            </a:r>
            <a:r>
              <a:rPr lang="en-IN" dirty="0"/>
              <a:t> This is function is an idle </a:t>
            </a:r>
            <a:r>
              <a:rPr lang="en-IN" dirty="0" err="1"/>
              <a:t>callback</a:t>
            </a:r>
            <a:r>
              <a:rPr lang="en-IN" dirty="0"/>
              <a:t> which rotates the cube accordingly, if rotation is one and inverse is zero then rotate the top face of the cube by 90 degrees in the clockwise direction and if inverse is one then rotate the same face by 90 degree in the anti-clockwise direction. </a:t>
            </a:r>
          </a:p>
          <a:p>
            <a:pPr>
              <a:buFont typeface="Arial" panose="020B0604020202020204" pitchFamily="34" charset="0"/>
              <a:buChar char="•"/>
            </a:pPr>
            <a:r>
              <a:rPr lang="en-IN" b="1" dirty="0"/>
              <a:t>STEP 20:</a:t>
            </a:r>
            <a:r>
              <a:rPr lang="en-IN" dirty="0"/>
              <a:t> The same procedure is implemented for the other faces of the cube with different rotation values. </a:t>
            </a:r>
          </a:p>
          <a:p>
            <a:pPr>
              <a:buFont typeface="Arial" panose="020B0604020202020204" pitchFamily="34" charset="0"/>
              <a:buChar char="•"/>
            </a:pPr>
            <a:r>
              <a:rPr lang="en-IN" b="1" dirty="0"/>
              <a:t>STEP 21:</a:t>
            </a:r>
            <a:r>
              <a:rPr lang="en-IN" dirty="0"/>
              <a:t> The cube is redisplayed after the rotation. </a:t>
            </a:r>
          </a:p>
          <a:p>
            <a:endParaRPr lang="en-IN" dirty="0"/>
          </a:p>
          <a:p>
            <a:endParaRPr lang="en-IN" dirty="0"/>
          </a:p>
        </p:txBody>
      </p:sp>
    </p:spTree>
    <p:extLst>
      <p:ext uri="{BB962C8B-B14F-4D97-AF65-F5344CB8AC3E}">
        <p14:creationId xmlns:p14="http://schemas.microsoft.com/office/powerpoint/2010/main" val="161288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4" y="235131"/>
            <a:ext cx="10232572" cy="6522720"/>
          </a:xfrm>
        </p:spPr>
        <p:txBody>
          <a:bodyPr>
            <a:normAutofit fontScale="85000" lnSpcReduction="20000"/>
          </a:bodyPr>
          <a:lstStyle/>
          <a:p>
            <a:pPr marL="0" indent="0">
              <a:buNone/>
            </a:pPr>
            <a:r>
              <a:rPr lang="en-IN" sz="2100" b="1" dirty="0" smtClean="0"/>
              <a:t>     Motion</a:t>
            </a:r>
            <a:r>
              <a:rPr lang="en-IN" sz="2100" b="1" dirty="0"/>
              <a:t>( ) function: </a:t>
            </a:r>
            <a:endParaRPr lang="en-IN" sz="2100" dirty="0"/>
          </a:p>
          <a:p>
            <a:pPr>
              <a:buFont typeface="Arial" panose="020B0604020202020204" pitchFamily="34" charset="0"/>
              <a:buChar char="•"/>
            </a:pPr>
            <a:r>
              <a:rPr lang="en-IN" sz="2100" b="1" dirty="0"/>
              <a:t>STEP 22:</a:t>
            </a:r>
            <a:r>
              <a:rPr lang="en-IN" sz="2100" dirty="0"/>
              <a:t> This is used to rotate the cube about the selected axis. </a:t>
            </a:r>
          </a:p>
          <a:p>
            <a:pPr marL="0" indent="0">
              <a:buNone/>
            </a:pPr>
            <a:r>
              <a:rPr lang="en-IN" sz="2100" b="1" dirty="0" smtClean="0"/>
              <a:t>     Mouse</a:t>
            </a:r>
            <a:r>
              <a:rPr lang="en-IN" sz="2100" b="1" dirty="0"/>
              <a:t>( ) function: </a:t>
            </a:r>
            <a:endParaRPr lang="en-IN" sz="2100" dirty="0"/>
          </a:p>
          <a:p>
            <a:pPr>
              <a:buFont typeface="Arial" panose="020B0604020202020204" pitchFamily="34" charset="0"/>
              <a:buChar char="•"/>
            </a:pPr>
            <a:r>
              <a:rPr lang="en-IN" sz="2100" b="1" dirty="0"/>
              <a:t>STEP 23:</a:t>
            </a:r>
            <a:r>
              <a:rPr lang="en-IN" sz="2100" dirty="0"/>
              <a:t> Mouse </a:t>
            </a:r>
            <a:r>
              <a:rPr lang="en-IN" sz="2100" dirty="0" err="1"/>
              <a:t>callback</a:t>
            </a:r>
            <a:r>
              <a:rPr lang="en-IN" sz="2100" dirty="0"/>
              <a:t> function. This allows user to give input through mouse buttons. </a:t>
            </a:r>
          </a:p>
          <a:p>
            <a:pPr marL="0" indent="0">
              <a:buNone/>
            </a:pPr>
            <a:r>
              <a:rPr lang="en-IN" sz="2100" b="1" dirty="0" smtClean="0"/>
              <a:t>     Keyboard</a:t>
            </a:r>
            <a:r>
              <a:rPr lang="en-IN" sz="2100" b="1" dirty="0"/>
              <a:t>( ) function: </a:t>
            </a:r>
            <a:endParaRPr lang="en-IN" sz="2100" dirty="0"/>
          </a:p>
          <a:p>
            <a:pPr>
              <a:buFont typeface="Arial" panose="020B0604020202020204" pitchFamily="34" charset="0"/>
              <a:buChar char="•"/>
            </a:pPr>
            <a:r>
              <a:rPr lang="en-IN" sz="2100" b="1" dirty="0"/>
              <a:t>STEP 24:</a:t>
            </a:r>
            <a:r>
              <a:rPr lang="en-IN" sz="2100" dirty="0"/>
              <a:t> use the keys ‘</a:t>
            </a:r>
            <a:r>
              <a:rPr lang="en-IN" sz="2100" dirty="0" err="1"/>
              <a:t>a’,’s’,’d’,’f’,’g’,’h</a:t>
            </a:r>
            <a:r>
              <a:rPr lang="en-IN" sz="2100" dirty="0"/>
              <a:t>’ to rotate the faces of the accordingly in the clockwise direction and the keys ‘</a:t>
            </a:r>
            <a:r>
              <a:rPr lang="en-IN" sz="2100" dirty="0" err="1"/>
              <a:t>q’,’w’,’e’,’r’,’t’,’y</a:t>
            </a:r>
            <a:r>
              <a:rPr lang="en-IN" sz="2100" dirty="0"/>
              <a:t>’ to rotate in the anti-clockwise direction. </a:t>
            </a:r>
          </a:p>
          <a:p>
            <a:pPr>
              <a:buFont typeface="Arial" panose="020B0604020202020204" pitchFamily="34" charset="0"/>
              <a:buChar char="•"/>
            </a:pPr>
            <a:r>
              <a:rPr lang="en-IN" sz="2100" b="1" dirty="0"/>
              <a:t>STEP 25:</a:t>
            </a:r>
            <a:r>
              <a:rPr lang="en-IN" sz="2100" dirty="0"/>
              <a:t> use the keys ‘1’,’2’,’4’,’5’,’6’,’8’,’9’ are used to move the viewer along the axis. </a:t>
            </a:r>
          </a:p>
          <a:p>
            <a:pPr>
              <a:buFont typeface="Arial" panose="020B0604020202020204" pitchFamily="34" charset="0"/>
              <a:buChar char="•"/>
            </a:pPr>
            <a:r>
              <a:rPr lang="en-IN" sz="2100" b="1" dirty="0"/>
              <a:t>STEP 26:</a:t>
            </a:r>
            <a:r>
              <a:rPr lang="en-IN" sz="2100" dirty="0"/>
              <a:t> use the keys ‘m’ and ‘n’ to alter the value of the rotation meter which controls the speed of the rotation. </a:t>
            </a:r>
          </a:p>
          <a:p>
            <a:pPr>
              <a:buFont typeface="Arial" panose="020B0604020202020204" pitchFamily="34" charset="0"/>
              <a:buChar char="•"/>
            </a:pPr>
            <a:r>
              <a:rPr lang="en-IN" sz="2100" b="1" dirty="0"/>
              <a:t>STEP 27:</a:t>
            </a:r>
            <a:r>
              <a:rPr lang="en-IN" sz="2100" dirty="0"/>
              <a:t> use the key ‘o’ for the automatic solving of the cube. </a:t>
            </a:r>
          </a:p>
          <a:p>
            <a:pPr marL="0" indent="0">
              <a:buNone/>
            </a:pPr>
            <a:r>
              <a:rPr lang="en-IN" sz="2100" b="1" dirty="0" smtClean="0"/>
              <a:t>      </a:t>
            </a:r>
            <a:r>
              <a:rPr lang="en-IN" sz="2100" b="1" dirty="0" err="1" smtClean="0"/>
              <a:t>Myreshape</a:t>
            </a:r>
            <a:r>
              <a:rPr lang="en-IN" sz="2100" b="1" dirty="0"/>
              <a:t>( ) function: </a:t>
            </a:r>
            <a:endParaRPr lang="en-IN" sz="2100" dirty="0"/>
          </a:p>
          <a:p>
            <a:pPr>
              <a:buFont typeface="Arial" panose="020B0604020202020204" pitchFamily="34" charset="0"/>
              <a:buChar char="•"/>
            </a:pPr>
            <a:r>
              <a:rPr lang="en-IN" sz="2100" b="1" dirty="0"/>
              <a:t>STEP 28:</a:t>
            </a:r>
            <a:r>
              <a:rPr lang="en-IN" sz="2100" dirty="0"/>
              <a:t> Define a viewport and set the matrix to projection and </a:t>
            </a:r>
            <a:r>
              <a:rPr lang="en-IN" sz="2100" dirty="0" err="1"/>
              <a:t>modelview</a:t>
            </a:r>
            <a:r>
              <a:rPr lang="en-IN" sz="2100" dirty="0"/>
              <a:t> matrices. </a:t>
            </a:r>
          </a:p>
          <a:p>
            <a:pPr marL="0" indent="0">
              <a:buNone/>
            </a:pPr>
            <a:r>
              <a:rPr lang="en-IN" sz="2100" b="1" dirty="0" smtClean="0"/>
              <a:t>     </a:t>
            </a:r>
            <a:r>
              <a:rPr lang="en-IN" sz="2100" b="1" dirty="0" err="1" smtClean="0"/>
              <a:t>Mymenu</a:t>
            </a:r>
            <a:r>
              <a:rPr lang="en-IN" sz="2100" b="1" dirty="0"/>
              <a:t>( ) function: </a:t>
            </a:r>
            <a:endParaRPr lang="en-IN" sz="2100" dirty="0"/>
          </a:p>
          <a:p>
            <a:pPr>
              <a:buFont typeface="Arial" panose="020B0604020202020204" pitchFamily="34" charset="0"/>
              <a:buChar char="•"/>
            </a:pPr>
            <a:r>
              <a:rPr lang="en-IN" sz="2100" b="1" dirty="0"/>
              <a:t>STEP 29:</a:t>
            </a:r>
            <a:r>
              <a:rPr lang="en-IN" sz="2100" dirty="0"/>
              <a:t> Define the actions corresponding to each entry in the menu. </a:t>
            </a:r>
          </a:p>
          <a:p>
            <a:pPr marL="0" indent="0">
              <a:buNone/>
            </a:pPr>
            <a:r>
              <a:rPr lang="en-IN" sz="2100" b="1" dirty="0" smtClean="0"/>
              <a:t>     Main</a:t>
            </a:r>
            <a:r>
              <a:rPr lang="en-IN" sz="2100" b="1" dirty="0"/>
              <a:t>( ) function: </a:t>
            </a:r>
            <a:endParaRPr lang="en-IN" sz="2100" dirty="0"/>
          </a:p>
          <a:p>
            <a:pPr>
              <a:buFont typeface="Arial" panose="020B0604020202020204" pitchFamily="34" charset="0"/>
              <a:buChar char="•"/>
            </a:pPr>
            <a:r>
              <a:rPr lang="en-IN" sz="2100" b="1" dirty="0"/>
              <a:t>STEP 30:</a:t>
            </a:r>
            <a:r>
              <a:rPr lang="en-IN" sz="2100" dirty="0"/>
              <a:t> Both double and z-buffer is enabled. Invoke the start function. </a:t>
            </a:r>
          </a:p>
          <a:p>
            <a:pPr>
              <a:buFont typeface="Arial" panose="020B0604020202020204" pitchFamily="34" charset="0"/>
              <a:buChar char="•"/>
            </a:pPr>
            <a:r>
              <a:rPr lang="en-IN" sz="2100" b="1" dirty="0"/>
              <a:t>STEP 31:</a:t>
            </a:r>
            <a:r>
              <a:rPr lang="en-IN" sz="2100" dirty="0"/>
              <a:t> Add entries to the menu and link the menu to the right mouse button. </a:t>
            </a:r>
          </a:p>
          <a:p>
            <a:pPr>
              <a:buFont typeface="Arial" panose="020B0604020202020204" pitchFamily="34" charset="0"/>
              <a:buChar char="•"/>
            </a:pPr>
            <a:r>
              <a:rPr lang="en-IN" sz="2100" b="1" dirty="0"/>
              <a:t>STEP 32:</a:t>
            </a:r>
            <a:r>
              <a:rPr lang="en-IN" sz="2100" dirty="0"/>
              <a:t> Stop.</a:t>
            </a:r>
          </a:p>
          <a:p>
            <a:pPr>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202242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37" y="243712"/>
            <a:ext cx="9404723" cy="958071"/>
          </a:xfrm>
        </p:spPr>
        <p:txBody>
          <a:bodyPr/>
          <a:lstStyle/>
          <a:p>
            <a:r>
              <a:rPr lang="en-IN" dirty="0" smtClean="0">
                <a:latin typeface="Arial Rounded MT Bold" panose="020F0704030504030204" pitchFamily="34" charset="0"/>
              </a:rPr>
              <a:t>Built-in Functions used: (Part 1)</a:t>
            </a:r>
            <a:endParaRPr lang="en-IN" dirty="0">
              <a:latin typeface="Arial Rounded MT Bold" panose="020F0704030504030204" pitchFamily="34" charset="0"/>
            </a:endParaRPr>
          </a:p>
        </p:txBody>
      </p:sp>
      <p:sp>
        <p:nvSpPr>
          <p:cNvPr id="3" name="Content Placeholder 2"/>
          <p:cNvSpPr>
            <a:spLocks noGrp="1"/>
          </p:cNvSpPr>
          <p:nvPr>
            <p:ph idx="1"/>
          </p:nvPr>
        </p:nvSpPr>
        <p:spPr>
          <a:xfrm>
            <a:off x="367436" y="1201783"/>
            <a:ext cx="11328175" cy="5061728"/>
          </a:xfrm>
        </p:spPr>
        <p:txBody>
          <a:bodyPr>
            <a:noAutofit/>
          </a:bodyPr>
          <a:lstStyle/>
          <a:p>
            <a:pPr>
              <a:buFont typeface="Arial" panose="020B0604020202020204" pitchFamily="34" charset="0"/>
              <a:buChar char="•"/>
            </a:pPr>
            <a:r>
              <a:rPr lang="en-IN" sz="2400" dirty="0" smtClean="0"/>
              <a:t>    </a:t>
            </a:r>
            <a:r>
              <a:rPr lang="en-IN" sz="2400" dirty="0" err="1" smtClean="0"/>
              <a:t>glutInit</a:t>
            </a:r>
            <a:r>
              <a:rPr lang="en-IN" sz="2400" dirty="0"/>
              <a:t>(&amp;</a:t>
            </a:r>
            <a:r>
              <a:rPr lang="en-IN" sz="2400" dirty="0" err="1"/>
              <a:t>argc</a:t>
            </a:r>
            <a:r>
              <a:rPr lang="en-IN" sz="2400" dirty="0"/>
              <a:t>, </a:t>
            </a:r>
            <a:r>
              <a:rPr lang="en-IN" sz="2400" dirty="0" err="1"/>
              <a:t>argv</a:t>
            </a:r>
            <a:r>
              <a:rPr lang="en-IN" sz="2400" dirty="0"/>
              <a:t>);</a:t>
            </a:r>
          </a:p>
          <a:p>
            <a:pPr>
              <a:buFont typeface="Arial" panose="020B0604020202020204" pitchFamily="34" charset="0"/>
              <a:buChar char="•"/>
            </a:pPr>
            <a:r>
              <a:rPr lang="en-IN" sz="2400" dirty="0"/>
              <a:t>    </a:t>
            </a:r>
            <a:r>
              <a:rPr lang="en-IN" sz="2400" dirty="0" err="1" smtClean="0"/>
              <a:t>glutInitDisplayMode</a:t>
            </a:r>
            <a:r>
              <a:rPr lang="en-IN" sz="2400" dirty="0"/>
              <a:t>(</a:t>
            </a:r>
            <a:r>
              <a:rPr lang="en-IN" sz="2400" dirty="0" smtClean="0"/>
              <a:t>);</a:t>
            </a:r>
            <a:endParaRPr lang="en-IN" sz="2400" dirty="0"/>
          </a:p>
          <a:p>
            <a:pPr>
              <a:buFont typeface="Arial" panose="020B0604020202020204" pitchFamily="34" charset="0"/>
              <a:buChar char="•"/>
            </a:pPr>
            <a:r>
              <a:rPr lang="en-IN" sz="2400" dirty="0"/>
              <a:t>    </a:t>
            </a:r>
            <a:r>
              <a:rPr lang="en-IN" sz="2400" dirty="0" err="1" smtClean="0"/>
              <a:t>glutInitWindowSize</a:t>
            </a:r>
            <a:r>
              <a:rPr lang="en-IN" sz="2400" dirty="0" smtClean="0"/>
              <a:t>();</a:t>
            </a:r>
            <a:endParaRPr lang="en-IN" sz="2400" dirty="0"/>
          </a:p>
          <a:p>
            <a:pPr>
              <a:buFont typeface="Arial" panose="020B0604020202020204" pitchFamily="34" charset="0"/>
              <a:buChar char="•"/>
            </a:pPr>
            <a:r>
              <a:rPr lang="en-IN" sz="2400" dirty="0"/>
              <a:t>    </a:t>
            </a:r>
            <a:r>
              <a:rPr lang="en-IN" sz="2400" dirty="0" err="1"/>
              <a:t>glutCreateWindow</a:t>
            </a:r>
            <a:r>
              <a:rPr lang="en-IN" sz="2400" dirty="0" smtClean="0"/>
              <a:t>();</a:t>
            </a:r>
            <a:endParaRPr lang="en-IN" sz="2400" dirty="0"/>
          </a:p>
          <a:p>
            <a:pPr>
              <a:buFont typeface="Arial" panose="020B0604020202020204" pitchFamily="34" charset="0"/>
              <a:buChar char="•"/>
            </a:pPr>
            <a:r>
              <a:rPr lang="en-IN" sz="2400" dirty="0"/>
              <a:t>    </a:t>
            </a:r>
            <a:r>
              <a:rPr lang="en-IN" sz="2400" dirty="0" err="1" smtClean="0"/>
              <a:t>glutReshapeFunc</a:t>
            </a:r>
            <a:r>
              <a:rPr lang="en-IN" sz="2400" dirty="0"/>
              <a:t>(</a:t>
            </a:r>
            <a:r>
              <a:rPr lang="en-IN" sz="2400" dirty="0" smtClean="0"/>
              <a:t>);</a:t>
            </a:r>
            <a:endParaRPr lang="en-IN" sz="2400" dirty="0"/>
          </a:p>
          <a:p>
            <a:pPr>
              <a:buFont typeface="Arial" panose="020B0604020202020204" pitchFamily="34" charset="0"/>
              <a:buChar char="•"/>
            </a:pPr>
            <a:r>
              <a:rPr lang="en-IN" sz="2400" dirty="0"/>
              <a:t>    </a:t>
            </a:r>
            <a:r>
              <a:rPr lang="en-IN" sz="2400" dirty="0" err="1" smtClean="0"/>
              <a:t>glutIdleFunc</a:t>
            </a:r>
            <a:r>
              <a:rPr lang="en-IN" sz="2400" dirty="0" smtClean="0"/>
              <a:t>();</a:t>
            </a:r>
            <a:endParaRPr lang="en-IN" sz="2400" dirty="0"/>
          </a:p>
          <a:p>
            <a:pPr>
              <a:buFont typeface="Arial" panose="020B0604020202020204" pitchFamily="34" charset="0"/>
              <a:buChar char="•"/>
            </a:pPr>
            <a:r>
              <a:rPr lang="en-IN" sz="2400" dirty="0"/>
              <a:t>    </a:t>
            </a:r>
            <a:r>
              <a:rPr lang="en-IN" sz="2400" dirty="0" err="1" smtClean="0"/>
              <a:t>glutMouseFunc</a:t>
            </a:r>
            <a:r>
              <a:rPr lang="en-IN" sz="2400" dirty="0" smtClean="0"/>
              <a:t>();</a:t>
            </a:r>
            <a:endParaRPr lang="en-IN" sz="2400" dirty="0"/>
          </a:p>
          <a:p>
            <a:pPr>
              <a:buFont typeface="Arial" panose="020B0604020202020204" pitchFamily="34" charset="0"/>
              <a:buChar char="•"/>
            </a:pPr>
            <a:r>
              <a:rPr lang="en-IN" sz="2400" dirty="0"/>
              <a:t>    </a:t>
            </a:r>
            <a:r>
              <a:rPr lang="en-IN" sz="2400" dirty="0" err="1" smtClean="0"/>
              <a:t>glutMotionFunc</a:t>
            </a:r>
            <a:r>
              <a:rPr lang="en-IN" sz="2400" dirty="0" smtClean="0"/>
              <a:t>();</a:t>
            </a:r>
            <a:endParaRPr lang="en-IN" sz="2400" dirty="0"/>
          </a:p>
          <a:p>
            <a:pPr>
              <a:buFont typeface="Arial" panose="020B0604020202020204" pitchFamily="34" charset="0"/>
              <a:buChar char="•"/>
            </a:pPr>
            <a:r>
              <a:rPr lang="en-IN" sz="2400" dirty="0"/>
              <a:t>    </a:t>
            </a:r>
            <a:r>
              <a:rPr lang="en-IN" sz="2400" dirty="0" err="1" smtClean="0"/>
              <a:t>glutCreateMenu</a:t>
            </a:r>
            <a:r>
              <a:rPr lang="en-IN" sz="2400" dirty="0" smtClean="0"/>
              <a:t>();</a:t>
            </a:r>
            <a:endParaRPr lang="en-IN" sz="2400" dirty="0"/>
          </a:p>
          <a:p>
            <a:pPr marL="0" indent="0">
              <a:buNone/>
            </a:pPr>
            <a:endParaRPr lang="en-IN" sz="2400" dirty="0"/>
          </a:p>
        </p:txBody>
      </p:sp>
      <p:sp>
        <p:nvSpPr>
          <p:cNvPr id="4" name="Content Placeholder 2"/>
          <p:cNvSpPr txBox="1">
            <a:spLocks/>
          </p:cNvSpPr>
          <p:nvPr/>
        </p:nvSpPr>
        <p:spPr>
          <a:xfrm>
            <a:off x="6827520" y="1336510"/>
            <a:ext cx="5765074" cy="49270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IN" dirty="0" smtClean="0"/>
              <a:t>  </a:t>
            </a:r>
            <a:endParaRPr lang="en-IN" dirty="0"/>
          </a:p>
        </p:txBody>
      </p:sp>
    </p:spTree>
    <p:extLst>
      <p:ext uri="{BB962C8B-B14F-4D97-AF65-F5344CB8AC3E}">
        <p14:creationId xmlns:p14="http://schemas.microsoft.com/office/powerpoint/2010/main" val="23084208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181</TotalTime>
  <Words>1434</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Arial Black</vt:lpstr>
      <vt:lpstr>Arial Rounded MT Bold</vt:lpstr>
      <vt:lpstr>Century Gothic</vt:lpstr>
      <vt:lpstr>Wingdings 3</vt:lpstr>
      <vt:lpstr>Ion</vt:lpstr>
      <vt:lpstr>RUBIK’S CUBE</vt:lpstr>
      <vt:lpstr>AGENDA</vt:lpstr>
      <vt:lpstr>INTRODUCTION</vt:lpstr>
      <vt:lpstr>PowerPoint Presentation</vt:lpstr>
      <vt:lpstr>ALGORITHM</vt:lpstr>
      <vt:lpstr>PowerPoint Presentation</vt:lpstr>
      <vt:lpstr>PowerPoint Presentation</vt:lpstr>
      <vt:lpstr>PowerPoint Presentation</vt:lpstr>
      <vt:lpstr>Built-in Functions used: (Part 1)</vt:lpstr>
      <vt:lpstr>Built-in Functions used: (Part 2)</vt:lpstr>
      <vt:lpstr>User-defined Functions used:</vt:lpstr>
      <vt:lpstr>DISPLAY</vt:lpstr>
      <vt:lpstr>OTHER SIDE </vt:lpstr>
      <vt:lpstr>TOP ROTATE (CLOCKWISE)</vt:lpstr>
      <vt:lpstr>BOTTOM ROTATE  (ANTI-CLOCKWISE)</vt:lpstr>
      <vt:lpstr>RIGHT ROTATE (CLOCKWISE)</vt:lpstr>
      <vt:lpstr>LEFT ROTATE (ANTI-CLOCKWISE)</vt:lpstr>
      <vt:lpstr>FRONT ROTATE (CLOCKWISE)</vt:lpstr>
      <vt:lpstr>BACK ROTATE (ANTI-CLOCKWISE)</vt:lpstr>
      <vt:lpstr>READY TO SOLVE!!</vt:lpstr>
      <vt:lpstr>CONCLUSION &amp; FUTURE IDEAS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dc:title>
  <dc:creator>P PADMAPRASAD SHENOY</dc:creator>
  <cp:lastModifiedBy>P PADMAPRASAD SHENOY</cp:lastModifiedBy>
  <cp:revision>20</cp:revision>
  <dcterms:created xsi:type="dcterms:W3CDTF">2022-07-01T05:24:24Z</dcterms:created>
  <dcterms:modified xsi:type="dcterms:W3CDTF">2022-07-03T12:14:37Z</dcterms:modified>
</cp:coreProperties>
</file>