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Constantia"/>
      <p:regular r:id="rId29"/>
      <p:bold r:id="rId30"/>
      <p:italic r:id="rId31"/>
      <p:boldItalic r:id="rId32"/>
    </p:embeddedFont>
    <p:embeddedFont>
      <p:font typeface="EB Garamond"/>
      <p:regular r:id="rId33"/>
      <p:bold r:id="rId34"/>
      <p:italic r:id="rId35"/>
      <p:boldItalic r:id="rId36"/>
    </p:embeddedFont>
    <p:embeddedFont>
      <p:font typeface="Bell M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24590E-3C50-4160-BB82-CA908CC20754}">
  <a:tblStyle styleId="{AC24590E-3C50-4160-BB82-CA908CC2075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llM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nstanti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nstantia-italic.fntdata"/><Relationship Id="rId30" Type="http://schemas.openxmlformats.org/officeDocument/2006/relationships/font" Target="fonts/Constantia-bold.fntdata"/><Relationship Id="rId11" Type="http://schemas.openxmlformats.org/officeDocument/2006/relationships/slide" Target="slides/slide5.xml"/><Relationship Id="rId33" Type="http://schemas.openxmlformats.org/officeDocument/2006/relationships/font" Target="fonts/EBGaramond-regular.fntdata"/><Relationship Id="rId10" Type="http://schemas.openxmlformats.org/officeDocument/2006/relationships/slide" Target="slides/slide4.xml"/><Relationship Id="rId32" Type="http://schemas.openxmlformats.org/officeDocument/2006/relationships/font" Target="fonts/Constantia-boldItalic.fntdata"/><Relationship Id="rId13" Type="http://schemas.openxmlformats.org/officeDocument/2006/relationships/slide" Target="slides/slide7.xml"/><Relationship Id="rId35" Type="http://schemas.openxmlformats.org/officeDocument/2006/relationships/font" Target="fonts/EBGaramond-italic.fntdata"/><Relationship Id="rId12" Type="http://schemas.openxmlformats.org/officeDocument/2006/relationships/slide" Target="slides/slide6.xml"/><Relationship Id="rId34" Type="http://schemas.openxmlformats.org/officeDocument/2006/relationships/font" Target="fonts/EBGaramond-bold.fntdata"/><Relationship Id="rId15" Type="http://schemas.openxmlformats.org/officeDocument/2006/relationships/slide" Target="slides/slide9.xml"/><Relationship Id="rId37" Type="http://schemas.openxmlformats.org/officeDocument/2006/relationships/font" Target="fonts/BellMT-regular.fntdata"/><Relationship Id="rId14" Type="http://schemas.openxmlformats.org/officeDocument/2006/relationships/slide" Target="slides/slide8.xml"/><Relationship Id="rId36" Type="http://schemas.openxmlformats.org/officeDocument/2006/relationships/font" Target="fonts/EBGaramond-boldItalic.fntdata"/><Relationship Id="rId17" Type="http://schemas.openxmlformats.org/officeDocument/2006/relationships/slide" Target="slides/slide11.xml"/><Relationship Id="rId39" Type="http://schemas.openxmlformats.org/officeDocument/2006/relationships/font" Target="fonts/BellMT-italic.fntdata"/><Relationship Id="rId16" Type="http://schemas.openxmlformats.org/officeDocument/2006/relationships/slide" Target="slides/slide10.xml"/><Relationship Id="rId38" Type="http://schemas.openxmlformats.org/officeDocument/2006/relationships/font" Target="fonts/BellM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914400" y="1371603"/>
            <a:ext cx="104648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3F3F3F"/>
                </a:solidFill>
              </a:defRPr>
            </a:lvl1pPr>
            <a:lvl2pPr lvl="1" algn="ctr">
              <a:lnSpc>
                <a:spcPct val="100000"/>
              </a:lnSpc>
              <a:spcBef>
                <a:spcPts val="400"/>
              </a:spcBef>
              <a:spcAft>
                <a:spcPts val="0"/>
              </a:spcAft>
              <a:buSzPts val="1700"/>
              <a:buNone/>
              <a:defRPr>
                <a:solidFill>
                  <a:srgbClr val="888888"/>
                </a:solidFill>
              </a:defRPr>
            </a:lvl2pPr>
            <a:lvl3pPr lvl="2" algn="ctr">
              <a:lnSpc>
                <a:spcPct val="100000"/>
              </a:lnSpc>
              <a:spcBef>
                <a:spcPts val="360"/>
              </a:spcBef>
              <a:spcAft>
                <a:spcPts val="0"/>
              </a:spcAft>
              <a:buSzPts val="1620"/>
              <a:buNone/>
              <a:defRPr>
                <a:solidFill>
                  <a:srgbClr val="888888"/>
                </a:solidFill>
              </a:defRPr>
            </a:lvl3pPr>
            <a:lvl4pPr lvl="3" algn="ctr">
              <a:lnSpc>
                <a:spcPct val="100000"/>
              </a:lnSpc>
              <a:spcBef>
                <a:spcPts val="320"/>
              </a:spcBef>
              <a:spcAft>
                <a:spcPts val="0"/>
              </a:spcAft>
              <a:buSzPts val="1600"/>
              <a:buNone/>
              <a:defRPr>
                <a:solidFill>
                  <a:srgbClr val="888888"/>
                </a:solidFill>
              </a:defRPr>
            </a:lvl4pPr>
            <a:lvl5pPr lvl="4" algn="ctr">
              <a:lnSpc>
                <a:spcPct val="100000"/>
              </a:lnSpc>
              <a:spcBef>
                <a:spcPts val="280"/>
              </a:spcBef>
              <a:spcAft>
                <a:spcPts val="0"/>
              </a:spcAft>
              <a:buSzPts val="1400"/>
              <a:buNone/>
              <a:defRPr>
                <a:solidFill>
                  <a:srgbClr val="888888"/>
                </a:solidFill>
              </a:defRPr>
            </a:lvl5pPr>
            <a:lvl6pPr lvl="5" algn="ctr">
              <a:lnSpc>
                <a:spcPct val="100000"/>
              </a:lnSpc>
              <a:spcBef>
                <a:spcPts val="260"/>
              </a:spcBef>
              <a:spcAft>
                <a:spcPts val="0"/>
              </a:spcAft>
              <a:buSzPts val="1300"/>
              <a:buNone/>
              <a:defRPr>
                <a:solidFill>
                  <a:srgbClr val="888888"/>
                </a:solidFill>
              </a:defRPr>
            </a:lvl6pPr>
            <a:lvl7pPr lvl="6" algn="ctr">
              <a:lnSpc>
                <a:spcPct val="100000"/>
              </a:lnSpc>
              <a:spcBef>
                <a:spcPts val="260"/>
              </a:spcBef>
              <a:spcAft>
                <a:spcPts val="0"/>
              </a:spcAft>
              <a:buSzPts val="1300"/>
              <a:buNone/>
              <a:defRPr>
                <a:solidFill>
                  <a:srgbClr val="888888"/>
                </a:solidFill>
              </a:defRPr>
            </a:lvl7pPr>
            <a:lvl8pPr lvl="7" algn="ctr">
              <a:lnSpc>
                <a:spcPct val="100000"/>
              </a:lnSpc>
              <a:spcBef>
                <a:spcPts val="260"/>
              </a:spcBef>
              <a:spcAft>
                <a:spcPts val="0"/>
              </a:spcAft>
              <a:buSzPts val="1300"/>
              <a:buNone/>
              <a:defRPr>
                <a:solidFill>
                  <a:srgbClr val="888888"/>
                </a:solidFill>
              </a:defRPr>
            </a:lvl8pPr>
            <a:lvl9pPr lvl="8" algn="ctr">
              <a:lnSpc>
                <a:spcPct val="100000"/>
              </a:lnSpc>
              <a:spcBef>
                <a:spcPts val="260"/>
              </a:spcBef>
              <a:spcAft>
                <a:spcPts val="0"/>
              </a:spcAft>
              <a:buSzPts val="1300"/>
              <a:buNone/>
              <a:defRPr>
                <a:solidFill>
                  <a:srgbClr val="888888"/>
                </a:solidFill>
              </a:defRPr>
            </a:lvl9pPr>
          </a:lstStyle>
          <a:p/>
        </p:txBody>
      </p:sp>
      <p:sp>
        <p:nvSpPr>
          <p:cNvPr id="21" name="Google Shape;21;p2"/>
          <p:cNvSpPr txBox="1"/>
          <p:nvPr>
            <p:ph idx="12" type="sldNum"/>
          </p:nvPr>
        </p:nvSpPr>
        <p:spPr>
          <a:xfrm>
            <a:off x="11582400" y="0"/>
            <a:ext cx="605118"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22" name="Google Shape;22;p2"/>
          <p:cNvCxnSpPr/>
          <p:nvPr/>
        </p:nvCxnSpPr>
        <p:spPr>
          <a:xfrm>
            <a:off x="914400" y="3398520"/>
            <a:ext cx="10464800" cy="1588"/>
          </a:xfrm>
          <a:prstGeom prst="straightConnector1">
            <a:avLst/>
          </a:prstGeom>
          <a:noFill/>
          <a:ln cap="flat" cmpd="sng" w="19050">
            <a:solidFill>
              <a:schemeClr val="dk2"/>
            </a:solidFill>
            <a:prstDash val="solid"/>
            <a:round/>
            <a:headEnd len="sm" w="sm" type="none"/>
            <a:tailEnd len="sm" w="sm" type="none"/>
          </a:ln>
        </p:spPr>
      </p:cxnSp>
      <p:grpSp>
        <p:nvGrpSpPr>
          <p:cNvPr id="23" name="Google Shape;23;p2"/>
          <p:cNvGrpSpPr/>
          <p:nvPr/>
        </p:nvGrpSpPr>
        <p:grpSpPr>
          <a:xfrm>
            <a:off x="0" y="6477000"/>
            <a:ext cx="12192000" cy="381000"/>
            <a:chOff x="0" y="6477000"/>
            <a:chExt cx="12192000" cy="381000"/>
          </a:xfrm>
        </p:grpSpPr>
        <p:sp>
          <p:nvSpPr>
            <p:cNvPr id="24" name="Google Shape;24;p2"/>
            <p:cNvSpPr txBox="1"/>
            <p:nvPr/>
          </p:nvSpPr>
          <p:spPr>
            <a:xfrm>
              <a:off x="0" y="6488668"/>
              <a:ext cx="12192000" cy="369332"/>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2"/>
            <p:cNvSpPr txBox="1"/>
            <p:nvPr/>
          </p:nvSpPr>
          <p:spPr>
            <a:xfrm>
              <a:off x="685800" y="6477000"/>
              <a:ext cx="11201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11"/>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12"/>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3"/>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963084" y="4626867"/>
            <a:ext cx="103632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cxnSp>
        <p:nvCxnSpPr>
          <p:cNvPr id="33" name="Google Shape;33;p4"/>
          <p:cNvCxnSpPr/>
          <p:nvPr/>
        </p:nvCxnSpPr>
        <p:spPr>
          <a:xfrm>
            <a:off x="975360" y="4599432"/>
            <a:ext cx="104648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7" name="Google Shape;37;p5"/>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8" name="Google Shape;38;p5"/>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2" name="Google Shape;42;p6"/>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3" name="Google Shape;43;p6"/>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4" name="Google Shape;44;p6"/>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5" name="Google Shape;45;p6"/>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46" name="Google Shape;46;p6"/>
          <p:cNvCxnSpPr/>
          <p:nvPr/>
        </p:nvCxnSpPr>
        <p:spPr>
          <a:xfrm rot="5400000">
            <a:off x="3741949" y="4045691"/>
            <a:ext cx="4709160" cy="1059"/>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09600" y="6528816"/>
            <a:ext cx="3860800" cy="329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4572000" y="6477000"/>
            <a:ext cx="54864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57" name="Google Shape;57;p9"/>
          <p:cNvSpPr txBox="1"/>
          <p:nvPr>
            <p:ph idx="2" type="body"/>
          </p:nvPr>
        </p:nvSpPr>
        <p:spPr>
          <a:xfrm>
            <a:off x="609601" y="2130555"/>
            <a:ext cx="2852928"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8" name="Google Shape;58;p9"/>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59" name="Google Shape;59;p9"/>
          <p:cNvCxnSpPr/>
          <p:nvPr/>
        </p:nvCxnSpPr>
        <p:spPr>
          <a:xfrm rot="5400000">
            <a:off x="912152" y="3579943"/>
            <a:ext cx="5577840" cy="2117"/>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609601" y="792480"/>
            <a:ext cx="2856907"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431"/>
              </a:srgbClr>
            </a:outerShdw>
          </a:effectLst>
        </p:spPr>
      </p:sp>
      <p:sp>
        <p:nvSpPr>
          <p:cNvPr id="63" name="Google Shape;63;p10"/>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4" name="Google Shape;64;p10"/>
          <p:cNvSpPr txBox="1"/>
          <p:nvPr>
            <p:ph idx="10" type="dt"/>
          </p:nvPr>
        </p:nvSpPr>
        <p:spPr>
          <a:xfrm>
            <a:off x="609600" y="6528816"/>
            <a:ext cx="3860800" cy="329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5" name="Google Shape;65;p10"/>
          <p:cNvSpPr txBox="1"/>
          <p:nvPr>
            <p:ph idx="11" type="ftr"/>
          </p:nvPr>
        </p:nvSpPr>
        <p:spPr>
          <a:xfrm>
            <a:off x="4572000" y="6477000"/>
            <a:ext cx="54864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1"/>
          <p:cNvSpPr/>
          <p:nvPr/>
        </p:nvSpPr>
        <p:spPr>
          <a:xfrm>
            <a:off x="0" y="0"/>
            <a:ext cx="12192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6477000"/>
            <a:ext cx="12192000" cy="381000"/>
            <a:chOff x="0" y="6477000"/>
            <a:chExt cx="12192000" cy="381000"/>
          </a:xfrm>
        </p:grpSpPr>
        <p:sp>
          <p:nvSpPr>
            <p:cNvPr id="16" name="Google Shape;16;p1"/>
            <p:cNvSpPr txBox="1"/>
            <p:nvPr/>
          </p:nvSpPr>
          <p:spPr>
            <a:xfrm>
              <a:off x="0" y="6488668"/>
              <a:ext cx="12192000" cy="369332"/>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txBox="1"/>
            <p:nvPr/>
          </p:nvSpPr>
          <p:spPr>
            <a:xfrm>
              <a:off x="685800" y="6477000"/>
              <a:ext cx="11201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ieeexplore.ieee.org/xpl/aboutJournal.jsp?punumber=6287639" TargetMode="External"/><Relationship Id="rId4" Type="http://schemas.openxmlformats.org/officeDocument/2006/relationships/hyperlink" Target="https://www.mdpi.com/" TargetMode="External"/><Relationship Id="rId5" Type="http://schemas.openxmlformats.org/officeDocument/2006/relationships/hyperlink" Target="https://scholar.goog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nvSpPr>
        <p:spPr>
          <a:xfrm>
            <a:off x="2514600" y="1331896"/>
            <a:ext cx="75438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Cambria"/>
                <a:ea typeface="Cambria"/>
                <a:cs typeface="Cambria"/>
                <a:sym typeface="Cambria"/>
              </a:rPr>
              <a:t>Literature Survey presentation on</a:t>
            </a:r>
            <a:endParaRPr b="1" i="0" sz="2600" u="sng" cap="none" strike="noStrike">
              <a:solidFill>
                <a:schemeClr val="dk1"/>
              </a:solidFill>
              <a:latin typeface="EB Garamond"/>
              <a:ea typeface="EB Garamond"/>
              <a:cs typeface="EB Garamond"/>
              <a:sym typeface="EB Garamond"/>
            </a:endParaRPr>
          </a:p>
        </p:txBody>
      </p:sp>
      <p:sp>
        <p:nvSpPr>
          <p:cNvPr id="81" name="Google Shape;81;p13"/>
          <p:cNvSpPr txBox="1"/>
          <p:nvPr/>
        </p:nvSpPr>
        <p:spPr>
          <a:xfrm>
            <a:off x="2133600" y="2057400"/>
            <a:ext cx="8305800"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70C0"/>
                </a:solidFill>
                <a:latin typeface="Constantia"/>
                <a:ea typeface="Constantia"/>
                <a:cs typeface="Constantia"/>
                <a:sym typeface="Constantia"/>
              </a:rPr>
              <a:t>FAKE TWEET DETECTION USING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70C0"/>
                </a:solidFill>
                <a:latin typeface="Constantia"/>
                <a:ea typeface="Constantia"/>
                <a:cs typeface="Constantia"/>
                <a:sym typeface="Constantia"/>
              </a:rPr>
              <a:t>MACHINE LEARNING</a:t>
            </a:r>
            <a:endParaRPr b="0" i="0" sz="2800" u="none" cap="none" strike="noStrike">
              <a:solidFill>
                <a:srgbClr val="0070C0"/>
              </a:solidFill>
              <a:latin typeface="Constantia"/>
              <a:ea typeface="Constantia"/>
              <a:cs typeface="Constantia"/>
              <a:sym typeface="Constantia"/>
            </a:endParaRPr>
          </a:p>
        </p:txBody>
      </p:sp>
      <p:sp>
        <p:nvSpPr>
          <p:cNvPr id="82" name="Google Shape;82;p13"/>
          <p:cNvSpPr txBox="1"/>
          <p:nvPr/>
        </p:nvSpPr>
        <p:spPr>
          <a:xfrm>
            <a:off x="685800" y="3960675"/>
            <a:ext cx="5256900" cy="175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sng" cap="none" strike="noStrike">
                <a:solidFill>
                  <a:srgbClr val="0070C0"/>
                </a:solidFill>
                <a:latin typeface="Times New Roman"/>
                <a:ea typeface="Times New Roman"/>
                <a:cs typeface="Times New Roman"/>
                <a:sym typeface="Times New Roman"/>
              </a:rPr>
              <a:t>Submitted By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 SREENIVASA SHENOY (4CB19CS087)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P PADMAPRASAD SHENOY (4CB19CS064)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SUBRAMANYA A SHET (4CB19CS105)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SUHAS S KAMATH (4CB19CS106)</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83" name="Google Shape;83;p13"/>
          <p:cNvSpPr txBox="1"/>
          <p:nvPr/>
        </p:nvSpPr>
        <p:spPr>
          <a:xfrm>
            <a:off x="6418075" y="3960674"/>
            <a:ext cx="3810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sng" cap="none" strike="noStrike">
                <a:solidFill>
                  <a:srgbClr val="0070C0"/>
                </a:solidFill>
                <a:latin typeface="Times New Roman"/>
                <a:ea typeface="Times New Roman"/>
                <a:cs typeface="Times New Roman"/>
                <a:sym typeface="Times New Roman"/>
              </a:rPr>
              <a:t>Under the guidance of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MR. SHATANANDA BHAT P</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Assistant Professor</a:t>
            </a:r>
            <a:endParaRPr b="1" i="0" sz="1800" u="none" cap="none" strike="noStrike">
              <a:solidFill>
                <a:schemeClr val="dk1"/>
              </a:solidFill>
              <a:latin typeface="Times New Roman"/>
              <a:ea typeface="Times New Roman"/>
              <a:cs typeface="Times New Roman"/>
              <a:sym typeface="Times New Roman"/>
            </a:endParaRPr>
          </a:p>
        </p:txBody>
      </p:sp>
      <p:sp>
        <p:nvSpPr>
          <p:cNvPr id="84" name="Google Shape;84;p13"/>
          <p:cNvSpPr txBox="1"/>
          <p:nvPr/>
        </p:nvSpPr>
        <p:spPr>
          <a:xfrm>
            <a:off x="3895950" y="5928100"/>
            <a:ext cx="402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70C0"/>
                </a:solidFill>
                <a:latin typeface="Times New Roman"/>
                <a:ea typeface="Times New Roman"/>
                <a:cs typeface="Times New Roman"/>
                <a:sym typeface="Times New Roman"/>
              </a:rPr>
              <a:t>Project Group No. :</a:t>
            </a:r>
            <a:r>
              <a:rPr b="1" i="0" lang="en-US" sz="1800" u="none" cap="none" strike="noStrike">
                <a:solidFill>
                  <a:srgbClr val="0070C0"/>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CEC/CS/2022/P26</a:t>
            </a:r>
            <a:endParaRPr b="1" i="0" sz="19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22"/>
          <p:cNvGraphicFramePr/>
          <p:nvPr/>
        </p:nvGraphicFramePr>
        <p:xfrm>
          <a:off x="121700" y="692641"/>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Can Fake News Detection Models Maintain the Performance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through Time? A Longitudinal Evaluation of</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Twitter Publications</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Nuno Guimarães, Álvaro Figueira, Luís Torgo</a:t>
                      </a:r>
                      <a:endParaRPr sz="1800" u="none" cap="none" strike="noStrike"/>
                    </a:p>
                  </a:txBody>
                  <a:tcPr marT="45725" marB="45725" marR="91450" marL="91450">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Mathematics Journal</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Decision Tree,</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rPr lang="en-US" sz="1800" u="none" cap="none" strike="noStrike"/>
                        <a:t>Naive Bayes, K-Nearest Neighbors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We are considering the Naive Bayes algorithm as well as Decision tree.</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02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A Novel Stacking Approach for Accurate Detection of Fake News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Tao Jiang, Jian Ping Li, Amin Ul Haq, Abdus Saboor,  Amjad Ali</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IEEE Access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Logistic Regression, Decision Tree, K-Nearest Neighbor,Random Forest,</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Convolutional Neural Networks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These methods had a much worse performance on small datasets.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146" name="Google Shape;146;p22"/>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3"/>
          <p:cNvGraphicFramePr/>
          <p:nvPr/>
        </p:nvGraphicFramePr>
        <p:xfrm>
          <a:off x="121713" y="402316"/>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An Improved Multiple Features and Machine Learning-Based</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Approach for Detecting Clickbait News on Social Networks</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Mohammed Al-Sarem, Faisal Saeed, Zeyad Ghaleb Al-Mekhlafi ,</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Badiea Abdulkarem Mohammed , Mohammed Hadwan, Tawfik Al-Hadhrami </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,Mohammad T. Alshammari, Abdulrahman Alreshidi, Talal Sarheed Alshammari</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Applied Sciences Journal,</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published by MDPI</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Multiple-feature-based approach</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Random Forest, Stochastic Gradient Descent, Support Vector Machine, Logistic Regression , Multinomial Naïve Bayes,  K-nearest Neighbor </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We are considering the Multinomial Naïve Bayes approach.</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152" name="Google Shape;152;p23"/>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24"/>
          <p:cNvGraphicFramePr/>
          <p:nvPr/>
        </p:nvGraphicFramePr>
        <p:xfrm>
          <a:off x="121713" y="890228"/>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57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Self Multi-Head Attention-based</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Convolutional Neural Networks for fake news detection</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Yong Fang, Jian Gao, Cheng HuangID, Hua Peng, Runpu Wu</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Open access journal,</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PLOS ONE</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Convolutional Neural Network</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t>These methods are time consuming and takes long time in training process.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Fake Sentence Detection Based on Transfer Learning: Applying</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rPr lang="en-US" sz="1800" u="none" cap="none" strike="noStrike"/>
                        <a:t>to Korean COVID-19 Fake News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Jeong-Wook Lee, Jae-Hoon Kim</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Applied Sciences Article,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MDPI</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Bidirectional Encoder Representations from Transformers[B.E.R.T] with NLP</a:t>
                      </a:r>
                      <a:endParaRPr sz="1050" u="none" cap="none" strike="noStrike">
                        <a:solidFill>
                          <a:srgbClr val="BDC1C6"/>
                        </a:solidFill>
                        <a:highlight>
                          <a:srgbClr val="202124"/>
                        </a:highlight>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Slow to train because it is big and lots of weights to update.</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58" name="Google Shape;158;p24"/>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5"/>
          <p:cNvGraphicFramePr/>
          <p:nvPr/>
        </p:nvGraphicFramePr>
        <p:xfrm>
          <a:off x="121700" y="981066"/>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57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A comprehensive Benchmark for fake news detection</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100"/>
                        <a:buFont typeface="Arial"/>
                        <a:buNone/>
                      </a:pPr>
                      <a:r>
                        <a:rPr lang="en-US" sz="1800" u="none" cap="none" strike="noStrike"/>
                        <a:t>A. Galli, E. Masciari, V. Moscato, and G. Sperlí</a:t>
                      </a:r>
                      <a:endParaRPr sz="2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Journal of Intelligent Information Systems (2022),</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published by springer</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Stochastic Gradient Descent</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Works wrongly due to the frequent updation in datasets.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45725" marB="45725" marR="91450" marL="91450">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Collecting a Large Scale Dataset for Classifying Fake News Tweets Using Weak Supervision</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Stefan Helmstetter and Heiko Paulheim</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Future Internet article,</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rPr lang="en-US" sz="1800" u="none" cap="none" strike="noStrike"/>
                        <a:t>published by MDPI</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Naive Bayes, Decision Trees, Support Vector Machines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We are considering the Naive Bayes algorithm as well as the Decision tree.</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64" name="Google Shape;164;p25"/>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26"/>
          <p:cNvGraphicFramePr/>
          <p:nvPr/>
        </p:nvGraphicFramePr>
        <p:xfrm>
          <a:off x="121713" y="890228"/>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57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Deep Learning for Fake News Detection: A Comprehensive Survey</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LinMei Hua, SiQi Weib, Ziwang Zhaob, Bin Wub</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Journal Pre- proof, published by AI Open</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DL-based FND method</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t>These methods had a much worse performance and has  vanishing gradient problem.</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45725" marB="45725" marR="91450" marL="91450">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Fake News Detection on Social Media</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using Deep learning and Semantic</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Knowledge Sources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Vian Sabeeh,</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Mohammed Zohdy,</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Atiqul Mollah</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Rasha Al Bashaireh</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Journal of Computer Science IJCSIS, published by academia</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SPOT Approach</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Should extend this approach by exploring and selecting the useful features over the massive features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170" name="Google Shape;170;p26"/>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27"/>
          <p:cNvGraphicFramePr/>
          <p:nvPr/>
        </p:nvGraphicFramePr>
        <p:xfrm>
          <a:off x="121713" y="890228"/>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57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Combining Machine Learning with Knowledge Engineering to detect Fake News in Social Networks-a survey</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Sajjad Ahmed, Knut Hinkelmann, Flavio Corradini</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CEUR Workshop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New Combination Algorithm Approach</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Fake news detection organizations are required to update their strategies.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13</a:t>
                      </a:r>
                      <a:endParaRPr sz="1400" u="none" cap="none" strike="noStrike"/>
                    </a:p>
                  </a:txBody>
                  <a:tcPr marT="45725" marB="45725" marR="91450" marL="91450">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Detecting Fake News Spreaders in Social Networks via Linguistic and Personality Features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Anu Shrestha, Francesca Spezzano, and Abishai Joy</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CEUR Workshop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Ngrams, Empath Tool</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Applicable to small dataset.</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176" name="Google Shape;176;p27"/>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28"/>
          <p:cNvGraphicFramePr/>
          <p:nvPr/>
        </p:nvGraphicFramePr>
        <p:xfrm>
          <a:off x="121713" y="890228"/>
          <a:ext cx="3000000" cy="3000000"/>
        </p:xfrm>
        <a:graphic>
          <a:graphicData uri="http://schemas.openxmlformats.org/drawingml/2006/table">
            <a:tbl>
              <a:tblPr bandRow="1" firstRow="1">
                <a:noFill/>
                <a:tableStyleId>{AC24590E-3C50-4160-BB82-CA908CC20754}</a:tableStyleId>
              </a:tblPr>
              <a:tblGrid>
                <a:gridCol w="867125"/>
                <a:gridCol w="2305675"/>
                <a:gridCol w="2007425"/>
                <a:gridCol w="1561300"/>
                <a:gridCol w="2574700"/>
                <a:gridCol w="263235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57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A Benchmark Study on Machine Learning Methods for Fake News</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rPr lang="en-US" sz="1800" u="none" cap="none" strike="noStrike"/>
                        <a:t>Detection</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Junaed Younus Khan, Md. Tawkat Islam Khondaker, Anindya Iqbal, Sadia Afroz</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Machine Learning with appliances, published by Research Gate</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Features - Style, Ngrams</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Hard to differentiate from users who never shared fake news.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15</a:t>
                      </a:r>
                      <a:endParaRPr sz="1400" u="none" cap="none" strike="noStrike"/>
                    </a:p>
                  </a:txBody>
                  <a:tcPr marT="45725" marB="45725" marR="91450" marL="91450">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Analyzing User Profiles for Detection of Fake News Spreaders on Twitter</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María S. Espinosa, Roberto Centeno, and Álvaro Rodrigo</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chemeClr val="dk1"/>
                        </a:buClr>
                        <a:buSzPts val="1100"/>
                        <a:buFont typeface="Arial"/>
                        <a:buNone/>
                      </a:pPr>
                      <a:r>
                        <a:rPr lang="en-US" sz="1800" u="none" cap="none" strike="noStrike"/>
                        <a:t>Work. Notes CLEF 2020 - Conf. Labs Eval. Forum</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Psychological, Linguistic traits,Twitter Actions Features &amp; Headline Analysis Data</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 needs an expectable performance when datasets vary.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182" name="Google Shape;182;p28"/>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29"/>
          <p:cNvGraphicFramePr/>
          <p:nvPr/>
        </p:nvGraphicFramePr>
        <p:xfrm>
          <a:off x="146625" y="518491"/>
          <a:ext cx="3000000" cy="3000000"/>
        </p:xfrm>
        <a:graphic>
          <a:graphicData uri="http://schemas.openxmlformats.org/drawingml/2006/table">
            <a:tbl>
              <a:tblPr bandRow="1" firstRow="1">
                <a:noFill/>
                <a:tableStyleId>{AC24590E-3C50-4160-BB82-CA908CC20754}</a:tableStyleId>
              </a:tblPr>
              <a:tblGrid>
                <a:gridCol w="792400"/>
                <a:gridCol w="2567075"/>
                <a:gridCol w="1907850"/>
                <a:gridCol w="1623525"/>
                <a:gridCol w="2487575"/>
                <a:gridCol w="2483000"/>
              </a:tblGrid>
              <a:tr h="35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tc>
              </a:tr>
              <a:tr h="1902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16</a:t>
                      </a:r>
                      <a:endParaRPr sz="1400" u="none" cap="none" strike="noStrike"/>
                    </a:p>
                  </a:txBody>
                  <a:tcPr marT="45725" marB="45725" marR="91450" marL="91450"/>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Fake News Detection on Social Media using</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rPr lang="en-US" sz="1800" u="none" cap="none" strike="noStrike"/>
                        <a:t>Geometric Deep Learning</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Federico Monti, Fabrizio Frasca,Davide Eynard,Damon Mannion,Michael M. Bronstein</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arxiv.org</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Fruchterman-Reingold force-directed algorithm.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 works accurately with large data and not limited data.</a:t>
                      </a:r>
                      <a:endParaRPr sz="1800" u="none" cap="none" strike="noStrike"/>
                    </a:p>
                  </a:txBody>
                  <a:tcPr marT="45725" marB="45725" marR="91450" marL="91450"/>
                </a:tc>
              </a:tr>
              <a:tr h="182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a:t>
                      </a:r>
                      <a:endParaRPr sz="1400" u="none" cap="none" strike="noStrike"/>
                    </a:p>
                  </a:txBody>
                  <a:tcPr marT="45725" marB="45725" marR="91450" marL="91450"/>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Credibility Analysis on Twitter Considering Topic Detection</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Maria , Ana Aguilera, Irvin Dongo,Jose Cornejo-Lupa,Yudith Cardinale</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Applied Sciences Article,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MDPI</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Clustering,frequent pattern mining ,exemplar based,matrix factorization,probabilistics techniques.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This approach uses twitter API where they provide limited amount of data (900 tweets per 15 min).</a:t>
                      </a:r>
                      <a:endParaRPr sz="1800" u="none" cap="none" strike="noStrike"/>
                    </a:p>
                  </a:txBody>
                  <a:tcPr marT="45725" marB="45725" marR="91450" marL="91450"/>
                </a:tc>
              </a:tr>
              <a:tr h="13884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a:t>
                      </a:r>
                      <a:endParaRPr sz="1400" u="none" cap="none" strike="noStrike"/>
                    </a:p>
                  </a:txBody>
                  <a:tcPr marT="45725" marB="45725" marR="91450" marL="91450"/>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Fake News Analysis Modeling Using Quote Retweet</a:t>
                      </a:r>
                      <a:endParaRPr sz="1800" u="none" cap="none" strike="noStrike"/>
                    </a:p>
                  </a:txBody>
                  <a:tcPr marT="45725" marB="45725" marR="91450" marL="91450"/>
                </a:tc>
                <a:tc>
                  <a:txBody>
                    <a:bodyPr/>
                    <a:lstStyle/>
                    <a:p>
                      <a:pPr indent="0" lvl="0" marL="0" marR="0" rtl="0" algn="l">
                        <a:lnSpc>
                          <a:spcPct val="150000"/>
                        </a:lnSpc>
                        <a:spcBef>
                          <a:spcPts val="0"/>
                        </a:spcBef>
                        <a:spcAft>
                          <a:spcPts val="0"/>
                        </a:spcAft>
                        <a:buClr>
                          <a:schemeClr val="dk1"/>
                        </a:buClr>
                        <a:buSzPts val="1100"/>
                        <a:buFont typeface="Arial"/>
                        <a:buNone/>
                      </a:pPr>
                      <a:r>
                        <a:rPr lang="en-US" sz="1800" u="none" cap="none" strike="noStrike"/>
                        <a:t>Y. Jang, C. H. Park, and Y. S. Seo</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Electronics Article,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MDPI</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Quote Retweet feature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 is not prone to work on new features introduced in Twitter</a:t>
                      </a:r>
                      <a:endParaRPr sz="1800" u="none" cap="none" strike="noStrike"/>
                    </a:p>
                  </a:txBody>
                  <a:tcPr marT="45725" marB="45725" marR="91450" marL="91450"/>
                </a:tc>
              </a:tr>
            </a:tbl>
          </a:graphicData>
        </a:graphic>
      </p:graphicFrame>
      <p:sp>
        <p:nvSpPr>
          <p:cNvPr id="188" name="Google Shape;188;p29"/>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30"/>
          <p:cNvGraphicFramePr/>
          <p:nvPr/>
        </p:nvGraphicFramePr>
        <p:xfrm>
          <a:off x="109275" y="456991"/>
          <a:ext cx="3000000" cy="3000000"/>
        </p:xfrm>
        <a:graphic>
          <a:graphicData uri="http://schemas.openxmlformats.org/drawingml/2006/table">
            <a:tbl>
              <a:tblPr bandRow="1" firstRow="1">
                <a:noFill/>
                <a:tableStyleId>{AC24590E-3C50-4160-BB82-CA908CC20754}</a:tableStyleId>
              </a:tblPr>
              <a:tblGrid>
                <a:gridCol w="842200"/>
                <a:gridCol w="2554625"/>
                <a:gridCol w="2450775"/>
                <a:gridCol w="1616250"/>
                <a:gridCol w="2439325"/>
                <a:gridCol w="2020500"/>
              </a:tblGrid>
              <a:tr h="351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1828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t>Fake News Data Exploration and Analytics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Mazhar Javed Awan, Awais Yasin, Haitham Nobanee,Ahmed Abid Ali, ZainShahzad,Muhammad Nabeel, Azlan Mohd Zain, Hafiz Muhammad Faisal Shahzad</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Electronics Article,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MDPI</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Pre-processed and extensive data exploration,automatic detection approaches based on deep learning and machine learning</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We are considering the decision tree classifier method.</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1828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a:t>
                      </a:r>
                      <a:endParaRPr sz="14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Deep Learning for Fake News Detection in a Pairwise Textual Input Schema </a:t>
                      </a:r>
                      <a:endParaRPr sz="18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Despoina Mouratidis , Maria Nefeli Nikiforos, Katia Kermanidis</a:t>
                      </a:r>
                      <a:endParaRPr sz="18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ComputationArticle,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published by MDPI</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p>
                      <a:pPr indent="0" lvl="0" marL="0" marR="0" rtl="0" algn="l">
                        <a:lnSpc>
                          <a:spcPct val="115000"/>
                        </a:lnSpc>
                        <a:spcBef>
                          <a:spcPts val="0"/>
                        </a:spcBef>
                        <a:spcAft>
                          <a:spcPts val="0"/>
                        </a:spcAft>
                        <a:buClr>
                          <a:srgbClr val="000000"/>
                        </a:buClr>
                        <a:buSzPts val="1100"/>
                        <a:buFont typeface="Arial"/>
                        <a:buNone/>
                      </a:pPr>
                      <a:r>
                        <a:t/>
                      </a:r>
                      <a:endParaRPr sz="18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Two tweets method,</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Naive Bayes and selection methodology.</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We are considering the Naive Bayes algorithm as well as the Decision tree.</a:t>
                      </a:r>
                      <a:endParaRPr sz="1800" u="none" cap="none" strike="noStrike"/>
                    </a:p>
                  </a:txBody>
                  <a:tcPr marT="45725" marB="45725" marR="91450" marL="91450">
                    <a:lnT cap="flat" cmpd="sng" w="38100">
                      <a:solidFill>
                        <a:schemeClr val="lt1"/>
                      </a:solidFill>
                      <a:prstDash val="solid"/>
                      <a:round/>
                      <a:headEnd len="sm" w="sm" type="none"/>
                      <a:tailEnd len="sm" w="sm" type="none"/>
                    </a:lnT>
                  </a:tcPr>
                </a:tc>
              </a:tr>
            </a:tbl>
          </a:graphicData>
        </a:graphic>
      </p:graphicFrame>
      <p:sp>
        <p:nvSpPr>
          <p:cNvPr id="194" name="Google Shape;194;p30"/>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Flowchart</a:t>
            </a:r>
            <a:endParaRPr/>
          </a:p>
        </p:txBody>
      </p:sp>
      <p:sp>
        <p:nvSpPr>
          <p:cNvPr id="200" name="Google Shape;200;p31"/>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pic>
        <p:nvPicPr>
          <p:cNvPr id="201" name="Google Shape;201;p31"/>
          <p:cNvPicPr preferRelativeResize="0"/>
          <p:nvPr/>
        </p:nvPicPr>
        <p:blipFill rotWithShape="1">
          <a:blip r:embed="rId3">
            <a:alphaModFix/>
          </a:blip>
          <a:srcRect b="0" l="0" r="0" t="0"/>
          <a:stretch/>
        </p:blipFill>
        <p:spPr>
          <a:xfrm>
            <a:off x="4628113" y="1414850"/>
            <a:ext cx="2935765" cy="5029201"/>
          </a:xfrm>
          <a:prstGeom prst="rect">
            <a:avLst/>
          </a:prstGeom>
          <a:noFill/>
          <a:ln>
            <a:noFill/>
          </a:ln>
        </p:spPr>
      </p:pic>
      <p:pic>
        <p:nvPicPr>
          <p:cNvPr id="202" name="Google Shape;202;p31"/>
          <p:cNvPicPr preferRelativeResize="0"/>
          <p:nvPr/>
        </p:nvPicPr>
        <p:blipFill rotWithShape="1">
          <a:blip r:embed="rId4">
            <a:alphaModFix/>
          </a:blip>
          <a:srcRect b="0" l="0" r="0" t="0"/>
          <a:stretch/>
        </p:blipFill>
        <p:spPr>
          <a:xfrm>
            <a:off x="8129175" y="2952750"/>
            <a:ext cx="2535600" cy="952500"/>
          </a:xfrm>
          <a:prstGeom prst="rect">
            <a:avLst/>
          </a:prstGeom>
          <a:noFill/>
          <a:ln>
            <a:noFill/>
          </a:ln>
        </p:spPr>
      </p:pic>
      <p:pic>
        <p:nvPicPr>
          <p:cNvPr id="203" name="Google Shape;203;p31"/>
          <p:cNvPicPr preferRelativeResize="0"/>
          <p:nvPr/>
        </p:nvPicPr>
        <p:blipFill rotWithShape="1">
          <a:blip r:embed="rId5">
            <a:alphaModFix/>
          </a:blip>
          <a:srcRect b="0" l="0" r="0" t="0"/>
          <a:stretch/>
        </p:blipFill>
        <p:spPr>
          <a:xfrm>
            <a:off x="1343850" y="3023950"/>
            <a:ext cx="2535600" cy="810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Content</a:t>
            </a:r>
            <a:endParaRPr/>
          </a:p>
        </p:txBody>
      </p:sp>
      <p:sp>
        <p:nvSpPr>
          <p:cNvPr id="90" name="Google Shape;90;p14"/>
          <p:cNvSpPr txBox="1"/>
          <p:nvPr>
            <p:ph idx="1" type="body"/>
          </p:nvPr>
        </p:nvSpPr>
        <p:spPr>
          <a:xfrm>
            <a:off x="609600" y="1600200"/>
            <a:ext cx="44904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Clr>
                <a:srgbClr val="538CD5"/>
              </a:buClr>
              <a:buSzPts val="2040"/>
              <a:buChar char="•"/>
            </a:pPr>
            <a:r>
              <a:rPr lang="en-US"/>
              <a:t>Abstract</a:t>
            </a:r>
            <a:endParaRPr/>
          </a:p>
          <a:p>
            <a:pPr indent="-182880" lvl="0" marL="182880" rtl="0" algn="l">
              <a:lnSpc>
                <a:spcPct val="100000"/>
              </a:lnSpc>
              <a:spcBef>
                <a:spcPts val="480"/>
              </a:spcBef>
              <a:spcAft>
                <a:spcPts val="0"/>
              </a:spcAft>
              <a:buClr>
                <a:srgbClr val="538CD5"/>
              </a:buClr>
              <a:buSzPts val="2040"/>
              <a:buChar char="•"/>
            </a:pPr>
            <a:r>
              <a:rPr lang="en-US"/>
              <a:t>Introduction</a:t>
            </a:r>
            <a:endParaRPr/>
          </a:p>
          <a:p>
            <a:pPr indent="-182880" lvl="0" marL="182880" rtl="0" algn="l">
              <a:lnSpc>
                <a:spcPct val="100000"/>
              </a:lnSpc>
              <a:spcBef>
                <a:spcPts val="480"/>
              </a:spcBef>
              <a:spcAft>
                <a:spcPts val="0"/>
              </a:spcAft>
              <a:buClr>
                <a:srgbClr val="538CD5"/>
              </a:buClr>
              <a:buSzPts val="2040"/>
              <a:buChar char="•"/>
            </a:pPr>
            <a:r>
              <a:rPr lang="en-US"/>
              <a:t>Motivation</a:t>
            </a:r>
            <a:endParaRPr/>
          </a:p>
          <a:p>
            <a:pPr indent="-182880" lvl="0" marL="182880" rtl="0" algn="l">
              <a:lnSpc>
                <a:spcPct val="100000"/>
              </a:lnSpc>
              <a:spcBef>
                <a:spcPts val="480"/>
              </a:spcBef>
              <a:spcAft>
                <a:spcPts val="0"/>
              </a:spcAft>
              <a:buClr>
                <a:srgbClr val="538CD5"/>
              </a:buClr>
              <a:buSzPts val="2040"/>
              <a:buChar char="•"/>
            </a:pPr>
            <a:r>
              <a:rPr lang="en-US"/>
              <a:t>Literature Survey</a:t>
            </a:r>
            <a:endParaRPr/>
          </a:p>
          <a:p>
            <a:pPr indent="-182880" lvl="1" marL="457200" rtl="0" algn="l">
              <a:lnSpc>
                <a:spcPct val="100000"/>
              </a:lnSpc>
              <a:spcBef>
                <a:spcPts val="400"/>
              </a:spcBef>
              <a:spcAft>
                <a:spcPts val="0"/>
              </a:spcAft>
              <a:buSzPts val="1700"/>
              <a:buChar char="•"/>
            </a:pPr>
            <a:r>
              <a:rPr lang="en-US"/>
              <a:t>Summary of 20 articles</a:t>
            </a:r>
            <a:endParaRPr/>
          </a:p>
          <a:p>
            <a:pPr indent="-182880" lvl="1" marL="457200" rtl="0" algn="l">
              <a:lnSpc>
                <a:spcPct val="100000"/>
              </a:lnSpc>
              <a:spcBef>
                <a:spcPts val="400"/>
              </a:spcBef>
              <a:spcAft>
                <a:spcPts val="0"/>
              </a:spcAft>
              <a:buSzPts val="1700"/>
              <a:buChar char="•"/>
            </a:pPr>
            <a:r>
              <a:rPr lang="en-US"/>
              <a:t>Flowchart</a:t>
            </a:r>
            <a:endParaRPr/>
          </a:p>
          <a:p>
            <a:pPr indent="-182880" lvl="0" marL="182880" rtl="0" algn="l">
              <a:lnSpc>
                <a:spcPct val="100000"/>
              </a:lnSpc>
              <a:spcBef>
                <a:spcPts val="480"/>
              </a:spcBef>
              <a:spcAft>
                <a:spcPts val="0"/>
              </a:spcAft>
              <a:buClr>
                <a:srgbClr val="538CD5"/>
              </a:buClr>
              <a:buSzPts val="2040"/>
              <a:buChar char="•"/>
            </a:pPr>
            <a:r>
              <a:rPr lang="en-US"/>
              <a:t>Conclusion</a:t>
            </a:r>
            <a:endParaRPr/>
          </a:p>
          <a:p>
            <a:pPr indent="-182880" lvl="0" marL="182880" rtl="0" algn="l">
              <a:lnSpc>
                <a:spcPct val="100000"/>
              </a:lnSpc>
              <a:spcBef>
                <a:spcPts val="480"/>
              </a:spcBef>
              <a:spcAft>
                <a:spcPts val="0"/>
              </a:spcAft>
              <a:buClr>
                <a:srgbClr val="538CD5"/>
              </a:buClr>
              <a:buSzPts val="2040"/>
              <a:buChar char="•"/>
            </a:pPr>
            <a:r>
              <a:rPr lang="en-US"/>
              <a:t>References</a:t>
            </a:r>
            <a:endParaRPr/>
          </a:p>
          <a:p>
            <a:pPr indent="-53338" lvl="0" marL="182880" rtl="0" algn="l">
              <a:lnSpc>
                <a:spcPct val="100000"/>
              </a:lnSpc>
              <a:spcBef>
                <a:spcPts val="480"/>
              </a:spcBef>
              <a:spcAft>
                <a:spcPts val="0"/>
              </a:spcAft>
              <a:buSzPts val="2040"/>
              <a:buNone/>
            </a:pPr>
            <a:r>
              <a:t/>
            </a:r>
            <a:endParaRPr/>
          </a:p>
        </p:txBody>
      </p:sp>
      <p:sp>
        <p:nvSpPr>
          <p:cNvPr id="91" name="Google Shape;91;p14"/>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pic>
        <p:nvPicPr>
          <p:cNvPr id="92" name="Google Shape;92;p14"/>
          <p:cNvPicPr preferRelativeResize="0"/>
          <p:nvPr/>
        </p:nvPicPr>
        <p:blipFill rotWithShape="1">
          <a:blip r:embed="rId3">
            <a:alphaModFix/>
          </a:blip>
          <a:srcRect b="0" l="0" r="0" t="0"/>
          <a:stretch/>
        </p:blipFill>
        <p:spPr>
          <a:xfrm>
            <a:off x="6553200" y="987025"/>
            <a:ext cx="5029200" cy="5029200"/>
          </a:xfrm>
          <a:prstGeom prst="rect">
            <a:avLst/>
          </a:prstGeom>
          <a:noFill/>
          <a:ln>
            <a:noFill/>
          </a:ln>
        </p:spPr>
      </p:pic>
      <p:sp>
        <p:nvSpPr>
          <p:cNvPr id="93" name="Google Shape;93;p14"/>
          <p:cNvSpPr/>
          <p:nvPr/>
        </p:nvSpPr>
        <p:spPr>
          <a:xfrm>
            <a:off x="10635700" y="1046125"/>
            <a:ext cx="886200" cy="261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Conclusion</a:t>
            </a:r>
            <a:endParaRPr/>
          </a:p>
        </p:txBody>
      </p:sp>
      <p:sp>
        <p:nvSpPr>
          <p:cNvPr id="209" name="Google Shape;209;p32"/>
          <p:cNvSpPr txBox="1"/>
          <p:nvPr>
            <p:ph idx="1" type="body"/>
          </p:nvPr>
        </p:nvSpPr>
        <p:spPr>
          <a:xfrm>
            <a:off x="609600" y="1376100"/>
            <a:ext cx="10972800" cy="5943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530"/>
              <a:buNone/>
            </a:pPr>
            <a:r>
              <a:rPr lang="en-US" sz="2100">
                <a:solidFill>
                  <a:srgbClr val="141617"/>
                </a:solidFill>
                <a:highlight>
                  <a:srgbClr val="FFFFFF"/>
                </a:highlight>
              </a:rPr>
              <a:t>After going through all the papers above we have come to a conclusion that we are going with the Multinomial Naïve Bayes approach in the rest of the project phase.The reason for concluding is,the paper we referred itself concluded saying they received accuracy rates as follows:</a:t>
            </a:r>
            <a:endParaRPr sz="2100">
              <a:solidFill>
                <a:srgbClr val="141617"/>
              </a:solidFill>
              <a:highlight>
                <a:srgbClr val="FFFFFF"/>
              </a:highlight>
            </a:endParaRPr>
          </a:p>
          <a:p>
            <a:pPr indent="-361950" lvl="0" marL="457200" rtl="0" algn="l">
              <a:lnSpc>
                <a:spcPct val="115000"/>
              </a:lnSpc>
              <a:spcBef>
                <a:spcPts val="0"/>
              </a:spcBef>
              <a:spcAft>
                <a:spcPts val="0"/>
              </a:spcAft>
              <a:buClr>
                <a:srgbClr val="141617"/>
              </a:buClr>
              <a:buSzPts val="2100"/>
              <a:buChar char="•"/>
            </a:pPr>
            <a:r>
              <a:rPr lang="en-US" sz="2100">
                <a:solidFill>
                  <a:srgbClr val="141617"/>
                </a:solidFill>
                <a:highlight>
                  <a:srgbClr val="FFFFFF"/>
                </a:highlight>
              </a:rPr>
              <a:t>Passive Aggressive Classifier(91.11%) </a:t>
            </a:r>
            <a:endParaRPr sz="2100">
              <a:solidFill>
                <a:srgbClr val="141617"/>
              </a:solidFill>
              <a:highlight>
                <a:srgbClr val="FFFFFF"/>
              </a:highlight>
            </a:endParaRPr>
          </a:p>
          <a:p>
            <a:pPr indent="-361950" lvl="0" marL="457200" rtl="0" algn="l">
              <a:lnSpc>
                <a:spcPct val="115000"/>
              </a:lnSpc>
              <a:spcBef>
                <a:spcPts val="0"/>
              </a:spcBef>
              <a:spcAft>
                <a:spcPts val="0"/>
              </a:spcAft>
              <a:buClr>
                <a:srgbClr val="141617"/>
              </a:buClr>
              <a:buSzPts val="2100"/>
              <a:buChar char="•"/>
            </a:pPr>
            <a:r>
              <a:rPr lang="en-US" sz="2100">
                <a:solidFill>
                  <a:srgbClr val="141617"/>
                </a:solidFill>
                <a:highlight>
                  <a:srgbClr val="FFFFFF"/>
                </a:highlight>
              </a:rPr>
              <a:t>Naive Bayes Classifier(91.3%)</a:t>
            </a:r>
            <a:endParaRPr sz="2100">
              <a:solidFill>
                <a:srgbClr val="141617"/>
              </a:solidFill>
              <a:highlight>
                <a:srgbClr val="FFFFFF"/>
              </a:highlight>
            </a:endParaRPr>
          </a:p>
          <a:p>
            <a:pPr indent="-361950" lvl="0" marL="457200" rtl="0" algn="l">
              <a:lnSpc>
                <a:spcPct val="115000"/>
              </a:lnSpc>
              <a:spcBef>
                <a:spcPts val="0"/>
              </a:spcBef>
              <a:spcAft>
                <a:spcPts val="0"/>
              </a:spcAft>
              <a:buClr>
                <a:srgbClr val="141617"/>
              </a:buClr>
              <a:buSzPts val="2100"/>
              <a:buChar char="•"/>
            </a:pPr>
            <a:r>
              <a:rPr lang="en-US" sz="2100">
                <a:solidFill>
                  <a:srgbClr val="141617"/>
                </a:solidFill>
                <a:highlight>
                  <a:srgbClr val="FFFFFF"/>
                </a:highlight>
              </a:rPr>
              <a:t>Logistic Regression(93.11%)</a:t>
            </a:r>
            <a:endParaRPr sz="2100">
              <a:solidFill>
                <a:srgbClr val="141617"/>
              </a:solidFill>
              <a:highlight>
                <a:srgbClr val="FFFFFF"/>
              </a:highlight>
            </a:endParaRPr>
          </a:p>
          <a:p>
            <a:pPr indent="-361950" lvl="0" marL="457200" rtl="0" algn="l">
              <a:lnSpc>
                <a:spcPct val="115000"/>
              </a:lnSpc>
              <a:spcBef>
                <a:spcPts val="0"/>
              </a:spcBef>
              <a:spcAft>
                <a:spcPts val="0"/>
              </a:spcAft>
              <a:buClr>
                <a:srgbClr val="141617"/>
              </a:buClr>
              <a:buSzPts val="2100"/>
              <a:buChar char="•"/>
            </a:pPr>
            <a:r>
              <a:rPr lang="en-US" sz="2100">
                <a:solidFill>
                  <a:srgbClr val="141617"/>
                </a:solidFill>
                <a:highlight>
                  <a:srgbClr val="FFFFFF"/>
                </a:highlight>
              </a:rPr>
              <a:t>Decision Tree(94.97%)</a:t>
            </a:r>
            <a:endParaRPr sz="2100">
              <a:solidFill>
                <a:srgbClr val="141617"/>
              </a:solidFill>
              <a:highlight>
                <a:srgbClr val="FFFFFF"/>
              </a:highlight>
            </a:endParaRPr>
          </a:p>
          <a:p>
            <a:pPr indent="0" lvl="0" marL="0" rtl="0" algn="l">
              <a:lnSpc>
                <a:spcPct val="115000"/>
              </a:lnSpc>
              <a:spcBef>
                <a:spcPts val="0"/>
              </a:spcBef>
              <a:spcAft>
                <a:spcPts val="0"/>
              </a:spcAft>
              <a:buSzPts val="1530"/>
              <a:buNone/>
            </a:pPr>
            <a:r>
              <a:rPr lang="en-US" sz="2100">
                <a:solidFill>
                  <a:srgbClr val="141617"/>
                </a:solidFill>
                <a:highlight>
                  <a:srgbClr val="FFFFFF"/>
                </a:highlight>
              </a:rPr>
              <a:t>  </a:t>
            </a:r>
            <a:endParaRPr sz="2100">
              <a:solidFill>
                <a:srgbClr val="141617"/>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US" sz="2050">
                <a:highlight>
                  <a:srgbClr val="FFFFFF"/>
                </a:highlight>
              </a:rPr>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endParaRPr sz="2050">
              <a:highlight>
                <a:srgbClr val="FFFFFF"/>
              </a:highlight>
            </a:endParaRPr>
          </a:p>
          <a:p>
            <a:pPr indent="0" lvl="0" marL="0" rtl="0" algn="l">
              <a:lnSpc>
                <a:spcPct val="100000"/>
              </a:lnSpc>
              <a:spcBef>
                <a:spcPts val="2300"/>
              </a:spcBef>
              <a:spcAft>
                <a:spcPts val="0"/>
              </a:spcAft>
              <a:buSzPts val="1530"/>
              <a:buNone/>
            </a:pPr>
            <a:r>
              <a:t/>
            </a:r>
            <a:endParaRPr sz="2100">
              <a:solidFill>
                <a:srgbClr val="0070C0"/>
              </a:solidFill>
              <a:highlight>
                <a:srgbClr val="FFFFFF"/>
              </a:highlight>
            </a:endParaRPr>
          </a:p>
        </p:txBody>
      </p:sp>
      <p:sp>
        <p:nvSpPr>
          <p:cNvPr id="210" name="Google Shape;210;p32"/>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References</a:t>
            </a:r>
            <a:endParaRPr/>
          </a:p>
        </p:txBody>
      </p:sp>
      <p:sp>
        <p:nvSpPr>
          <p:cNvPr id="216" name="Google Shape;216;p33"/>
          <p:cNvSpPr txBox="1"/>
          <p:nvPr>
            <p:ph idx="1" type="body"/>
          </p:nvPr>
        </p:nvSpPr>
        <p:spPr>
          <a:xfrm>
            <a:off x="495300" y="1428750"/>
            <a:ext cx="10972800" cy="4876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sz="1800"/>
              <a:t>IEEE Explore</a:t>
            </a:r>
            <a:endParaRPr sz="1800"/>
          </a:p>
          <a:p>
            <a:pPr indent="0" lvl="0" marL="0" rtl="0" algn="l">
              <a:lnSpc>
                <a:spcPct val="100000"/>
              </a:lnSpc>
              <a:spcBef>
                <a:spcPts val="0"/>
              </a:spcBef>
              <a:spcAft>
                <a:spcPts val="0"/>
              </a:spcAft>
              <a:buSzPts val="1530"/>
              <a:buNone/>
            </a:pPr>
            <a:r>
              <a:rPr lang="en-US" sz="1800"/>
              <a:t>        </a:t>
            </a:r>
            <a:r>
              <a:rPr lang="en-US" sz="1800" u="sng">
                <a:solidFill>
                  <a:schemeClr val="hlink"/>
                </a:solidFill>
                <a:hlinkClick r:id="rId3"/>
              </a:rPr>
              <a:t>https://ieeexplore.ieee.org/xpl/aboutJournal.jsp?punumber=6287639</a:t>
            </a:r>
            <a:endParaRPr sz="1800"/>
          </a:p>
          <a:p>
            <a:pPr indent="0" lvl="0" marL="0" rtl="0" algn="l">
              <a:lnSpc>
                <a:spcPct val="100000"/>
              </a:lnSpc>
              <a:spcBef>
                <a:spcPts val="0"/>
              </a:spcBef>
              <a:spcAft>
                <a:spcPts val="0"/>
              </a:spcAft>
              <a:buSzPts val="1530"/>
              <a:buNone/>
            </a:pPr>
            <a:r>
              <a:t/>
            </a:r>
            <a:endParaRPr sz="1800"/>
          </a:p>
          <a:p>
            <a:pPr indent="-342900" lvl="0" marL="457200" rtl="0" algn="l">
              <a:lnSpc>
                <a:spcPct val="100000"/>
              </a:lnSpc>
              <a:spcBef>
                <a:spcPts val="0"/>
              </a:spcBef>
              <a:spcAft>
                <a:spcPts val="0"/>
              </a:spcAft>
              <a:buSzPts val="1800"/>
              <a:buChar char="●"/>
            </a:pPr>
            <a:r>
              <a:rPr lang="en-US" sz="1800"/>
              <a:t>MDPI</a:t>
            </a:r>
            <a:endParaRPr sz="1800"/>
          </a:p>
          <a:p>
            <a:pPr indent="0" lvl="0" marL="0" rtl="0" algn="l">
              <a:lnSpc>
                <a:spcPct val="100000"/>
              </a:lnSpc>
              <a:spcBef>
                <a:spcPts val="0"/>
              </a:spcBef>
              <a:spcAft>
                <a:spcPts val="0"/>
              </a:spcAft>
              <a:buSzPts val="1530"/>
              <a:buNone/>
            </a:pPr>
            <a:r>
              <a:rPr lang="en-US" sz="1800"/>
              <a:t>        </a:t>
            </a:r>
            <a:r>
              <a:rPr lang="en-US" sz="1800" u="sng">
                <a:solidFill>
                  <a:schemeClr val="hlink"/>
                </a:solidFill>
                <a:hlinkClick r:id="rId4"/>
              </a:rPr>
              <a:t>https://www.mdpi.com/</a:t>
            </a:r>
            <a:endParaRPr sz="1800"/>
          </a:p>
          <a:p>
            <a:pPr indent="0" lvl="0" marL="0" rtl="0" algn="l">
              <a:lnSpc>
                <a:spcPct val="100000"/>
              </a:lnSpc>
              <a:spcBef>
                <a:spcPts val="0"/>
              </a:spcBef>
              <a:spcAft>
                <a:spcPts val="0"/>
              </a:spcAft>
              <a:buSzPts val="1530"/>
              <a:buNone/>
            </a:pPr>
            <a:r>
              <a:t/>
            </a:r>
            <a:endParaRPr sz="1800"/>
          </a:p>
          <a:p>
            <a:pPr indent="-342900" lvl="0" marL="457200" rtl="0" algn="l">
              <a:lnSpc>
                <a:spcPct val="100000"/>
              </a:lnSpc>
              <a:spcBef>
                <a:spcPts val="0"/>
              </a:spcBef>
              <a:spcAft>
                <a:spcPts val="0"/>
              </a:spcAft>
              <a:buSzPts val="1800"/>
              <a:buChar char="●"/>
            </a:pPr>
            <a:r>
              <a:rPr lang="en-US" sz="1800"/>
              <a:t>Google Scholar</a:t>
            </a:r>
            <a:endParaRPr sz="1800"/>
          </a:p>
          <a:p>
            <a:pPr indent="0" lvl="0" marL="0" rtl="0" algn="l">
              <a:lnSpc>
                <a:spcPct val="100000"/>
              </a:lnSpc>
              <a:spcBef>
                <a:spcPts val="0"/>
              </a:spcBef>
              <a:spcAft>
                <a:spcPts val="0"/>
              </a:spcAft>
              <a:buSzPts val="1530"/>
              <a:buNone/>
            </a:pPr>
            <a:r>
              <a:rPr lang="en-US" sz="1800"/>
              <a:t>       </a:t>
            </a:r>
            <a:r>
              <a:rPr lang="en-US" sz="1800" u="sng">
                <a:solidFill>
                  <a:schemeClr val="hlink"/>
                </a:solidFill>
                <a:hlinkClick r:id="rId5"/>
              </a:rPr>
              <a:t>https://scholar.google.com/</a:t>
            </a:r>
            <a:endParaRPr sz="1800"/>
          </a:p>
        </p:txBody>
      </p:sp>
      <p:sp>
        <p:nvSpPr>
          <p:cNvPr id="217" name="Google Shape;217;p33"/>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pic>
        <p:nvPicPr>
          <p:cNvPr id="223" name="Google Shape;223;p34"/>
          <p:cNvPicPr preferRelativeResize="0"/>
          <p:nvPr/>
        </p:nvPicPr>
        <p:blipFill rotWithShape="1">
          <a:blip r:embed="rId3">
            <a:alphaModFix/>
          </a:blip>
          <a:srcRect b="0" l="0" r="0" t="0"/>
          <a:stretch/>
        </p:blipFill>
        <p:spPr>
          <a:xfrm>
            <a:off x="3033938" y="366938"/>
            <a:ext cx="6124125" cy="6124125"/>
          </a:xfrm>
          <a:prstGeom prst="rect">
            <a:avLst/>
          </a:prstGeom>
          <a:noFill/>
          <a:ln>
            <a:noFill/>
          </a:ln>
        </p:spPr>
      </p:pic>
      <p:sp>
        <p:nvSpPr>
          <p:cNvPr id="224" name="Google Shape;224;p34"/>
          <p:cNvSpPr/>
          <p:nvPr/>
        </p:nvSpPr>
        <p:spPr>
          <a:xfrm>
            <a:off x="8151125" y="552100"/>
            <a:ext cx="886200" cy="261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Abstract</a:t>
            </a:r>
            <a:endParaRPr/>
          </a:p>
        </p:txBody>
      </p:sp>
      <p:sp>
        <p:nvSpPr>
          <p:cNvPr id="99" name="Google Shape;99;p1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325755" lvl="0" marL="457200" rtl="0" algn="just">
              <a:lnSpc>
                <a:spcPct val="100000"/>
              </a:lnSpc>
              <a:spcBef>
                <a:spcPts val="0"/>
              </a:spcBef>
              <a:spcAft>
                <a:spcPts val="0"/>
              </a:spcAft>
              <a:buClr>
                <a:srgbClr val="538CD5"/>
              </a:buClr>
              <a:buSzPts val="1530"/>
              <a:buFont typeface="Arial"/>
              <a:buChar char="●"/>
            </a:pPr>
            <a:r>
              <a:rPr b="0" i="0" lang="en-US">
                <a:latin typeface="Arial"/>
                <a:ea typeface="Arial"/>
                <a:cs typeface="Arial"/>
                <a:sym typeface="Arial"/>
              </a:rPr>
              <a:t>This study aims to develop a machine-learning model that can detect fake tweets. </a:t>
            </a:r>
            <a:endParaRPr b="0" i="0">
              <a:latin typeface="Arial"/>
              <a:ea typeface="Arial"/>
              <a:cs typeface="Arial"/>
              <a:sym typeface="Arial"/>
            </a:endParaRPr>
          </a:p>
          <a:p>
            <a:pPr indent="-325755" lvl="0" marL="457200" rtl="0" algn="just">
              <a:lnSpc>
                <a:spcPct val="100000"/>
              </a:lnSpc>
              <a:spcBef>
                <a:spcPts val="0"/>
              </a:spcBef>
              <a:spcAft>
                <a:spcPts val="0"/>
              </a:spcAft>
              <a:buClr>
                <a:srgbClr val="538CD5"/>
              </a:buClr>
              <a:buSzPts val="1530"/>
              <a:buFont typeface="Arial"/>
              <a:buChar char="●"/>
            </a:pPr>
            <a:r>
              <a:rPr b="0" i="0" lang="en-US">
                <a:latin typeface="Arial"/>
                <a:ea typeface="Arial"/>
                <a:cs typeface="Arial"/>
                <a:sym typeface="Arial"/>
              </a:rPr>
              <a:t>This is important because fake tweets can spread misinformation and cause panic. </a:t>
            </a:r>
            <a:endParaRPr b="0" i="0">
              <a:latin typeface="Arial"/>
              <a:ea typeface="Arial"/>
              <a:cs typeface="Arial"/>
              <a:sym typeface="Arial"/>
            </a:endParaRPr>
          </a:p>
          <a:p>
            <a:pPr indent="-325755" lvl="0" marL="457200" rtl="0" algn="just">
              <a:lnSpc>
                <a:spcPct val="100000"/>
              </a:lnSpc>
              <a:spcBef>
                <a:spcPts val="0"/>
              </a:spcBef>
              <a:spcAft>
                <a:spcPts val="0"/>
              </a:spcAft>
              <a:buClr>
                <a:srgbClr val="538CD5"/>
              </a:buClr>
              <a:buSzPts val="1530"/>
              <a:buFont typeface="Arial"/>
              <a:buChar char="●"/>
            </a:pPr>
            <a:r>
              <a:rPr b="0" i="0" lang="en-US">
                <a:latin typeface="Arial"/>
                <a:ea typeface="Arial"/>
                <a:cs typeface="Arial"/>
                <a:sym typeface="Arial"/>
              </a:rPr>
              <a:t>The dataset used in this study will be a dataset of tweets that have been labelled as fake or not fake. </a:t>
            </a:r>
            <a:endParaRPr b="0" i="0">
              <a:latin typeface="Arial"/>
              <a:ea typeface="Arial"/>
              <a:cs typeface="Arial"/>
              <a:sym typeface="Arial"/>
            </a:endParaRPr>
          </a:p>
          <a:p>
            <a:pPr indent="-325755" lvl="0" marL="457200" rtl="0" algn="just">
              <a:lnSpc>
                <a:spcPct val="100000"/>
              </a:lnSpc>
              <a:spcBef>
                <a:spcPts val="0"/>
              </a:spcBef>
              <a:spcAft>
                <a:spcPts val="0"/>
              </a:spcAft>
              <a:buClr>
                <a:srgbClr val="538CD5"/>
              </a:buClr>
              <a:buSzPts val="1530"/>
              <a:buFont typeface="Arial"/>
              <a:buChar char="●"/>
            </a:pPr>
            <a:r>
              <a:rPr b="0" i="0" lang="en-US">
                <a:latin typeface="Arial"/>
                <a:ea typeface="Arial"/>
                <a:cs typeface="Arial"/>
                <a:sym typeface="Arial"/>
              </a:rPr>
              <a:t>The machine learning model will be trained on this dataset and then tested on a separate dataset. </a:t>
            </a:r>
            <a:endParaRPr b="0" i="0">
              <a:latin typeface="Arial"/>
              <a:ea typeface="Arial"/>
              <a:cs typeface="Arial"/>
              <a:sym typeface="Arial"/>
            </a:endParaRPr>
          </a:p>
          <a:p>
            <a:pPr indent="-325755" lvl="0" marL="457200" rtl="0" algn="just">
              <a:lnSpc>
                <a:spcPct val="100000"/>
              </a:lnSpc>
              <a:spcBef>
                <a:spcPts val="0"/>
              </a:spcBef>
              <a:spcAft>
                <a:spcPts val="0"/>
              </a:spcAft>
              <a:buClr>
                <a:srgbClr val="538CD5"/>
              </a:buClr>
              <a:buSzPts val="1530"/>
              <a:buFont typeface="Arial"/>
              <a:buChar char="●"/>
            </a:pPr>
            <a:r>
              <a:rPr b="0" i="0" lang="en-US">
                <a:latin typeface="Arial"/>
                <a:ea typeface="Arial"/>
                <a:cs typeface="Arial"/>
                <a:sym typeface="Arial"/>
              </a:rPr>
              <a:t>The model will be evaluated on its ability to correctly classify fake tweets.</a:t>
            </a:r>
            <a:endParaRPr/>
          </a:p>
        </p:txBody>
      </p:sp>
      <p:sp>
        <p:nvSpPr>
          <p:cNvPr id="100" name="Google Shape;100;p15"/>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Introduction</a:t>
            </a:r>
            <a:endParaRPr/>
          </a:p>
        </p:txBody>
      </p:sp>
      <p:sp>
        <p:nvSpPr>
          <p:cNvPr id="106" name="Google Shape;106;p16"/>
          <p:cNvSpPr txBox="1"/>
          <p:nvPr>
            <p:ph idx="1" type="body"/>
          </p:nvPr>
        </p:nvSpPr>
        <p:spPr>
          <a:xfrm>
            <a:off x="609600" y="1428750"/>
            <a:ext cx="10972800" cy="5348400"/>
          </a:xfrm>
          <a:prstGeom prst="rect">
            <a:avLst/>
          </a:prstGeom>
          <a:noFill/>
          <a:ln>
            <a:noFill/>
          </a:ln>
        </p:spPr>
        <p:txBody>
          <a:bodyPr anchorCtr="0" anchor="t" bIns="45700" lIns="91425" spcFirstLastPara="1" rIns="91425" wrap="square" tIns="45700">
            <a:normAutofit lnSpcReduction="10000"/>
          </a:bodyPr>
          <a:lstStyle/>
          <a:p>
            <a:pPr indent="-319405" lvl="0" marL="457200" rtl="0" algn="just">
              <a:lnSpc>
                <a:spcPct val="90000"/>
              </a:lnSpc>
              <a:spcBef>
                <a:spcPts val="1000"/>
              </a:spcBef>
              <a:spcAft>
                <a:spcPts val="0"/>
              </a:spcAft>
              <a:buClr>
                <a:srgbClr val="0070C0"/>
              </a:buClr>
              <a:buSzPts val="1430"/>
              <a:buChar char="●"/>
            </a:pPr>
            <a:r>
              <a:rPr lang="en-US" sz="2300"/>
              <a:t>With the rise of social media, there has been an increase in the spread of fake news.</a:t>
            </a:r>
            <a:endParaRPr sz="2300"/>
          </a:p>
          <a:p>
            <a:pPr indent="-319405" lvl="0" marL="457200" rtl="0" algn="just">
              <a:lnSpc>
                <a:spcPct val="90000"/>
              </a:lnSpc>
              <a:spcBef>
                <a:spcPts val="1000"/>
              </a:spcBef>
              <a:spcAft>
                <a:spcPts val="0"/>
              </a:spcAft>
              <a:buClr>
                <a:srgbClr val="0070C0"/>
              </a:buClr>
              <a:buSzPts val="1430"/>
              <a:buChar char="●"/>
            </a:pPr>
            <a:r>
              <a:rPr lang="en-US" sz="2300"/>
              <a:t>Fake news is often spread through social media platforms, such as Twitter.</a:t>
            </a:r>
            <a:endParaRPr sz="2300"/>
          </a:p>
          <a:p>
            <a:pPr indent="-319405" lvl="0" marL="457200" rtl="0" algn="just">
              <a:lnSpc>
                <a:spcPct val="90000"/>
              </a:lnSpc>
              <a:spcBef>
                <a:spcPts val="1000"/>
              </a:spcBef>
              <a:spcAft>
                <a:spcPts val="0"/>
              </a:spcAft>
              <a:buClr>
                <a:srgbClr val="0070C0"/>
              </a:buClr>
              <a:buSzPts val="1430"/>
              <a:buChar char="●"/>
            </a:pPr>
            <a:r>
              <a:rPr lang="en-US" sz="2300"/>
              <a:t>This can be extremely harmful, as it can lead to the spread of misinformation. </a:t>
            </a:r>
            <a:endParaRPr sz="2300"/>
          </a:p>
          <a:p>
            <a:pPr indent="-319405" lvl="0" marL="457200" rtl="0" algn="just">
              <a:lnSpc>
                <a:spcPct val="90000"/>
              </a:lnSpc>
              <a:spcBef>
                <a:spcPts val="1000"/>
              </a:spcBef>
              <a:spcAft>
                <a:spcPts val="0"/>
              </a:spcAft>
              <a:buClr>
                <a:srgbClr val="0070C0"/>
              </a:buClr>
              <a:buSzPts val="1430"/>
              <a:buChar char="●"/>
            </a:pPr>
            <a:r>
              <a:rPr lang="en-US" sz="2300"/>
              <a:t>Fortunately, there are ways to detect fake tweets using machine learning.</a:t>
            </a:r>
            <a:endParaRPr sz="2300"/>
          </a:p>
          <a:p>
            <a:pPr indent="-319405" lvl="0" marL="457200" rtl="0" algn="just">
              <a:lnSpc>
                <a:spcPct val="90000"/>
              </a:lnSpc>
              <a:spcBef>
                <a:spcPts val="1000"/>
              </a:spcBef>
              <a:spcAft>
                <a:spcPts val="0"/>
              </a:spcAft>
              <a:buClr>
                <a:srgbClr val="0070C0"/>
              </a:buClr>
              <a:buSzPts val="1430"/>
              <a:buChar char="●"/>
            </a:pPr>
            <a:r>
              <a:rPr lang="en-US" sz="2300"/>
              <a:t>Machine learning is a type of artificial intelligence that can be used to learn from data and make predictions.</a:t>
            </a:r>
            <a:endParaRPr sz="2300"/>
          </a:p>
          <a:p>
            <a:pPr indent="-319405" lvl="0" marL="457200" rtl="0" algn="just">
              <a:lnSpc>
                <a:spcPct val="90000"/>
              </a:lnSpc>
              <a:spcBef>
                <a:spcPts val="1000"/>
              </a:spcBef>
              <a:spcAft>
                <a:spcPts val="0"/>
              </a:spcAft>
              <a:buClr>
                <a:srgbClr val="0070C0"/>
              </a:buClr>
              <a:buSzPts val="1430"/>
              <a:buChar char="●"/>
            </a:pPr>
            <a:r>
              <a:rPr lang="en-US" sz="2300"/>
              <a:t>By training a machine learning model on a dataset of tweets, it can learn to distinguish between real and fake tweets.  </a:t>
            </a:r>
            <a:endParaRPr sz="2300"/>
          </a:p>
          <a:p>
            <a:pPr indent="-319405" lvl="0" marL="457200" rtl="0" algn="just">
              <a:lnSpc>
                <a:spcPct val="90000"/>
              </a:lnSpc>
              <a:spcBef>
                <a:spcPts val="1000"/>
              </a:spcBef>
              <a:spcAft>
                <a:spcPts val="0"/>
              </a:spcAft>
              <a:buClr>
                <a:srgbClr val="0070C0"/>
              </a:buClr>
              <a:buSzPts val="1430"/>
              <a:buChar char="●"/>
            </a:pPr>
            <a:r>
              <a:rPr lang="en-US" sz="2300"/>
              <a:t>Many different machine-learning algorithms could be used for this task. </a:t>
            </a:r>
            <a:endParaRPr sz="2300"/>
          </a:p>
          <a:p>
            <a:pPr indent="-319405" lvl="0" marL="457200" rtl="0" algn="just">
              <a:lnSpc>
                <a:spcPct val="90000"/>
              </a:lnSpc>
              <a:spcBef>
                <a:spcPts val="1000"/>
              </a:spcBef>
              <a:spcAft>
                <a:spcPts val="0"/>
              </a:spcAft>
              <a:buClr>
                <a:srgbClr val="0070C0"/>
              </a:buClr>
              <a:buSzPts val="1430"/>
              <a:buChar char="●"/>
            </a:pPr>
            <a:r>
              <a:rPr lang="en-US" sz="2300"/>
              <a:t>The important thing in using algorithms is that the model is trained on a large and diverse dataset. </a:t>
            </a:r>
            <a:endParaRPr sz="2300"/>
          </a:p>
          <a:p>
            <a:pPr indent="-319405" lvl="0" marL="457200" rtl="0" algn="just">
              <a:lnSpc>
                <a:spcPct val="90000"/>
              </a:lnSpc>
              <a:spcBef>
                <a:spcPts val="1000"/>
              </a:spcBef>
              <a:spcAft>
                <a:spcPts val="0"/>
              </a:spcAft>
              <a:buClr>
                <a:srgbClr val="0070C0"/>
              </a:buClr>
              <a:buSzPts val="1430"/>
              <a:buChar char="●"/>
            </a:pPr>
            <a:r>
              <a:rPr lang="en-US" sz="2300"/>
              <a:t>This will ensure that the model can generalize well and accurately predict whether a new tweet is real or fake.</a:t>
            </a:r>
            <a:endParaRPr sz="2300"/>
          </a:p>
        </p:txBody>
      </p:sp>
      <p:sp>
        <p:nvSpPr>
          <p:cNvPr id="107" name="Google Shape;107;p16"/>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pic>
        <p:nvPicPr>
          <p:cNvPr id="113" name="Google Shape;113;p17"/>
          <p:cNvPicPr preferRelativeResize="0"/>
          <p:nvPr/>
        </p:nvPicPr>
        <p:blipFill rotWithShape="1">
          <a:blip r:embed="rId3">
            <a:alphaModFix/>
          </a:blip>
          <a:srcRect b="0" l="0" r="0" t="0"/>
          <a:stretch/>
        </p:blipFill>
        <p:spPr>
          <a:xfrm>
            <a:off x="152400" y="494950"/>
            <a:ext cx="11805501" cy="581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pic>
        <p:nvPicPr>
          <p:cNvPr id="119" name="Google Shape;119;p18"/>
          <p:cNvPicPr preferRelativeResize="0"/>
          <p:nvPr/>
        </p:nvPicPr>
        <p:blipFill rotWithShape="1">
          <a:blip r:embed="rId3">
            <a:alphaModFix/>
          </a:blip>
          <a:srcRect b="0" l="0" r="0" t="0"/>
          <a:stretch/>
        </p:blipFill>
        <p:spPr>
          <a:xfrm>
            <a:off x="2857500" y="733422"/>
            <a:ext cx="6477000" cy="539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Motivation</a:t>
            </a:r>
            <a:endParaRPr/>
          </a:p>
        </p:txBody>
      </p:sp>
      <p:sp>
        <p:nvSpPr>
          <p:cNvPr id="125" name="Google Shape;125;p1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325755" lvl="0" marL="457200" rtl="0" algn="just">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There are many reasons why someone might want to create a fake tweet. Maybe they want to spread false information, or maybe they want to discredit someone. </a:t>
            </a:r>
            <a:endParaRPr b="0" i="0">
              <a:latin typeface="Arial"/>
              <a:ea typeface="Arial"/>
              <a:cs typeface="Arial"/>
              <a:sym typeface="Arial"/>
            </a:endParaRPr>
          </a:p>
          <a:p>
            <a:pPr indent="-325755" lvl="0" marL="457200" rtl="0" algn="just">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Whatever the reason, fake tweets can have serious consequences</a:t>
            </a:r>
            <a:r>
              <a:rPr lang="en-US"/>
              <a:t>,</a:t>
            </a:r>
            <a:r>
              <a:rPr b="0" i="0" lang="en-US">
                <a:latin typeface="Arial"/>
                <a:ea typeface="Arial"/>
                <a:cs typeface="Arial"/>
                <a:sym typeface="Arial"/>
              </a:rPr>
              <a:t> machine learning can help us detect fake tweets. </a:t>
            </a:r>
            <a:endParaRPr b="0" i="0">
              <a:latin typeface="Arial"/>
              <a:ea typeface="Arial"/>
              <a:cs typeface="Arial"/>
              <a:sym typeface="Arial"/>
            </a:endParaRPr>
          </a:p>
          <a:p>
            <a:pPr indent="-325755" lvl="0" marL="457200" rtl="0" algn="just">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By looking at the features of a tweet, such as the text, the user and the date, we can train a machine-learning model to detect fake tweets. </a:t>
            </a:r>
            <a:endParaRPr b="0" i="0">
              <a:latin typeface="Arial"/>
              <a:ea typeface="Arial"/>
              <a:cs typeface="Arial"/>
              <a:sym typeface="Arial"/>
            </a:endParaRPr>
          </a:p>
          <a:p>
            <a:pPr indent="-325755" lvl="0" marL="457200" rtl="0" algn="just">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This can help us avoid being fooled by fake tweets, and it can help us take action against the people who create them.</a:t>
            </a:r>
            <a:endParaRPr/>
          </a:p>
        </p:txBody>
      </p:sp>
      <p:sp>
        <p:nvSpPr>
          <p:cNvPr id="126" name="Google Shape;126;p19"/>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Literature Survey</a:t>
            </a:r>
            <a:endParaRPr/>
          </a:p>
        </p:txBody>
      </p:sp>
      <p:sp>
        <p:nvSpPr>
          <p:cNvPr id="132" name="Google Shape;132;p20"/>
          <p:cNvSpPr txBox="1"/>
          <p:nvPr>
            <p:ph idx="1" type="body"/>
          </p:nvPr>
        </p:nvSpPr>
        <p:spPr>
          <a:xfrm>
            <a:off x="609600" y="1600200"/>
            <a:ext cx="10972800" cy="2714700"/>
          </a:xfrm>
          <a:prstGeom prst="rect">
            <a:avLst/>
          </a:prstGeom>
          <a:noFill/>
          <a:ln>
            <a:noFill/>
          </a:ln>
        </p:spPr>
        <p:txBody>
          <a:bodyPr anchorCtr="0" anchor="t" bIns="45700" lIns="91425" spcFirstLastPara="1" rIns="91425" wrap="square" tIns="45700">
            <a:normAutofit/>
          </a:bodyPr>
          <a:lstStyle/>
          <a:p>
            <a:pPr indent="-325755" lvl="0" marL="457200" rtl="0" algn="l">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The task of fake tweet detection can be approached in a number of ways, but machine learning is arguably the most effective. </a:t>
            </a:r>
            <a:endParaRPr b="0" i="0">
              <a:latin typeface="Arial"/>
              <a:ea typeface="Arial"/>
              <a:cs typeface="Arial"/>
              <a:sym typeface="Arial"/>
            </a:endParaRPr>
          </a:p>
          <a:p>
            <a:pPr indent="-325755" lvl="0" marL="457200" rtl="0" algn="l">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A variety of machine-learning algorithms have been proposed for this task. </a:t>
            </a:r>
            <a:endParaRPr b="0" i="0">
              <a:latin typeface="Arial"/>
              <a:ea typeface="Arial"/>
              <a:cs typeface="Arial"/>
              <a:sym typeface="Arial"/>
            </a:endParaRPr>
          </a:p>
          <a:p>
            <a:pPr indent="-325755" lvl="0" marL="457200" rtl="0" algn="l">
              <a:lnSpc>
                <a:spcPct val="115000"/>
              </a:lnSpc>
              <a:spcBef>
                <a:spcPts val="0"/>
              </a:spcBef>
              <a:spcAft>
                <a:spcPts val="0"/>
              </a:spcAft>
              <a:buClr>
                <a:srgbClr val="538CD5"/>
              </a:buClr>
              <a:buSzPts val="1530"/>
              <a:buFont typeface="Arial"/>
              <a:buChar char="•"/>
            </a:pPr>
            <a:r>
              <a:rPr b="0" i="0" lang="en-US">
                <a:latin typeface="Arial"/>
                <a:ea typeface="Arial"/>
                <a:cs typeface="Arial"/>
                <a:sym typeface="Arial"/>
              </a:rPr>
              <a:t>A number of studies have compared the effectiveness of different machine learning algorithms for fake tweet detection.</a:t>
            </a:r>
            <a:endParaRPr/>
          </a:p>
        </p:txBody>
      </p:sp>
      <p:sp>
        <p:nvSpPr>
          <p:cNvPr id="133" name="Google Shape;133;p20"/>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559800" y="342615"/>
            <a:ext cx="109728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Summary of 20 articles</a:t>
            </a:r>
            <a:endParaRPr/>
          </a:p>
        </p:txBody>
      </p:sp>
      <p:graphicFrame>
        <p:nvGraphicFramePr>
          <p:cNvPr id="139" name="Google Shape;139;p21"/>
          <p:cNvGraphicFramePr/>
          <p:nvPr/>
        </p:nvGraphicFramePr>
        <p:xfrm>
          <a:off x="103038" y="923275"/>
          <a:ext cx="3000000" cy="3000000"/>
        </p:xfrm>
        <a:graphic>
          <a:graphicData uri="http://schemas.openxmlformats.org/drawingml/2006/table">
            <a:tbl>
              <a:tblPr bandRow="1" firstRow="1">
                <a:noFill/>
                <a:tableStyleId>{AC24590E-3C50-4160-BB82-CA908CC20754}</a:tableStyleId>
              </a:tblPr>
              <a:tblGrid>
                <a:gridCol w="829750"/>
                <a:gridCol w="2231025"/>
                <a:gridCol w="1907850"/>
                <a:gridCol w="1883075"/>
                <a:gridCol w="2793000"/>
                <a:gridCol w="2341225"/>
              </a:tblGrid>
              <a:tr h="345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Sl. 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Article Title</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Journal</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 Used</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Remarks</a:t>
                      </a:r>
                      <a:endParaRPr sz="1400" u="none" cap="none" strike="noStrike"/>
                    </a:p>
                  </a:txBody>
                  <a:tcPr marT="45725" marB="45725" marR="91450" marL="91450">
                    <a:lnB cap="flat" cmpd="sng" w="12700">
                      <a:solidFill>
                        <a:schemeClr val="lt1"/>
                      </a:solidFill>
                      <a:prstDash val="solid"/>
                      <a:round/>
                      <a:headEnd len="sm" w="sm" type="none"/>
                      <a:tailEnd len="sm" w="sm" type="none"/>
                    </a:lnB>
                  </a:tcPr>
                </a:tc>
              </a:tr>
              <a:tr h="2130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Fake News Detection using Machine Learning</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Pranita P. Deshmukh, Sakshi A. Dulhani</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 Parmita C. Adkane, Priyanka Y. Belekar</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800" u="none" cap="none" strike="noStrike"/>
                        <a:t>International Journal of Research in Engineering, Science and Management</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Naïve bayes,Logistic regression,Support vector machine</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We are considering the </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Multinomial Naive Bayes algorithm.</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257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The Detection of Fake Messages using Machine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rPr lang="en-US" sz="1800" u="none" cap="none" strike="noStrike"/>
                        <a:t>Learning</a:t>
                      </a:r>
                      <a:endParaRPr sz="1800" u="none" cap="none" strike="noStrike"/>
                    </a:p>
                    <a:p>
                      <a:pPr indent="0" lvl="0" marL="0" marR="0" rtl="0" algn="l">
                        <a:lnSpc>
                          <a:spcPct val="115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Maarten S. Looijenga</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University Of Twente</a:t>
                      </a:r>
                      <a:endParaRPr sz="1800" u="none" cap="none" strike="noStrike"/>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Linear Support Vector Machines, Naïve Bayes, Decision Trees, Extra Trees, Stochastic Gradient Descent, Random Forests</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t>These algorithm are computationally</a:t>
                      </a:r>
                      <a:endParaRPr sz="1800" u="none" cap="none" strike="noStrike"/>
                    </a:p>
                    <a:p>
                      <a:pPr indent="0" lvl="0" marL="0" marR="0" rtl="0" algn="l">
                        <a:lnSpc>
                          <a:spcPct val="100000"/>
                        </a:lnSpc>
                        <a:spcBef>
                          <a:spcPts val="0"/>
                        </a:spcBef>
                        <a:spcAft>
                          <a:spcPts val="0"/>
                        </a:spcAft>
                        <a:buClr>
                          <a:schemeClr val="dk1"/>
                        </a:buClr>
                        <a:buSzPts val="1100"/>
                        <a:buFont typeface="Arial"/>
                        <a:buNone/>
                      </a:pPr>
                      <a:r>
                        <a:rPr lang="en-US" sz="1800" u="none" cap="none" strike="noStrike"/>
                        <a:t>expensive and highly dependent on the size of an input data set.</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40" name="Google Shape;140;p21"/>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B9D4E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