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Constantia"/>
      <p:regular r:id="rId26"/>
      <p:bold r:id="rId27"/>
      <p:italic r:id="rId28"/>
      <p:boldItalic r:id="rId29"/>
    </p:embeddedFont>
    <p:embeddedFont>
      <p:font typeface="EB Garamond"/>
      <p:regular r:id="rId30"/>
      <p:bold r:id="rId31"/>
      <p:italic r:id="rId32"/>
      <p:boldItalic r:id="rId33"/>
    </p:embeddedFont>
    <p:embeddedFont>
      <p:font typeface="Bell M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onstantia-regular.fntdata"/><Relationship Id="rId25" Type="http://schemas.openxmlformats.org/officeDocument/2006/relationships/slide" Target="slides/slide19.xml"/><Relationship Id="rId28" Type="http://schemas.openxmlformats.org/officeDocument/2006/relationships/font" Target="fonts/Constantia-italic.fntdata"/><Relationship Id="rId27" Type="http://schemas.openxmlformats.org/officeDocument/2006/relationships/font" Target="fonts/Constanti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onstanti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bold.fntdata"/><Relationship Id="rId30" Type="http://schemas.openxmlformats.org/officeDocument/2006/relationships/font" Target="fonts/EBGaramond-regular.fntdata"/><Relationship Id="rId11" Type="http://schemas.openxmlformats.org/officeDocument/2006/relationships/slide" Target="slides/slide5.xml"/><Relationship Id="rId33" Type="http://schemas.openxmlformats.org/officeDocument/2006/relationships/font" Target="fonts/EBGaramond-boldItalic.fntdata"/><Relationship Id="rId10" Type="http://schemas.openxmlformats.org/officeDocument/2006/relationships/slide" Target="slides/slide4.xml"/><Relationship Id="rId32" Type="http://schemas.openxmlformats.org/officeDocument/2006/relationships/font" Target="fonts/EBGaramond-italic.fntdata"/><Relationship Id="rId13" Type="http://schemas.openxmlformats.org/officeDocument/2006/relationships/slide" Target="slides/slide7.xml"/><Relationship Id="rId35" Type="http://schemas.openxmlformats.org/officeDocument/2006/relationships/font" Target="fonts/BellMT-bold.fntdata"/><Relationship Id="rId12" Type="http://schemas.openxmlformats.org/officeDocument/2006/relationships/slide" Target="slides/slide6.xml"/><Relationship Id="rId34" Type="http://schemas.openxmlformats.org/officeDocument/2006/relationships/font" Target="fonts/BellMT-regular.fntdata"/><Relationship Id="rId15" Type="http://schemas.openxmlformats.org/officeDocument/2006/relationships/slide" Target="slides/slide9.xml"/><Relationship Id="rId37" Type="http://schemas.openxmlformats.org/officeDocument/2006/relationships/font" Target="fonts/BellMT-boldItalic.fntdata"/><Relationship Id="rId14" Type="http://schemas.openxmlformats.org/officeDocument/2006/relationships/slide" Target="slides/slide8.xml"/><Relationship Id="rId36" Type="http://schemas.openxmlformats.org/officeDocument/2006/relationships/font" Target="fonts/BellM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914400" y="1371603"/>
            <a:ext cx="10464900" cy="192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040"/>
              <a:buNone/>
              <a:defRPr>
                <a:solidFill>
                  <a:srgbClr val="3F3F3F"/>
                </a:solidFill>
              </a:defRPr>
            </a:lvl1pPr>
            <a:lvl2pPr lvl="1" algn="ctr">
              <a:lnSpc>
                <a:spcPct val="100000"/>
              </a:lnSpc>
              <a:spcBef>
                <a:spcPts val="400"/>
              </a:spcBef>
              <a:spcAft>
                <a:spcPts val="0"/>
              </a:spcAft>
              <a:buSzPts val="1700"/>
              <a:buNone/>
              <a:defRPr>
                <a:solidFill>
                  <a:srgbClr val="888888"/>
                </a:solidFill>
              </a:defRPr>
            </a:lvl2pPr>
            <a:lvl3pPr lvl="2" algn="ctr">
              <a:lnSpc>
                <a:spcPct val="100000"/>
              </a:lnSpc>
              <a:spcBef>
                <a:spcPts val="360"/>
              </a:spcBef>
              <a:spcAft>
                <a:spcPts val="0"/>
              </a:spcAft>
              <a:buSzPts val="1620"/>
              <a:buNone/>
              <a:defRPr>
                <a:solidFill>
                  <a:srgbClr val="888888"/>
                </a:solidFill>
              </a:defRPr>
            </a:lvl3pPr>
            <a:lvl4pPr lvl="3" algn="ctr">
              <a:lnSpc>
                <a:spcPct val="100000"/>
              </a:lnSpc>
              <a:spcBef>
                <a:spcPts val="320"/>
              </a:spcBef>
              <a:spcAft>
                <a:spcPts val="0"/>
              </a:spcAft>
              <a:buSzPts val="1600"/>
              <a:buNone/>
              <a:defRPr>
                <a:solidFill>
                  <a:srgbClr val="888888"/>
                </a:solidFill>
              </a:defRPr>
            </a:lvl4pPr>
            <a:lvl5pPr lvl="4" algn="ctr">
              <a:lnSpc>
                <a:spcPct val="100000"/>
              </a:lnSpc>
              <a:spcBef>
                <a:spcPts val="280"/>
              </a:spcBef>
              <a:spcAft>
                <a:spcPts val="0"/>
              </a:spcAft>
              <a:buSzPts val="1400"/>
              <a:buNone/>
              <a:defRPr>
                <a:solidFill>
                  <a:srgbClr val="888888"/>
                </a:solidFill>
              </a:defRPr>
            </a:lvl5pPr>
            <a:lvl6pPr lvl="5" algn="ctr">
              <a:lnSpc>
                <a:spcPct val="100000"/>
              </a:lnSpc>
              <a:spcBef>
                <a:spcPts val="260"/>
              </a:spcBef>
              <a:spcAft>
                <a:spcPts val="0"/>
              </a:spcAft>
              <a:buSzPts val="1300"/>
              <a:buNone/>
              <a:defRPr>
                <a:solidFill>
                  <a:srgbClr val="888888"/>
                </a:solidFill>
              </a:defRPr>
            </a:lvl6pPr>
            <a:lvl7pPr lvl="6" algn="ctr">
              <a:lnSpc>
                <a:spcPct val="100000"/>
              </a:lnSpc>
              <a:spcBef>
                <a:spcPts val="260"/>
              </a:spcBef>
              <a:spcAft>
                <a:spcPts val="0"/>
              </a:spcAft>
              <a:buSzPts val="1300"/>
              <a:buNone/>
              <a:defRPr>
                <a:solidFill>
                  <a:srgbClr val="888888"/>
                </a:solidFill>
              </a:defRPr>
            </a:lvl7pPr>
            <a:lvl8pPr lvl="7" algn="ctr">
              <a:lnSpc>
                <a:spcPct val="100000"/>
              </a:lnSpc>
              <a:spcBef>
                <a:spcPts val="260"/>
              </a:spcBef>
              <a:spcAft>
                <a:spcPts val="0"/>
              </a:spcAft>
              <a:buSzPts val="1300"/>
              <a:buNone/>
              <a:defRPr>
                <a:solidFill>
                  <a:srgbClr val="888888"/>
                </a:solidFill>
              </a:defRPr>
            </a:lvl8pPr>
            <a:lvl9pPr lvl="8" algn="ctr">
              <a:lnSpc>
                <a:spcPct val="100000"/>
              </a:lnSpc>
              <a:spcBef>
                <a:spcPts val="260"/>
              </a:spcBef>
              <a:spcAft>
                <a:spcPts val="0"/>
              </a:spcAft>
              <a:buSzPts val="1300"/>
              <a:buNone/>
              <a:defRPr>
                <a:solidFill>
                  <a:srgbClr val="888888"/>
                </a:solidFill>
              </a:defRPr>
            </a:lvl9pPr>
          </a:lstStyle>
          <a:p/>
        </p:txBody>
      </p:sp>
      <p:sp>
        <p:nvSpPr>
          <p:cNvPr id="21" name="Google Shape;21;p2"/>
          <p:cNvSpPr txBox="1"/>
          <p:nvPr>
            <p:ph idx="12" type="sldNum"/>
          </p:nvPr>
        </p:nvSpPr>
        <p:spPr>
          <a:xfrm>
            <a:off x="11582400" y="0"/>
            <a:ext cx="605100" cy="329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22" name="Google Shape;22;p2"/>
          <p:cNvCxnSpPr/>
          <p:nvPr/>
        </p:nvCxnSpPr>
        <p:spPr>
          <a:xfrm>
            <a:off x="914400" y="3398520"/>
            <a:ext cx="10464900" cy="1500"/>
          </a:xfrm>
          <a:prstGeom prst="straightConnector1">
            <a:avLst/>
          </a:prstGeom>
          <a:noFill/>
          <a:ln cap="flat" cmpd="sng" w="19050">
            <a:solidFill>
              <a:schemeClr val="dk2"/>
            </a:solidFill>
            <a:prstDash val="solid"/>
            <a:round/>
            <a:headEnd len="sm" w="sm" type="none"/>
            <a:tailEnd len="sm" w="sm" type="none"/>
          </a:ln>
        </p:spPr>
      </p:cxnSp>
      <p:grpSp>
        <p:nvGrpSpPr>
          <p:cNvPr id="23" name="Google Shape;23;p2"/>
          <p:cNvGrpSpPr/>
          <p:nvPr/>
        </p:nvGrpSpPr>
        <p:grpSpPr>
          <a:xfrm>
            <a:off x="0" y="6477000"/>
            <a:ext cx="12192000" cy="380968"/>
            <a:chOff x="0" y="6477000"/>
            <a:chExt cx="12192000" cy="380968"/>
          </a:xfrm>
        </p:grpSpPr>
        <p:sp>
          <p:nvSpPr>
            <p:cNvPr id="24" name="Google Shape;24;p2"/>
            <p:cNvSpPr txBox="1"/>
            <p:nvPr/>
          </p:nvSpPr>
          <p:spPr>
            <a:xfrm>
              <a:off x="0" y="6488668"/>
              <a:ext cx="12192000" cy="369300"/>
            </a:xfrm>
            <a:prstGeom prst="rect">
              <a:avLst/>
            </a:prstGeom>
            <a:solidFill>
              <a:srgbClr val="538CD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 name="Google Shape;25;p2"/>
            <p:cNvSpPr txBox="1"/>
            <p:nvPr/>
          </p:nvSpPr>
          <p:spPr>
            <a:xfrm>
              <a:off x="685800" y="6477000"/>
              <a:ext cx="11201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Bell MT"/>
                  <a:ea typeface="Bell MT"/>
                  <a:cs typeface="Bell MT"/>
                  <a:sym typeface="Bell MT"/>
                </a:rPr>
                <a:t>Department of Computer Science and Engineering, Canara Engineering College, Benjanapadavu</a:t>
              </a:r>
              <a:endParaRPr b="0" i="0" sz="1800" u="none" cap="none" strike="noStrike">
                <a:solidFill>
                  <a:schemeClr val="dk1"/>
                </a:solidFill>
                <a:latin typeface="Bell MT"/>
                <a:ea typeface="Bell MT"/>
                <a:cs typeface="Bell MT"/>
                <a:sym typeface="Bell M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 type="body"/>
          </p:nvPr>
        </p:nvSpPr>
        <p:spPr>
          <a:xfrm rot="5400000">
            <a:off x="3657600" y="-1447800"/>
            <a:ext cx="4876800" cy="10972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0" name="Google Shape;70;p11"/>
          <p:cNvSpPr txBox="1"/>
          <p:nvPr>
            <p:ph idx="12" type="sldNum"/>
          </p:nvPr>
        </p:nvSpPr>
        <p:spPr>
          <a:xfrm>
            <a:off x="11201400" y="18669"/>
            <a:ext cx="990600" cy="329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2"/>
          <p:cNvSpPr txBox="1"/>
          <p:nvPr>
            <p:ph type="title"/>
          </p:nvPr>
        </p:nvSpPr>
        <p:spPr>
          <a:xfrm rot="5400000">
            <a:off x="7277100" y="2171700"/>
            <a:ext cx="5867400" cy="2743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 type="body"/>
          </p:nvPr>
        </p:nvSpPr>
        <p:spPr>
          <a:xfrm rot="5400000">
            <a:off x="1689050" y="-469950"/>
            <a:ext cx="5867400" cy="80265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12"/>
          <p:cNvSpPr txBox="1"/>
          <p:nvPr>
            <p:ph idx="12" type="sldNum"/>
          </p:nvPr>
        </p:nvSpPr>
        <p:spPr>
          <a:xfrm>
            <a:off x="11201400" y="18669"/>
            <a:ext cx="990600" cy="329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4" name="Shape 84"/>
        <p:cNvGrpSpPr/>
        <p:nvPr/>
      </p:nvGrpSpPr>
      <p:grpSpPr>
        <a:xfrm>
          <a:off x="0" y="0"/>
          <a:ext cx="0" cy="0"/>
          <a:chOff x="0" y="0"/>
          <a:chExt cx="0" cy="0"/>
        </a:xfrm>
      </p:grpSpPr>
      <p:sp>
        <p:nvSpPr>
          <p:cNvPr id="85" name="Google Shape;85;p1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7" name="Google Shape;87;p14"/>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p15"/>
          <p:cNvSpPr txBox="1"/>
          <p:nvPr>
            <p:ph type="ctrTitle"/>
          </p:nvPr>
        </p:nvSpPr>
        <p:spPr>
          <a:xfrm>
            <a:off x="914400" y="1371603"/>
            <a:ext cx="10464800" cy="19272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5"/>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040"/>
              <a:buNone/>
              <a:defRPr>
                <a:solidFill>
                  <a:srgbClr val="3F3F3F"/>
                </a:solidFill>
              </a:defRPr>
            </a:lvl1pPr>
            <a:lvl2pPr lvl="1" algn="ctr">
              <a:lnSpc>
                <a:spcPct val="100000"/>
              </a:lnSpc>
              <a:spcBef>
                <a:spcPts val="400"/>
              </a:spcBef>
              <a:spcAft>
                <a:spcPts val="0"/>
              </a:spcAft>
              <a:buSzPts val="1700"/>
              <a:buNone/>
              <a:defRPr>
                <a:solidFill>
                  <a:srgbClr val="888888"/>
                </a:solidFill>
              </a:defRPr>
            </a:lvl2pPr>
            <a:lvl3pPr lvl="2" algn="ctr">
              <a:lnSpc>
                <a:spcPct val="100000"/>
              </a:lnSpc>
              <a:spcBef>
                <a:spcPts val="360"/>
              </a:spcBef>
              <a:spcAft>
                <a:spcPts val="0"/>
              </a:spcAft>
              <a:buSzPts val="1620"/>
              <a:buNone/>
              <a:defRPr>
                <a:solidFill>
                  <a:srgbClr val="888888"/>
                </a:solidFill>
              </a:defRPr>
            </a:lvl3pPr>
            <a:lvl4pPr lvl="3" algn="ctr">
              <a:lnSpc>
                <a:spcPct val="100000"/>
              </a:lnSpc>
              <a:spcBef>
                <a:spcPts val="320"/>
              </a:spcBef>
              <a:spcAft>
                <a:spcPts val="0"/>
              </a:spcAft>
              <a:buSzPts val="1600"/>
              <a:buNone/>
              <a:defRPr>
                <a:solidFill>
                  <a:srgbClr val="888888"/>
                </a:solidFill>
              </a:defRPr>
            </a:lvl4pPr>
            <a:lvl5pPr lvl="4" algn="ctr">
              <a:lnSpc>
                <a:spcPct val="100000"/>
              </a:lnSpc>
              <a:spcBef>
                <a:spcPts val="280"/>
              </a:spcBef>
              <a:spcAft>
                <a:spcPts val="0"/>
              </a:spcAft>
              <a:buSzPts val="1400"/>
              <a:buNone/>
              <a:defRPr>
                <a:solidFill>
                  <a:srgbClr val="888888"/>
                </a:solidFill>
              </a:defRPr>
            </a:lvl5pPr>
            <a:lvl6pPr lvl="5" algn="ctr">
              <a:lnSpc>
                <a:spcPct val="100000"/>
              </a:lnSpc>
              <a:spcBef>
                <a:spcPts val="260"/>
              </a:spcBef>
              <a:spcAft>
                <a:spcPts val="0"/>
              </a:spcAft>
              <a:buSzPts val="1300"/>
              <a:buNone/>
              <a:defRPr>
                <a:solidFill>
                  <a:srgbClr val="888888"/>
                </a:solidFill>
              </a:defRPr>
            </a:lvl6pPr>
            <a:lvl7pPr lvl="6" algn="ctr">
              <a:lnSpc>
                <a:spcPct val="100000"/>
              </a:lnSpc>
              <a:spcBef>
                <a:spcPts val="260"/>
              </a:spcBef>
              <a:spcAft>
                <a:spcPts val="0"/>
              </a:spcAft>
              <a:buSzPts val="1300"/>
              <a:buNone/>
              <a:defRPr>
                <a:solidFill>
                  <a:srgbClr val="888888"/>
                </a:solidFill>
              </a:defRPr>
            </a:lvl7pPr>
            <a:lvl8pPr lvl="7" algn="ctr">
              <a:lnSpc>
                <a:spcPct val="100000"/>
              </a:lnSpc>
              <a:spcBef>
                <a:spcPts val="260"/>
              </a:spcBef>
              <a:spcAft>
                <a:spcPts val="0"/>
              </a:spcAft>
              <a:buSzPts val="1300"/>
              <a:buNone/>
              <a:defRPr>
                <a:solidFill>
                  <a:srgbClr val="888888"/>
                </a:solidFill>
              </a:defRPr>
            </a:lvl8pPr>
            <a:lvl9pPr lvl="8" algn="ctr">
              <a:lnSpc>
                <a:spcPct val="100000"/>
              </a:lnSpc>
              <a:spcBef>
                <a:spcPts val="260"/>
              </a:spcBef>
              <a:spcAft>
                <a:spcPts val="0"/>
              </a:spcAft>
              <a:buSzPts val="1300"/>
              <a:buNone/>
              <a:defRPr>
                <a:solidFill>
                  <a:srgbClr val="888888"/>
                </a:solidFill>
              </a:defRPr>
            </a:lvl9pPr>
          </a:lstStyle>
          <a:p/>
        </p:txBody>
      </p:sp>
      <p:sp>
        <p:nvSpPr>
          <p:cNvPr id="91" name="Google Shape;91;p15"/>
          <p:cNvSpPr txBox="1"/>
          <p:nvPr>
            <p:ph idx="12" type="sldNum"/>
          </p:nvPr>
        </p:nvSpPr>
        <p:spPr>
          <a:xfrm>
            <a:off x="11582400" y="0"/>
            <a:ext cx="605118"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92" name="Google Shape;92;p15"/>
          <p:cNvCxnSpPr/>
          <p:nvPr/>
        </p:nvCxnSpPr>
        <p:spPr>
          <a:xfrm>
            <a:off x="914400" y="3398520"/>
            <a:ext cx="10464800" cy="1588"/>
          </a:xfrm>
          <a:prstGeom prst="straightConnector1">
            <a:avLst/>
          </a:prstGeom>
          <a:noFill/>
          <a:ln cap="flat" cmpd="sng" w="19050">
            <a:solidFill>
              <a:schemeClr val="dk2"/>
            </a:solidFill>
            <a:prstDash val="solid"/>
            <a:round/>
            <a:headEnd len="sm" w="sm" type="none"/>
            <a:tailEnd len="sm" w="sm" type="none"/>
          </a:ln>
        </p:spPr>
      </p:cxnSp>
      <p:grpSp>
        <p:nvGrpSpPr>
          <p:cNvPr id="93" name="Google Shape;93;p15"/>
          <p:cNvGrpSpPr/>
          <p:nvPr/>
        </p:nvGrpSpPr>
        <p:grpSpPr>
          <a:xfrm>
            <a:off x="0" y="6477000"/>
            <a:ext cx="12192000" cy="381000"/>
            <a:chOff x="0" y="6477000"/>
            <a:chExt cx="12192000" cy="381000"/>
          </a:xfrm>
        </p:grpSpPr>
        <p:sp>
          <p:nvSpPr>
            <p:cNvPr id="94" name="Google Shape;94;p15"/>
            <p:cNvSpPr txBox="1"/>
            <p:nvPr/>
          </p:nvSpPr>
          <p:spPr>
            <a:xfrm>
              <a:off x="0" y="6488668"/>
              <a:ext cx="12192000" cy="369332"/>
            </a:xfrm>
            <a:prstGeom prst="rect">
              <a:avLst/>
            </a:prstGeom>
            <a:solidFill>
              <a:srgbClr val="538CD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5"/>
            <p:cNvSpPr txBox="1"/>
            <p:nvPr/>
          </p:nvSpPr>
          <p:spPr>
            <a:xfrm>
              <a:off x="685800" y="6477000"/>
              <a:ext cx="11201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Bell MT"/>
                  <a:ea typeface="Bell MT"/>
                  <a:cs typeface="Bell MT"/>
                  <a:sym typeface="Bell MT"/>
                </a:rPr>
                <a:t>Department of Computer Science and Engineering, Canara Engineering College, Benjanapadavu</a:t>
              </a:r>
              <a:endParaRPr b="0" i="0" sz="1800" u="none" cap="none" strike="noStrike">
                <a:solidFill>
                  <a:schemeClr val="dk1"/>
                </a:solidFill>
                <a:latin typeface="Bell MT"/>
                <a:ea typeface="Bell MT"/>
                <a:cs typeface="Bell MT"/>
                <a:sym typeface="Bell MT"/>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96" name="Shape 96"/>
        <p:cNvGrpSpPr/>
        <p:nvPr/>
      </p:nvGrpSpPr>
      <p:grpSpPr>
        <a:xfrm>
          <a:off x="0" y="0"/>
          <a:ext cx="0" cy="0"/>
          <a:chOff x="0" y="0"/>
          <a:chExt cx="0" cy="0"/>
        </a:xfrm>
      </p:grpSpPr>
      <p:sp>
        <p:nvSpPr>
          <p:cNvPr id="97" name="Google Shape;97;p16"/>
          <p:cNvSpPr txBox="1"/>
          <p:nvPr>
            <p:ph type="title"/>
          </p:nvPr>
        </p:nvSpPr>
        <p:spPr>
          <a:xfrm>
            <a:off x="963084" y="2362201"/>
            <a:ext cx="10363200" cy="22002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800"/>
              <a:buFont typeface="Arial"/>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6"/>
          <p:cNvSpPr txBox="1"/>
          <p:nvPr>
            <p:ph idx="1" type="body"/>
          </p:nvPr>
        </p:nvSpPr>
        <p:spPr>
          <a:xfrm>
            <a:off x="963084" y="4626867"/>
            <a:ext cx="103632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SzPts val="2040"/>
              <a:buNone/>
              <a:defRPr sz="2400">
                <a:solidFill>
                  <a:schemeClr val="lt2"/>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44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cxnSp>
        <p:nvCxnSpPr>
          <p:cNvPr id="99" name="Google Shape;99;p16"/>
          <p:cNvCxnSpPr/>
          <p:nvPr/>
        </p:nvCxnSpPr>
        <p:spPr>
          <a:xfrm>
            <a:off x="975360" y="4599432"/>
            <a:ext cx="104648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1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7"/>
          <p:cNvSpPr txBox="1"/>
          <p:nvPr>
            <p:ph idx="1" type="body"/>
          </p:nvPr>
        </p:nvSpPr>
        <p:spPr>
          <a:xfrm>
            <a:off x="609600" y="1673352"/>
            <a:ext cx="53848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03" name="Google Shape;103;p17"/>
          <p:cNvSpPr txBox="1"/>
          <p:nvPr>
            <p:ph idx="2" type="body"/>
          </p:nvPr>
        </p:nvSpPr>
        <p:spPr>
          <a:xfrm>
            <a:off x="6197600" y="1673352"/>
            <a:ext cx="53848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04" name="Google Shape;104;p17"/>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5" name="Shape 105"/>
        <p:cNvGrpSpPr/>
        <p:nvPr/>
      </p:nvGrpSpPr>
      <p:grpSpPr>
        <a:xfrm>
          <a:off x="0" y="0"/>
          <a:ext cx="0" cy="0"/>
          <a:chOff x="0" y="0"/>
          <a:chExt cx="0" cy="0"/>
        </a:xfrm>
      </p:grpSpPr>
      <p:sp>
        <p:nvSpPr>
          <p:cNvPr id="106" name="Google Shape;106;p18"/>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8"/>
          <p:cNvSpPr txBox="1"/>
          <p:nvPr>
            <p:ph idx="1" type="body"/>
          </p:nvPr>
        </p:nvSpPr>
        <p:spPr>
          <a:xfrm>
            <a:off x="60960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08" name="Google Shape;108;p18"/>
          <p:cNvSpPr txBox="1"/>
          <p:nvPr>
            <p:ph idx="2" type="body"/>
          </p:nvPr>
        </p:nvSpPr>
        <p:spPr>
          <a:xfrm>
            <a:off x="609600" y="2438400"/>
            <a:ext cx="524256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09" name="Google Shape;109;p18"/>
          <p:cNvSpPr txBox="1"/>
          <p:nvPr>
            <p:ph idx="3" type="body"/>
          </p:nvPr>
        </p:nvSpPr>
        <p:spPr>
          <a:xfrm>
            <a:off x="633984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10" name="Google Shape;110;p18"/>
          <p:cNvSpPr txBox="1"/>
          <p:nvPr>
            <p:ph idx="4" type="body"/>
          </p:nvPr>
        </p:nvSpPr>
        <p:spPr>
          <a:xfrm>
            <a:off x="6339840" y="2438400"/>
            <a:ext cx="524256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11" name="Google Shape;111;p18"/>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12" name="Google Shape;112;p18"/>
          <p:cNvCxnSpPr/>
          <p:nvPr/>
        </p:nvCxnSpPr>
        <p:spPr>
          <a:xfrm rot="5400000">
            <a:off x="3741949" y="4045691"/>
            <a:ext cx="4709160" cy="1059"/>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1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9"/>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20"/>
          <p:cNvSpPr txBox="1"/>
          <p:nvPr>
            <p:ph idx="10" type="dt"/>
          </p:nvPr>
        </p:nvSpPr>
        <p:spPr>
          <a:xfrm>
            <a:off x="609600" y="6528816"/>
            <a:ext cx="3860800" cy="32918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4572000" y="6477000"/>
            <a:ext cx="54864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0" name="Shape 120"/>
        <p:cNvGrpSpPr/>
        <p:nvPr/>
      </p:nvGrpSpPr>
      <p:grpSpPr>
        <a:xfrm>
          <a:off x="0" y="0"/>
          <a:ext cx="0" cy="0"/>
          <a:chOff x="0" y="0"/>
          <a:chExt cx="0" cy="0"/>
        </a:xfrm>
      </p:grpSpPr>
      <p:sp>
        <p:nvSpPr>
          <p:cNvPr id="121" name="Google Shape;121;p21"/>
          <p:cNvSpPr txBox="1"/>
          <p:nvPr>
            <p:ph type="title"/>
          </p:nvPr>
        </p:nvSpPr>
        <p:spPr>
          <a:xfrm>
            <a:off x="609600" y="792080"/>
            <a:ext cx="2852928" cy="126187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1"/>
          <p:cNvSpPr txBox="1"/>
          <p:nvPr>
            <p:ph idx="1" type="body"/>
          </p:nvPr>
        </p:nvSpPr>
        <p:spPr>
          <a:xfrm>
            <a:off x="3962400" y="792080"/>
            <a:ext cx="7620000" cy="5577840"/>
          </a:xfrm>
          <a:prstGeom prst="rect">
            <a:avLst/>
          </a:prstGeom>
          <a:noFill/>
          <a:ln>
            <a:noFill/>
          </a:ln>
        </p:spPr>
        <p:txBody>
          <a:bodyPr anchorCtr="0" anchor="t" bIns="45700" lIns="91425" spcFirstLastPara="1" rIns="91425" wrap="square" tIns="45700">
            <a:normAutofit/>
          </a:bodyPr>
          <a:lstStyle>
            <a:lvl1pPr indent="-401320" lvl="0" marL="457200" algn="l">
              <a:lnSpc>
                <a:spcPct val="100000"/>
              </a:lnSpc>
              <a:spcBef>
                <a:spcPts val="640"/>
              </a:spcBef>
              <a:spcAft>
                <a:spcPts val="0"/>
              </a:spcAft>
              <a:buSzPts val="2720"/>
              <a:buChar char="•"/>
              <a:defRPr sz="3200"/>
            </a:lvl1pPr>
            <a:lvl2pPr indent="-379730" lvl="1" marL="914400" algn="l">
              <a:lnSpc>
                <a:spcPct val="100000"/>
              </a:lnSpc>
              <a:spcBef>
                <a:spcPts val="560"/>
              </a:spcBef>
              <a:spcAft>
                <a:spcPts val="0"/>
              </a:spcAft>
              <a:buSzPts val="2380"/>
              <a:buChar char="•"/>
              <a:defRPr sz="2800"/>
            </a:lvl2pPr>
            <a:lvl3pPr indent="-365760" lvl="2" marL="1371600" algn="l">
              <a:lnSpc>
                <a:spcPct val="100000"/>
              </a:lnSpc>
              <a:spcBef>
                <a:spcPts val="480"/>
              </a:spcBef>
              <a:spcAft>
                <a:spcPts val="0"/>
              </a:spcAft>
              <a:buSzPts val="216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123" name="Google Shape;123;p21"/>
          <p:cNvSpPr txBox="1"/>
          <p:nvPr>
            <p:ph idx="2" type="body"/>
          </p:nvPr>
        </p:nvSpPr>
        <p:spPr>
          <a:xfrm>
            <a:off x="609601" y="2130555"/>
            <a:ext cx="2852928" cy="424361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24" name="Google Shape;124;p21"/>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25" name="Google Shape;125;p21"/>
          <p:cNvCxnSpPr/>
          <p:nvPr/>
        </p:nvCxnSpPr>
        <p:spPr>
          <a:xfrm rot="5400000">
            <a:off x="912152" y="3579943"/>
            <a:ext cx="5577840" cy="2117"/>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9" name="Google Shape;29;p3"/>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6" name="Shape 126"/>
        <p:cNvGrpSpPr/>
        <p:nvPr/>
      </p:nvGrpSpPr>
      <p:grpSpPr>
        <a:xfrm>
          <a:off x="0" y="0"/>
          <a:ext cx="0" cy="0"/>
          <a:chOff x="0" y="0"/>
          <a:chExt cx="0" cy="0"/>
        </a:xfrm>
      </p:grpSpPr>
      <p:sp>
        <p:nvSpPr>
          <p:cNvPr id="127" name="Google Shape;127;p22"/>
          <p:cNvSpPr txBox="1"/>
          <p:nvPr>
            <p:ph type="title"/>
          </p:nvPr>
        </p:nvSpPr>
        <p:spPr>
          <a:xfrm>
            <a:off x="609601" y="792480"/>
            <a:ext cx="2856907" cy="1264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2"/>
          <p:cNvSpPr/>
          <p:nvPr>
            <p:ph idx="2" type="pic"/>
          </p:nvPr>
        </p:nvSpPr>
        <p:spPr>
          <a:xfrm>
            <a:off x="3811480" y="838201"/>
            <a:ext cx="787252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039"/>
              </a:srgbClr>
            </a:outerShdw>
          </a:effectLst>
        </p:spPr>
      </p:sp>
      <p:sp>
        <p:nvSpPr>
          <p:cNvPr id="129" name="Google Shape;129;p22"/>
          <p:cNvSpPr txBox="1"/>
          <p:nvPr>
            <p:ph idx="1" type="body"/>
          </p:nvPr>
        </p:nvSpPr>
        <p:spPr>
          <a:xfrm>
            <a:off x="609600" y="2133600"/>
            <a:ext cx="2852928" cy="424281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30" name="Google Shape;130;p22"/>
          <p:cNvSpPr txBox="1"/>
          <p:nvPr>
            <p:ph idx="10" type="dt"/>
          </p:nvPr>
        </p:nvSpPr>
        <p:spPr>
          <a:xfrm>
            <a:off x="609600" y="6528816"/>
            <a:ext cx="3860800" cy="32918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1" name="Google Shape;131;p22"/>
          <p:cNvSpPr txBox="1"/>
          <p:nvPr>
            <p:ph idx="11" type="ftr"/>
          </p:nvPr>
        </p:nvSpPr>
        <p:spPr>
          <a:xfrm>
            <a:off x="4572000" y="6477000"/>
            <a:ext cx="54864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2" name="Google Shape;132;p22"/>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3"/>
          <p:cNvSpPr txBox="1"/>
          <p:nvPr>
            <p:ph idx="1" type="body"/>
          </p:nvPr>
        </p:nvSpPr>
        <p:spPr>
          <a:xfrm rot="5400000">
            <a:off x="3657600" y="-1447800"/>
            <a:ext cx="4876800" cy="10972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36" name="Google Shape;136;p23"/>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4"/>
          <p:cNvSpPr txBox="1"/>
          <p:nvPr>
            <p:ph type="title"/>
          </p:nvPr>
        </p:nvSpPr>
        <p:spPr>
          <a:xfrm rot="5400000">
            <a:off x="7277100" y="2171700"/>
            <a:ext cx="5867400" cy="2743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4"/>
          <p:cNvSpPr txBox="1"/>
          <p:nvPr>
            <p:ph idx="1" type="body"/>
          </p:nvPr>
        </p:nvSpPr>
        <p:spPr>
          <a:xfrm rot="5400000">
            <a:off x="1689100" y="-469900"/>
            <a:ext cx="5867400" cy="8026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40" name="Google Shape;140;p24"/>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30" name="Shape 30"/>
        <p:cNvGrpSpPr/>
        <p:nvPr/>
      </p:nvGrpSpPr>
      <p:grpSpPr>
        <a:xfrm>
          <a:off x="0" y="0"/>
          <a:ext cx="0" cy="0"/>
          <a:chOff x="0" y="0"/>
          <a:chExt cx="0" cy="0"/>
        </a:xfrm>
      </p:grpSpPr>
      <p:sp>
        <p:nvSpPr>
          <p:cNvPr id="31" name="Google Shape;31;p4"/>
          <p:cNvSpPr txBox="1"/>
          <p:nvPr>
            <p:ph type="title"/>
          </p:nvPr>
        </p:nvSpPr>
        <p:spPr>
          <a:xfrm>
            <a:off x="963084" y="2362201"/>
            <a:ext cx="10363200" cy="22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800"/>
              <a:buFont typeface="Arial"/>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963084" y="4626867"/>
            <a:ext cx="103632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SzPts val="2040"/>
              <a:buNone/>
              <a:defRPr sz="2400">
                <a:solidFill>
                  <a:schemeClr val="lt2"/>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44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cxnSp>
        <p:nvCxnSpPr>
          <p:cNvPr id="33" name="Google Shape;33;p4"/>
          <p:cNvCxnSpPr/>
          <p:nvPr/>
        </p:nvCxnSpPr>
        <p:spPr>
          <a:xfrm>
            <a:off x="975360" y="4599432"/>
            <a:ext cx="10464900" cy="15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609600" y="1673352"/>
            <a:ext cx="5384700" cy="4718400"/>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7" name="Google Shape;37;p5"/>
          <p:cNvSpPr txBox="1"/>
          <p:nvPr>
            <p:ph idx="2" type="body"/>
          </p:nvPr>
        </p:nvSpPr>
        <p:spPr>
          <a:xfrm>
            <a:off x="6197600" y="1673352"/>
            <a:ext cx="5384700" cy="4718400"/>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8" name="Google Shape;38;p5"/>
          <p:cNvSpPr txBox="1"/>
          <p:nvPr>
            <p:ph idx="12" type="sldNum"/>
          </p:nvPr>
        </p:nvSpPr>
        <p:spPr>
          <a:xfrm>
            <a:off x="11201400" y="18669"/>
            <a:ext cx="990600" cy="329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609600" y="1676400"/>
            <a:ext cx="5242500" cy="6399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2" name="Google Shape;42;p6"/>
          <p:cNvSpPr txBox="1"/>
          <p:nvPr>
            <p:ph idx="2" type="body"/>
          </p:nvPr>
        </p:nvSpPr>
        <p:spPr>
          <a:xfrm>
            <a:off x="609600" y="2438400"/>
            <a:ext cx="5242500" cy="3951300"/>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3" name="Google Shape;43;p6"/>
          <p:cNvSpPr txBox="1"/>
          <p:nvPr>
            <p:ph idx="3" type="body"/>
          </p:nvPr>
        </p:nvSpPr>
        <p:spPr>
          <a:xfrm>
            <a:off x="6339840" y="1676400"/>
            <a:ext cx="5242500" cy="6399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4" name="Google Shape;44;p6"/>
          <p:cNvSpPr txBox="1"/>
          <p:nvPr>
            <p:ph idx="4" type="body"/>
          </p:nvPr>
        </p:nvSpPr>
        <p:spPr>
          <a:xfrm>
            <a:off x="6339840" y="2438400"/>
            <a:ext cx="5242500" cy="3951300"/>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5" name="Google Shape;45;p6"/>
          <p:cNvSpPr txBox="1"/>
          <p:nvPr>
            <p:ph idx="12" type="sldNum"/>
          </p:nvPr>
        </p:nvSpPr>
        <p:spPr>
          <a:xfrm>
            <a:off x="11201400" y="18669"/>
            <a:ext cx="990600" cy="329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46" name="Google Shape;46;p6"/>
          <p:cNvCxnSpPr/>
          <p:nvPr/>
        </p:nvCxnSpPr>
        <p:spPr>
          <a:xfrm rot="5400000">
            <a:off x="3741909" y="4045591"/>
            <a:ext cx="4709100" cy="12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11201400" y="18669"/>
            <a:ext cx="990600" cy="329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09600" y="6528816"/>
            <a:ext cx="3860700" cy="329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4572000" y="6477000"/>
            <a:ext cx="5486400" cy="347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11201400" y="18669"/>
            <a:ext cx="990600" cy="329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09600" y="792080"/>
            <a:ext cx="2853000" cy="1261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962400" y="792080"/>
            <a:ext cx="7620000" cy="5577900"/>
          </a:xfrm>
          <a:prstGeom prst="rect">
            <a:avLst/>
          </a:prstGeom>
          <a:noFill/>
          <a:ln>
            <a:noFill/>
          </a:ln>
        </p:spPr>
        <p:txBody>
          <a:bodyPr anchorCtr="0" anchor="t" bIns="45700" lIns="91425" spcFirstLastPara="1" rIns="91425" wrap="square" tIns="45700">
            <a:normAutofit/>
          </a:bodyPr>
          <a:lstStyle>
            <a:lvl1pPr indent="-401320" lvl="0" marL="457200" algn="l">
              <a:lnSpc>
                <a:spcPct val="100000"/>
              </a:lnSpc>
              <a:spcBef>
                <a:spcPts val="640"/>
              </a:spcBef>
              <a:spcAft>
                <a:spcPts val="0"/>
              </a:spcAft>
              <a:buSzPts val="2720"/>
              <a:buChar char="•"/>
              <a:defRPr sz="3200"/>
            </a:lvl1pPr>
            <a:lvl2pPr indent="-379730" lvl="1" marL="914400" algn="l">
              <a:lnSpc>
                <a:spcPct val="100000"/>
              </a:lnSpc>
              <a:spcBef>
                <a:spcPts val="560"/>
              </a:spcBef>
              <a:spcAft>
                <a:spcPts val="0"/>
              </a:spcAft>
              <a:buSzPts val="2380"/>
              <a:buChar char="•"/>
              <a:defRPr sz="2800"/>
            </a:lvl2pPr>
            <a:lvl3pPr indent="-365760" lvl="2" marL="1371600" algn="l">
              <a:lnSpc>
                <a:spcPct val="100000"/>
              </a:lnSpc>
              <a:spcBef>
                <a:spcPts val="480"/>
              </a:spcBef>
              <a:spcAft>
                <a:spcPts val="0"/>
              </a:spcAft>
              <a:buSzPts val="216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57" name="Google Shape;57;p9"/>
          <p:cNvSpPr txBox="1"/>
          <p:nvPr>
            <p:ph idx="2" type="body"/>
          </p:nvPr>
        </p:nvSpPr>
        <p:spPr>
          <a:xfrm>
            <a:off x="609601" y="2130555"/>
            <a:ext cx="2853000" cy="4243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8" name="Google Shape;58;p9"/>
          <p:cNvSpPr txBox="1"/>
          <p:nvPr>
            <p:ph idx="12" type="sldNum"/>
          </p:nvPr>
        </p:nvSpPr>
        <p:spPr>
          <a:xfrm>
            <a:off x="11201400" y="18669"/>
            <a:ext cx="990600" cy="329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59" name="Google Shape;59;p9"/>
          <p:cNvCxnSpPr/>
          <p:nvPr/>
        </p:nvCxnSpPr>
        <p:spPr>
          <a:xfrm rot="5400000">
            <a:off x="912131" y="3579982"/>
            <a:ext cx="5577900" cy="2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609601" y="792480"/>
            <a:ext cx="2856900" cy="1264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p:nvPr>
            <p:ph idx="2" type="pic"/>
          </p:nvPr>
        </p:nvSpPr>
        <p:spPr>
          <a:xfrm>
            <a:off x="3811480" y="838201"/>
            <a:ext cx="7872600" cy="5500500"/>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7647"/>
              </a:srgbClr>
            </a:outerShdw>
          </a:effectLst>
        </p:spPr>
      </p:sp>
      <p:sp>
        <p:nvSpPr>
          <p:cNvPr id="63" name="Google Shape;63;p10"/>
          <p:cNvSpPr txBox="1"/>
          <p:nvPr>
            <p:ph idx="1" type="body"/>
          </p:nvPr>
        </p:nvSpPr>
        <p:spPr>
          <a:xfrm>
            <a:off x="609600" y="2133600"/>
            <a:ext cx="2853000" cy="4242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4" name="Google Shape;64;p10"/>
          <p:cNvSpPr txBox="1"/>
          <p:nvPr>
            <p:ph idx="10" type="dt"/>
          </p:nvPr>
        </p:nvSpPr>
        <p:spPr>
          <a:xfrm>
            <a:off x="609600" y="6528816"/>
            <a:ext cx="3860700" cy="329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5" name="Google Shape;65;p10"/>
          <p:cNvSpPr txBox="1"/>
          <p:nvPr>
            <p:ph idx="11" type="ftr"/>
          </p:nvPr>
        </p:nvSpPr>
        <p:spPr>
          <a:xfrm>
            <a:off x="4572000" y="6477000"/>
            <a:ext cx="5486400" cy="347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2" type="sldNum"/>
          </p:nvPr>
        </p:nvSpPr>
        <p:spPr>
          <a:xfrm>
            <a:off x="11201400" y="18669"/>
            <a:ext cx="990600" cy="329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220786"/>
            <a:ext cx="12192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58140" lvl="0" marL="457200" marR="0" rtl="0" algn="l">
              <a:lnSpc>
                <a:spcPct val="100000"/>
              </a:lnSpc>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lnSpc>
                <a:spcPct val="100000"/>
              </a:lnSpc>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lnSpc>
                <a:spcPct val="100000"/>
              </a:lnSpc>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3" name="Google Shape;13;p1"/>
          <p:cNvSpPr/>
          <p:nvPr/>
        </p:nvSpPr>
        <p:spPr>
          <a:xfrm>
            <a:off x="0" y="0"/>
            <a:ext cx="12192000" cy="36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1"/>
          <p:cNvSpPr txBox="1"/>
          <p:nvPr>
            <p:ph idx="12" type="sldNum"/>
          </p:nvPr>
        </p:nvSpPr>
        <p:spPr>
          <a:xfrm>
            <a:off x="11201400" y="18669"/>
            <a:ext cx="990600" cy="329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grpSp>
        <p:nvGrpSpPr>
          <p:cNvPr id="15" name="Google Shape;15;p1"/>
          <p:cNvGrpSpPr/>
          <p:nvPr/>
        </p:nvGrpSpPr>
        <p:grpSpPr>
          <a:xfrm>
            <a:off x="0" y="6477000"/>
            <a:ext cx="12192000" cy="380968"/>
            <a:chOff x="0" y="6477000"/>
            <a:chExt cx="12192000" cy="380968"/>
          </a:xfrm>
        </p:grpSpPr>
        <p:sp>
          <p:nvSpPr>
            <p:cNvPr id="16" name="Google Shape;16;p1"/>
            <p:cNvSpPr txBox="1"/>
            <p:nvPr/>
          </p:nvSpPr>
          <p:spPr>
            <a:xfrm>
              <a:off x="0" y="6488668"/>
              <a:ext cx="12192000" cy="369300"/>
            </a:xfrm>
            <a:prstGeom prst="rect">
              <a:avLst/>
            </a:prstGeom>
            <a:solidFill>
              <a:srgbClr val="538CD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1"/>
            <p:cNvSpPr txBox="1"/>
            <p:nvPr/>
          </p:nvSpPr>
          <p:spPr>
            <a:xfrm>
              <a:off x="685800" y="6477000"/>
              <a:ext cx="11201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Bell MT"/>
                  <a:ea typeface="Bell MT"/>
                  <a:cs typeface="Bell MT"/>
                  <a:sym typeface="Bell MT"/>
                </a:rPr>
                <a:t>Department of Computer Science and Engineering, Canara Engineering College, Benjanapadavu</a:t>
              </a:r>
              <a:endParaRPr b="0" i="0" sz="1800" u="none" cap="none" strike="noStrike">
                <a:solidFill>
                  <a:schemeClr val="dk1"/>
                </a:solidFill>
                <a:latin typeface="Bell MT"/>
                <a:ea typeface="Bell MT"/>
                <a:cs typeface="Bell MT"/>
                <a:sym typeface="Bell MT"/>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3"/>
          <p:cNvSpPr/>
          <p:nvPr/>
        </p:nvSpPr>
        <p:spPr>
          <a:xfrm>
            <a:off x="0" y="220786"/>
            <a:ext cx="12192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7" name="Google Shape;77;p1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8" name="Google Shape;78;p1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58140" lvl="0" marL="457200" marR="0" rtl="0" algn="l">
              <a:lnSpc>
                <a:spcPct val="100000"/>
              </a:lnSpc>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lnSpc>
                <a:spcPct val="100000"/>
              </a:lnSpc>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lnSpc>
                <a:spcPct val="100000"/>
              </a:lnSpc>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79" name="Google Shape;79;p13"/>
          <p:cNvSpPr/>
          <p:nvPr/>
        </p:nvSpPr>
        <p:spPr>
          <a:xfrm>
            <a:off x="0" y="0"/>
            <a:ext cx="12192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13"/>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grpSp>
        <p:nvGrpSpPr>
          <p:cNvPr id="81" name="Google Shape;81;p13"/>
          <p:cNvGrpSpPr/>
          <p:nvPr/>
        </p:nvGrpSpPr>
        <p:grpSpPr>
          <a:xfrm>
            <a:off x="0" y="6477000"/>
            <a:ext cx="12192000" cy="381000"/>
            <a:chOff x="0" y="6477000"/>
            <a:chExt cx="12192000" cy="381000"/>
          </a:xfrm>
        </p:grpSpPr>
        <p:sp>
          <p:nvSpPr>
            <p:cNvPr id="82" name="Google Shape;82;p13"/>
            <p:cNvSpPr txBox="1"/>
            <p:nvPr/>
          </p:nvSpPr>
          <p:spPr>
            <a:xfrm>
              <a:off x="0" y="6488668"/>
              <a:ext cx="12192000" cy="369332"/>
            </a:xfrm>
            <a:prstGeom prst="rect">
              <a:avLst/>
            </a:prstGeom>
            <a:solidFill>
              <a:srgbClr val="538CD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3"/>
            <p:cNvSpPr txBox="1"/>
            <p:nvPr/>
          </p:nvSpPr>
          <p:spPr>
            <a:xfrm>
              <a:off x="685800" y="6477000"/>
              <a:ext cx="11201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Bell MT"/>
                  <a:ea typeface="Bell MT"/>
                  <a:cs typeface="Bell MT"/>
                  <a:sym typeface="Bell MT"/>
                </a:rPr>
                <a:t>Department of Computer Science and Engineering, Canara Engineering College, Benjanapadavu</a:t>
              </a:r>
              <a:endParaRPr b="0" i="0" sz="1800" u="none" cap="none" strike="noStrike">
                <a:solidFill>
                  <a:schemeClr val="dk1"/>
                </a:solidFill>
                <a:latin typeface="Bell MT"/>
                <a:ea typeface="Bell MT"/>
                <a:cs typeface="Bell MT"/>
                <a:sym typeface="Bell MT"/>
              </a:endParaRPr>
            </a:p>
          </p:txBody>
        </p:sp>
      </p:gr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2514600" y="1331896"/>
            <a:ext cx="75438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Cambria"/>
                <a:ea typeface="Cambria"/>
                <a:cs typeface="Cambria"/>
                <a:sym typeface="Cambria"/>
              </a:rPr>
              <a:t> Synopsis presentation on</a:t>
            </a:r>
            <a:endParaRPr b="1" i="0" sz="2600" u="sng" cap="none" strike="noStrike">
              <a:solidFill>
                <a:schemeClr val="dk1"/>
              </a:solidFill>
              <a:latin typeface="EB Garamond"/>
              <a:ea typeface="EB Garamond"/>
              <a:cs typeface="EB Garamond"/>
              <a:sym typeface="EB Garamond"/>
            </a:endParaRPr>
          </a:p>
        </p:txBody>
      </p:sp>
      <p:sp>
        <p:nvSpPr>
          <p:cNvPr id="147" name="Google Shape;147;p25"/>
          <p:cNvSpPr txBox="1"/>
          <p:nvPr/>
        </p:nvSpPr>
        <p:spPr>
          <a:xfrm>
            <a:off x="2133600" y="2057400"/>
            <a:ext cx="83058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70C0"/>
                </a:solidFill>
                <a:latin typeface="Constantia"/>
                <a:ea typeface="Constantia"/>
                <a:cs typeface="Constantia"/>
                <a:sym typeface="Constantia"/>
              </a:rPr>
              <a:t>Fake Tweet Detection Using Multinomial Naïve Bayes Classifier Algorithm</a:t>
            </a:r>
            <a:endParaRPr b="0" i="0" sz="2800" u="none" cap="none" strike="noStrike">
              <a:solidFill>
                <a:srgbClr val="0070C0"/>
              </a:solidFill>
              <a:latin typeface="Constantia"/>
              <a:ea typeface="Constantia"/>
              <a:cs typeface="Constantia"/>
              <a:sym typeface="Constantia"/>
            </a:endParaRPr>
          </a:p>
        </p:txBody>
      </p:sp>
      <p:sp>
        <p:nvSpPr>
          <p:cNvPr id="148" name="Google Shape;148;p25"/>
          <p:cNvSpPr txBox="1"/>
          <p:nvPr/>
        </p:nvSpPr>
        <p:spPr>
          <a:xfrm>
            <a:off x="685800" y="3960675"/>
            <a:ext cx="5256900" cy="175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sng" cap="none" strike="noStrike">
                <a:solidFill>
                  <a:srgbClr val="0070C0"/>
                </a:solidFill>
                <a:latin typeface="Times New Roman"/>
                <a:ea typeface="Times New Roman"/>
                <a:cs typeface="Times New Roman"/>
                <a:sym typeface="Times New Roman"/>
              </a:rPr>
              <a:t>Submitted By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 SREENIVASA SHENOY (4CB19CS087)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P PADMAPRASAD SHENOY (4CB19CS064)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SUBRAMANYA A SHET (4CB19CS105)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SUHAS S KAMATH (4CB19CS106)</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49" name="Google Shape;149;p25"/>
          <p:cNvSpPr txBox="1"/>
          <p:nvPr/>
        </p:nvSpPr>
        <p:spPr>
          <a:xfrm>
            <a:off x="6418075" y="3960674"/>
            <a:ext cx="3810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sng" cap="none" strike="noStrike">
                <a:solidFill>
                  <a:srgbClr val="0070C0"/>
                </a:solidFill>
                <a:latin typeface="Times New Roman"/>
                <a:ea typeface="Times New Roman"/>
                <a:cs typeface="Times New Roman"/>
                <a:sym typeface="Times New Roman"/>
              </a:rPr>
              <a:t>Under the guidance of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MR. SHATANANDA BHAT P</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Assistant Professor</a:t>
            </a:r>
            <a:endParaRPr b="1" i="0" sz="1800" u="none" cap="none" strike="noStrike">
              <a:solidFill>
                <a:schemeClr val="dk1"/>
              </a:solidFill>
              <a:latin typeface="Times New Roman"/>
              <a:ea typeface="Times New Roman"/>
              <a:cs typeface="Times New Roman"/>
              <a:sym typeface="Times New Roman"/>
            </a:endParaRPr>
          </a:p>
        </p:txBody>
      </p:sp>
      <p:sp>
        <p:nvSpPr>
          <p:cNvPr id="150" name="Google Shape;150;p25"/>
          <p:cNvSpPr txBox="1"/>
          <p:nvPr/>
        </p:nvSpPr>
        <p:spPr>
          <a:xfrm>
            <a:off x="3895950" y="5928100"/>
            <a:ext cx="402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70C0"/>
                </a:solidFill>
                <a:latin typeface="Times New Roman"/>
                <a:ea typeface="Times New Roman"/>
                <a:cs typeface="Times New Roman"/>
                <a:sym typeface="Times New Roman"/>
              </a:rPr>
              <a:t>Project Group No. :</a:t>
            </a:r>
            <a:r>
              <a:rPr b="1" i="0" lang="en-US" sz="1800" u="none" cap="none" strike="noStrike">
                <a:solidFill>
                  <a:srgbClr val="0070C0"/>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CEC/CS/2022/P26</a:t>
            </a:r>
            <a:endParaRPr b="1" i="0" sz="19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Outcomes</a:t>
            </a:r>
            <a:endParaRPr/>
          </a:p>
        </p:txBody>
      </p:sp>
      <p:sp>
        <p:nvSpPr>
          <p:cNvPr id="217" name="Google Shape;217;p34"/>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18" name="Google Shape;218;p34"/>
          <p:cNvSpPr txBox="1"/>
          <p:nvPr/>
        </p:nvSpPr>
        <p:spPr>
          <a:xfrm>
            <a:off x="230100" y="1524070"/>
            <a:ext cx="11731800" cy="17142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50000"/>
              </a:lnSpc>
              <a:spcBef>
                <a:spcPts val="360"/>
              </a:spcBef>
              <a:spcAft>
                <a:spcPts val="0"/>
              </a:spcAft>
              <a:buClr>
                <a:srgbClr val="141617"/>
              </a:buClr>
              <a:buSzPts val="2200"/>
              <a:buFont typeface="Arial"/>
              <a:buChar char="●"/>
            </a:pPr>
            <a:r>
              <a:rPr b="0" i="0" lang="en-US" sz="2200" u="none" cap="none" strike="noStrike">
                <a:solidFill>
                  <a:srgbClr val="141617"/>
                </a:solidFill>
                <a:highlight>
                  <a:srgbClr val="FFFFFF"/>
                </a:highlight>
                <a:latin typeface="Arial"/>
                <a:ea typeface="Arial"/>
                <a:cs typeface="Arial"/>
                <a:sym typeface="Arial"/>
              </a:rPr>
              <a:t>A model is implemented to extract the tweets and preprocess the data.</a:t>
            </a:r>
            <a:endParaRPr b="0" i="0" sz="2200" u="none" cap="none" strike="noStrike">
              <a:solidFill>
                <a:schemeClr val="dk1"/>
              </a:solidFill>
              <a:latin typeface="Arial"/>
              <a:ea typeface="Arial"/>
              <a:cs typeface="Arial"/>
              <a:sym typeface="Arial"/>
            </a:endParaRPr>
          </a:p>
          <a:p>
            <a:pPr indent="-368300" lvl="0" marL="457200" marR="0" rtl="0" algn="just">
              <a:lnSpc>
                <a:spcPct val="150000"/>
              </a:lnSpc>
              <a:spcBef>
                <a:spcPts val="0"/>
              </a:spcBef>
              <a:spcAft>
                <a:spcPts val="0"/>
              </a:spcAft>
              <a:buClr>
                <a:srgbClr val="000000"/>
              </a:buClr>
              <a:buSzPts val="2200"/>
              <a:buFont typeface="Arial"/>
              <a:buChar char="●"/>
            </a:pPr>
            <a:r>
              <a:rPr b="0" i="0" lang="en-US" sz="2200" u="none" cap="none" strike="noStrike">
                <a:solidFill>
                  <a:srgbClr val="141617"/>
                </a:solidFill>
                <a:highlight>
                  <a:srgbClr val="FFFFFF"/>
                </a:highlight>
                <a:latin typeface="Arial"/>
                <a:ea typeface="Arial"/>
                <a:cs typeface="Arial"/>
                <a:sym typeface="Arial"/>
              </a:rPr>
              <a:t>A model is implemented to trai</a:t>
            </a:r>
            <a:r>
              <a:rPr b="0" i="0" lang="en-US" sz="2200" u="none" cap="none" strike="noStrike">
                <a:solidFill>
                  <a:schemeClr val="dk1"/>
                </a:solidFill>
                <a:highlight>
                  <a:srgbClr val="FFFFFF"/>
                </a:highlight>
                <a:latin typeface="Arial"/>
                <a:ea typeface="Arial"/>
                <a:cs typeface="Arial"/>
                <a:sym typeface="Arial"/>
              </a:rPr>
              <a:t>n and classify whether it is fake or real tweets by using the Multinomial Naive Bayes Classifier Algorithm.</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Methodology</a:t>
            </a:r>
            <a:endParaRPr/>
          </a:p>
        </p:txBody>
      </p:sp>
      <p:sp>
        <p:nvSpPr>
          <p:cNvPr id="225" name="Google Shape;225;p35"/>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360"/>
              </a:spcBef>
              <a:spcAft>
                <a:spcPts val="0"/>
              </a:spcAft>
              <a:buClr>
                <a:schemeClr val="dk1"/>
              </a:buClr>
              <a:buSzPts val="1100"/>
              <a:buFont typeface="Arial"/>
              <a:buNone/>
            </a:pPr>
            <a:r>
              <a:rPr b="1" lang="en-US"/>
              <a:t>Identification of data:</a:t>
            </a:r>
            <a:endParaRPr b="1"/>
          </a:p>
          <a:p>
            <a:pPr indent="0" lvl="0" marL="0" rtl="0" algn="just">
              <a:lnSpc>
                <a:spcPct val="100000"/>
              </a:lnSpc>
              <a:spcBef>
                <a:spcPts val="1000"/>
              </a:spcBef>
              <a:spcAft>
                <a:spcPts val="0"/>
              </a:spcAft>
              <a:buClr>
                <a:schemeClr val="dk1"/>
              </a:buClr>
              <a:buSzPts val="1100"/>
              <a:buFont typeface="Arial"/>
              <a:buNone/>
            </a:pPr>
            <a:r>
              <a:rPr lang="en-US"/>
              <a:t>In this project, the detection of fake or real tweets is done using the Multinomial Naive Bayes approach from extracted tweets by using Twitter API. This project works only on text data. It has five columns:</a:t>
            </a:r>
            <a:endParaRPr/>
          </a:p>
          <a:p>
            <a:pPr indent="-325755" lvl="0" marL="457200" rtl="0" algn="just">
              <a:lnSpc>
                <a:spcPct val="100000"/>
              </a:lnSpc>
              <a:spcBef>
                <a:spcPts val="1000"/>
              </a:spcBef>
              <a:spcAft>
                <a:spcPts val="0"/>
              </a:spcAft>
              <a:buSzPts val="1530"/>
              <a:buChar char="●"/>
            </a:pPr>
            <a:r>
              <a:rPr lang="en-US"/>
              <a:t>Id: tells the unique identification of each tweet</a:t>
            </a:r>
            <a:endParaRPr/>
          </a:p>
          <a:p>
            <a:pPr indent="-325755" lvl="0" marL="457200" rtl="0" algn="just">
              <a:lnSpc>
                <a:spcPct val="100000"/>
              </a:lnSpc>
              <a:spcBef>
                <a:spcPts val="1000"/>
              </a:spcBef>
              <a:spcAft>
                <a:spcPts val="0"/>
              </a:spcAft>
              <a:buSzPts val="1530"/>
              <a:buChar char="●"/>
            </a:pPr>
            <a:r>
              <a:rPr lang="en-US"/>
              <a:t>Text: It tells the tweet in text form</a:t>
            </a:r>
            <a:endParaRPr/>
          </a:p>
          <a:p>
            <a:pPr indent="-325755" lvl="0" marL="457200" rtl="0" algn="just">
              <a:lnSpc>
                <a:spcPct val="100000"/>
              </a:lnSpc>
              <a:spcBef>
                <a:spcPts val="1000"/>
              </a:spcBef>
              <a:spcAft>
                <a:spcPts val="0"/>
              </a:spcAft>
              <a:buSzPts val="1530"/>
              <a:buChar char="●"/>
            </a:pPr>
            <a:r>
              <a:rPr lang="en-US"/>
              <a:t>Location: It tells the place from where the tweet was sent and it can be blank</a:t>
            </a:r>
            <a:endParaRPr/>
          </a:p>
          <a:p>
            <a:pPr indent="-325755" lvl="0" marL="457200" rtl="0" algn="just">
              <a:lnSpc>
                <a:spcPct val="100000"/>
              </a:lnSpc>
              <a:spcBef>
                <a:spcPts val="1000"/>
              </a:spcBef>
              <a:spcAft>
                <a:spcPts val="0"/>
              </a:spcAft>
              <a:buSzPts val="1530"/>
              <a:buChar char="●"/>
            </a:pPr>
            <a:r>
              <a:rPr lang="en-US"/>
              <a:t>Keyword: It tells a particular word in the tweet and it can be blank</a:t>
            </a:r>
            <a:endParaRPr/>
          </a:p>
          <a:p>
            <a:pPr indent="-325755" lvl="0" marL="457200" rtl="0" algn="just">
              <a:lnSpc>
                <a:spcPct val="100000"/>
              </a:lnSpc>
              <a:spcBef>
                <a:spcPts val="1000"/>
              </a:spcBef>
              <a:spcAft>
                <a:spcPts val="0"/>
              </a:spcAft>
              <a:buSzPts val="1530"/>
              <a:buChar char="●"/>
            </a:pPr>
            <a:r>
              <a:rPr lang="en-US"/>
              <a:t>Target: It tells the actual value of the tweet whether it’s a real tweet or fake</a:t>
            </a:r>
            <a:endParaRPr/>
          </a:p>
          <a:p>
            <a:pPr indent="0" lvl="0" marL="0" rtl="0" algn="just">
              <a:lnSpc>
                <a:spcPct val="100000"/>
              </a:lnSpc>
              <a:spcBef>
                <a:spcPts val="1000"/>
              </a:spcBef>
              <a:spcAft>
                <a:spcPts val="1000"/>
              </a:spcAft>
              <a:buSzPts val="1530"/>
              <a:buNone/>
            </a:pPr>
            <a:r>
              <a:t/>
            </a:r>
            <a:endParaRPr/>
          </a:p>
        </p:txBody>
      </p:sp>
      <p:sp>
        <p:nvSpPr>
          <p:cNvPr id="226" name="Google Shape;226;p35"/>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idx="1" type="body"/>
          </p:nvPr>
        </p:nvSpPr>
        <p:spPr>
          <a:xfrm>
            <a:off x="609600" y="342550"/>
            <a:ext cx="11263200" cy="61344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360"/>
              </a:spcBef>
              <a:spcAft>
                <a:spcPts val="0"/>
              </a:spcAft>
              <a:buSzPts val="1530"/>
              <a:buNone/>
            </a:pPr>
            <a:r>
              <a:t/>
            </a:r>
            <a:endParaRPr b="1"/>
          </a:p>
          <a:p>
            <a:pPr indent="0" lvl="0" marL="0" rtl="0" algn="just">
              <a:lnSpc>
                <a:spcPct val="100000"/>
              </a:lnSpc>
              <a:spcBef>
                <a:spcPts val="360"/>
              </a:spcBef>
              <a:spcAft>
                <a:spcPts val="0"/>
              </a:spcAft>
              <a:buClr>
                <a:schemeClr val="dk1"/>
              </a:buClr>
              <a:buSzPts val="1100"/>
              <a:buFont typeface="Arial"/>
              <a:buNone/>
            </a:pPr>
            <a:r>
              <a:rPr b="1" lang="en-US"/>
              <a:t>Data-preprocessing:</a:t>
            </a:r>
            <a:endParaRPr b="1"/>
          </a:p>
          <a:p>
            <a:pPr indent="-325755" lvl="0" marL="457200" rtl="0" algn="just">
              <a:lnSpc>
                <a:spcPct val="100000"/>
              </a:lnSpc>
              <a:spcBef>
                <a:spcPts val="1000"/>
              </a:spcBef>
              <a:spcAft>
                <a:spcPts val="0"/>
              </a:spcAft>
              <a:buSzPts val="1530"/>
              <a:buChar char="●"/>
            </a:pPr>
            <a:r>
              <a:rPr lang="en-US"/>
              <a:t>First, the preprocessing is done in the dataset which includes the removal of punctuations, then the removal of URLs, digits, non-alphabets and contractions, then tokenization and removing Stopwords. </a:t>
            </a:r>
            <a:endParaRPr/>
          </a:p>
          <a:p>
            <a:pPr indent="-325755" lvl="0" marL="457200" rtl="0" algn="just">
              <a:lnSpc>
                <a:spcPct val="100000"/>
              </a:lnSpc>
              <a:spcBef>
                <a:spcPts val="1000"/>
              </a:spcBef>
              <a:spcAft>
                <a:spcPts val="0"/>
              </a:spcAft>
              <a:buSzPts val="1530"/>
              <a:buChar char="●"/>
            </a:pPr>
            <a:r>
              <a:rPr lang="en-US"/>
              <a:t>Then, lemmatization is done on the dataset.</a:t>
            </a:r>
            <a:endParaRPr/>
          </a:p>
          <a:p>
            <a:pPr indent="-325755" lvl="0" marL="457200" rtl="0" algn="just">
              <a:lnSpc>
                <a:spcPct val="100000"/>
              </a:lnSpc>
              <a:spcBef>
                <a:spcPts val="1000"/>
              </a:spcBef>
              <a:spcAft>
                <a:spcPts val="0"/>
              </a:spcAft>
              <a:buSzPts val="1530"/>
              <a:buChar char="●"/>
            </a:pPr>
            <a:r>
              <a:rPr lang="en-US"/>
              <a:t>After preprocessing, the Countvectorizer is used to convert text data into numerical data as the classifier only works for numerical data. </a:t>
            </a:r>
            <a:endParaRPr/>
          </a:p>
          <a:p>
            <a:pPr indent="-325755" lvl="0" marL="457200" rtl="0" algn="just">
              <a:lnSpc>
                <a:spcPct val="100000"/>
              </a:lnSpc>
              <a:spcBef>
                <a:spcPts val="1000"/>
              </a:spcBef>
              <a:spcAft>
                <a:spcPts val="0"/>
              </a:spcAft>
              <a:buSzPts val="1530"/>
              <a:buChar char="●"/>
            </a:pPr>
            <a:r>
              <a:rPr lang="en-US"/>
              <a:t>The dataset is then split into 70% training data and 30% test data.</a:t>
            </a:r>
            <a:endParaRPr/>
          </a:p>
          <a:p>
            <a:pPr indent="0" lvl="0" marL="0" rtl="0" algn="just">
              <a:lnSpc>
                <a:spcPct val="100000"/>
              </a:lnSpc>
              <a:spcBef>
                <a:spcPts val="1000"/>
              </a:spcBef>
              <a:spcAft>
                <a:spcPts val="0"/>
              </a:spcAft>
              <a:buSzPts val="1530"/>
              <a:buNone/>
            </a:pPr>
            <a:r>
              <a:t/>
            </a:r>
            <a:endParaRPr/>
          </a:p>
          <a:p>
            <a:pPr indent="0" lvl="0" marL="0" rtl="0" algn="just">
              <a:lnSpc>
                <a:spcPct val="100000"/>
              </a:lnSpc>
              <a:spcBef>
                <a:spcPts val="1000"/>
              </a:spcBef>
              <a:spcAft>
                <a:spcPts val="0"/>
              </a:spcAft>
              <a:buClr>
                <a:schemeClr val="dk1"/>
              </a:buClr>
              <a:buSzPts val="1100"/>
              <a:buFont typeface="Arial"/>
              <a:buNone/>
            </a:pPr>
            <a:r>
              <a:rPr b="1" lang="en-US"/>
              <a:t>Definition of Training Data:</a:t>
            </a:r>
            <a:endParaRPr b="1"/>
          </a:p>
          <a:p>
            <a:pPr indent="0" lvl="0" marL="0" rtl="0" algn="just">
              <a:lnSpc>
                <a:spcPct val="100000"/>
              </a:lnSpc>
              <a:spcBef>
                <a:spcPts val="1000"/>
              </a:spcBef>
              <a:spcAft>
                <a:spcPts val="0"/>
              </a:spcAft>
              <a:buClr>
                <a:schemeClr val="dk1"/>
              </a:buClr>
              <a:buSzPts val="1100"/>
              <a:buFont typeface="Arial"/>
              <a:buNone/>
            </a:pPr>
            <a:r>
              <a:rPr lang="en-US"/>
              <a:t>The training dataset which contains 70% of the whole dataset is used for training the model.</a:t>
            </a:r>
            <a:endParaRPr/>
          </a:p>
          <a:p>
            <a:pPr indent="0" lvl="0" marL="0" rtl="0" algn="just">
              <a:lnSpc>
                <a:spcPct val="100000"/>
              </a:lnSpc>
              <a:spcBef>
                <a:spcPts val="1000"/>
              </a:spcBef>
              <a:spcAft>
                <a:spcPts val="1000"/>
              </a:spcAft>
              <a:buSzPts val="1530"/>
              <a:buNone/>
            </a:pPr>
            <a:r>
              <a:t/>
            </a:r>
            <a:endParaRPr/>
          </a:p>
        </p:txBody>
      </p:sp>
      <p:sp>
        <p:nvSpPr>
          <p:cNvPr id="233" name="Google Shape;233;p36"/>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idx="1" type="body"/>
          </p:nvPr>
        </p:nvSpPr>
        <p:spPr>
          <a:xfrm>
            <a:off x="609600" y="342550"/>
            <a:ext cx="10972800" cy="43296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360"/>
              </a:spcBef>
              <a:spcAft>
                <a:spcPts val="0"/>
              </a:spcAft>
              <a:buSzPts val="1530"/>
              <a:buNone/>
            </a:pPr>
            <a:r>
              <a:t/>
            </a:r>
            <a:endParaRPr/>
          </a:p>
          <a:p>
            <a:pPr indent="0" lvl="0" marL="0" rtl="0" algn="just">
              <a:lnSpc>
                <a:spcPct val="100000"/>
              </a:lnSpc>
              <a:spcBef>
                <a:spcPts val="360"/>
              </a:spcBef>
              <a:spcAft>
                <a:spcPts val="0"/>
              </a:spcAft>
              <a:buClr>
                <a:schemeClr val="dk1"/>
              </a:buClr>
              <a:buSzPts val="1100"/>
              <a:buFont typeface="Arial"/>
              <a:buNone/>
            </a:pPr>
            <a:r>
              <a:rPr b="1" lang="en-US"/>
              <a:t>Algorithm:</a:t>
            </a:r>
            <a:endParaRPr b="1"/>
          </a:p>
          <a:p>
            <a:pPr indent="0" lvl="0" marL="0" rtl="0" algn="just">
              <a:lnSpc>
                <a:spcPct val="100000"/>
              </a:lnSpc>
              <a:spcBef>
                <a:spcPts val="1000"/>
              </a:spcBef>
              <a:spcAft>
                <a:spcPts val="0"/>
              </a:spcAft>
              <a:buSzPts val="1530"/>
              <a:buNone/>
            </a:pPr>
            <a:r>
              <a:rPr lang="en-US"/>
              <a:t>Multinomial Naive Bayes classifier algorithm is used for detecting disaster tweets whether they are fake or real.</a:t>
            </a:r>
            <a:endParaRPr/>
          </a:p>
          <a:p>
            <a:pPr indent="0" lvl="0" marL="0" rtl="0" algn="just">
              <a:lnSpc>
                <a:spcPct val="100000"/>
              </a:lnSpc>
              <a:spcBef>
                <a:spcPts val="1000"/>
              </a:spcBef>
              <a:spcAft>
                <a:spcPts val="0"/>
              </a:spcAft>
              <a:buSzPts val="1530"/>
              <a:buNone/>
            </a:pPr>
            <a:r>
              <a:t/>
            </a:r>
            <a:endParaRPr/>
          </a:p>
          <a:p>
            <a:pPr indent="0" lvl="0" marL="0" rtl="0" algn="just">
              <a:lnSpc>
                <a:spcPct val="100000"/>
              </a:lnSpc>
              <a:spcBef>
                <a:spcPts val="1000"/>
              </a:spcBef>
              <a:spcAft>
                <a:spcPts val="0"/>
              </a:spcAft>
              <a:buSzPts val="1530"/>
              <a:buNone/>
            </a:pPr>
            <a:r>
              <a:rPr b="1" lang="en-US"/>
              <a:t>Evaluation with test set:</a:t>
            </a:r>
            <a:endParaRPr b="1"/>
          </a:p>
          <a:p>
            <a:pPr indent="0" lvl="0" marL="0" rtl="0" algn="just">
              <a:lnSpc>
                <a:spcPct val="100000"/>
              </a:lnSpc>
              <a:spcBef>
                <a:spcPts val="1000"/>
              </a:spcBef>
              <a:spcAft>
                <a:spcPts val="0"/>
              </a:spcAft>
              <a:buSzPts val="1530"/>
              <a:buNone/>
            </a:pPr>
            <a:r>
              <a:rPr lang="en-US"/>
              <a:t>Several text samples are passed through the model to check whether the classification algorithm gives the correct result or not.</a:t>
            </a:r>
            <a:endParaRPr/>
          </a:p>
          <a:p>
            <a:pPr indent="0" lvl="0" marL="0" rtl="0" algn="just">
              <a:lnSpc>
                <a:spcPct val="100000"/>
              </a:lnSpc>
              <a:spcBef>
                <a:spcPts val="1000"/>
              </a:spcBef>
              <a:spcAft>
                <a:spcPts val="0"/>
              </a:spcAft>
              <a:buClr>
                <a:schemeClr val="dk1"/>
              </a:buClr>
              <a:buSzPts val="1100"/>
              <a:buFont typeface="Arial"/>
              <a:buNone/>
            </a:pPr>
            <a:r>
              <a:t/>
            </a:r>
            <a:endParaRPr/>
          </a:p>
          <a:p>
            <a:pPr indent="0" lvl="0" marL="0" rtl="0" algn="just">
              <a:lnSpc>
                <a:spcPct val="100000"/>
              </a:lnSpc>
              <a:spcBef>
                <a:spcPts val="1000"/>
              </a:spcBef>
              <a:spcAft>
                <a:spcPts val="0"/>
              </a:spcAft>
              <a:buSzPts val="1530"/>
              <a:buNone/>
            </a:pPr>
            <a:r>
              <a:t/>
            </a:r>
            <a:endParaRPr/>
          </a:p>
        </p:txBody>
      </p:sp>
      <p:sp>
        <p:nvSpPr>
          <p:cNvPr id="240" name="Google Shape;240;p37"/>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609600" y="552913"/>
            <a:ext cx="10972800" cy="574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sz="3100"/>
              <a:t>System Architecture</a:t>
            </a:r>
            <a:endParaRPr sz="3100"/>
          </a:p>
        </p:txBody>
      </p:sp>
      <p:sp>
        <p:nvSpPr>
          <p:cNvPr id="247" name="Google Shape;247;p38"/>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248" name="Google Shape;248;p38"/>
          <p:cNvPicPr preferRelativeResize="0"/>
          <p:nvPr/>
        </p:nvPicPr>
        <p:blipFill rotWithShape="1">
          <a:blip r:embed="rId3">
            <a:alphaModFix/>
          </a:blip>
          <a:srcRect b="0" l="0" r="0" t="0"/>
          <a:stretch/>
        </p:blipFill>
        <p:spPr>
          <a:xfrm>
            <a:off x="1340700" y="1127725"/>
            <a:ext cx="9510600" cy="5349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Conclusion</a:t>
            </a:r>
            <a:endParaRPr/>
          </a:p>
        </p:txBody>
      </p:sp>
      <p:sp>
        <p:nvSpPr>
          <p:cNvPr id="255" name="Google Shape;255;p39"/>
          <p:cNvSpPr txBox="1"/>
          <p:nvPr>
            <p:ph idx="1" type="body"/>
          </p:nvPr>
        </p:nvSpPr>
        <p:spPr>
          <a:xfrm>
            <a:off x="609600" y="1524000"/>
            <a:ext cx="10972800" cy="4876800"/>
          </a:xfrm>
          <a:prstGeom prst="rect">
            <a:avLst/>
          </a:prstGeom>
          <a:noFill/>
          <a:ln>
            <a:noFill/>
          </a:ln>
        </p:spPr>
        <p:txBody>
          <a:bodyPr anchorCtr="0" anchor="t" bIns="45700" lIns="91425" spcFirstLastPara="1" rIns="91425" wrap="square" tIns="45700">
            <a:normAutofit lnSpcReduction="10000"/>
          </a:bodyPr>
          <a:lstStyle/>
          <a:p>
            <a:pPr indent="-325755" lvl="0" marL="457200" rtl="0" algn="just">
              <a:lnSpc>
                <a:spcPct val="100000"/>
              </a:lnSpc>
              <a:spcBef>
                <a:spcPts val="360"/>
              </a:spcBef>
              <a:spcAft>
                <a:spcPts val="0"/>
              </a:spcAft>
              <a:buClr>
                <a:srgbClr val="538CD5"/>
              </a:buClr>
              <a:buSzPts val="1530"/>
              <a:buChar char="●"/>
            </a:pPr>
            <a:r>
              <a:rPr lang="en-US"/>
              <a:t>The proposed system focuses on extracting the data from Twitter.</a:t>
            </a:r>
            <a:endParaRPr/>
          </a:p>
          <a:p>
            <a:pPr indent="-325755" lvl="0" marL="457200" rtl="0" algn="just">
              <a:lnSpc>
                <a:spcPct val="100000"/>
              </a:lnSpc>
              <a:spcBef>
                <a:spcPts val="1000"/>
              </a:spcBef>
              <a:spcAft>
                <a:spcPts val="0"/>
              </a:spcAft>
              <a:buClr>
                <a:srgbClr val="538CD5"/>
              </a:buClr>
              <a:buSzPts val="1530"/>
              <a:buChar char="●"/>
            </a:pPr>
            <a:r>
              <a:rPr lang="en-US"/>
              <a:t>The proposed method has proven to be an effective and reliable way of predicting the correct class labels of our data.</a:t>
            </a:r>
            <a:endParaRPr/>
          </a:p>
          <a:p>
            <a:pPr indent="-325755" lvl="0" marL="457200" rtl="0" algn="just">
              <a:lnSpc>
                <a:spcPct val="100000"/>
              </a:lnSpc>
              <a:spcBef>
                <a:spcPts val="1000"/>
              </a:spcBef>
              <a:spcAft>
                <a:spcPts val="0"/>
              </a:spcAft>
              <a:buClr>
                <a:srgbClr val="538CD5"/>
              </a:buClr>
              <a:buSzPts val="1530"/>
              <a:buChar char="●"/>
            </a:pPr>
            <a:r>
              <a:rPr lang="en-US"/>
              <a:t>The proposed algorithm is applied on the pre-processed data to further classify it into real or fake.</a:t>
            </a:r>
            <a:endParaRPr/>
          </a:p>
          <a:p>
            <a:pPr indent="-325755" lvl="0" marL="457200" rtl="0" algn="just">
              <a:lnSpc>
                <a:spcPct val="100000"/>
              </a:lnSpc>
              <a:spcBef>
                <a:spcPts val="1000"/>
              </a:spcBef>
              <a:spcAft>
                <a:spcPts val="0"/>
              </a:spcAft>
              <a:buClr>
                <a:srgbClr val="538CD5"/>
              </a:buClr>
              <a:buSzPts val="1530"/>
              <a:buChar char="●"/>
            </a:pPr>
            <a:r>
              <a:rPr lang="en-US"/>
              <a:t>The proposed algorithm is able to accurately classify tweets as being genuine or fake with a high degree of accuracy.</a:t>
            </a:r>
            <a:endParaRPr/>
          </a:p>
          <a:p>
            <a:pPr indent="-325755" lvl="0" marL="457200" rtl="0" algn="just">
              <a:lnSpc>
                <a:spcPct val="100000"/>
              </a:lnSpc>
              <a:spcBef>
                <a:spcPts val="1000"/>
              </a:spcBef>
              <a:spcAft>
                <a:spcPts val="0"/>
              </a:spcAft>
              <a:buClr>
                <a:srgbClr val="538CD5"/>
              </a:buClr>
              <a:buSzPts val="1530"/>
              <a:buChar char="●"/>
            </a:pPr>
            <a:r>
              <a:rPr lang="en-US"/>
              <a:t>The proposed algorithm is efficient and straightforward to use, and it has been widely adopted by many industries.</a:t>
            </a:r>
            <a:endParaRPr/>
          </a:p>
          <a:p>
            <a:pPr indent="-325755" lvl="0" marL="457200" rtl="0" algn="just">
              <a:lnSpc>
                <a:spcPct val="100000"/>
              </a:lnSpc>
              <a:spcBef>
                <a:spcPts val="1000"/>
              </a:spcBef>
              <a:spcAft>
                <a:spcPts val="0"/>
              </a:spcAft>
              <a:buClr>
                <a:srgbClr val="538CD5"/>
              </a:buClr>
              <a:buSzPts val="1530"/>
              <a:buChar char="●"/>
            </a:pPr>
            <a:r>
              <a:rPr lang="en-US"/>
              <a:t>The proposed algorithm can be easily trained and implemented on large data sets.</a:t>
            </a:r>
            <a:r>
              <a:rPr lang="en-US" sz="1200"/>
              <a:t> </a:t>
            </a:r>
            <a:endParaRPr sz="1200"/>
          </a:p>
          <a:p>
            <a:pPr indent="0" lvl="0" marL="457200" rtl="0" algn="just">
              <a:lnSpc>
                <a:spcPct val="100000"/>
              </a:lnSpc>
              <a:spcBef>
                <a:spcPts val="1000"/>
              </a:spcBef>
              <a:spcAft>
                <a:spcPts val="1000"/>
              </a:spcAft>
              <a:buSzPts val="1530"/>
              <a:buNone/>
            </a:pPr>
            <a:r>
              <a:t/>
            </a:r>
            <a:endParaRPr sz="1200"/>
          </a:p>
        </p:txBody>
      </p:sp>
      <p:sp>
        <p:nvSpPr>
          <p:cNvPr id="256" name="Google Shape;256;p39"/>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Bibliography</a:t>
            </a:r>
            <a:endParaRPr/>
          </a:p>
        </p:txBody>
      </p:sp>
      <p:sp>
        <p:nvSpPr>
          <p:cNvPr id="263" name="Google Shape;263;p40"/>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[1]    	V. Gupta, R. S. Mathur, T. Bansal, and A. Goyal, “Fake News Detection using Machine Learning,” </a:t>
            </a:r>
            <a:r>
              <a:rPr i="1" lang="en-US" sz="1600">
                <a:latin typeface="Times New Roman"/>
                <a:ea typeface="Times New Roman"/>
                <a:cs typeface="Times New Roman"/>
                <a:sym typeface="Times New Roman"/>
              </a:rPr>
              <a:t>2022 Int. Conf. Mach. Learn. Big Data, Cloud Parallel Comput. COM-IT-CON 2022</a:t>
            </a:r>
            <a:r>
              <a:rPr lang="en-US" sz="1600">
                <a:latin typeface="Times New Roman"/>
                <a:ea typeface="Times New Roman"/>
                <a:cs typeface="Times New Roman"/>
                <a:sym typeface="Times New Roman"/>
              </a:rPr>
              <a:t>, vol. 5, no. 5, pp. 84–89, 2022, doi: 10.1109/COM-IT-CON54601.2022.9850560.</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[2]    	M. Looijenga, “The Detection of Fake Messages using Machine Learning,” </a:t>
            </a:r>
            <a:r>
              <a:rPr i="1" lang="en-US" sz="1600">
                <a:latin typeface="Times New Roman"/>
                <a:ea typeface="Times New Roman"/>
                <a:cs typeface="Times New Roman"/>
                <a:sym typeface="Times New Roman"/>
              </a:rPr>
              <a:t>Retrieved Sept.</a:t>
            </a:r>
            <a:r>
              <a:rPr lang="en-US" sz="1600">
                <a:latin typeface="Times New Roman"/>
                <a:ea typeface="Times New Roman"/>
                <a:cs typeface="Times New Roman"/>
                <a:sym typeface="Times New Roman"/>
              </a:rPr>
              <a:t>, vol. 1, p. 2021, 2018, [Online]. Available: http://essay.utwente.nl/77385/</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[3]    	N. Guimarães, Á. Figueira, and L. Torgo, “Can fake news detection models maintain the performance through time? A longitudinal evaluation of twitter publications,” </a:t>
            </a:r>
            <a:r>
              <a:rPr i="1" lang="en-US" sz="1600">
                <a:latin typeface="Times New Roman"/>
                <a:ea typeface="Times New Roman"/>
                <a:cs typeface="Times New Roman"/>
                <a:sym typeface="Times New Roman"/>
              </a:rPr>
              <a:t>Mathematics</a:t>
            </a:r>
            <a:r>
              <a:rPr lang="en-US" sz="1600">
                <a:latin typeface="Times New Roman"/>
                <a:ea typeface="Times New Roman"/>
                <a:cs typeface="Times New Roman"/>
                <a:sym typeface="Times New Roman"/>
              </a:rPr>
              <a:t>, vol. 9, no. 22, 2021, doi: 10.3390/math9222988.</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[4]    	T. Jiang, J. P. Li, A. U. Haq, A. Saboor, and A. Ali, “A Novel Stacking Approach for Accurate Detection of Fake News,” </a:t>
            </a:r>
            <a:r>
              <a:rPr i="1" lang="en-US" sz="1600">
                <a:latin typeface="Times New Roman"/>
                <a:ea typeface="Times New Roman"/>
                <a:cs typeface="Times New Roman"/>
                <a:sym typeface="Times New Roman"/>
              </a:rPr>
              <a:t>IEEE Access</a:t>
            </a:r>
            <a:r>
              <a:rPr lang="en-US" sz="1600">
                <a:latin typeface="Times New Roman"/>
                <a:ea typeface="Times New Roman"/>
                <a:cs typeface="Times New Roman"/>
                <a:sym typeface="Times New Roman"/>
              </a:rPr>
              <a:t>, vol. 9, pp. 22626–22639, 2021, doi: 10.1109/ACCESS.2021.3056079.</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1200"/>
              </a:spcAft>
              <a:buClr>
                <a:schemeClr val="dk1"/>
              </a:buClr>
              <a:buSzPts val="1100"/>
              <a:buFont typeface="Arial"/>
              <a:buNone/>
            </a:pPr>
            <a:r>
              <a:rPr lang="en-US" sz="1600">
                <a:latin typeface="Times New Roman"/>
                <a:ea typeface="Times New Roman"/>
                <a:cs typeface="Times New Roman"/>
                <a:sym typeface="Times New Roman"/>
              </a:rPr>
              <a:t>[5]    	M. Al-Sarem </a:t>
            </a:r>
            <a:r>
              <a:rPr i="1" lang="en-US" sz="1600">
                <a:latin typeface="Times New Roman"/>
                <a:ea typeface="Times New Roman"/>
                <a:cs typeface="Times New Roman"/>
                <a:sym typeface="Times New Roman"/>
              </a:rPr>
              <a:t>et al.</a:t>
            </a:r>
            <a:r>
              <a:rPr lang="en-US" sz="1600">
                <a:latin typeface="Times New Roman"/>
                <a:ea typeface="Times New Roman"/>
                <a:cs typeface="Times New Roman"/>
                <a:sym typeface="Times New Roman"/>
              </a:rPr>
              <a:t>, “An improved multiple features and machine learning-based approach for detecting clickbait news on social networks,” </a:t>
            </a:r>
            <a:r>
              <a:rPr i="1" lang="en-US" sz="1600">
                <a:latin typeface="Times New Roman"/>
                <a:ea typeface="Times New Roman"/>
                <a:cs typeface="Times New Roman"/>
                <a:sym typeface="Times New Roman"/>
              </a:rPr>
              <a:t>Appl. Sci.</a:t>
            </a:r>
            <a:r>
              <a:rPr lang="en-US" sz="1600">
                <a:latin typeface="Times New Roman"/>
                <a:ea typeface="Times New Roman"/>
                <a:cs typeface="Times New Roman"/>
                <a:sym typeface="Times New Roman"/>
              </a:rPr>
              <a:t>, vol. 11, no. 20, 2021, doi: 10.3390/app11209487.</a:t>
            </a:r>
            <a:endParaRPr sz="1600"/>
          </a:p>
        </p:txBody>
      </p:sp>
      <p:sp>
        <p:nvSpPr>
          <p:cNvPr id="264" name="Google Shape;264;p40"/>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idx="1" type="body"/>
          </p:nvPr>
        </p:nvSpPr>
        <p:spPr>
          <a:xfrm>
            <a:off x="609600" y="448075"/>
            <a:ext cx="10972800" cy="6028800"/>
          </a:xfrm>
          <a:prstGeom prst="rect">
            <a:avLst/>
          </a:prstGeom>
          <a:noFill/>
          <a:ln>
            <a:noFill/>
          </a:ln>
        </p:spPr>
        <p:txBody>
          <a:bodyPr anchorCtr="0" anchor="t" bIns="45700" lIns="91425" spcFirstLastPara="1" rIns="91425" wrap="square" tIns="45700">
            <a:normAutofit lnSpcReduction="20000"/>
          </a:bodyPr>
          <a:lstStyle/>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[6]    	Y. Fang, J. Gao, C. Huang, H. Peng, and R. Wu, “Self Multi-Head Attention-based Convolutional Neural Networks for fake news detection,” </a:t>
            </a:r>
            <a:r>
              <a:rPr i="1" lang="en-US" sz="1600">
                <a:latin typeface="Times New Roman"/>
                <a:ea typeface="Times New Roman"/>
                <a:cs typeface="Times New Roman"/>
                <a:sym typeface="Times New Roman"/>
              </a:rPr>
              <a:t>PLoS One</a:t>
            </a:r>
            <a:r>
              <a:rPr lang="en-US" sz="1600">
                <a:latin typeface="Times New Roman"/>
                <a:ea typeface="Times New Roman"/>
                <a:cs typeface="Times New Roman"/>
                <a:sym typeface="Times New Roman"/>
              </a:rPr>
              <a:t>, vol. 14, no. 9, pp. 1–13, 2019, doi: 10.1371/journal.pone.0222713.</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[7]    	J. W. Lee and J. H. Kim, “Fake Sentence Detection Based on Transfer Learning: Applying to Korean COVID‐19 Fake News,” </a:t>
            </a:r>
            <a:r>
              <a:rPr i="1" lang="en-US" sz="1600">
                <a:latin typeface="Times New Roman"/>
                <a:ea typeface="Times New Roman"/>
                <a:cs typeface="Times New Roman"/>
                <a:sym typeface="Times New Roman"/>
              </a:rPr>
              <a:t>Appl. Sci.</a:t>
            </a:r>
            <a:r>
              <a:rPr lang="en-US" sz="1600">
                <a:latin typeface="Times New Roman"/>
                <a:ea typeface="Times New Roman"/>
                <a:cs typeface="Times New Roman"/>
                <a:sym typeface="Times New Roman"/>
              </a:rPr>
              <a:t>, vol. 12, no. 13, 2022, doi: 10.3390/app12136402.</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SzPts val="1530"/>
              <a:buNone/>
            </a:pPr>
            <a:r>
              <a:rPr lang="en-US" sz="1600">
                <a:latin typeface="Times New Roman"/>
                <a:ea typeface="Times New Roman"/>
                <a:cs typeface="Times New Roman"/>
                <a:sym typeface="Times New Roman"/>
              </a:rPr>
              <a:t>[8]    	A. Galli, E. Masciari, V. Moscato, and G. Sperlí, “A comprehensive Benchmark for fake news detection,” </a:t>
            </a:r>
            <a:r>
              <a:rPr i="1" lang="en-US" sz="1600">
                <a:latin typeface="Times New Roman"/>
                <a:ea typeface="Times New Roman"/>
                <a:cs typeface="Times New Roman"/>
                <a:sym typeface="Times New Roman"/>
              </a:rPr>
              <a:t>J. Intell. Inf. Syst.</a:t>
            </a:r>
            <a:r>
              <a:rPr lang="en-US" sz="1600">
                <a:latin typeface="Times New Roman"/>
                <a:ea typeface="Times New Roman"/>
                <a:cs typeface="Times New Roman"/>
                <a:sym typeface="Times New Roman"/>
              </a:rPr>
              <a:t>, vol. 59, no. 1, pp. 237–261, 2022, doi: 10.1007/s10844-021-00646-9.</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SzPts val="1530"/>
              <a:buNone/>
            </a:pPr>
            <a:r>
              <a:rPr lang="en-US" sz="1600">
                <a:latin typeface="Times New Roman"/>
                <a:ea typeface="Times New Roman"/>
                <a:cs typeface="Times New Roman"/>
                <a:sym typeface="Times New Roman"/>
              </a:rPr>
              <a:t>[9]    	S. Helmstetter and H. Paulheim, “Collecting a large scale dataset for classifying fake news tweets using weak supervision,” </a:t>
            </a:r>
            <a:r>
              <a:rPr i="1" lang="en-US" sz="1600">
                <a:latin typeface="Times New Roman"/>
                <a:ea typeface="Times New Roman"/>
                <a:cs typeface="Times New Roman"/>
                <a:sym typeface="Times New Roman"/>
              </a:rPr>
              <a:t>Futur. Internet</a:t>
            </a:r>
            <a:r>
              <a:rPr lang="en-US" sz="1600">
                <a:latin typeface="Times New Roman"/>
                <a:ea typeface="Times New Roman"/>
                <a:cs typeface="Times New Roman"/>
                <a:sym typeface="Times New Roman"/>
              </a:rPr>
              <a:t>, vol. 13, no. 5, 2021, doi: 10.3390/fi13050114.</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SzPts val="1530"/>
              <a:buNone/>
            </a:pPr>
            <a:r>
              <a:rPr lang="en-US" sz="1600">
                <a:latin typeface="Times New Roman"/>
                <a:ea typeface="Times New Roman"/>
                <a:cs typeface="Times New Roman"/>
                <a:sym typeface="Times New Roman"/>
              </a:rPr>
              <a:t>[10]  	L. Hu, S. Wei, Z. Zhao, and B. Wu, “Deep learning for fake news detection: A comprehensive survey,” </a:t>
            </a:r>
            <a:r>
              <a:rPr i="1" lang="en-US" sz="1600">
                <a:latin typeface="Times New Roman"/>
                <a:ea typeface="Times New Roman"/>
                <a:cs typeface="Times New Roman"/>
                <a:sym typeface="Times New Roman"/>
              </a:rPr>
              <a:t>AI Open</a:t>
            </a:r>
            <a:r>
              <a:rPr lang="en-US" sz="1600">
                <a:latin typeface="Times New Roman"/>
                <a:ea typeface="Times New Roman"/>
                <a:cs typeface="Times New Roman"/>
                <a:sym typeface="Times New Roman"/>
              </a:rPr>
              <a:t>, 2022, doi: 10.1016/j.aiopen.2022.09.001.</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SzPts val="1530"/>
              <a:buNone/>
            </a:pPr>
            <a:r>
              <a:rPr lang="en-US" sz="1600">
                <a:latin typeface="Times New Roman"/>
                <a:ea typeface="Times New Roman"/>
                <a:cs typeface="Times New Roman"/>
                <a:sym typeface="Times New Roman"/>
              </a:rPr>
              <a:t>[11]  	S. S. Nikam* and P. R. Dalvi, “Fake News Detection on Social Media using Machine Learning Techniques,” </a:t>
            </a:r>
            <a:r>
              <a:rPr i="1" lang="en-US" sz="1600">
                <a:latin typeface="Times New Roman"/>
                <a:ea typeface="Times New Roman"/>
                <a:cs typeface="Times New Roman"/>
                <a:sym typeface="Times New Roman"/>
              </a:rPr>
              <a:t>Int. J. Innov. Technol. Explor. Eng.</a:t>
            </a:r>
            <a:r>
              <a:rPr lang="en-US" sz="1600">
                <a:latin typeface="Times New Roman"/>
                <a:ea typeface="Times New Roman"/>
                <a:cs typeface="Times New Roman"/>
                <a:sym typeface="Times New Roman"/>
              </a:rPr>
              <a:t>, vol. 9, no. 7, pp. 940–943, 2020, doi: 10.35940/ijitee.g5428.059720.</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SzPts val="1530"/>
              <a:buNone/>
            </a:pPr>
            <a:r>
              <a:rPr lang="en-US" sz="1600">
                <a:latin typeface="Times New Roman"/>
                <a:ea typeface="Times New Roman"/>
                <a:cs typeface="Times New Roman"/>
                <a:sym typeface="Times New Roman"/>
              </a:rPr>
              <a:t>[12]  	S. Ahmed, K. Hinkelmann, and F. Corradini, “Combining machine learning with knowledge engineering to detect fake news in social networks - A survey,” </a:t>
            </a:r>
            <a:r>
              <a:rPr i="1" lang="en-US" sz="1600">
                <a:latin typeface="Times New Roman"/>
                <a:ea typeface="Times New Roman"/>
                <a:cs typeface="Times New Roman"/>
                <a:sym typeface="Times New Roman"/>
              </a:rPr>
              <a:t>CEUR Workshop Proc.</a:t>
            </a:r>
            <a:r>
              <a:rPr lang="en-US" sz="1600">
                <a:latin typeface="Times New Roman"/>
                <a:ea typeface="Times New Roman"/>
                <a:cs typeface="Times New Roman"/>
                <a:sym typeface="Times New Roman"/>
              </a:rPr>
              <a:t>, vol. 2350, 2019.</a:t>
            </a:r>
            <a:endParaRPr sz="2000">
              <a:latin typeface="Times New Roman"/>
              <a:ea typeface="Times New Roman"/>
              <a:cs typeface="Times New Roman"/>
              <a:sym typeface="Times New Roman"/>
            </a:endParaRPr>
          </a:p>
          <a:p>
            <a:pPr indent="-406400" lvl="0" marL="812800" rtl="0" algn="just">
              <a:lnSpc>
                <a:spcPct val="150000"/>
              </a:lnSpc>
              <a:spcBef>
                <a:spcPts val="1200"/>
              </a:spcBef>
              <a:spcAft>
                <a:spcPts val="1200"/>
              </a:spcAft>
              <a:buClr>
                <a:schemeClr val="dk1"/>
              </a:buClr>
              <a:buSzPts val="1100"/>
              <a:buFont typeface="Arial"/>
              <a:buNone/>
            </a:pPr>
            <a:r>
              <a:t/>
            </a:r>
            <a:endParaRPr sz="1200">
              <a:latin typeface="Times New Roman"/>
              <a:ea typeface="Times New Roman"/>
              <a:cs typeface="Times New Roman"/>
              <a:sym typeface="Times New Roman"/>
            </a:endParaRPr>
          </a:p>
        </p:txBody>
      </p:sp>
      <p:sp>
        <p:nvSpPr>
          <p:cNvPr id="271" name="Google Shape;271;p41"/>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idx="1" type="body"/>
          </p:nvPr>
        </p:nvSpPr>
        <p:spPr>
          <a:xfrm>
            <a:off x="609600" y="448075"/>
            <a:ext cx="10972800" cy="6028800"/>
          </a:xfrm>
          <a:prstGeom prst="rect">
            <a:avLst/>
          </a:prstGeom>
          <a:noFill/>
          <a:ln>
            <a:noFill/>
          </a:ln>
        </p:spPr>
        <p:txBody>
          <a:bodyPr anchorCtr="0" anchor="t" bIns="45700" lIns="91425" spcFirstLastPara="1" rIns="91425" wrap="square" tIns="45700">
            <a:normAutofit/>
          </a:bodyPr>
          <a:lstStyle/>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[13]  	A. Shrestha, F. Spezzano, and A. Joy, “Detecting Fake News Spreaders in Social Networks via Linguistic and Personality Features Notebook for PAN at CLEF 2020,” </a:t>
            </a:r>
            <a:r>
              <a:rPr i="1" lang="en-US" sz="1600">
                <a:latin typeface="Times New Roman"/>
                <a:ea typeface="Times New Roman"/>
                <a:cs typeface="Times New Roman"/>
                <a:sym typeface="Times New Roman"/>
              </a:rPr>
              <a:t>CEUR Workshop Proc.</a:t>
            </a:r>
            <a:r>
              <a:rPr lang="en-US" sz="1600">
                <a:latin typeface="Times New Roman"/>
                <a:ea typeface="Times New Roman"/>
                <a:cs typeface="Times New Roman"/>
                <a:sym typeface="Times New Roman"/>
              </a:rPr>
              <a:t>, vol. 2696, no. September, pp. 22–25, 2020.</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[14]  	J. Y. Khan, M. T. I. Khondaker, S. Afroz, G. Uddin, and A. Iqbal, “A benchmark study of machine learning models for online fake news detection,” </a:t>
            </a:r>
            <a:r>
              <a:rPr i="1" lang="en-US" sz="1600">
                <a:latin typeface="Times New Roman"/>
                <a:ea typeface="Times New Roman"/>
                <a:cs typeface="Times New Roman"/>
                <a:sym typeface="Times New Roman"/>
              </a:rPr>
              <a:t>Mach. Learn. with Appl.</a:t>
            </a:r>
            <a:r>
              <a:rPr lang="en-US" sz="1600">
                <a:latin typeface="Times New Roman"/>
                <a:ea typeface="Times New Roman"/>
                <a:cs typeface="Times New Roman"/>
                <a:sym typeface="Times New Roman"/>
              </a:rPr>
              <a:t>, vol. 4, p. 100032, 2021, doi: 10.1016/j.mlwa.2021.100032.</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[15]  	M. S. Espinosa, R. Centeno, and Á. Rodrigo, “Analyzing User Profiles for Detection of Fake News Spreaders on Twitter,” </a:t>
            </a:r>
            <a:r>
              <a:rPr i="1" lang="en-US" sz="1600">
                <a:latin typeface="Times New Roman"/>
                <a:ea typeface="Times New Roman"/>
                <a:cs typeface="Times New Roman"/>
                <a:sym typeface="Times New Roman"/>
              </a:rPr>
              <a:t>Work. Notes CLEF 2020 - Conf. Labs Eval. Forum</a:t>
            </a:r>
            <a:r>
              <a:rPr lang="en-US" sz="1600">
                <a:latin typeface="Times New Roman"/>
                <a:ea typeface="Times New Roman"/>
                <a:cs typeface="Times New Roman"/>
                <a:sym typeface="Times New Roman"/>
              </a:rPr>
              <a:t>, no. September, pp. 22–25, 2020.</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[16]  	F. Monti, F. Frasca, D. Eynard, D. Mannion, and M. M. Bronstein, “Fake News Detection on Social Media using Geometric Deep Learning,” pp. 1–15, 2019, [Online]. Available: http://arxiv.org/abs/1902.06673</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SzPts val="1530"/>
              <a:buNone/>
            </a:pPr>
            <a:r>
              <a:rPr lang="en-US" sz="1600">
                <a:latin typeface="Times New Roman"/>
                <a:ea typeface="Times New Roman"/>
                <a:cs typeface="Times New Roman"/>
                <a:sym typeface="Times New Roman"/>
              </a:rPr>
              <a:t>[17]  	M. Hernandez-Mendoza, A. Aguilera, I. Dongo, J. Cornejo-Lupa, and Y. Cardinale, “Credibility Analysis on Twitter Considering Topic Detection,” </a:t>
            </a:r>
            <a:r>
              <a:rPr i="1" lang="en-US" sz="1600">
                <a:latin typeface="Times New Roman"/>
                <a:ea typeface="Times New Roman"/>
                <a:cs typeface="Times New Roman"/>
                <a:sym typeface="Times New Roman"/>
              </a:rPr>
              <a:t>Appl. Sci.</a:t>
            </a:r>
            <a:r>
              <a:rPr lang="en-US" sz="1600">
                <a:latin typeface="Times New Roman"/>
                <a:ea typeface="Times New Roman"/>
                <a:cs typeface="Times New Roman"/>
                <a:sym typeface="Times New Roman"/>
              </a:rPr>
              <a:t>, vol. 12, no. 18, pp. 1–25, 2022, doi: 10.3390/app12189081.</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SzPts val="1530"/>
              <a:buNone/>
            </a:pPr>
            <a:r>
              <a:rPr lang="en-US" sz="1600">
                <a:latin typeface="Times New Roman"/>
                <a:ea typeface="Times New Roman"/>
                <a:cs typeface="Times New Roman"/>
                <a:sym typeface="Times New Roman"/>
              </a:rPr>
              <a:t>[18]  	Y. Jang, C. H. Park, and Y. S. Seo, “Fake news analysis modeling using quote retweet,” </a:t>
            </a:r>
            <a:r>
              <a:rPr i="1" lang="en-US" sz="1600">
                <a:latin typeface="Times New Roman"/>
                <a:ea typeface="Times New Roman"/>
                <a:cs typeface="Times New Roman"/>
                <a:sym typeface="Times New Roman"/>
              </a:rPr>
              <a:t>Electron.</a:t>
            </a:r>
            <a:r>
              <a:rPr lang="en-US" sz="1600">
                <a:latin typeface="Times New Roman"/>
                <a:ea typeface="Times New Roman"/>
                <a:cs typeface="Times New Roman"/>
                <a:sym typeface="Times New Roman"/>
              </a:rPr>
              <a:t>, vol. 8, no. 12, 2019, doi: 10.3390/electronics8121377.</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1200"/>
              </a:spcAft>
              <a:buClr>
                <a:schemeClr val="dk1"/>
              </a:buClr>
              <a:buSzPts val="1100"/>
              <a:buFont typeface="Arial"/>
              <a:buNone/>
            </a:pPr>
            <a:r>
              <a:t/>
            </a:r>
            <a:endParaRPr sz="1600">
              <a:latin typeface="Times New Roman"/>
              <a:ea typeface="Times New Roman"/>
              <a:cs typeface="Times New Roman"/>
              <a:sym typeface="Times New Roman"/>
            </a:endParaRPr>
          </a:p>
        </p:txBody>
      </p:sp>
      <p:sp>
        <p:nvSpPr>
          <p:cNvPr id="278" name="Google Shape;278;p42"/>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idx="1" type="body"/>
          </p:nvPr>
        </p:nvSpPr>
        <p:spPr>
          <a:xfrm>
            <a:off x="609600" y="448075"/>
            <a:ext cx="10972800" cy="6028800"/>
          </a:xfrm>
          <a:prstGeom prst="rect">
            <a:avLst/>
          </a:prstGeom>
          <a:noFill/>
          <a:ln>
            <a:noFill/>
          </a:ln>
        </p:spPr>
        <p:txBody>
          <a:bodyPr anchorCtr="0" anchor="t" bIns="45700" lIns="91425" spcFirstLastPara="1" rIns="91425" wrap="square" tIns="45700">
            <a:normAutofit/>
          </a:bodyPr>
          <a:lstStyle/>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[19]  	M. J. Awan </a:t>
            </a:r>
            <a:r>
              <a:rPr i="1" lang="en-US" sz="1600">
                <a:latin typeface="Times New Roman"/>
                <a:ea typeface="Times New Roman"/>
                <a:cs typeface="Times New Roman"/>
                <a:sym typeface="Times New Roman"/>
              </a:rPr>
              <a:t>et al.</a:t>
            </a:r>
            <a:r>
              <a:rPr lang="en-US" sz="1600">
                <a:latin typeface="Times New Roman"/>
                <a:ea typeface="Times New Roman"/>
                <a:cs typeface="Times New Roman"/>
                <a:sym typeface="Times New Roman"/>
              </a:rPr>
              <a:t>, “Fake news data exploration and analytics,” </a:t>
            </a:r>
            <a:r>
              <a:rPr i="1" lang="en-US" sz="1600">
                <a:latin typeface="Times New Roman"/>
                <a:ea typeface="Times New Roman"/>
                <a:cs typeface="Times New Roman"/>
                <a:sym typeface="Times New Roman"/>
              </a:rPr>
              <a:t>Electron.</a:t>
            </a:r>
            <a:r>
              <a:rPr lang="en-US" sz="1600">
                <a:latin typeface="Times New Roman"/>
                <a:ea typeface="Times New Roman"/>
                <a:cs typeface="Times New Roman"/>
                <a:sym typeface="Times New Roman"/>
              </a:rPr>
              <a:t>, vol. 10, no. 19, 2021, doi: 10.3390/electronics10192326.</a:t>
            </a:r>
            <a:endParaRPr sz="1600">
              <a:latin typeface="Times New Roman"/>
              <a:ea typeface="Times New Roman"/>
              <a:cs typeface="Times New Roman"/>
              <a:sym typeface="Times New Roman"/>
            </a:endParaRPr>
          </a:p>
          <a:p>
            <a:pPr indent="-406400" lvl="0" marL="812800" rtl="0" algn="just">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[20]   D. Mouratidis, M. N. Nikiforos, and K. L. Kermanidis, “Deep learning for fake news detection in a pairwise textual input schema,” </a:t>
            </a:r>
            <a:r>
              <a:rPr i="1" lang="en-US" sz="1600">
                <a:latin typeface="Times New Roman"/>
                <a:ea typeface="Times New Roman"/>
                <a:cs typeface="Times New Roman"/>
                <a:sym typeface="Times New Roman"/>
              </a:rPr>
              <a:t>Computation</a:t>
            </a:r>
            <a:r>
              <a:rPr lang="en-US" sz="1600">
                <a:latin typeface="Times New Roman"/>
                <a:ea typeface="Times New Roman"/>
                <a:cs typeface="Times New Roman"/>
                <a:sym typeface="Times New Roman"/>
              </a:rPr>
              <a:t>, vol. 9, no. 2, pp. 1–15, 2021, doi: 10.3390/computation9020020.</a:t>
            </a:r>
            <a:endParaRPr sz="1600">
              <a:latin typeface="Times New Roman"/>
              <a:ea typeface="Times New Roman"/>
              <a:cs typeface="Times New Roman"/>
              <a:sym typeface="Times New Roman"/>
            </a:endParaRPr>
          </a:p>
          <a:p>
            <a:pPr indent="0" lvl="0" marL="0" rtl="0" algn="l">
              <a:lnSpc>
                <a:spcPct val="100000"/>
              </a:lnSpc>
              <a:spcBef>
                <a:spcPts val="1200"/>
              </a:spcBef>
              <a:spcAft>
                <a:spcPts val="0"/>
              </a:spcAft>
              <a:buSzPts val="1530"/>
              <a:buNone/>
            </a:pPr>
            <a:r>
              <a:t/>
            </a:r>
            <a:endParaRPr/>
          </a:p>
        </p:txBody>
      </p:sp>
      <p:sp>
        <p:nvSpPr>
          <p:cNvPr id="285" name="Google Shape;285;p43"/>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609600" y="460575"/>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Content</a:t>
            </a:r>
            <a:endParaRPr/>
          </a:p>
        </p:txBody>
      </p:sp>
      <p:sp>
        <p:nvSpPr>
          <p:cNvPr id="156" name="Google Shape;156;p26"/>
          <p:cNvSpPr txBox="1"/>
          <p:nvPr>
            <p:ph idx="1" type="body"/>
          </p:nvPr>
        </p:nvSpPr>
        <p:spPr>
          <a:xfrm>
            <a:off x="609600" y="1134600"/>
            <a:ext cx="5681700" cy="45888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480"/>
              </a:spcBef>
              <a:spcAft>
                <a:spcPts val="0"/>
              </a:spcAft>
              <a:buSzPct val="102000"/>
              <a:buNone/>
            </a:pPr>
            <a:r>
              <a:t/>
            </a:r>
            <a:endParaRPr/>
          </a:p>
          <a:p>
            <a:pPr indent="-385791" lvl="0" marL="457200" rtl="0" algn="l">
              <a:lnSpc>
                <a:spcPct val="115000"/>
              </a:lnSpc>
              <a:spcBef>
                <a:spcPts val="480"/>
              </a:spcBef>
              <a:spcAft>
                <a:spcPts val="0"/>
              </a:spcAft>
              <a:buSzPct val="100000"/>
              <a:buChar char="●"/>
            </a:pPr>
            <a:r>
              <a:rPr lang="en-US" sz="3959"/>
              <a:t>Abstract</a:t>
            </a:r>
            <a:endParaRPr sz="3959"/>
          </a:p>
          <a:p>
            <a:pPr indent="-385791" lvl="0" marL="457200" rtl="0" algn="l">
              <a:lnSpc>
                <a:spcPct val="115000"/>
              </a:lnSpc>
              <a:spcBef>
                <a:spcPts val="0"/>
              </a:spcBef>
              <a:spcAft>
                <a:spcPts val="0"/>
              </a:spcAft>
              <a:buSzPct val="100000"/>
              <a:buChar char="●"/>
            </a:pPr>
            <a:r>
              <a:rPr lang="en-US" sz="3959"/>
              <a:t>Introduction</a:t>
            </a:r>
            <a:endParaRPr sz="3959"/>
          </a:p>
          <a:p>
            <a:pPr indent="-385791" lvl="0" marL="457200" rtl="0" algn="l">
              <a:lnSpc>
                <a:spcPct val="115000"/>
              </a:lnSpc>
              <a:spcBef>
                <a:spcPts val="0"/>
              </a:spcBef>
              <a:spcAft>
                <a:spcPts val="0"/>
              </a:spcAft>
              <a:buSzPct val="100000"/>
              <a:buChar char="●"/>
            </a:pPr>
            <a:r>
              <a:rPr lang="en-US" sz="3959"/>
              <a:t>Literature Survey Feedback</a:t>
            </a:r>
            <a:endParaRPr sz="3959"/>
          </a:p>
          <a:p>
            <a:pPr indent="-385791" lvl="0" marL="457200" rtl="0" algn="l">
              <a:lnSpc>
                <a:spcPct val="115000"/>
              </a:lnSpc>
              <a:spcBef>
                <a:spcPts val="0"/>
              </a:spcBef>
              <a:spcAft>
                <a:spcPts val="0"/>
              </a:spcAft>
              <a:buSzPct val="100000"/>
              <a:buChar char="●"/>
            </a:pPr>
            <a:r>
              <a:rPr lang="en-US" sz="3959"/>
              <a:t>Literature Survey Summary</a:t>
            </a:r>
            <a:endParaRPr sz="3959"/>
          </a:p>
          <a:p>
            <a:pPr indent="-385791" lvl="0" marL="457200" rtl="0" algn="l">
              <a:lnSpc>
                <a:spcPct val="115000"/>
              </a:lnSpc>
              <a:spcBef>
                <a:spcPts val="0"/>
              </a:spcBef>
              <a:spcAft>
                <a:spcPts val="0"/>
              </a:spcAft>
              <a:buSzPct val="100000"/>
              <a:buChar char="●"/>
            </a:pPr>
            <a:r>
              <a:rPr lang="en-US" sz="3959"/>
              <a:t>Problem Statement and Description</a:t>
            </a:r>
            <a:endParaRPr sz="3959"/>
          </a:p>
          <a:p>
            <a:pPr indent="-385791" lvl="0" marL="457200" rtl="0" algn="l">
              <a:lnSpc>
                <a:spcPct val="115000"/>
              </a:lnSpc>
              <a:spcBef>
                <a:spcPts val="0"/>
              </a:spcBef>
              <a:spcAft>
                <a:spcPts val="0"/>
              </a:spcAft>
              <a:buSzPct val="100000"/>
              <a:buChar char="●"/>
            </a:pPr>
            <a:r>
              <a:rPr lang="en-US" sz="3959"/>
              <a:t>Objectives</a:t>
            </a:r>
            <a:endParaRPr sz="3959"/>
          </a:p>
          <a:p>
            <a:pPr indent="-385791" lvl="0" marL="457200" rtl="0" algn="l">
              <a:lnSpc>
                <a:spcPct val="115000"/>
              </a:lnSpc>
              <a:spcBef>
                <a:spcPts val="0"/>
              </a:spcBef>
              <a:spcAft>
                <a:spcPts val="0"/>
              </a:spcAft>
              <a:buSzPct val="100000"/>
              <a:buChar char="●"/>
            </a:pPr>
            <a:r>
              <a:rPr lang="en-US" sz="3959"/>
              <a:t>Outcomes</a:t>
            </a:r>
            <a:endParaRPr sz="3959"/>
          </a:p>
          <a:p>
            <a:pPr indent="-385791" lvl="0" marL="457200" rtl="0" algn="l">
              <a:lnSpc>
                <a:spcPct val="115000"/>
              </a:lnSpc>
              <a:spcBef>
                <a:spcPts val="0"/>
              </a:spcBef>
              <a:spcAft>
                <a:spcPts val="0"/>
              </a:spcAft>
              <a:buSzPct val="100000"/>
              <a:buChar char="●"/>
            </a:pPr>
            <a:r>
              <a:rPr lang="en-US" sz="3959"/>
              <a:t>Methodology</a:t>
            </a:r>
            <a:endParaRPr sz="3959"/>
          </a:p>
          <a:p>
            <a:pPr indent="-385791" lvl="0" marL="914400" rtl="0" algn="l">
              <a:lnSpc>
                <a:spcPct val="115000"/>
              </a:lnSpc>
              <a:spcBef>
                <a:spcPts val="0"/>
              </a:spcBef>
              <a:spcAft>
                <a:spcPts val="0"/>
              </a:spcAft>
              <a:buSzPct val="100000"/>
              <a:buChar char="-"/>
            </a:pPr>
            <a:r>
              <a:rPr lang="en-US" sz="3959"/>
              <a:t>System Architecture</a:t>
            </a:r>
            <a:endParaRPr sz="3959"/>
          </a:p>
          <a:p>
            <a:pPr indent="-385791" lvl="0" marL="457200" rtl="0" algn="l">
              <a:lnSpc>
                <a:spcPct val="115000"/>
              </a:lnSpc>
              <a:spcBef>
                <a:spcPts val="0"/>
              </a:spcBef>
              <a:spcAft>
                <a:spcPts val="0"/>
              </a:spcAft>
              <a:buSzPct val="100000"/>
              <a:buChar char="●"/>
            </a:pPr>
            <a:r>
              <a:rPr lang="en-US" sz="3959"/>
              <a:t>Conclusion</a:t>
            </a:r>
            <a:endParaRPr sz="3959"/>
          </a:p>
          <a:p>
            <a:pPr indent="-385791" lvl="0" marL="457200" rtl="0" algn="l">
              <a:lnSpc>
                <a:spcPct val="115000"/>
              </a:lnSpc>
              <a:spcBef>
                <a:spcPts val="0"/>
              </a:spcBef>
              <a:spcAft>
                <a:spcPts val="0"/>
              </a:spcAft>
              <a:buSzPct val="100000"/>
              <a:buChar char="●"/>
            </a:pPr>
            <a:r>
              <a:rPr lang="en-US" sz="3959"/>
              <a:t>Bibliography</a:t>
            </a:r>
            <a:endParaRPr/>
          </a:p>
        </p:txBody>
      </p:sp>
      <p:sp>
        <p:nvSpPr>
          <p:cNvPr id="157" name="Google Shape;157;p26"/>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pic>
        <p:nvPicPr>
          <p:cNvPr id="158" name="Google Shape;158;p26"/>
          <p:cNvPicPr preferRelativeResize="0"/>
          <p:nvPr/>
        </p:nvPicPr>
        <p:blipFill rotWithShape="1">
          <a:blip r:embed="rId3">
            <a:alphaModFix/>
          </a:blip>
          <a:srcRect b="0" l="0" r="0" t="0"/>
          <a:stretch/>
        </p:blipFill>
        <p:spPr>
          <a:xfrm>
            <a:off x="6553200" y="987025"/>
            <a:ext cx="5029200" cy="5029200"/>
          </a:xfrm>
          <a:prstGeom prst="rect">
            <a:avLst/>
          </a:prstGeom>
          <a:noFill/>
          <a:ln>
            <a:noFill/>
          </a:ln>
        </p:spPr>
      </p:pic>
      <p:sp>
        <p:nvSpPr>
          <p:cNvPr id="159" name="Google Shape;159;p26"/>
          <p:cNvSpPr/>
          <p:nvPr/>
        </p:nvSpPr>
        <p:spPr>
          <a:xfrm>
            <a:off x="10635700" y="1046125"/>
            <a:ext cx="886200" cy="261600"/>
          </a:xfrm>
          <a:prstGeom prst="rect">
            <a:avLst/>
          </a:prstGeom>
          <a:solidFill>
            <a:srgbClr val="B9D4EF"/>
          </a:solidFill>
          <a:ln cap="flat" cmpd="sng" w="9525">
            <a:solidFill>
              <a:srgbClr val="B9D4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489850" y="4898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Abstract</a:t>
            </a:r>
            <a:endParaRPr/>
          </a:p>
        </p:txBody>
      </p:sp>
      <p:sp>
        <p:nvSpPr>
          <p:cNvPr id="165" name="Google Shape;165;p27"/>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325755" lvl="0" marL="457200" rtl="0" algn="just">
              <a:lnSpc>
                <a:spcPct val="100000"/>
              </a:lnSpc>
              <a:spcBef>
                <a:spcPts val="0"/>
              </a:spcBef>
              <a:spcAft>
                <a:spcPts val="0"/>
              </a:spcAft>
              <a:buClr>
                <a:srgbClr val="538CD5"/>
              </a:buClr>
              <a:buSzPts val="1530"/>
              <a:buChar char="●"/>
            </a:pPr>
            <a:r>
              <a:rPr lang="en-US"/>
              <a:t>The proposed system aims to develop a machine-learning model that can detect fake tweets. </a:t>
            </a:r>
            <a:endParaRPr/>
          </a:p>
          <a:p>
            <a:pPr indent="-325755" lvl="0" marL="457200" rtl="0" algn="just">
              <a:lnSpc>
                <a:spcPct val="100000"/>
              </a:lnSpc>
              <a:spcBef>
                <a:spcPts val="0"/>
              </a:spcBef>
              <a:spcAft>
                <a:spcPts val="0"/>
              </a:spcAft>
              <a:buClr>
                <a:srgbClr val="538CD5"/>
              </a:buClr>
              <a:buSzPts val="1530"/>
              <a:buChar char="●"/>
            </a:pPr>
            <a:r>
              <a:rPr lang="en-US"/>
              <a:t>This is important because fake tweets can spread misinformation and cause panic. </a:t>
            </a:r>
            <a:endParaRPr/>
          </a:p>
          <a:p>
            <a:pPr indent="-325755" lvl="0" marL="457200" rtl="0" algn="just">
              <a:lnSpc>
                <a:spcPct val="100000"/>
              </a:lnSpc>
              <a:spcBef>
                <a:spcPts val="0"/>
              </a:spcBef>
              <a:spcAft>
                <a:spcPts val="0"/>
              </a:spcAft>
              <a:buClr>
                <a:srgbClr val="538CD5"/>
              </a:buClr>
              <a:buSzPts val="1530"/>
              <a:buChar char="●"/>
            </a:pPr>
            <a:r>
              <a:rPr lang="en-US"/>
              <a:t>The dataset used in this study will be a dataset of tweets that have been labelled as fake or not fake. </a:t>
            </a:r>
            <a:endParaRPr/>
          </a:p>
          <a:p>
            <a:pPr indent="-325755" lvl="0" marL="457200" rtl="0" algn="just">
              <a:lnSpc>
                <a:spcPct val="100000"/>
              </a:lnSpc>
              <a:spcBef>
                <a:spcPts val="0"/>
              </a:spcBef>
              <a:spcAft>
                <a:spcPts val="0"/>
              </a:spcAft>
              <a:buClr>
                <a:srgbClr val="538CD5"/>
              </a:buClr>
              <a:buSzPts val="1530"/>
              <a:buChar char="●"/>
            </a:pPr>
            <a:r>
              <a:rPr lang="en-US"/>
              <a:t>The machine learning model will be trained on this dataset and then tested on a separate dataset. </a:t>
            </a:r>
            <a:endParaRPr/>
          </a:p>
          <a:p>
            <a:pPr indent="-325755" lvl="0" marL="457200" rtl="0" algn="just">
              <a:lnSpc>
                <a:spcPct val="100000"/>
              </a:lnSpc>
              <a:spcBef>
                <a:spcPts val="0"/>
              </a:spcBef>
              <a:spcAft>
                <a:spcPts val="0"/>
              </a:spcAft>
              <a:buClr>
                <a:srgbClr val="538CD5"/>
              </a:buClr>
              <a:buSzPts val="1530"/>
              <a:buChar char="●"/>
            </a:pPr>
            <a:r>
              <a:rPr lang="en-US"/>
              <a:t>The model will be evaluated on its ability to correctly classify fake tweets.</a:t>
            </a:r>
            <a:endParaRPr/>
          </a:p>
        </p:txBody>
      </p:sp>
      <p:sp>
        <p:nvSpPr>
          <p:cNvPr id="166" name="Google Shape;166;p27"/>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489850" y="4898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Introduction</a:t>
            </a:r>
            <a:endParaRPr/>
          </a:p>
        </p:txBody>
      </p:sp>
      <p:sp>
        <p:nvSpPr>
          <p:cNvPr id="172" name="Google Shape;172;p28"/>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325755" lvl="0" marL="457200" rtl="0" algn="just">
              <a:lnSpc>
                <a:spcPct val="115000"/>
              </a:lnSpc>
              <a:spcBef>
                <a:spcPts val="1000"/>
              </a:spcBef>
              <a:spcAft>
                <a:spcPts val="0"/>
              </a:spcAft>
              <a:buSzPts val="1530"/>
              <a:buChar char="●"/>
            </a:pPr>
            <a:r>
              <a:rPr lang="en-US"/>
              <a:t>Twitter</a:t>
            </a:r>
            <a:endParaRPr/>
          </a:p>
          <a:p>
            <a:pPr indent="-325755" lvl="0" marL="457200" rtl="0" algn="just">
              <a:lnSpc>
                <a:spcPct val="115000"/>
              </a:lnSpc>
              <a:spcBef>
                <a:spcPts val="0"/>
              </a:spcBef>
              <a:spcAft>
                <a:spcPts val="0"/>
              </a:spcAft>
              <a:buSzPts val="1530"/>
              <a:buChar char="●"/>
            </a:pPr>
            <a:r>
              <a:rPr lang="en-US"/>
              <a:t>Difficulties faced by the people because of the fake tweets</a:t>
            </a:r>
            <a:endParaRPr/>
          </a:p>
          <a:p>
            <a:pPr indent="-325755" lvl="0" marL="457200" rtl="0" algn="just">
              <a:lnSpc>
                <a:spcPct val="115000"/>
              </a:lnSpc>
              <a:spcBef>
                <a:spcPts val="0"/>
              </a:spcBef>
              <a:spcAft>
                <a:spcPts val="0"/>
              </a:spcAft>
              <a:buSzPts val="1530"/>
              <a:buChar char="●"/>
            </a:pPr>
            <a:r>
              <a:rPr lang="en-US"/>
              <a:t>Extraction of tweets using Twitter API</a:t>
            </a:r>
            <a:endParaRPr/>
          </a:p>
          <a:p>
            <a:pPr indent="-325755" lvl="0" marL="457200" rtl="0" algn="just">
              <a:lnSpc>
                <a:spcPct val="115000"/>
              </a:lnSpc>
              <a:spcBef>
                <a:spcPts val="0"/>
              </a:spcBef>
              <a:spcAft>
                <a:spcPts val="0"/>
              </a:spcAft>
              <a:buSzPts val="1530"/>
              <a:buChar char="●"/>
            </a:pPr>
            <a:r>
              <a:rPr lang="en-US"/>
              <a:t>Machine Learning</a:t>
            </a:r>
            <a:endParaRPr/>
          </a:p>
          <a:p>
            <a:pPr indent="-325755" lvl="0" marL="457200" rtl="0" algn="just">
              <a:lnSpc>
                <a:spcPct val="115000"/>
              </a:lnSpc>
              <a:spcBef>
                <a:spcPts val="0"/>
              </a:spcBef>
              <a:spcAft>
                <a:spcPts val="0"/>
              </a:spcAft>
              <a:buSzPts val="1530"/>
              <a:buChar char="●"/>
            </a:pPr>
            <a:r>
              <a:rPr lang="en-US"/>
              <a:t>Multinomial Naive Bayes Classifier Algorithm</a:t>
            </a:r>
            <a:endParaRPr/>
          </a:p>
          <a:p>
            <a:pPr indent="0" lvl="0" marL="914400" rtl="0" algn="just">
              <a:lnSpc>
                <a:spcPct val="100000"/>
              </a:lnSpc>
              <a:spcBef>
                <a:spcPts val="360"/>
              </a:spcBef>
              <a:spcAft>
                <a:spcPts val="1000"/>
              </a:spcAft>
              <a:buSzPts val="1530"/>
              <a:buNone/>
            </a:pPr>
            <a:r>
              <a:t/>
            </a:r>
            <a:endParaRPr/>
          </a:p>
        </p:txBody>
      </p:sp>
      <p:sp>
        <p:nvSpPr>
          <p:cNvPr id="173" name="Google Shape;173;p28"/>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489850" y="4898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Literature Survey Feedback</a:t>
            </a:r>
            <a:endParaRPr/>
          </a:p>
        </p:txBody>
      </p:sp>
      <p:sp>
        <p:nvSpPr>
          <p:cNvPr id="179" name="Google Shape;179;p29"/>
          <p:cNvSpPr txBox="1"/>
          <p:nvPr>
            <p:ph idx="1" type="body"/>
          </p:nvPr>
        </p:nvSpPr>
        <p:spPr>
          <a:xfrm>
            <a:off x="609600" y="1600200"/>
            <a:ext cx="10972800" cy="4100400"/>
          </a:xfrm>
          <a:prstGeom prst="rect">
            <a:avLst/>
          </a:prstGeom>
          <a:noFill/>
          <a:ln>
            <a:noFill/>
          </a:ln>
        </p:spPr>
        <p:txBody>
          <a:bodyPr anchorCtr="0" anchor="t" bIns="45700" lIns="91425" spcFirstLastPara="1" rIns="91425" wrap="square" tIns="45700">
            <a:normAutofit/>
          </a:bodyPr>
          <a:lstStyle/>
          <a:p>
            <a:pPr indent="-325755" lvl="0" marL="457200" rtl="0" algn="just">
              <a:lnSpc>
                <a:spcPct val="100000"/>
              </a:lnSpc>
              <a:spcBef>
                <a:spcPts val="360"/>
              </a:spcBef>
              <a:spcAft>
                <a:spcPts val="0"/>
              </a:spcAft>
              <a:buSzPts val="1530"/>
              <a:buChar char="●"/>
            </a:pPr>
            <a:r>
              <a:rPr lang="en-US"/>
              <a:t>To understand whether it is detecting fake account or fake tweet.</a:t>
            </a:r>
            <a:endParaRPr/>
          </a:p>
          <a:p>
            <a:pPr indent="-325755" lvl="0" marL="1371600" rtl="0" algn="just">
              <a:lnSpc>
                <a:spcPct val="100000"/>
              </a:lnSpc>
              <a:spcBef>
                <a:spcPts val="1000"/>
              </a:spcBef>
              <a:spcAft>
                <a:spcPts val="0"/>
              </a:spcAft>
              <a:buSzPts val="1530"/>
              <a:buChar char="-"/>
            </a:pPr>
            <a:r>
              <a:rPr lang="en-US"/>
              <a:t>We are detecting fake tweet.</a:t>
            </a:r>
            <a:endParaRPr/>
          </a:p>
          <a:p>
            <a:pPr indent="-325755" lvl="0" marL="457200" rtl="0" algn="just">
              <a:lnSpc>
                <a:spcPct val="100000"/>
              </a:lnSpc>
              <a:spcBef>
                <a:spcPts val="360"/>
              </a:spcBef>
              <a:spcAft>
                <a:spcPts val="0"/>
              </a:spcAft>
              <a:buSzPts val="1530"/>
              <a:buChar char="●"/>
            </a:pPr>
            <a:r>
              <a:rPr lang="en-US"/>
              <a:t>To mention preferred algorithm name in system flowchart design.</a:t>
            </a:r>
            <a:endParaRPr/>
          </a:p>
          <a:p>
            <a:pPr indent="-325755" lvl="0" marL="1371600" rtl="0" algn="just">
              <a:lnSpc>
                <a:spcPct val="100000"/>
              </a:lnSpc>
              <a:spcBef>
                <a:spcPts val="1000"/>
              </a:spcBef>
              <a:spcAft>
                <a:spcPts val="0"/>
              </a:spcAft>
              <a:buSzPts val="1530"/>
              <a:buChar char="-"/>
            </a:pPr>
            <a:r>
              <a:rPr lang="en-US"/>
              <a:t>Multinomial Naive Bayes Classifier Algorithm(mentioned in flowchart).</a:t>
            </a:r>
            <a:endParaRPr/>
          </a:p>
          <a:p>
            <a:pPr indent="0" lvl="0" marL="914400" rtl="0" algn="just">
              <a:lnSpc>
                <a:spcPct val="100000"/>
              </a:lnSpc>
              <a:spcBef>
                <a:spcPts val="1000"/>
              </a:spcBef>
              <a:spcAft>
                <a:spcPts val="1000"/>
              </a:spcAft>
              <a:buSzPts val="1530"/>
              <a:buNone/>
            </a:pPr>
            <a:r>
              <a:t/>
            </a:r>
            <a:endParaRPr/>
          </a:p>
        </p:txBody>
      </p:sp>
      <p:sp>
        <p:nvSpPr>
          <p:cNvPr id="180" name="Google Shape;180;p29"/>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Literature Survey Summary</a:t>
            </a:r>
            <a:endParaRPr/>
          </a:p>
        </p:txBody>
      </p:sp>
      <p:sp>
        <p:nvSpPr>
          <p:cNvPr id="187" name="Google Shape;187;p30"/>
          <p:cNvSpPr txBox="1"/>
          <p:nvPr>
            <p:ph idx="1" type="body"/>
          </p:nvPr>
        </p:nvSpPr>
        <p:spPr>
          <a:xfrm>
            <a:off x="609600" y="1600200"/>
            <a:ext cx="10972800" cy="34146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en-US"/>
              <a:t>The detailed survey assisted us about various methods and algorithms from different papers.</a:t>
            </a:r>
            <a:endParaRPr/>
          </a:p>
          <a:p>
            <a:pPr indent="-325755" lvl="0" marL="457200" rtl="0" algn="l">
              <a:lnSpc>
                <a:spcPct val="100000"/>
              </a:lnSpc>
              <a:spcBef>
                <a:spcPts val="1000"/>
              </a:spcBef>
              <a:spcAft>
                <a:spcPts val="0"/>
              </a:spcAft>
              <a:buSzPts val="1530"/>
              <a:buChar char="●"/>
            </a:pPr>
            <a:r>
              <a:rPr lang="en-US"/>
              <a:t>The detailed survey showed that 70-80% of the studies applied Machine Learning to analyze the data.</a:t>
            </a:r>
            <a:endParaRPr/>
          </a:p>
          <a:p>
            <a:pPr indent="-325755" lvl="0" marL="457200" rtl="0" algn="l">
              <a:lnSpc>
                <a:spcPct val="100000"/>
              </a:lnSpc>
              <a:spcBef>
                <a:spcPts val="1000"/>
              </a:spcBef>
              <a:spcAft>
                <a:spcPts val="0"/>
              </a:spcAft>
              <a:buSzPts val="1530"/>
              <a:buChar char="●"/>
            </a:pPr>
            <a:r>
              <a:rPr lang="en-US"/>
              <a:t>It showed us how text pre-processing methods can improve the accuracy of analysis we perform.</a:t>
            </a:r>
            <a:endParaRPr/>
          </a:p>
          <a:p>
            <a:pPr indent="-325755" lvl="0" marL="457200" rtl="0" algn="l">
              <a:lnSpc>
                <a:spcPct val="100000"/>
              </a:lnSpc>
              <a:spcBef>
                <a:spcPts val="1000"/>
              </a:spcBef>
              <a:spcAft>
                <a:spcPts val="1000"/>
              </a:spcAft>
              <a:buSzPts val="1530"/>
              <a:buChar char="●"/>
            </a:pPr>
            <a:r>
              <a:rPr lang="en-US"/>
              <a:t>It showed us that Naive Bayes algorithm led to better accuracy.</a:t>
            </a:r>
            <a:endParaRPr/>
          </a:p>
        </p:txBody>
      </p:sp>
      <p:sp>
        <p:nvSpPr>
          <p:cNvPr id="188" name="Google Shape;188;p30"/>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Problem Statement</a:t>
            </a:r>
            <a:endParaRPr/>
          </a:p>
        </p:txBody>
      </p:sp>
      <p:sp>
        <p:nvSpPr>
          <p:cNvPr id="194" name="Google Shape;194;p31"/>
          <p:cNvSpPr txBox="1"/>
          <p:nvPr>
            <p:ph idx="1" type="body"/>
          </p:nvPr>
        </p:nvSpPr>
        <p:spPr>
          <a:xfrm>
            <a:off x="609600" y="1676400"/>
            <a:ext cx="10972800" cy="31074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360"/>
              </a:spcBef>
              <a:spcAft>
                <a:spcPts val="0"/>
              </a:spcAft>
              <a:buSzPts val="1530"/>
              <a:buNone/>
            </a:pPr>
            <a:r>
              <a:rPr lang="en-US"/>
              <a:t>Extract the set of tweets from twitter, apply the suitable text pre-processing technique, train the model and classify the tweets whether fake or real using the Multinomial Naive Bayes Classifier Algorithm.</a:t>
            </a:r>
            <a:endParaRPr/>
          </a:p>
        </p:txBody>
      </p:sp>
      <p:sp>
        <p:nvSpPr>
          <p:cNvPr id="195" name="Google Shape;195;p31"/>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Problem Description</a:t>
            </a:r>
            <a:endParaRPr/>
          </a:p>
        </p:txBody>
      </p:sp>
      <p:sp>
        <p:nvSpPr>
          <p:cNvPr id="202" name="Google Shape;202;p32"/>
          <p:cNvSpPr txBox="1"/>
          <p:nvPr>
            <p:ph idx="1" type="body"/>
          </p:nvPr>
        </p:nvSpPr>
        <p:spPr>
          <a:xfrm>
            <a:off x="609600" y="1600200"/>
            <a:ext cx="10972800" cy="37290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15000"/>
              </a:lnSpc>
              <a:spcBef>
                <a:spcPts val="360"/>
              </a:spcBef>
              <a:spcAft>
                <a:spcPts val="0"/>
              </a:spcAft>
              <a:buSzPts val="1530"/>
              <a:buNone/>
            </a:pPr>
            <a:r>
              <a:rPr lang="en-US"/>
              <a:t>The project “Fake Tweet Detection using Multinomial Naive Bayes Classifier Algorithm” aims to help predict whether the tweet is fake or real. Prediction is done using the Multinomial Naive Bayes approach from extracted tweets using Twitter API. The classifier will be trained only on text data. Traditionally text analysis is performed using Natural Language Processing(NLP). NLP is a field that comes under Artificial Intelligence whose main focus is on letting computers understand human language and process it. In the project, Training Data is pre-processed, then sent to the classifier, then the classifier predicts whether the tweet is real or fake.</a:t>
            </a:r>
            <a:endParaRPr/>
          </a:p>
        </p:txBody>
      </p:sp>
      <p:sp>
        <p:nvSpPr>
          <p:cNvPr id="203" name="Google Shape;203;p32"/>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513050" y="4392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Objectives</a:t>
            </a:r>
            <a:endParaRPr/>
          </a:p>
        </p:txBody>
      </p:sp>
      <p:sp>
        <p:nvSpPr>
          <p:cNvPr id="209" name="Google Shape;209;p33"/>
          <p:cNvSpPr txBox="1"/>
          <p:nvPr>
            <p:ph idx="1" type="body"/>
          </p:nvPr>
        </p:nvSpPr>
        <p:spPr>
          <a:xfrm>
            <a:off x="513050" y="1602700"/>
            <a:ext cx="10972800" cy="4876800"/>
          </a:xfrm>
          <a:prstGeom prst="rect">
            <a:avLst/>
          </a:prstGeom>
          <a:noFill/>
          <a:ln>
            <a:noFill/>
          </a:ln>
        </p:spPr>
        <p:txBody>
          <a:bodyPr anchorCtr="0" anchor="t" bIns="45700" lIns="91425" spcFirstLastPara="1" rIns="91425" wrap="square" tIns="45700">
            <a:noAutofit/>
          </a:bodyPr>
          <a:lstStyle/>
          <a:p>
            <a:pPr indent="-374650" lvl="0" marL="457200" rtl="0" algn="just">
              <a:lnSpc>
                <a:spcPct val="115000"/>
              </a:lnSpc>
              <a:spcBef>
                <a:spcPts val="360"/>
              </a:spcBef>
              <a:spcAft>
                <a:spcPts val="0"/>
              </a:spcAft>
              <a:buSzPts val="2300"/>
              <a:buChar char="●"/>
            </a:pPr>
            <a:r>
              <a:rPr lang="en-US" sz="2300"/>
              <a:t>To </a:t>
            </a:r>
            <a:r>
              <a:rPr lang="en-US"/>
              <a:t>extract the tweets using Twitter API and apply pre-processing methods on the extracted data.</a:t>
            </a:r>
            <a:endParaRPr sz="2300"/>
          </a:p>
          <a:p>
            <a:pPr indent="-381000" lvl="0" marL="457200" rtl="0" algn="just">
              <a:lnSpc>
                <a:spcPct val="115000"/>
              </a:lnSpc>
              <a:spcBef>
                <a:spcPts val="0"/>
              </a:spcBef>
              <a:spcAft>
                <a:spcPts val="0"/>
              </a:spcAft>
              <a:buSzPts val="2400"/>
              <a:buChar char="●"/>
            </a:pPr>
            <a:r>
              <a:rPr lang="en-US"/>
              <a:t>To train and classify whether it is fake or real tweets by using the Multinomial Naive Bayes Classifier Algorithm.</a:t>
            </a:r>
            <a:endParaRPr sz="2500"/>
          </a:p>
          <a:p>
            <a:pPr indent="0" lvl="0" marL="457200" rtl="0" algn="just">
              <a:lnSpc>
                <a:spcPct val="115000"/>
              </a:lnSpc>
              <a:spcBef>
                <a:spcPts val="360"/>
              </a:spcBef>
              <a:spcAft>
                <a:spcPts val="0"/>
              </a:spcAft>
              <a:buSzPts val="1530"/>
              <a:buNone/>
            </a:pPr>
            <a:r>
              <a:t/>
            </a:r>
            <a:endParaRPr/>
          </a:p>
          <a:p>
            <a:pPr indent="0" lvl="0" marL="457200" rtl="0" algn="just">
              <a:lnSpc>
                <a:spcPct val="100000"/>
              </a:lnSpc>
              <a:spcBef>
                <a:spcPts val="360"/>
              </a:spcBef>
              <a:spcAft>
                <a:spcPts val="0"/>
              </a:spcAft>
              <a:buSzPts val="1530"/>
              <a:buNone/>
            </a:pPr>
            <a:r>
              <a:t/>
            </a:r>
            <a:endParaRPr/>
          </a:p>
        </p:txBody>
      </p:sp>
      <p:sp>
        <p:nvSpPr>
          <p:cNvPr id="210" name="Google Shape;210;p33"/>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Office">
      <a:dk1>
        <a:srgbClr val="000000"/>
      </a:dk1>
      <a:lt1>
        <a:srgbClr val="FFFFFF"/>
      </a:lt1>
      <a:dk2>
        <a:srgbClr val="1F497D"/>
      </a:dk2>
      <a:lt2>
        <a:srgbClr val="EEECE1"/>
      </a:lt2>
      <a:accent1>
        <a:srgbClr val="B9D4E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