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7" r:id="rId3"/>
    <p:sldId id="258" r:id="rId4"/>
    <p:sldId id="311" r:id="rId5"/>
    <p:sldId id="319" r:id="rId6"/>
    <p:sldId id="321" r:id="rId7"/>
    <p:sldId id="320" r:id="rId8"/>
    <p:sldId id="322" r:id="rId9"/>
    <p:sldId id="326" r:id="rId10"/>
    <p:sldId id="323" r:id="rId11"/>
    <p:sldId id="327" r:id="rId12"/>
    <p:sldId id="328" r:id="rId13"/>
    <p:sldId id="329" r:id="rId14"/>
    <p:sldId id="331" r:id="rId15"/>
    <p:sldId id="330" r:id="rId16"/>
    <p:sldId id="332" r:id="rId17"/>
    <p:sldId id="333" r:id="rId18"/>
    <p:sldId id="334" r:id="rId19"/>
    <p:sldId id="324" r:id="rId20"/>
    <p:sldId id="325" r:id="rId21"/>
    <p:sldId id="276" r:id="rId22"/>
  </p:sldIdLst>
  <p:sldSz cx="9144000" cy="5143500" type="screen16x9"/>
  <p:notesSz cx="6858000" cy="9144000"/>
  <p:embeddedFontLst>
    <p:embeddedFont>
      <p:font typeface="Barlow" panose="00000500000000000000" pitchFamily="2"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Inter" panose="020B0604020202020204" charset="0"/>
      <p:regular r:id="rId32"/>
      <p:bold r:id="rId33"/>
    </p:embeddedFont>
    <p:embeddedFont>
      <p:font typeface="Microsoft JhengHei" panose="020B0604030504040204" pitchFamily="34" charset="-120"/>
      <p:regular r:id="rId34"/>
      <p:bold r:id="rId35"/>
    </p:embeddedFont>
    <p:embeddedFont>
      <p:font typeface="Microsoft JhengHei UI" panose="020B0604030504040204" pitchFamily="34" charset="-120"/>
      <p:regular r:id="rId36"/>
      <p:bold r:id="rId37"/>
    </p:embeddedFont>
    <p:embeddedFont>
      <p:font typeface="Montserrat"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14B7BC-3B68-410A-B00A-0AD084A8FDAD}">
  <a:tblStyle styleId="{0114B7BC-3B68-410A-B00A-0AD084A8FD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117" d="100"/>
          <a:sy n="117" d="100"/>
        </p:scale>
        <p:origin x="3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092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50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083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31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3985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4391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02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843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134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15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852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9fa940987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9fa940987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70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207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162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95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37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49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713225" y="544075"/>
            <a:ext cx="4264800" cy="1541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800" b="1">
                <a:solidFill>
                  <a:schemeClr val="accent1"/>
                </a:solidFill>
                <a:latin typeface="Inter"/>
                <a:ea typeface="Inter"/>
                <a:cs typeface="Inter"/>
                <a:sym typeface="Inte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2" name="Picture 4" descr="CMR College of Pharmacy updated... - CMR College of Pharmacy">
            <a:extLst>
              <a:ext uri="{FF2B5EF4-FFF2-40B4-BE49-F238E27FC236}">
                <a16:creationId xmlns:a16="http://schemas.microsoft.com/office/drawing/2014/main" id="{74B1E222-8AAF-782F-C49E-AEC896C2EF51}"/>
              </a:ext>
            </a:extLst>
          </p:cNvPr>
          <p:cNvPicPr>
            <a:picLocks noChangeAspect="1" noChangeArrowheads="1"/>
          </p:cNvPicPr>
          <p:nvPr/>
        </p:nvPicPr>
        <p:blipFill>
          <a:blip r:embed="rId3"/>
          <a:srcRect/>
          <a:stretch>
            <a:fillRect/>
          </a:stretch>
        </p:blipFill>
        <p:spPr bwMode="auto">
          <a:xfrm>
            <a:off x="0" y="112896"/>
            <a:ext cx="1295400" cy="1143000"/>
          </a:xfrm>
          <a:prstGeom prst="rect">
            <a:avLst/>
          </a:prstGeom>
          <a:noFill/>
        </p:spPr>
      </p:pic>
      <p:graphicFrame>
        <p:nvGraphicFramePr>
          <p:cNvPr id="3" name="Table 2">
            <a:extLst>
              <a:ext uri="{FF2B5EF4-FFF2-40B4-BE49-F238E27FC236}">
                <a16:creationId xmlns:a16="http://schemas.microsoft.com/office/drawing/2014/main" id="{061F83A0-B880-94F7-D121-5C3BC8B86626}"/>
              </a:ext>
            </a:extLst>
          </p:cNvPr>
          <p:cNvGraphicFramePr>
            <a:graphicFrameLocks noGrp="1"/>
          </p:cNvGraphicFramePr>
          <p:nvPr>
            <p:extLst>
              <p:ext uri="{D42A27DB-BD31-4B8C-83A1-F6EECF244321}">
                <p14:modId xmlns:p14="http://schemas.microsoft.com/office/powerpoint/2010/main" val="3507760871"/>
              </p:ext>
            </p:extLst>
          </p:nvPr>
        </p:nvGraphicFramePr>
        <p:xfrm>
          <a:off x="1754940" y="152951"/>
          <a:ext cx="6096000" cy="90547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3039289499"/>
                    </a:ext>
                  </a:extLst>
                </a:gridCol>
              </a:tblGrid>
              <a:tr h="80953">
                <a:tc>
                  <a:txBody>
                    <a:bodyPr/>
                    <a:lstStyle/>
                    <a:p>
                      <a:pPr algn="ctr" rtl="0" fontAlgn="b"/>
                      <a:r>
                        <a:rPr lang="en-US" sz="2000" dirty="0">
                          <a:solidFill>
                            <a:srgbClr val="002060"/>
                          </a:solidFill>
                          <a:latin typeface="Microsoft JhengHei" panose="020B0604030504040204" pitchFamily="34" charset="-120"/>
                          <a:ea typeface="Microsoft JhengHei" panose="020B0604030504040204" pitchFamily="34" charset="-120"/>
                        </a:rPr>
                        <a:t>CMR COLLEGE OF ENGINEERING &amp; TECHNOLOGY</a:t>
                      </a:r>
                      <a:endParaRPr lang="en-US" sz="2000" b="1" dirty="0">
                        <a:solidFill>
                          <a:srgbClr val="002060"/>
                        </a:solidFill>
                        <a:latin typeface="Microsoft JhengHei" panose="020B0604030504040204" pitchFamily="34" charset="-120"/>
                        <a:ea typeface="Microsoft JhengHei" panose="020B0604030504040204" pitchFamily="34" charset="-120"/>
                      </a:endParaRPr>
                    </a:p>
                  </a:txBody>
                  <a:tcPr marL="9199" marR="9199" marT="6133" marB="6133" anchor="b"/>
                </a:tc>
                <a:extLst>
                  <a:ext uri="{0D108BD9-81ED-4DB2-BD59-A6C34878D82A}">
                    <a16:rowId xmlns:a16="http://schemas.microsoft.com/office/drawing/2014/main" val="3064843588"/>
                  </a:ext>
                </a:extLst>
              </a:tr>
              <a:tr h="80953">
                <a:tc>
                  <a:txBody>
                    <a:bodyPr/>
                    <a:lstStyle/>
                    <a:p>
                      <a:pPr algn="ctr" rtl="0" fontAlgn="b"/>
                      <a:r>
                        <a:rPr lang="en-US" sz="1800" dirty="0">
                          <a:solidFill>
                            <a:srgbClr val="002060"/>
                          </a:solidFill>
                          <a:latin typeface="Microsoft JhengHei" panose="020B0604030504040204" pitchFamily="34" charset="-120"/>
                          <a:ea typeface="Microsoft JhengHei" panose="020B0604030504040204" pitchFamily="34" charset="-120"/>
                        </a:rPr>
                        <a:t>Kandlakoya, Medchal, Hyderabad - 501401</a:t>
                      </a:r>
                      <a:endParaRPr lang="en-US" sz="1800" b="1" dirty="0">
                        <a:solidFill>
                          <a:srgbClr val="002060"/>
                        </a:solidFill>
                        <a:latin typeface="Microsoft JhengHei" panose="020B0604030504040204" pitchFamily="34" charset="-120"/>
                        <a:ea typeface="Microsoft JhengHei" panose="020B0604030504040204" pitchFamily="34" charset="-120"/>
                      </a:endParaRPr>
                    </a:p>
                  </a:txBody>
                  <a:tcPr marL="9199" marR="9199" marT="6133" marB="6133" anchor="b"/>
                </a:tc>
                <a:extLst>
                  <a:ext uri="{0D108BD9-81ED-4DB2-BD59-A6C34878D82A}">
                    <a16:rowId xmlns:a16="http://schemas.microsoft.com/office/drawing/2014/main" val="3299654225"/>
                  </a:ext>
                </a:extLst>
              </a:tr>
              <a:tr h="80953">
                <a:tc>
                  <a:txBody>
                    <a:bodyPr/>
                    <a:lstStyle/>
                    <a:p>
                      <a:pPr algn="ctr" rtl="0" fontAlgn="b"/>
                      <a:r>
                        <a:rPr lang="en-US" sz="1900" dirty="0">
                          <a:solidFill>
                            <a:srgbClr val="002060"/>
                          </a:solidFill>
                          <a:latin typeface="Microsoft JhengHei" panose="020B0604030504040204" pitchFamily="34" charset="-120"/>
                          <a:ea typeface="Microsoft JhengHei" panose="020B0604030504040204" pitchFamily="34" charset="-120"/>
                        </a:rPr>
                        <a:t>Department of Computer Science and Engineering</a:t>
                      </a:r>
                      <a:endParaRPr lang="en-US" sz="1900" b="1" dirty="0">
                        <a:solidFill>
                          <a:srgbClr val="002060"/>
                        </a:solidFill>
                        <a:latin typeface="Microsoft JhengHei" panose="020B0604030504040204" pitchFamily="34" charset="-120"/>
                        <a:ea typeface="Microsoft JhengHei" panose="020B0604030504040204" pitchFamily="34" charset="-120"/>
                      </a:endParaRPr>
                    </a:p>
                  </a:txBody>
                  <a:tcPr marL="9199" marR="9199" marT="6133" marB="6133" anchor="b"/>
                </a:tc>
                <a:extLst>
                  <a:ext uri="{0D108BD9-81ED-4DB2-BD59-A6C34878D82A}">
                    <a16:rowId xmlns:a16="http://schemas.microsoft.com/office/drawing/2014/main" val="2262937586"/>
                  </a:ext>
                </a:extLst>
              </a:tr>
            </a:tbl>
          </a:graphicData>
        </a:graphic>
      </p:graphicFrame>
      <p:sp>
        <p:nvSpPr>
          <p:cNvPr id="9" name="TextBox 8">
            <a:extLst>
              <a:ext uri="{FF2B5EF4-FFF2-40B4-BE49-F238E27FC236}">
                <a16:creationId xmlns:a16="http://schemas.microsoft.com/office/drawing/2014/main" id="{342227B3-4577-41B3-25A3-0FBAF6A66439}"/>
              </a:ext>
            </a:extLst>
          </p:cNvPr>
          <p:cNvSpPr txBox="1"/>
          <p:nvPr/>
        </p:nvSpPr>
        <p:spPr>
          <a:xfrm>
            <a:off x="1489530" y="1692468"/>
            <a:ext cx="7009492" cy="1392497"/>
          </a:xfrm>
          <a:prstGeom prst="rect">
            <a:avLst/>
          </a:prstGeom>
          <a:noFill/>
        </p:spPr>
        <p:txBody>
          <a:bodyPr wrap="square">
            <a:spAutoFit/>
          </a:bodyPr>
          <a:lstStyle/>
          <a:p>
            <a:pPr algn="ctr">
              <a:lnSpc>
                <a:spcPct val="150000"/>
              </a:lnSpc>
            </a:pPr>
            <a:r>
              <a:rPr lang="en-IN" sz="3000" b="1" dirty="0">
                <a:solidFill>
                  <a:srgbClr val="000000"/>
                </a:solidFill>
                <a:effectLst/>
                <a:latin typeface="Microsoft JhengHei" panose="020B0604030504040204" pitchFamily="34" charset="-120"/>
                <a:ea typeface="Microsoft JhengHei" panose="020B0604030504040204" pitchFamily="34" charset="-120"/>
              </a:rPr>
              <a:t>SAP SuccessFactors – Performance Appraisal Management System</a:t>
            </a:r>
          </a:p>
        </p:txBody>
      </p:sp>
      <p:sp>
        <p:nvSpPr>
          <p:cNvPr id="12" name="TextBox 11">
            <a:extLst>
              <a:ext uri="{FF2B5EF4-FFF2-40B4-BE49-F238E27FC236}">
                <a16:creationId xmlns:a16="http://schemas.microsoft.com/office/drawing/2014/main" id="{96FCB6AB-AF27-B259-8EFA-EE02895D7D2D}"/>
              </a:ext>
            </a:extLst>
          </p:cNvPr>
          <p:cNvSpPr txBox="1"/>
          <p:nvPr/>
        </p:nvSpPr>
        <p:spPr>
          <a:xfrm>
            <a:off x="5585553" y="3555719"/>
            <a:ext cx="3669632" cy="1781129"/>
          </a:xfrm>
          <a:prstGeom prst="rect">
            <a:avLst/>
          </a:prstGeom>
          <a:noFill/>
        </p:spPr>
        <p:txBody>
          <a:bodyPr wrap="square" rtlCol="0">
            <a:spAutoFit/>
          </a:bodyPr>
          <a:lstStyle/>
          <a:p>
            <a:pPr>
              <a:lnSpc>
                <a:spcPct val="150000"/>
              </a:lnSpc>
            </a:pPr>
            <a:r>
              <a:rPr lang="en-US" sz="1500" b="1" dirty="0">
                <a:solidFill>
                  <a:srgbClr val="0070C0"/>
                </a:solidFill>
                <a:latin typeface="Microsoft JhengHei" panose="020B0604030504040204" pitchFamily="34" charset="-120"/>
                <a:ea typeface="Microsoft JhengHei" panose="020B0604030504040204" pitchFamily="34" charset="-120"/>
              </a:rPr>
              <a:t>Name of the students</a:t>
            </a:r>
          </a:p>
          <a:p>
            <a:pPr>
              <a:lnSpc>
                <a:spcPct val="150000"/>
              </a:lnSpc>
            </a:pPr>
            <a:r>
              <a:rPr lang="pt-BR" sz="1500" i="0" u="none" strike="noStrike" dirty="0">
                <a:solidFill>
                  <a:schemeClr val="tx1"/>
                </a:solidFill>
                <a:effectLst/>
                <a:latin typeface="Microsoft JhengHei" panose="020B0604030504040204" pitchFamily="34" charset="-120"/>
                <a:ea typeface="Microsoft JhengHei" panose="020B0604030504040204" pitchFamily="34" charset="-120"/>
                <a:cs typeface="Calibri Light" panose="020F0302020204030204" pitchFamily="34" charset="0"/>
              </a:rPr>
              <a:t>Yoddi Sandeep             - 20H51A0527</a:t>
            </a:r>
            <a:endParaRPr lang="pt-BR" sz="1500" dirty="0">
              <a:solidFill>
                <a:schemeClr val="tx1"/>
              </a:solidFill>
              <a:effectLst/>
              <a:latin typeface="Microsoft JhengHei" panose="020B0604030504040204" pitchFamily="34" charset="-120"/>
              <a:ea typeface="Microsoft JhengHei" panose="020B0604030504040204" pitchFamily="34" charset="-120"/>
              <a:cs typeface="Calibri Light" panose="020F0302020204030204" pitchFamily="34" charset="0"/>
            </a:endParaRPr>
          </a:p>
          <a:p>
            <a:pPr>
              <a:lnSpc>
                <a:spcPct val="150000"/>
              </a:lnSpc>
            </a:pPr>
            <a:r>
              <a:rPr lang="pt-BR" sz="1500" dirty="0">
                <a:solidFill>
                  <a:schemeClr val="tx1"/>
                </a:solidFill>
                <a:latin typeface="Microsoft JhengHei" panose="020B0604030504040204" pitchFamily="34" charset="-120"/>
                <a:ea typeface="Microsoft JhengHei" panose="020B0604030504040204" pitchFamily="34" charset="-120"/>
                <a:cs typeface="Calibri Light" panose="020F0302020204030204" pitchFamily="34" charset="0"/>
              </a:rPr>
              <a:t>Sreya Srungarapu   </a:t>
            </a:r>
            <a:r>
              <a:rPr lang="pt-BR" sz="1500" i="0" u="none" strike="noStrike" dirty="0">
                <a:solidFill>
                  <a:schemeClr val="tx1"/>
                </a:solidFill>
                <a:effectLst/>
                <a:latin typeface="Microsoft JhengHei" panose="020B0604030504040204" pitchFamily="34" charset="-120"/>
                <a:ea typeface="Microsoft JhengHei" panose="020B0604030504040204" pitchFamily="34" charset="-120"/>
                <a:cs typeface="Calibri Light" panose="020F0302020204030204" pitchFamily="34" charset="0"/>
              </a:rPr>
              <a:t>     - 20H51A0550</a:t>
            </a:r>
          </a:p>
          <a:p>
            <a:pPr>
              <a:lnSpc>
                <a:spcPct val="150000"/>
              </a:lnSpc>
            </a:pPr>
            <a:r>
              <a:rPr lang="en-IN" sz="1500" dirty="0" err="1">
                <a:latin typeface="Microsoft JhengHei" panose="020B0604030504040204" pitchFamily="34" charset="-120"/>
                <a:ea typeface="Microsoft JhengHei" panose="020B0604030504040204" pitchFamily="34" charset="-120"/>
              </a:rPr>
              <a:t>Guduru</a:t>
            </a:r>
            <a:r>
              <a:rPr lang="en-IN" sz="1500" dirty="0">
                <a:latin typeface="Microsoft JhengHei" panose="020B0604030504040204" pitchFamily="34" charset="-120"/>
                <a:ea typeface="Microsoft JhengHei" panose="020B0604030504040204" pitchFamily="34" charset="-120"/>
              </a:rPr>
              <a:t> Sai Bhargav	   - 20H51A05K6</a:t>
            </a:r>
            <a:endParaRPr lang="pt-BR" sz="1500" dirty="0">
              <a:solidFill>
                <a:schemeClr val="tx1"/>
              </a:solidFill>
              <a:effectLst/>
              <a:latin typeface="Microsoft JhengHei" panose="020B0604030504040204" pitchFamily="34" charset="-120"/>
              <a:ea typeface="Microsoft JhengHei" panose="020B0604030504040204" pitchFamily="34" charset="-120"/>
              <a:cs typeface="Calibri Light" panose="020F0302020204030204" pitchFamily="34" charset="0"/>
            </a:endParaRPr>
          </a:p>
          <a:p>
            <a:pPr>
              <a:lnSpc>
                <a:spcPct val="150000"/>
              </a:lnSpc>
            </a:pPr>
            <a:endParaRPr lang="en-US" sz="1500" dirty="0">
              <a:solidFill>
                <a:srgbClr val="0070C0"/>
              </a:solidFill>
              <a:latin typeface="Microsoft JhengHei" panose="020B0604030504040204" pitchFamily="34" charset="-120"/>
              <a:ea typeface="Microsoft JhengHei" panose="020B0604030504040204" pitchFamily="34" charset="-120"/>
            </a:endParaRPr>
          </a:p>
        </p:txBody>
      </p:sp>
      <p:sp>
        <p:nvSpPr>
          <p:cNvPr id="13" name="TextBox 12">
            <a:extLst>
              <a:ext uri="{FF2B5EF4-FFF2-40B4-BE49-F238E27FC236}">
                <a16:creationId xmlns:a16="http://schemas.microsoft.com/office/drawing/2014/main" id="{454AA302-9A9F-1EA9-481B-26B95D41E81B}"/>
              </a:ext>
            </a:extLst>
          </p:cNvPr>
          <p:cNvSpPr txBox="1"/>
          <p:nvPr/>
        </p:nvSpPr>
        <p:spPr>
          <a:xfrm>
            <a:off x="97971" y="4127218"/>
            <a:ext cx="5143500" cy="85561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1500" b="1" dirty="0">
                <a:solidFill>
                  <a:srgbClr val="C00000"/>
                </a:solidFill>
                <a:latin typeface="Microsoft JhengHei" panose="020B0604030504040204" pitchFamily="34" charset="-120"/>
                <a:ea typeface="Microsoft JhengHei" panose="020B0604030504040204" pitchFamily="34" charset="-120"/>
              </a:rPr>
              <a:t>Under esteemed guidance of</a:t>
            </a:r>
          </a:p>
          <a:p>
            <a:pPr marR="64008" lvl="0">
              <a:lnSpc>
                <a:spcPct val="150000"/>
              </a:lnSpc>
              <a:spcBef>
                <a:spcPts val="400"/>
              </a:spcBef>
              <a:buClr>
                <a:schemeClr val="accent1"/>
              </a:buClr>
              <a:buSzPct val="68000"/>
              <a:defRPr/>
            </a:pPr>
            <a:r>
              <a:rPr lang="en-IN" sz="1800" dirty="0">
                <a:effectLst/>
                <a:latin typeface="Times New Roman" panose="02020603050405020304" pitchFamily="18" charset="0"/>
                <a:ea typeface="Calibri" panose="020F0502020204030204" pitchFamily="34" charset="0"/>
              </a:rPr>
              <a:t>Ms </a:t>
            </a:r>
            <a:r>
              <a:rPr lang="en-IN" sz="1800" dirty="0" err="1">
                <a:effectLst/>
                <a:latin typeface="Times New Roman" panose="02020603050405020304" pitchFamily="18" charset="0"/>
                <a:ea typeface="Calibri" panose="020F0502020204030204" pitchFamily="34" charset="0"/>
              </a:rPr>
              <a:t>Princy</a:t>
            </a:r>
            <a:r>
              <a:rPr lang="en-IN" sz="1800" dirty="0">
                <a:effectLst/>
                <a:latin typeface="Times New Roman" panose="02020603050405020304" pitchFamily="18" charset="0"/>
                <a:ea typeface="Calibri" panose="020F0502020204030204" pitchFamily="34" charset="0"/>
              </a:rPr>
              <a:t> (Assistant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Implementation of Existing System</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41356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HCM Solutions: </a:t>
            </a:r>
            <a:r>
              <a:rPr lang="en-US" sz="1800" dirty="0">
                <a:solidFill>
                  <a:srgbClr val="000000"/>
                </a:solidFill>
                <a:effectLst/>
                <a:latin typeface="Times New Roman" panose="02020603050405020304" pitchFamily="18" charset="0"/>
                <a:ea typeface="Times New Roman" panose="02020603050405020304" pitchFamily="18" charset="0"/>
              </a:rPr>
              <a:t>The performance management module in Oracle HCM is commonly referred to as "Oracle Performance Management" or "Oracle Talent Management."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Scalability</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Configurability</a:t>
            </a:r>
            <a:endParaRPr lang="en-IN" sz="1800" dirty="0">
              <a:effectLst/>
              <a:latin typeface="Carlito"/>
              <a:ea typeface="Carlito"/>
              <a:cs typeface="Carlito"/>
            </a:endParaRP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Demerits: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Complex Implementation</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Cost</a:t>
            </a:r>
            <a:endParaRPr lang="en-IN" sz="1800" dirty="0">
              <a:effectLst/>
              <a:latin typeface="Carlito"/>
              <a:ea typeface="Carlito"/>
              <a:cs typeface="Carlito"/>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316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Implementation of Existing System</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455111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OKR Methodology: </a:t>
            </a:r>
            <a:r>
              <a:rPr lang="en-US" sz="1800" dirty="0">
                <a:latin typeface="Times New Roman" panose="02020603050405020304" pitchFamily="18" charset="0"/>
                <a:ea typeface="Times New Roman" panose="02020603050405020304" pitchFamily="18" charset="0"/>
              </a:rPr>
              <a:t>OKR (Objectives and Key Results) is a goal-setting framework used by organizations to define and track objectives and their outcomes.</a:t>
            </a: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Scalability</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Configurability</a:t>
            </a:r>
            <a:endParaRPr lang="en-IN" sz="1800" dirty="0">
              <a:effectLst/>
              <a:latin typeface="Carlito"/>
              <a:ea typeface="Carlito"/>
              <a:cs typeface="Carlito"/>
            </a:endParaRP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Demerits: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Complex Implementation</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Cost</a:t>
            </a:r>
            <a:endParaRPr lang="en-IN" sz="1800" dirty="0">
              <a:effectLst/>
              <a:latin typeface="Carlito"/>
              <a:ea typeface="Carlito"/>
              <a:cs typeface="Carlito"/>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42147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Proposed Method</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1147963"/>
            <a:ext cx="7717499" cy="2847574"/>
          </a:xfrm>
          <a:prstGeom prst="rect">
            <a:avLst/>
          </a:prstGeom>
          <a:noFill/>
        </p:spPr>
        <p:txBody>
          <a:bodyPr wrap="square">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SAP SuccessFactors Performance and Goals is a bundle of applications, part of the SAP SuccessFactors HXM integrated suite of solution. The applications are used to develop and manage organization’s employees through automation of talent management. With SAP SuccessFactors Performance management and Goal management, an organization can increase efficiencies and continuously manage the performance of employees.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can help align strategy and goals, capture more balanced and accurate performance assessments, improve employee performance through ongoing coaching and feedback, and recognize top talent.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638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Platform Overview</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811632"/>
          </a:xfrm>
          <a:prstGeom prst="rect">
            <a:avLst/>
          </a:prstGeom>
          <a:noFill/>
        </p:spPr>
        <p:txBody>
          <a:bodyPr wrap="square">
            <a:spAutoFit/>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CCD69EE5-8B70-8DE8-E6F4-3FCA4B825C5B}"/>
              </a:ext>
            </a:extLst>
          </p:cNvPr>
          <p:cNvSpPr txBox="1"/>
          <p:nvPr/>
        </p:nvSpPr>
        <p:spPr>
          <a:xfrm>
            <a:off x="637050" y="1096891"/>
            <a:ext cx="4689330" cy="2949718"/>
          </a:xfrm>
          <a:prstGeom prst="rect">
            <a:avLst/>
          </a:prstGeom>
          <a:noFill/>
        </p:spPr>
        <p:txBody>
          <a:bodyPr wrap="square">
            <a:spAutoFit/>
          </a:bodyPr>
          <a:lstStyle/>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There are three main areas of SAP SF platform.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Administration – undergoes following functionalities.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Monitoring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Upgrade Management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US" kern="100" dirty="0">
                <a:latin typeface="Times New Roman" panose="02020603050405020304" pitchFamily="18" charset="0"/>
                <a:ea typeface="Calibri" panose="020F0502020204030204" pitchFamily="34" charset="0"/>
                <a:cs typeface="Times New Roman" panose="02020603050405020304" pitchFamily="18" charset="0"/>
              </a:rPr>
              <a:t>2.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User Experience – undergoes functionalities of user interface.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3.   Technology – undergoes following functions.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Data Protection and Privacy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Integrated Services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Metadata Framework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People Analytics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E3C05D-C073-6152-EEEA-4DFC756B442B}"/>
              </a:ext>
            </a:extLst>
          </p:cNvPr>
          <p:cNvPicPr>
            <a:picLocks noChangeAspect="1"/>
          </p:cNvPicPr>
          <p:nvPr/>
        </p:nvPicPr>
        <p:blipFill rotWithShape="1">
          <a:blip r:embed="rId3"/>
          <a:srcRect l="38000" t="32303" r="7823" b="8804"/>
          <a:stretch/>
        </p:blipFill>
        <p:spPr bwMode="auto">
          <a:xfrm>
            <a:off x="5402580" y="1274479"/>
            <a:ext cx="3615916" cy="28202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500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Interaction with SAP SF Platform</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811632"/>
          </a:xfrm>
          <a:prstGeom prst="rect">
            <a:avLst/>
          </a:prstGeom>
          <a:noFill/>
        </p:spPr>
        <p:txBody>
          <a:bodyPr wrap="square">
            <a:spAutoFit/>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CCD69EE5-8B70-8DE8-E6F4-3FCA4B825C5B}"/>
              </a:ext>
            </a:extLst>
          </p:cNvPr>
          <p:cNvSpPr txBox="1"/>
          <p:nvPr/>
        </p:nvSpPr>
        <p:spPr>
          <a:xfrm>
            <a:off x="621810" y="1493955"/>
            <a:ext cx="4689330" cy="2155590"/>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Provisioning: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Key configuration tool that SAP SF use to control many aspects of the customer instance. It is the “backend” of system. Customers do not have access to provisioning.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Instance: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Front-end, or customer-facing view of SAP SF platform. Consultants, admins and users see the same interface.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Admin Center: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Available to implementers and administrators.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48057FB-5A9E-1433-F881-AFB2F2F5F840}"/>
              </a:ext>
            </a:extLst>
          </p:cNvPr>
          <p:cNvPicPr>
            <a:picLocks noChangeAspect="1"/>
          </p:cNvPicPr>
          <p:nvPr/>
        </p:nvPicPr>
        <p:blipFill rotWithShape="1">
          <a:blip r:embed="rId3"/>
          <a:srcRect l="7457" t="25229" r="52526" b="7908"/>
          <a:stretch/>
        </p:blipFill>
        <p:spPr>
          <a:xfrm>
            <a:off x="6065520" y="1367338"/>
            <a:ext cx="2293620" cy="2155591"/>
          </a:xfrm>
          <a:prstGeom prst="rect">
            <a:avLst/>
          </a:prstGeom>
        </p:spPr>
      </p:pic>
    </p:spTree>
    <p:extLst>
      <p:ext uri="{BB962C8B-B14F-4D97-AF65-F5344CB8AC3E}">
        <p14:creationId xmlns:p14="http://schemas.microsoft.com/office/powerpoint/2010/main" val="247415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Role Management Architecture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811632"/>
          </a:xfrm>
          <a:prstGeom prst="rect">
            <a:avLst/>
          </a:prstGeom>
          <a:noFill/>
        </p:spPr>
        <p:txBody>
          <a:bodyPr wrap="square">
            <a:spAutoFit/>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CCD69EE5-8B70-8DE8-E6F4-3FCA4B825C5B}"/>
              </a:ext>
            </a:extLst>
          </p:cNvPr>
          <p:cNvSpPr txBox="1"/>
          <p:nvPr/>
        </p:nvSpPr>
        <p:spPr>
          <a:xfrm>
            <a:off x="713250" y="909584"/>
            <a:ext cx="5085570" cy="3795783"/>
          </a:xfrm>
          <a:prstGeom prst="rect">
            <a:avLst/>
          </a:prstGeom>
          <a:noFill/>
        </p:spPr>
        <p:txBody>
          <a:bodyPr wrap="square">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1.Employee view (E):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Can look at his own goal plan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Add Goals, see all goal fields, Edit goals, See private goals.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 Manager (EM):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Accesses Direct Report of Edward goal plan.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Cannot see Edward's private goals.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 Employee Direct Report (ED):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Accesses his manager's Goal plan.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Limited to see two goal fields.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Cannot view private goals &amp; cannot add edit goals.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4. Matrix Manager (EX):</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Many accesses Fiona's goal plan.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Cannot edit add goals nor can he see her private goals.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D027D8D-C5EB-14A3-777E-23539E23D78D}"/>
              </a:ext>
            </a:extLst>
          </p:cNvPr>
          <p:cNvPicPr>
            <a:picLocks noChangeAspect="1"/>
          </p:cNvPicPr>
          <p:nvPr/>
        </p:nvPicPr>
        <p:blipFill>
          <a:blip r:embed="rId3"/>
          <a:stretch>
            <a:fillRect/>
          </a:stretch>
        </p:blipFill>
        <p:spPr>
          <a:xfrm>
            <a:off x="5474243" y="1274479"/>
            <a:ext cx="3575234" cy="3156112"/>
          </a:xfrm>
          <a:prstGeom prst="rect">
            <a:avLst/>
          </a:prstGeom>
        </p:spPr>
      </p:pic>
    </p:spTree>
    <p:extLst>
      <p:ext uri="{BB962C8B-B14F-4D97-AF65-F5344CB8AC3E}">
        <p14:creationId xmlns:p14="http://schemas.microsoft.com/office/powerpoint/2010/main" val="379438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Goal Template Architecture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D69EE5-8B70-8DE8-E6F4-3FCA4B825C5B}"/>
              </a:ext>
            </a:extLst>
          </p:cNvPr>
          <p:cNvSpPr txBox="1"/>
          <p:nvPr/>
        </p:nvSpPr>
        <p:spPr>
          <a:xfrm>
            <a:off x="637049" y="1274479"/>
            <a:ext cx="3649523" cy="2715102"/>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Components of Goal Management:</a:t>
            </a:r>
          </a:p>
          <a:p>
            <a:pPr marL="285750" lvl="0" indent="-285750">
              <a:lnSpc>
                <a:spcPct val="107000"/>
              </a:lnSpc>
              <a:buFont typeface="Wingdings" panose="05000000000000000000" pitchFamily="2" charset="2"/>
              <a:buChar char="q"/>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Categories: Organization can opt for a basic goal plan containing one category (or) extended goal with multiple categories.</a:t>
            </a:r>
          </a:p>
          <a:p>
            <a:pPr lvl="0">
              <a:lnSpc>
                <a:spcPct val="107000"/>
              </a:lnSpc>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      Types: Customer, financial, learning and growth   internal business process.</a:t>
            </a:r>
          </a:p>
          <a:p>
            <a:pPr marL="285750" lvl="0" indent="-285750">
              <a:lnSpc>
                <a:spcPct val="107000"/>
              </a:lnSpc>
              <a:buFont typeface="Wingdings" panose="05000000000000000000" pitchFamily="2" charset="2"/>
              <a:buChar char="q"/>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Fields: Goals are defined by fields. Employees can track their progress &amp; update goal fields.</a:t>
            </a:r>
          </a:p>
          <a:p>
            <a:pPr lvl="0">
              <a:lnSpc>
                <a:spcPct val="107000"/>
              </a:lnSpc>
            </a:pPr>
            <a:r>
              <a:rPr lang="en-IN" kern="100" dirty="0">
                <a:effectLst/>
                <a:latin typeface="Times New Roman" panose="02020603050405020304" pitchFamily="18" charset="0"/>
                <a:ea typeface="Tahoma" panose="020B0604030504040204" pitchFamily="34" charset="0"/>
                <a:cs typeface="Times New Roman" panose="02020603050405020304" pitchFamily="18" charset="0"/>
              </a:rPr>
              <a:t>      Ex: Goal Name, Metric, Weight, % Complete, Status.</a:t>
            </a:r>
          </a:p>
        </p:txBody>
      </p:sp>
      <p:pic>
        <p:nvPicPr>
          <p:cNvPr id="9" name="Picture 8">
            <a:extLst>
              <a:ext uri="{FF2B5EF4-FFF2-40B4-BE49-F238E27FC236}">
                <a16:creationId xmlns:a16="http://schemas.microsoft.com/office/drawing/2014/main" id="{3F430F2E-E066-45C0-4309-0F82A67E6931}"/>
              </a:ext>
            </a:extLst>
          </p:cNvPr>
          <p:cNvPicPr>
            <a:picLocks noChangeAspect="1"/>
          </p:cNvPicPr>
          <p:nvPr/>
        </p:nvPicPr>
        <p:blipFill>
          <a:blip r:embed="rId3"/>
          <a:stretch>
            <a:fillRect/>
          </a:stretch>
        </p:blipFill>
        <p:spPr>
          <a:xfrm>
            <a:off x="4358639" y="1274479"/>
            <a:ext cx="4471837" cy="2734734"/>
          </a:xfrm>
          <a:prstGeom prst="rect">
            <a:avLst/>
          </a:prstGeom>
        </p:spPr>
      </p:pic>
    </p:spTree>
    <p:extLst>
      <p:ext uri="{BB962C8B-B14F-4D97-AF65-F5344CB8AC3E}">
        <p14:creationId xmlns:p14="http://schemas.microsoft.com/office/powerpoint/2010/main" val="394117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Performance Template Architecture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811632"/>
          </a:xfrm>
          <a:prstGeom prst="rect">
            <a:avLst/>
          </a:prstGeom>
          <a:noFill/>
        </p:spPr>
        <p:txBody>
          <a:bodyPr wrap="square">
            <a:spAutoFit/>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
        <p:nvSpPr>
          <p:cNvPr id="3" name="TextBox 2">
            <a:extLst>
              <a:ext uri="{FF2B5EF4-FFF2-40B4-BE49-F238E27FC236}">
                <a16:creationId xmlns:a16="http://schemas.microsoft.com/office/drawing/2014/main" id="{352326F8-7755-F716-CCC6-DFE799A93CE1}"/>
              </a:ext>
            </a:extLst>
          </p:cNvPr>
          <p:cNvSpPr txBox="1"/>
          <p:nvPr/>
        </p:nvSpPr>
        <p:spPr>
          <a:xfrm>
            <a:off x="798163" y="1062023"/>
            <a:ext cx="7632586" cy="3539430"/>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1. Employee self evaluation:</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Consider an employee Brooke’s end of year performance review begins with a self-evaluation step. Brooke can provide ratings and comments if applicable.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2. Manager review:</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Brooke’s  manager (Manny) receives Brooke’s self evaluation, reviews it and then the manager conducts their own evaluation of Brooke’s performance on goals and competencies.</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3. 1:1 Meeting:</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Brooke and Manny need to discuss the evaluation. This includes reviewing and giving feedback on Brooke’s performance. Brooke can review the summary of ratings received from Manny manager.</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4. Employee signature: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The form is sent to Brooke for electronic signature.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75509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Performance Template Architecture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811632"/>
          </a:xfrm>
          <a:prstGeom prst="rect">
            <a:avLst/>
          </a:prstGeom>
          <a:noFill/>
        </p:spPr>
        <p:txBody>
          <a:bodyPr wrap="square">
            <a:spAutoFit/>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
        <p:nvSpPr>
          <p:cNvPr id="3" name="TextBox 2">
            <a:extLst>
              <a:ext uri="{FF2B5EF4-FFF2-40B4-BE49-F238E27FC236}">
                <a16:creationId xmlns:a16="http://schemas.microsoft.com/office/drawing/2014/main" id="{352326F8-7755-F716-CCC6-DFE799A93CE1}"/>
              </a:ext>
            </a:extLst>
          </p:cNvPr>
          <p:cNvSpPr txBox="1"/>
          <p:nvPr/>
        </p:nvSpPr>
        <p:spPr>
          <a:xfrm>
            <a:off x="798163" y="961522"/>
            <a:ext cx="7632586" cy="1600438"/>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5. Manager signature: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The form is sent to Manny for electronic signature. Once Manny signs, the form is considered complete.</a:t>
            </a:r>
            <a:endParaRPr lang="en-US"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 6. Completed:</a:t>
            </a:r>
            <a:endParaRPr lang="en-US" b="0" dirty="0">
              <a:effectLst/>
              <a:latin typeface="Times New Roman" panose="02020603050405020304" pitchFamily="18" charset="0"/>
              <a:cs typeface="Times New Roman" panose="02020603050405020304" pitchFamily="18" charset="0"/>
            </a:endParaRPr>
          </a:p>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  A completed review form remains in the completed folder of the performance module. No more changes can be made to the form.</a:t>
            </a:r>
            <a:r>
              <a:rPr lang="en-US" sz="1400" b="0" i="0" u="none" strike="noStrike" dirty="0">
                <a:solidFill>
                  <a:srgbClr val="000000"/>
                </a:solidFill>
                <a:effectLst/>
                <a:latin typeface="Arial" panose="020B0604020202020204" pitchFamily="34" charset="0"/>
              </a:rPr>
              <a:t> </a:t>
            </a:r>
            <a:endParaRPr lang="en-IN" dirty="0"/>
          </a:p>
        </p:txBody>
      </p:sp>
      <p:pic>
        <p:nvPicPr>
          <p:cNvPr id="6" name="Picture 5">
            <a:extLst>
              <a:ext uri="{FF2B5EF4-FFF2-40B4-BE49-F238E27FC236}">
                <a16:creationId xmlns:a16="http://schemas.microsoft.com/office/drawing/2014/main" id="{8F684086-B19E-F369-52EE-411A9ECC99D0}"/>
              </a:ext>
            </a:extLst>
          </p:cNvPr>
          <p:cNvPicPr>
            <a:picLocks noChangeAspect="1"/>
          </p:cNvPicPr>
          <p:nvPr/>
        </p:nvPicPr>
        <p:blipFill>
          <a:blip r:embed="rId3"/>
          <a:stretch>
            <a:fillRect/>
          </a:stretch>
        </p:blipFill>
        <p:spPr>
          <a:xfrm>
            <a:off x="923704" y="2796260"/>
            <a:ext cx="7062056" cy="1722453"/>
          </a:xfrm>
          <a:prstGeom prst="rect">
            <a:avLst/>
          </a:prstGeom>
        </p:spPr>
      </p:pic>
    </p:spTree>
    <p:extLst>
      <p:ext uri="{BB962C8B-B14F-4D97-AF65-F5344CB8AC3E}">
        <p14:creationId xmlns:p14="http://schemas.microsoft.com/office/powerpoint/2010/main" val="415107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dirty="0"/>
              <a:t>Result</a:t>
            </a:r>
            <a:endParaRPr lang="en-IN" dirty="0"/>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1" y="1160179"/>
            <a:ext cx="7717500" cy="2473626"/>
          </a:xfrm>
          <a:prstGeom prst="rect">
            <a:avLst/>
          </a:prstGeom>
          <a:noFill/>
        </p:spPr>
        <p:txBody>
          <a:bodyPr wrap="square">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platform's strength lies in its ability to align individual goals with broader organizational objectives, fostering a culture of continuous improvement through ongoing feedback and development planning. SuccessFactors also supports talent calibration and succession readiness, contributing to strategic workforce planning and leadership development. </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002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50" y="29085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192" name="Google Shape;192;p31"/>
          <p:cNvSpPr txBox="1">
            <a:spLocks noGrp="1"/>
          </p:cNvSpPr>
          <p:nvPr>
            <p:ph type="body" idx="1"/>
          </p:nvPr>
        </p:nvSpPr>
        <p:spPr>
          <a:xfrm>
            <a:off x="604125" y="782664"/>
            <a:ext cx="7717500" cy="4117524"/>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Abstract.</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Introduction.</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Literature Survey.</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Existing System</a:t>
            </a:r>
          </a:p>
          <a:p>
            <a:pPr marL="914400" lvl="1"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Problems  in existing Systems.</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Research Objective of Presentation.</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Problem Definition.</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Research Work.</a:t>
            </a:r>
          </a:p>
          <a:p>
            <a:pPr marL="914400" lvl="1"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Proposed System Architecture.</a:t>
            </a:r>
          </a:p>
          <a:p>
            <a:pPr marL="914400" lvl="1"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Proposed Methods.</a:t>
            </a:r>
          </a:p>
          <a:p>
            <a:pPr marL="914400" lvl="1" indent="-304800" algn="l" rtl="0">
              <a:spcBef>
                <a:spcPts val="0"/>
              </a:spcBef>
              <a:spcAft>
                <a:spcPts val="0"/>
              </a:spcAft>
              <a:buSzPts val="1200"/>
              <a:buFont typeface="Montserrat"/>
              <a:buChar char="○"/>
            </a:pPr>
            <a:r>
              <a:rPr lang="en-US" sz="1600" dirty="0">
                <a:solidFill>
                  <a:schemeClr val="dk1"/>
                </a:solidFill>
                <a:uFill>
                  <a:noFill/>
                </a:uFill>
                <a:latin typeface="Microsoft JhengHei UI" panose="020B0604030504040204" pitchFamily="34" charset="-120"/>
                <a:ea typeface="Microsoft JhengHei UI" panose="020B0604030504040204" pitchFamily="34" charset="-120"/>
                <a:hlinkClick r:id="" action="ppaction://noaction">
                  <a:extLst>
                    <a:ext uri="{A12FA001-AC4F-418D-AE19-62706E023703}">
                      <ahyp:hlinkClr xmlns:ahyp="http://schemas.microsoft.com/office/drawing/2018/hyperlinkcolor" val="tx"/>
                    </a:ext>
                  </a:extLst>
                </a:hlinkClick>
              </a:rPr>
              <a:t>Comparison of Proposed system to existing system.</a:t>
            </a:r>
          </a:p>
          <a:p>
            <a:pPr marL="457200" lvl="0" indent="-304800" algn="l" rtl="0">
              <a:spcBef>
                <a:spcPts val="100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Performance Measure</a:t>
            </a:r>
          </a:p>
          <a:p>
            <a:pPr marL="457200" lvl="0" indent="-304800" algn="l" rtl="0">
              <a:spcBef>
                <a:spcPts val="0"/>
              </a:spcBef>
              <a:spcAft>
                <a:spcPts val="0"/>
              </a:spcAft>
              <a:buSzPts val="1200"/>
              <a:buFont typeface="Montserrat"/>
              <a:buChar char="●"/>
            </a:pPr>
            <a:r>
              <a:rPr lang="en-US" sz="1600" dirty="0">
                <a:solidFill>
                  <a:schemeClr val="dk1"/>
                </a:solidFill>
                <a:latin typeface="Microsoft JhengHei UI" panose="020B0604030504040204" pitchFamily="34" charset="-120"/>
                <a:ea typeface="Microsoft JhengHei UI" panose="020B0604030504040204" pitchFamily="34" charset="-120"/>
              </a:rPr>
              <a:t>Results</a:t>
            </a:r>
          </a:p>
          <a:p>
            <a:pPr marL="457200" lvl="0" indent="-304800" algn="l" rtl="0">
              <a:spcBef>
                <a:spcPts val="0"/>
              </a:spcBef>
              <a:spcAft>
                <a:spcPts val="0"/>
              </a:spcAft>
              <a:buSzPts val="1200"/>
              <a:buFont typeface="Montserrat"/>
              <a:buChar char="●"/>
            </a:pPr>
            <a:r>
              <a:rPr lang="en-US" sz="1600" dirty="0">
                <a:solidFill>
                  <a:schemeClr val="dk1"/>
                </a:solidFill>
                <a:uFill>
                  <a:noFill/>
                </a:uFill>
                <a:latin typeface="Microsoft JhengHei UI" panose="020B0604030504040204" pitchFamily="34" charset="-120"/>
                <a:ea typeface="Microsoft JhengHei UI" panose="020B0604030504040204" pitchFamily="34" charset="-120"/>
                <a:hlinkClick r:id="" action="ppaction://noaction">
                  <a:extLst>
                    <a:ext uri="{A12FA001-AC4F-418D-AE19-62706E023703}">
                      <ahyp:hlinkClr xmlns:ahyp="http://schemas.microsoft.com/office/drawing/2018/hyperlinkcolor" val="tx"/>
                    </a:ext>
                  </a:extLst>
                </a:hlinkClick>
              </a:rPr>
              <a:t>Conclusion</a:t>
            </a:r>
          </a:p>
          <a:p>
            <a:pPr marL="457200" lvl="0" indent="-304800" algn="l" rtl="0">
              <a:spcBef>
                <a:spcPts val="0"/>
              </a:spcBef>
              <a:spcAft>
                <a:spcPts val="0"/>
              </a:spcAft>
              <a:buSzPts val="1200"/>
              <a:buFont typeface="Montserrat"/>
              <a:buChar char="●"/>
            </a:pPr>
            <a:r>
              <a:rPr lang="en-US" sz="1600" dirty="0">
                <a:solidFill>
                  <a:schemeClr val="dk1"/>
                </a:solidFill>
                <a:uFill>
                  <a:noFill/>
                </a:uFill>
                <a:latin typeface="Microsoft JhengHei UI" panose="020B0604030504040204" pitchFamily="34" charset="-120"/>
                <a:ea typeface="Microsoft JhengHei UI" panose="020B0604030504040204" pitchFamily="34" charset="-120"/>
                <a:hlinkClick r:id="" action="ppaction://noaction">
                  <a:extLst>
                    <a:ext uri="{A12FA001-AC4F-418D-AE19-62706E023703}">
                      <ahyp:hlinkClr xmlns:ahyp="http://schemas.microsoft.com/office/drawing/2018/hyperlinkcolor" val="tx"/>
                    </a:ext>
                  </a:extLst>
                </a:hlinkClick>
              </a:rPr>
              <a:t>Future Work</a:t>
            </a:r>
            <a:endParaRPr lang="en-US" sz="1600" dirty="0">
              <a:solidFill>
                <a:schemeClr val="tx1"/>
              </a:solidFill>
              <a:uFill>
                <a:noFill/>
              </a:uFill>
              <a:latin typeface="Microsoft JhengHei UI" panose="020B0604030504040204" pitchFamily="34" charset="-120"/>
              <a:ea typeface="Microsoft JhengHei UI" panose="020B0604030504040204" pitchFamily="34" charset="-120"/>
              <a:hlinkClick r:id="" action="ppaction://noaction">
                <a:extLst>
                  <a:ext uri="{A12FA001-AC4F-418D-AE19-62706E023703}">
                    <ahyp:hlinkClr xmlns:ahyp="http://schemas.microsoft.com/office/drawing/2018/hyperlinkcolor" val="tx"/>
                  </a:ext>
                </a:extLst>
              </a:hlinkClick>
            </a:endParaRPr>
          </a:p>
        </p:txBody>
      </p:sp>
      <p:cxnSp>
        <p:nvCxnSpPr>
          <p:cNvPr id="3" name="Straight Connector 2">
            <a:extLst>
              <a:ext uri="{FF2B5EF4-FFF2-40B4-BE49-F238E27FC236}">
                <a16:creationId xmlns:a16="http://schemas.microsoft.com/office/drawing/2014/main" id="{B143FE15-7A39-7AA2-7548-DCF4FEB73C68}"/>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dirty="0"/>
              <a:t>Conclusion</a:t>
            </a:r>
            <a:endParaRPr lang="en-IN" dirty="0"/>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98163" y="1127188"/>
            <a:ext cx="7447765" cy="2889124"/>
          </a:xfrm>
          <a:prstGeom prst="rect">
            <a:avLst/>
          </a:prstGeom>
          <a:noFill/>
        </p:spPr>
        <p:txBody>
          <a:bodyPr wrap="square">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 conclusion, SAP SuccessFactors provides a comprehensive Performance and Goal Management system equipped with a diverse set of performance metrics aimed at evaluating individual and organizational success. These metrics, ranging from goal achievement and competency assessment to feedback participation and employee engagement scores, offer organizations valuable insights into their workforce dynamics.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6026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76"/>
        <p:cNvGrpSpPr/>
        <p:nvPr/>
      </p:nvGrpSpPr>
      <p:grpSpPr>
        <a:xfrm>
          <a:off x="0" y="0"/>
          <a:ext cx="0" cy="0"/>
          <a:chOff x="0" y="0"/>
          <a:chExt cx="0" cy="0"/>
        </a:xfrm>
      </p:grpSpPr>
      <p:sp>
        <p:nvSpPr>
          <p:cNvPr id="3" name="Text Placeholder 2">
            <a:extLst>
              <a:ext uri="{FF2B5EF4-FFF2-40B4-BE49-F238E27FC236}">
                <a16:creationId xmlns:a16="http://schemas.microsoft.com/office/drawing/2014/main" id="{3E4945DB-EE47-DA71-10F7-74A939C3D67D}"/>
              </a:ext>
            </a:extLst>
          </p:cNvPr>
          <p:cNvSpPr>
            <a:spLocks noGrp="1"/>
          </p:cNvSpPr>
          <p:nvPr>
            <p:ph type="body" idx="1"/>
          </p:nvPr>
        </p:nvSpPr>
        <p:spPr>
          <a:xfrm>
            <a:off x="1643311" y="1800900"/>
            <a:ext cx="5857377" cy="1541700"/>
          </a:xfrm>
        </p:spPr>
        <p:txBody>
          <a:bodyPr/>
          <a:lstStyle/>
          <a:p>
            <a:pPr algn="ctr"/>
            <a:r>
              <a:rPr lang="en-IN" sz="5000" dirty="0">
                <a:latin typeface="Microsoft JhengHei" panose="020B0604030504040204" pitchFamily="34" charset="-120"/>
                <a:ea typeface="Microsoft JhengHei" panose="020B0604030504040204" pitchFamily="34" charset="-12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Abstract</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98162" y="1093556"/>
            <a:ext cx="7632587" cy="2542363"/>
          </a:xfrm>
          <a:prstGeom prst="rect">
            <a:avLst/>
          </a:prstGeom>
          <a:noFill/>
        </p:spPr>
        <p:txBody>
          <a:bodyPr wrap="square">
            <a:spAutoFit/>
          </a:bodyPr>
          <a:lstStyle/>
          <a:p>
            <a:pPr algn="just">
              <a:lnSpc>
                <a:spcPct val="150000"/>
              </a:lnSpc>
              <a:spcBef>
                <a:spcPts val="180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Performance appraisal is a vital tool to measure the frameworks set by any organization to its employees. It is utilized to track individual contribution and performance against organizational goals and to identify individual strengths and opportunities for future improvements and assessed whether organizational goals are achieved or serves as basis for the company’s future planning and development.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Introduction</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49" y="1070890"/>
            <a:ext cx="4167700" cy="337105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b="0" i="0" dirty="0">
                <a:solidFill>
                  <a:srgbClr val="1F1F1F"/>
                </a:solidFill>
                <a:effectLst/>
                <a:latin typeface="Microsoft JhengHei" panose="020B0604030504040204" pitchFamily="34" charset="-120"/>
                <a:ea typeface="Microsoft JhengHei" panose="020B0604030504040204" pitchFamily="34" charset="-120"/>
              </a:rPr>
              <a:t>The success of any organization depends on the quality and characteristics of its  employees</a:t>
            </a:r>
          </a:p>
          <a:p>
            <a:pPr marL="285750" indent="-285750">
              <a:lnSpc>
                <a:spcPct val="150000"/>
              </a:lnSpc>
              <a:buFont typeface="Wingdings" panose="05000000000000000000" pitchFamily="2" charset="2"/>
              <a:buChar char="Ø"/>
            </a:pPr>
            <a:r>
              <a:rPr lang="en-US" sz="1600" b="0" i="0" dirty="0">
                <a:solidFill>
                  <a:srgbClr val="1F1F1F"/>
                </a:solidFill>
                <a:effectLst/>
                <a:latin typeface="Microsoft JhengHei" panose="020B0604030504040204" pitchFamily="34" charset="-120"/>
                <a:ea typeface="Microsoft JhengHei" panose="020B0604030504040204" pitchFamily="34" charset="-120"/>
              </a:rPr>
              <a:t>The employees become a significant factor in any organization since they are the heart of the company. Organizations simply cannot achieve their goals and objectives without them.</a:t>
            </a:r>
          </a:p>
        </p:txBody>
      </p:sp>
      <p:pic>
        <p:nvPicPr>
          <p:cNvPr id="1026" name="Picture 2" descr="SAP SuccessFactors Performance and Goals Management Online Class | LinkedIn  Learning, formerly Lynda.com">
            <a:extLst>
              <a:ext uri="{FF2B5EF4-FFF2-40B4-BE49-F238E27FC236}">
                <a16:creationId xmlns:a16="http://schemas.microsoft.com/office/drawing/2014/main" id="{5E7CFBE5-2D17-B3CF-95BC-00E33F50E9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02" r="13023"/>
          <a:stretch/>
        </p:blipFill>
        <p:spPr bwMode="auto">
          <a:xfrm>
            <a:off x="5215423" y="1274478"/>
            <a:ext cx="3215328" cy="266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0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Research Objective.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98163" y="1122458"/>
            <a:ext cx="7513080" cy="281987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500" b="0" i="0" dirty="0">
                <a:solidFill>
                  <a:srgbClr val="1F1F1F"/>
                </a:solidFill>
                <a:effectLst/>
                <a:latin typeface="Microsoft JhengHei" panose="020B0604030504040204" pitchFamily="34" charset="-120"/>
                <a:ea typeface="Microsoft JhengHei" panose="020B0604030504040204" pitchFamily="34" charset="-120"/>
              </a:rPr>
              <a:t>To diagnose the strengths and weaknesses of the individuals so as to identify the training and development needs of the future. </a:t>
            </a:r>
          </a:p>
          <a:p>
            <a:pPr marL="285750" indent="-285750" algn="just">
              <a:lnSpc>
                <a:spcPct val="150000"/>
              </a:lnSpc>
              <a:buFont typeface="Wingdings" panose="05000000000000000000" pitchFamily="2" charset="2"/>
              <a:buChar char="Ø"/>
            </a:pPr>
            <a:r>
              <a:rPr lang="en-US" sz="1500" b="0" i="0" dirty="0">
                <a:solidFill>
                  <a:srgbClr val="1F1F1F"/>
                </a:solidFill>
                <a:effectLst/>
                <a:latin typeface="Microsoft JhengHei" panose="020B0604030504040204" pitchFamily="34" charset="-120"/>
                <a:ea typeface="Microsoft JhengHei" panose="020B0604030504040204" pitchFamily="34" charset="-120"/>
              </a:rPr>
              <a:t>To provide feedback to the employees regarding their past performance.</a:t>
            </a:r>
          </a:p>
          <a:p>
            <a:pPr marL="285750" indent="-285750" algn="just">
              <a:lnSpc>
                <a:spcPct val="150000"/>
              </a:lnSpc>
              <a:buFont typeface="Wingdings" panose="05000000000000000000" pitchFamily="2" charset="2"/>
              <a:buChar char="Ø"/>
            </a:pPr>
            <a:r>
              <a:rPr lang="en-US" sz="1500" b="0" i="0" dirty="0">
                <a:solidFill>
                  <a:srgbClr val="1F1F1F"/>
                </a:solidFill>
                <a:effectLst/>
                <a:latin typeface="Microsoft JhengHei" panose="020B0604030504040204" pitchFamily="34" charset="-120"/>
                <a:ea typeface="Microsoft JhengHei" panose="020B0604030504040204" pitchFamily="34" charset="-120"/>
              </a:rPr>
              <a:t> Provide information to assist in the other personal decisions in the organization.</a:t>
            </a:r>
          </a:p>
          <a:p>
            <a:pPr marL="285750" indent="-285750" algn="just">
              <a:lnSpc>
                <a:spcPct val="150000"/>
              </a:lnSpc>
              <a:buFont typeface="Wingdings" panose="05000000000000000000" pitchFamily="2" charset="2"/>
              <a:buChar char="Ø"/>
            </a:pPr>
            <a:r>
              <a:rPr lang="en-US" sz="1500" b="0" i="0" dirty="0">
                <a:solidFill>
                  <a:srgbClr val="1F1F1F"/>
                </a:solidFill>
                <a:effectLst/>
                <a:latin typeface="Microsoft JhengHei" panose="020B0604030504040204" pitchFamily="34" charset="-120"/>
                <a:ea typeface="Microsoft JhengHei" panose="020B0604030504040204" pitchFamily="34" charset="-120"/>
              </a:rPr>
              <a:t>To judge the effectiveness of the other human resource functions of the organization such as recruitment, selection, training and development. </a:t>
            </a:r>
          </a:p>
          <a:p>
            <a:pPr marL="285750" indent="-285750" algn="just">
              <a:lnSpc>
                <a:spcPct val="150000"/>
              </a:lnSpc>
              <a:buFont typeface="Wingdings" panose="05000000000000000000" pitchFamily="2" charset="2"/>
              <a:buChar char="Ø"/>
            </a:pPr>
            <a:r>
              <a:rPr lang="en-US" sz="1500" b="0" i="0" dirty="0">
                <a:solidFill>
                  <a:srgbClr val="1F1F1F"/>
                </a:solidFill>
                <a:effectLst/>
                <a:latin typeface="Microsoft JhengHei" panose="020B0604030504040204" pitchFamily="34" charset="-120"/>
                <a:ea typeface="Microsoft JhengHei" panose="020B0604030504040204" pitchFamily="34" charset="-120"/>
              </a:rPr>
              <a:t>To reduce the grievances of the employees.</a:t>
            </a:r>
          </a:p>
        </p:txBody>
      </p:sp>
    </p:spTree>
    <p:extLst>
      <p:ext uri="{BB962C8B-B14F-4D97-AF65-F5344CB8AC3E}">
        <p14:creationId xmlns:p14="http://schemas.microsoft.com/office/powerpoint/2010/main" val="30573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Problem Definition</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920628" y="1535736"/>
            <a:ext cx="7015058" cy="1642629"/>
          </a:xfrm>
          <a:prstGeom prst="rect">
            <a:avLst/>
          </a:prstGeom>
          <a:noFill/>
        </p:spPr>
        <p:txBody>
          <a:bodyPr wrap="square">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SAP SuccessFactors Performance Appraisal Management System can help you align your strategy and goals, improve employee performance through ongoing coaching and feedback, and recognize top talent. </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04171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Project Scope and Limitations</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463215" y="894343"/>
            <a:ext cx="8231749" cy="3930691"/>
          </a:xfrm>
          <a:prstGeom prst="rect">
            <a:avLst/>
          </a:prstGeom>
          <a:noFill/>
        </p:spPr>
        <p:txBody>
          <a:bodyPr wrap="square">
            <a:spAutoFit/>
          </a:bodyPr>
          <a:lstStyle/>
          <a:p>
            <a:pPr>
              <a:lnSpc>
                <a:spcPct val="150000"/>
              </a:lnSpc>
            </a:pPr>
            <a:r>
              <a:rPr lang="en-US" b="1" i="0" dirty="0">
                <a:solidFill>
                  <a:srgbClr val="1F1F1F"/>
                </a:solidFill>
                <a:effectLst/>
                <a:latin typeface="Microsoft JhengHei" panose="020B0604030504040204" pitchFamily="34" charset="-120"/>
                <a:ea typeface="Microsoft JhengHei" panose="020B0604030504040204" pitchFamily="34" charset="-120"/>
              </a:rPr>
              <a:t>Scope:</a:t>
            </a:r>
          </a:p>
          <a:p>
            <a:pPr>
              <a:lnSpc>
                <a:spcPct val="150000"/>
              </a:lnSpc>
            </a:pPr>
            <a:r>
              <a:rPr lang="en-US" dirty="0">
                <a:solidFill>
                  <a:srgbClr val="1F1F1F"/>
                </a:solidFill>
                <a:latin typeface="Microsoft JhengHei" panose="020B0604030504040204" pitchFamily="34" charset="-120"/>
                <a:ea typeface="Microsoft JhengHei" panose="020B0604030504040204" pitchFamily="34" charset="-120"/>
              </a:rPr>
              <a:t>The overall scopes of objective of performance appraisal is to improve the efficiency of an enterprise by attempting to mobilize the best possible efforts from individuals employed in it. Such appraisals achieve four objectives including</a:t>
            </a:r>
          </a:p>
          <a:p>
            <a:pPr marL="285750" indent="-285750">
              <a:lnSpc>
                <a:spcPct val="150000"/>
              </a:lnSpc>
              <a:buFont typeface="Wingdings" panose="05000000000000000000" pitchFamily="2" charset="2"/>
              <a:buChar char="Ø"/>
            </a:pPr>
            <a:r>
              <a:rPr lang="en-US" dirty="0">
                <a:solidFill>
                  <a:srgbClr val="1F1F1F"/>
                </a:solidFill>
                <a:latin typeface="Microsoft JhengHei" panose="020B0604030504040204" pitchFamily="34" charset="-120"/>
                <a:ea typeface="Microsoft JhengHei" panose="020B0604030504040204" pitchFamily="34" charset="-120"/>
              </a:rPr>
              <a:t>Salary reviews </a:t>
            </a:r>
          </a:p>
          <a:p>
            <a:pPr marL="285750" indent="-285750">
              <a:lnSpc>
                <a:spcPct val="150000"/>
              </a:lnSpc>
              <a:buFont typeface="Wingdings" panose="05000000000000000000" pitchFamily="2" charset="2"/>
              <a:buChar char="Ø"/>
            </a:pPr>
            <a:r>
              <a:rPr lang="en-US" dirty="0">
                <a:solidFill>
                  <a:srgbClr val="1F1F1F"/>
                </a:solidFill>
                <a:latin typeface="Microsoft JhengHei" panose="020B0604030504040204" pitchFamily="34" charset="-120"/>
                <a:ea typeface="Microsoft JhengHei" panose="020B0604030504040204" pitchFamily="34" charset="-120"/>
              </a:rPr>
              <a:t>Development and training of individuals</a:t>
            </a:r>
          </a:p>
          <a:p>
            <a:pPr marL="285750" indent="-285750">
              <a:lnSpc>
                <a:spcPct val="150000"/>
              </a:lnSpc>
              <a:buFont typeface="Wingdings" panose="05000000000000000000" pitchFamily="2" charset="2"/>
              <a:buChar char="Ø"/>
            </a:pPr>
            <a:r>
              <a:rPr lang="en-US" dirty="0">
                <a:solidFill>
                  <a:srgbClr val="1F1F1F"/>
                </a:solidFill>
                <a:latin typeface="Microsoft JhengHei" panose="020B0604030504040204" pitchFamily="34" charset="-120"/>
                <a:ea typeface="Microsoft JhengHei" panose="020B0604030504040204" pitchFamily="34" charset="-120"/>
              </a:rPr>
              <a:t>Planning job rotation and assisting in promotions.</a:t>
            </a:r>
          </a:p>
          <a:p>
            <a:pPr>
              <a:lnSpc>
                <a:spcPct val="150000"/>
              </a:lnSpc>
            </a:pPr>
            <a:r>
              <a:rPr lang="en-US" b="1" dirty="0">
                <a:solidFill>
                  <a:srgbClr val="1F1F1F"/>
                </a:solidFill>
                <a:latin typeface="Microsoft JhengHei" panose="020B0604030504040204" pitchFamily="34" charset="-120"/>
                <a:ea typeface="Microsoft JhengHei" panose="020B0604030504040204" pitchFamily="34" charset="-120"/>
              </a:rPr>
              <a:t>Limitations:</a:t>
            </a:r>
          </a:p>
          <a:p>
            <a:pPr>
              <a:lnSpc>
                <a:spcPct val="150000"/>
              </a:lnSpc>
            </a:pPr>
            <a:r>
              <a:rPr lang="en-US" dirty="0">
                <a:solidFill>
                  <a:srgbClr val="1F1F1F"/>
                </a:solidFill>
                <a:latin typeface="Microsoft JhengHei" panose="020B0604030504040204" pitchFamily="34" charset="-120"/>
                <a:ea typeface="Microsoft JhengHei" panose="020B0604030504040204" pitchFamily="34" charset="-120"/>
              </a:rPr>
              <a:t>This is just a single module in the SuccessFactors field, so it does not have the access to other modules like Compensation Module that supports the annual salary review and bonus calculations based on achievement of business goals and/or individual goals without distributing data outside SuccessFactors.</a:t>
            </a:r>
            <a:endParaRPr lang="en-US"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141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577783" y="194392"/>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Literature Review</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7514F0-8439-76D9-33CB-C4BCEDF531E4}"/>
              </a:ext>
            </a:extLst>
          </p:cNvPr>
          <p:cNvSpPr txBox="1"/>
          <p:nvPr/>
        </p:nvSpPr>
        <p:spPr>
          <a:xfrm>
            <a:off x="4081390" y="336776"/>
            <a:ext cx="4698543" cy="400110"/>
          </a:xfrm>
          <a:prstGeom prst="rect">
            <a:avLst/>
          </a:prstGeom>
          <a:noFill/>
        </p:spPr>
        <p:txBody>
          <a:bodyPr wrap="square" rtlCol="0">
            <a:spAutoFit/>
          </a:bodyPr>
          <a:lstStyle/>
          <a:p>
            <a:r>
              <a:rPr lang="en-IN" sz="20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0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D7D766D-689F-60F2-E3C4-33065CFB98C6}"/>
              </a:ext>
            </a:extLst>
          </p:cNvPr>
          <p:cNvGraphicFramePr>
            <a:graphicFrameLocks noGrp="1"/>
          </p:cNvGraphicFramePr>
          <p:nvPr>
            <p:extLst>
              <p:ext uri="{D42A27DB-BD31-4B8C-83A1-F6EECF244321}">
                <p14:modId xmlns:p14="http://schemas.microsoft.com/office/powerpoint/2010/main" val="1806533533"/>
              </p:ext>
            </p:extLst>
          </p:nvPr>
        </p:nvGraphicFramePr>
        <p:xfrm>
          <a:off x="578307" y="864795"/>
          <a:ext cx="8004847" cy="3901440"/>
        </p:xfrm>
        <a:graphic>
          <a:graphicData uri="http://schemas.openxmlformats.org/drawingml/2006/table">
            <a:tbl>
              <a:tblPr firstRow="1" bandRow="1">
                <a:tableStyleId>{5C22544A-7EE6-4342-B048-85BDC9FD1C3A}</a:tableStyleId>
              </a:tblPr>
              <a:tblGrid>
                <a:gridCol w="516441">
                  <a:extLst>
                    <a:ext uri="{9D8B030D-6E8A-4147-A177-3AD203B41FA5}">
                      <a16:colId xmlns:a16="http://schemas.microsoft.com/office/drawing/2014/main" val="432745929"/>
                    </a:ext>
                  </a:extLst>
                </a:gridCol>
                <a:gridCol w="1004940">
                  <a:extLst>
                    <a:ext uri="{9D8B030D-6E8A-4147-A177-3AD203B41FA5}">
                      <a16:colId xmlns:a16="http://schemas.microsoft.com/office/drawing/2014/main" val="1998233565"/>
                    </a:ext>
                  </a:extLst>
                </a:gridCol>
                <a:gridCol w="976146">
                  <a:extLst>
                    <a:ext uri="{9D8B030D-6E8A-4147-A177-3AD203B41FA5}">
                      <a16:colId xmlns:a16="http://schemas.microsoft.com/office/drawing/2014/main" val="3760181125"/>
                    </a:ext>
                  </a:extLst>
                </a:gridCol>
                <a:gridCol w="1707783">
                  <a:extLst>
                    <a:ext uri="{9D8B030D-6E8A-4147-A177-3AD203B41FA5}">
                      <a16:colId xmlns:a16="http://schemas.microsoft.com/office/drawing/2014/main" val="1470764825"/>
                    </a:ext>
                  </a:extLst>
                </a:gridCol>
                <a:gridCol w="1761499">
                  <a:extLst>
                    <a:ext uri="{9D8B030D-6E8A-4147-A177-3AD203B41FA5}">
                      <a16:colId xmlns:a16="http://schemas.microsoft.com/office/drawing/2014/main" val="3423994347"/>
                    </a:ext>
                  </a:extLst>
                </a:gridCol>
                <a:gridCol w="2038038">
                  <a:extLst>
                    <a:ext uri="{9D8B030D-6E8A-4147-A177-3AD203B41FA5}">
                      <a16:colId xmlns:a16="http://schemas.microsoft.com/office/drawing/2014/main" val="635663868"/>
                    </a:ext>
                  </a:extLst>
                </a:gridCol>
              </a:tblGrid>
              <a:tr h="59994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738683">
                <a:tc>
                  <a:txBody>
                    <a:bodyPr/>
                    <a:lstStyle/>
                    <a:p>
                      <a:r>
                        <a:rPr lang="en-US" dirty="0"/>
                        <a:t>1</a:t>
                      </a:r>
                      <a:endParaRPr lang="en-IN" dirty="0"/>
                    </a:p>
                  </a:txBody>
                  <a:tcPr/>
                </a:tc>
                <a:tc>
                  <a:txBody>
                    <a:bodyPr/>
                    <a:lstStyle/>
                    <a:p>
                      <a:r>
                        <a:rPr lang="en-US" dirty="0"/>
                        <a:t>SAP Success factors</a:t>
                      </a:r>
                      <a:endParaRPr lang="en-IN" dirty="0"/>
                    </a:p>
                  </a:txBody>
                  <a:tcPr/>
                </a:tc>
                <a:tc>
                  <a:txBody>
                    <a:bodyPr/>
                    <a:lstStyle/>
                    <a:p>
                      <a:r>
                        <a:rPr lang="en-US" dirty="0"/>
                        <a:t>PMGM</a:t>
                      </a:r>
                      <a:endParaRPr lang="en-IN" dirty="0"/>
                    </a:p>
                  </a:txBody>
                  <a:tcPr/>
                </a:tc>
                <a:tc>
                  <a:txBody>
                    <a:bodyPr/>
                    <a:lstStyle/>
                    <a:p>
                      <a:r>
                        <a:rPr lang="en-US" dirty="0"/>
                        <a:t>Performance Appraisal Process</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track individual contribution and performance over organizational goals</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identify individual strengths and opportunities for future improvements</a:t>
                      </a:r>
                      <a:endParaRPr lang="en-IN" dirty="0"/>
                    </a:p>
                  </a:txBody>
                  <a:tcPr/>
                </a:tc>
                <a:extLst>
                  <a:ext uri="{0D108BD9-81ED-4DB2-BD59-A6C34878D82A}">
                    <a16:rowId xmlns:a16="http://schemas.microsoft.com/office/drawing/2014/main" val="3097843794"/>
                  </a:ext>
                </a:extLst>
              </a:tr>
              <a:tr h="701117">
                <a:tc>
                  <a:txBody>
                    <a:bodyPr/>
                    <a:lstStyle/>
                    <a:p>
                      <a:r>
                        <a:rPr lang="en-US" dirty="0"/>
                        <a:t>2</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Sebastian </a:t>
                      </a:r>
                      <a:r>
                        <a:rPr lang="en-IN" sz="1400" b="0" i="0" u="none" strike="noStrike" cap="none" dirty="0" err="1">
                          <a:solidFill>
                            <a:schemeClr val="dk1"/>
                          </a:solidFill>
                          <a:effectLst/>
                          <a:latin typeface="+mn-lt"/>
                          <a:ea typeface="+mn-ea"/>
                          <a:cs typeface="+mn-cs"/>
                          <a:sym typeface="Arial"/>
                        </a:rPr>
                        <a:t>Rothmann</a:t>
                      </a:r>
                      <a:endParaRPr lang="en-IN" i="0" dirty="0"/>
                    </a:p>
                  </a:txBody>
                  <a:tcPr/>
                </a:tc>
                <a:tc>
                  <a:txBody>
                    <a:bodyPr/>
                    <a:lstStyle/>
                    <a:p>
                      <a:r>
                        <a:rPr lang="en-US" dirty="0"/>
                        <a:t>PMGM </a:t>
                      </a:r>
                      <a:endParaRPr lang="en-IN" dirty="0"/>
                    </a:p>
                  </a:txBody>
                  <a:tcPr/>
                </a:tc>
                <a:tc>
                  <a:txBody>
                    <a:bodyPr/>
                    <a:lstStyle/>
                    <a:p>
                      <a:r>
                        <a:rPr lang="en-US" dirty="0"/>
                        <a:t>Performance Appraisal on Perceived Supervisor Support</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focuses on identifying, appreciating future development of employee strengths</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motivate employees toward higher levels of performance</a:t>
                      </a:r>
                      <a:endParaRPr lang="en-IN" dirty="0"/>
                    </a:p>
                  </a:txBody>
                  <a:tcPr/>
                </a:tc>
                <a:extLst>
                  <a:ext uri="{0D108BD9-81ED-4DB2-BD59-A6C34878D82A}">
                    <a16:rowId xmlns:a16="http://schemas.microsoft.com/office/drawing/2014/main" val="3396774005"/>
                  </a:ext>
                </a:extLst>
              </a:tr>
              <a:tr h="912179">
                <a:tc>
                  <a:txBody>
                    <a:bodyPr/>
                    <a:lstStyle/>
                    <a:p>
                      <a:r>
                        <a:rPr lang="en-US" dirty="0"/>
                        <a:t>3</a:t>
                      </a:r>
                      <a:endParaRPr lang="en-IN" dirty="0"/>
                    </a:p>
                  </a:txBody>
                  <a:tcPr/>
                </a:tc>
                <a:tc>
                  <a:txBody>
                    <a:bodyPr/>
                    <a:lstStyle/>
                    <a:p>
                      <a:r>
                        <a:rPr lang="en-IN" sz="1400" b="0" i="0" u="none" strike="noStrike" cap="none" baseline="0" dirty="0">
                          <a:solidFill>
                            <a:schemeClr val="dk1"/>
                          </a:solidFill>
                          <a:latin typeface="+mn-lt"/>
                          <a:ea typeface="+mn-ea"/>
                          <a:cs typeface="+mn-cs"/>
                          <a:sym typeface="Arial"/>
                        </a:rPr>
                        <a:t>Mukesh </a:t>
                      </a:r>
                      <a:r>
                        <a:rPr lang="en-IN" sz="1400" b="0" i="0" u="none" strike="noStrike" cap="none" baseline="0" dirty="0" err="1">
                          <a:solidFill>
                            <a:schemeClr val="dk1"/>
                          </a:solidFill>
                          <a:latin typeface="+mn-lt"/>
                          <a:ea typeface="+mn-ea"/>
                          <a:cs typeface="+mn-cs"/>
                          <a:sym typeface="Arial"/>
                        </a:rPr>
                        <a:t>Kumar,Dr</a:t>
                      </a:r>
                      <a:r>
                        <a:rPr lang="en-IN" sz="1400" b="0" i="0" u="none" strike="noStrike" cap="none" baseline="0" dirty="0">
                          <a:solidFill>
                            <a:schemeClr val="dk1"/>
                          </a:solidFill>
                          <a:latin typeface="+mn-lt"/>
                          <a:ea typeface="+mn-ea"/>
                          <a:cs typeface="+mn-cs"/>
                          <a:sym typeface="Arial"/>
                        </a:rPr>
                        <a:t>. N Shirley </a:t>
                      </a:r>
                      <a:endParaRPr lang="en-IN" dirty="0"/>
                    </a:p>
                  </a:txBody>
                  <a:tcPr/>
                </a:tc>
                <a:tc>
                  <a:txBody>
                    <a:bodyPr/>
                    <a:lstStyle/>
                    <a:p>
                      <a:r>
                        <a:rPr lang="en-US" dirty="0"/>
                        <a:t>Employee’s PMGM</a:t>
                      </a:r>
                      <a:endParaRPr lang="en-IN" dirty="0"/>
                    </a:p>
                  </a:txBody>
                  <a:tcPr/>
                </a:tc>
                <a:tc>
                  <a:txBody>
                    <a:bodyPr/>
                    <a:lstStyle/>
                    <a:p>
                      <a:r>
                        <a:rPr lang="en-IN" sz="1400" b="0" i="0" u="none" strike="noStrike" cap="none" baseline="0" dirty="0">
                          <a:solidFill>
                            <a:schemeClr val="dk1"/>
                          </a:solidFill>
                          <a:latin typeface="+mn-lt"/>
                          <a:ea typeface="+mn-ea"/>
                          <a:cs typeface="+mn-cs"/>
                          <a:sym typeface="Arial"/>
                        </a:rPr>
                        <a:t>Employee’s Performance Appraisal System </a:t>
                      </a:r>
                      <a:endParaRPr lang="en-IN" dirty="0"/>
                    </a:p>
                  </a:txBody>
                  <a:tcPr/>
                </a:tc>
                <a:tc>
                  <a:txBody>
                    <a:bodyPr/>
                    <a:lstStyle/>
                    <a:p>
                      <a:r>
                        <a:rPr lang="en-US" sz="1400" b="0" i="0" u="none" strike="noStrike" cap="none" baseline="0" dirty="0">
                          <a:solidFill>
                            <a:schemeClr val="dk1"/>
                          </a:solidFill>
                          <a:latin typeface="+mn-lt"/>
                          <a:ea typeface="+mn-ea"/>
                          <a:cs typeface="+mn-cs"/>
                          <a:sym typeface="Arial"/>
                        </a:rPr>
                        <a:t>360 degrees appraisal method whereby superiors and the appraise their subordinates </a:t>
                      </a:r>
                      <a:endParaRPr lang="en-IN" b="0" dirty="0"/>
                    </a:p>
                  </a:txBody>
                  <a:tcPr/>
                </a:tc>
                <a:tc>
                  <a:txBody>
                    <a:bodyPr/>
                    <a:lstStyle/>
                    <a:p>
                      <a:r>
                        <a:rPr lang="en-IN" sz="1400" b="0" i="0" u="none" strike="noStrike" cap="none" baseline="0" dirty="0">
                          <a:solidFill>
                            <a:schemeClr val="dk1"/>
                          </a:solidFill>
                          <a:latin typeface="+mn-lt"/>
                          <a:ea typeface="+mn-ea"/>
                          <a:cs typeface="+mn-cs"/>
                          <a:sym typeface="Arial"/>
                        </a:rPr>
                        <a:t>effective performance appraisal strategy </a:t>
                      </a:r>
                      <a:endParaRPr lang="en-IN" b="0"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37701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Implementation of Existing System</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0" y="961522"/>
            <a:ext cx="7717499" cy="41356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Free Form Method: The traditional form of appraisal, also known as “Free Form method” involves a description of the performance of an employee by his superior.</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Rich and Detailed Feedback</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Flexibility and Adaptability</a:t>
            </a:r>
            <a:endParaRPr lang="en-IN" sz="1800" dirty="0">
              <a:effectLst/>
              <a:latin typeface="Carlito"/>
              <a:ea typeface="Carlito"/>
              <a:cs typeface="Carlito"/>
            </a:endParaRPr>
          </a:p>
          <a:p>
            <a:pPr marL="342900" lvl="0" indent="-342900">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rlito"/>
                <a:cs typeface="Carlito"/>
              </a:rPr>
              <a:t>Demerits:</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Lack of Standardization </a:t>
            </a:r>
            <a:endParaRPr lang="en-IN" sz="1800" dirty="0">
              <a:effectLst/>
              <a:latin typeface="Carlito"/>
              <a:ea typeface="Carlito"/>
              <a:cs typeface="Carlito"/>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rlito"/>
                <a:cs typeface="Carlito"/>
              </a:rPr>
              <a:t>Subjectivity and Biasness </a:t>
            </a:r>
            <a:endParaRPr lang="en-IN" sz="1800" dirty="0">
              <a:effectLst/>
              <a:latin typeface="Carlito"/>
              <a:ea typeface="Carlito"/>
              <a:cs typeface="Carlito"/>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2282454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20032</TotalTime>
  <Words>1355</Words>
  <Application>Microsoft Office PowerPoint</Application>
  <PresentationFormat>On-screen Show (16:9)</PresentationFormat>
  <Paragraphs>156</Paragraphs>
  <Slides>21</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Calibri</vt:lpstr>
      <vt:lpstr>Arial</vt:lpstr>
      <vt:lpstr>Microsoft JhengHei</vt:lpstr>
      <vt:lpstr>Carlito</vt:lpstr>
      <vt:lpstr>Fira Sans Extra Condensed Medium</vt:lpstr>
      <vt:lpstr>Microsoft JhengHei UI</vt:lpstr>
      <vt:lpstr>Wingdings</vt:lpstr>
      <vt:lpstr>Times New Roman</vt:lpstr>
      <vt:lpstr>Symbol</vt:lpstr>
      <vt:lpstr>Inter</vt:lpstr>
      <vt:lpstr>Montserrat</vt:lpstr>
      <vt:lpstr>Barlow</vt:lpstr>
      <vt:lpstr>Management Consulting Toolkit by Slidesgo</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sreekar</dc:creator>
  <cp:lastModifiedBy>Sathvik Srungarapu</cp:lastModifiedBy>
  <cp:revision>40</cp:revision>
  <dcterms:modified xsi:type="dcterms:W3CDTF">2024-04-09T11:19:57Z</dcterms:modified>
</cp:coreProperties>
</file>