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ppt/charts/chart3.xml" ContentType="application/vnd.openxmlformats-officedocument.drawingml.chart+xml"/>
  <Override PartName="/ppt/drawings/drawing3.xml" ContentType="application/vnd.openxmlformats-officedocument.drawingml.chartshapes+xml"/>
  <Override PartName="/ppt/charts/chart4.xml" ContentType="application/vnd.openxmlformats-officedocument.drawingml.chart+xml"/>
  <Override PartName="/ppt/drawings/drawing4.xml" ContentType="application/vnd.openxmlformats-officedocument.drawingml.chartshapes+xml"/>
  <Override PartName="/ppt/charts/chart5.xml" ContentType="application/vnd.openxmlformats-officedocument.drawingml.chart+xml"/>
  <Override PartName="/ppt/drawings/drawing5.xml" ContentType="application/vnd.openxmlformats-officedocument.drawingml.chartshapes+xml"/>
  <Override PartName="/ppt/charts/chart6.xml" ContentType="application/vnd.openxmlformats-officedocument.drawingml.chart+xml"/>
  <Override PartName="/ppt/drawings/drawing6.xml" ContentType="application/vnd.openxmlformats-officedocument.drawingml.chartshapes+xml"/>
  <Override PartName="/ppt/notesSlides/notesSlide19.xml" ContentType="application/vnd.openxmlformats-officedocument.presentationml.notesSlide+xml"/>
  <Override PartName="/ppt/charts/chart7.xml" ContentType="application/vnd.openxmlformats-officedocument.drawingml.chart+xml"/>
  <Override PartName="/ppt/drawings/drawing7.xml" ContentType="application/vnd.openxmlformats-officedocument.drawingml.chartshapes+xml"/>
  <Override PartName="/ppt/charts/chart8.xml" ContentType="application/vnd.openxmlformats-officedocument.drawingml.chart+xml"/>
  <Override PartName="/ppt/drawings/drawing8.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371" r:id="rId3"/>
    <p:sldId id="468" r:id="rId4"/>
    <p:sldId id="471" r:id="rId5"/>
    <p:sldId id="472" r:id="rId6"/>
    <p:sldId id="473" r:id="rId7"/>
    <p:sldId id="474" r:id="rId8"/>
    <p:sldId id="460" r:id="rId9"/>
    <p:sldId id="461" r:id="rId10"/>
    <p:sldId id="462" r:id="rId11"/>
    <p:sldId id="467" r:id="rId12"/>
    <p:sldId id="463" r:id="rId13"/>
    <p:sldId id="464" r:id="rId14"/>
    <p:sldId id="465" r:id="rId15"/>
    <p:sldId id="466" r:id="rId16"/>
    <p:sldId id="415" r:id="rId17"/>
    <p:sldId id="441" r:id="rId18"/>
    <p:sldId id="436" r:id="rId19"/>
    <p:sldId id="442" r:id="rId20"/>
    <p:sldId id="456" r:id="rId21"/>
    <p:sldId id="475" r:id="rId22"/>
    <p:sldId id="457" r:id="rId23"/>
    <p:sldId id="458" r:id="rId24"/>
    <p:sldId id="425" r:id="rId25"/>
    <p:sldId id="285" r:id="rId26"/>
    <p:sldId id="479" r:id="rId27"/>
    <p:sldId id="476" r:id="rId28"/>
    <p:sldId id="478" r:id="rId29"/>
    <p:sldId id="480" r:id="rId30"/>
    <p:sldId id="481" r:id="rId31"/>
    <p:sldId id="482"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339933"/>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9818" autoAdjust="0"/>
  </p:normalViewPr>
  <p:slideViewPr>
    <p:cSldViewPr snapToGrid="0" snapToObjects="1">
      <p:cViewPr>
        <p:scale>
          <a:sx n="400" d="100"/>
          <a:sy n="400" d="100"/>
        </p:scale>
        <p:origin x="7312" y="64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alexandermatveev:Dropbox:RLU:svn:rlu:papers:sosp-2015:CR:bench_data:rlu_sosp.xlsx" TargetMode="External"/><Relationship Id="rId2"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alexandermatveev:Dropbox:RLU:svn:rlu:papers:sosp-2015:CR:bench_data:rlu_sosp.xlsx" TargetMode="External"/><Relationship Id="rId2"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alexandermatveev:Dropbox:RLU:svn:rlu:papers:sosp-2015:CR:bench_data:rlu_sosp.xlsx" TargetMode="External"/><Relationship Id="rId2"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alexandermatveev:Dropbox:RLU:svn:rlu:papers:sosp-2015:CR:bench_data:rlu_sosp.xlsx" TargetMode="External"/><Relationship Id="rId2" Type="http://schemas.openxmlformats.org/officeDocument/2006/relationships/chartUserShapes" Target="../drawings/drawing4.xm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alexandermatveev:Dropbox:RLU:svn:rlu:papers:sosp-2015:CR:bench_data:rlu_sosp.xlsx" TargetMode="External"/><Relationship Id="rId2" Type="http://schemas.openxmlformats.org/officeDocument/2006/relationships/chartUserShapes" Target="../drawings/drawing5.xml"/></Relationships>
</file>

<file path=ppt/charts/_rels/chart6.xml.rels><?xml version="1.0" encoding="UTF-8" standalone="yes"?>
<Relationships xmlns="http://schemas.openxmlformats.org/package/2006/relationships"><Relationship Id="rId1" Type="http://schemas.openxmlformats.org/officeDocument/2006/relationships/oleObject" Target="Macintosh%20HD:Users:alexandermatveev:Dropbox:RLU:svn:rlu:papers:sosp-2015:CR:bench_data:rlu_sosp.xlsx" TargetMode="External"/><Relationship Id="rId2" Type="http://schemas.openxmlformats.org/officeDocument/2006/relationships/chartUserShapes" Target="../drawings/drawing6.xml"/></Relationships>
</file>

<file path=ppt/charts/_rels/chart7.xml.rels><?xml version="1.0" encoding="UTF-8" standalone="yes"?>
<Relationships xmlns="http://schemas.openxmlformats.org/package/2006/relationships"><Relationship Id="rId1" Type="http://schemas.openxmlformats.org/officeDocument/2006/relationships/oleObject" Target="Macintosh%20HD:Users:alexandermatveev:Dropbox:RLU:bench:rlu_citrus" TargetMode="External"/><Relationship Id="rId2" Type="http://schemas.openxmlformats.org/officeDocument/2006/relationships/chartUserShapes" Target="../drawings/drawing7.xml"/></Relationships>
</file>

<file path=ppt/charts/_rels/chart8.xml.rels><?xml version="1.0" encoding="UTF-8" standalone="yes"?>
<Relationships xmlns="http://schemas.openxmlformats.org/package/2006/relationships"><Relationship Id="rId1" Type="http://schemas.openxmlformats.org/officeDocument/2006/relationships/oleObject" Target="Macintosh%20HD:Users:alexandermatveev:Dropbox:RLU:bench:RLU_Kernel.xlsx" TargetMode="External"/><Relationship Id="rId2" Type="http://schemas.openxmlformats.org/officeDocument/2006/relationships/chartUserShapes" Target="../drawings/drawing8.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27138362268611"/>
          <c:y val="0.0842253774543895"/>
          <c:w val="0.538674034913993"/>
          <c:h val="0.638541984521068"/>
        </c:manualLayout>
      </c:layout>
      <c:lineChart>
        <c:grouping val="standard"/>
        <c:varyColors val="0"/>
        <c:ser>
          <c:idx val="5"/>
          <c:order val="0"/>
          <c:tx>
            <c:v>RCU</c:v>
          </c:tx>
          <c:spPr>
            <a:ln w="15875">
              <a:solidFill>
                <a:sysClr val="windowText" lastClr="000000"/>
              </a:solidFill>
              <a:prstDash val="dash"/>
            </a:ln>
          </c:spPr>
          <c:marker>
            <c:symbol val="plus"/>
            <c:size val="4"/>
            <c:spPr>
              <a:solidFill>
                <a:sysClr val="windowText" lastClr="000000"/>
              </a:solidFill>
              <a:ln>
                <a:solidFill>
                  <a:sysClr val="windowText" lastClr="000000"/>
                </a:solidFill>
              </a:ln>
            </c:spPr>
          </c:marker>
          <c:cat>
            <c:numRef>
              <c:f>'Hash-1000-100'!$D$110:$D$118</c:f>
              <c:numCache>
                <c:formatCode>General</c:formatCode>
                <c:ptCount val="9"/>
                <c:pt idx="0">
                  <c:v>1.0</c:v>
                </c:pt>
                <c:pt idx="1">
                  <c:v>2.0</c:v>
                </c:pt>
                <c:pt idx="2">
                  <c:v>4.0</c:v>
                </c:pt>
                <c:pt idx="3">
                  <c:v>6.0</c:v>
                </c:pt>
                <c:pt idx="4">
                  <c:v>8.0</c:v>
                </c:pt>
                <c:pt idx="5">
                  <c:v>10.0</c:v>
                </c:pt>
                <c:pt idx="6">
                  <c:v>12.0</c:v>
                </c:pt>
                <c:pt idx="7">
                  <c:v>14.0</c:v>
                </c:pt>
                <c:pt idx="8">
                  <c:v>16.0</c:v>
                </c:pt>
              </c:numCache>
            </c:numRef>
          </c:cat>
          <c:val>
            <c:numRef>
              <c:f>'Hash-1000-100'!$E$99:$E$107</c:f>
              <c:numCache>
                <c:formatCode>General</c:formatCode>
                <c:ptCount val="9"/>
                <c:pt idx="0">
                  <c:v>9.706763E6</c:v>
                </c:pt>
                <c:pt idx="1">
                  <c:v>1.9236401E7</c:v>
                </c:pt>
                <c:pt idx="2">
                  <c:v>3.8212082E7</c:v>
                </c:pt>
                <c:pt idx="3">
                  <c:v>5.7527138E7</c:v>
                </c:pt>
                <c:pt idx="4">
                  <c:v>7.5662983E7</c:v>
                </c:pt>
                <c:pt idx="5">
                  <c:v>9.2241793E7</c:v>
                </c:pt>
                <c:pt idx="6">
                  <c:v>1.07603222E8</c:v>
                </c:pt>
                <c:pt idx="7">
                  <c:v>1.22495519E8</c:v>
                </c:pt>
                <c:pt idx="8">
                  <c:v>1.36255223E8</c:v>
                </c:pt>
              </c:numCache>
            </c:numRef>
          </c:val>
          <c:smooth val="0"/>
        </c:ser>
        <c:ser>
          <c:idx val="9"/>
          <c:order val="1"/>
          <c:tx>
            <c:v>RLU</c:v>
          </c:tx>
          <c:spPr>
            <a:ln w="15875">
              <a:solidFill>
                <a:srgbClr val="0000FF"/>
              </a:solidFill>
              <a:prstDash val="solid"/>
            </a:ln>
          </c:spPr>
          <c:marker>
            <c:symbol val="circle"/>
            <c:size val="6"/>
            <c:spPr>
              <a:solidFill>
                <a:srgbClr val="0000FF"/>
              </a:solidFill>
              <a:ln>
                <a:solidFill>
                  <a:srgbClr val="0000FF"/>
                </a:solidFill>
              </a:ln>
            </c:spPr>
          </c:marker>
          <c:cat>
            <c:numRef>
              <c:f>'Hash-1000-100'!$D$110:$D$118</c:f>
              <c:numCache>
                <c:formatCode>General</c:formatCode>
                <c:ptCount val="9"/>
                <c:pt idx="0">
                  <c:v>1.0</c:v>
                </c:pt>
                <c:pt idx="1">
                  <c:v>2.0</c:v>
                </c:pt>
                <c:pt idx="2">
                  <c:v>4.0</c:v>
                </c:pt>
                <c:pt idx="3">
                  <c:v>6.0</c:v>
                </c:pt>
                <c:pt idx="4">
                  <c:v>8.0</c:v>
                </c:pt>
                <c:pt idx="5">
                  <c:v>10.0</c:v>
                </c:pt>
                <c:pt idx="6">
                  <c:v>12.0</c:v>
                </c:pt>
                <c:pt idx="7">
                  <c:v>14.0</c:v>
                </c:pt>
                <c:pt idx="8">
                  <c:v>16.0</c:v>
                </c:pt>
              </c:numCache>
            </c:numRef>
          </c:cat>
          <c:val>
            <c:numRef>
              <c:f>'Hash-1000-100'!$E$110:$E$118</c:f>
              <c:numCache>
                <c:formatCode>General</c:formatCode>
                <c:ptCount val="9"/>
                <c:pt idx="0">
                  <c:v>9.365094E6</c:v>
                </c:pt>
                <c:pt idx="1">
                  <c:v>1.8539236E7</c:v>
                </c:pt>
                <c:pt idx="2">
                  <c:v>3.6914648E7</c:v>
                </c:pt>
                <c:pt idx="3">
                  <c:v>5.4893897E7</c:v>
                </c:pt>
                <c:pt idx="4">
                  <c:v>7.2656826E7</c:v>
                </c:pt>
                <c:pt idx="5">
                  <c:v>8.7697571E7</c:v>
                </c:pt>
                <c:pt idx="6">
                  <c:v>1.01100413E8</c:v>
                </c:pt>
                <c:pt idx="7">
                  <c:v>1.15424607E8</c:v>
                </c:pt>
                <c:pt idx="8">
                  <c:v>1.26663726E8</c:v>
                </c:pt>
              </c:numCache>
            </c:numRef>
          </c:val>
          <c:smooth val="0"/>
        </c:ser>
        <c:dLbls>
          <c:showLegendKey val="0"/>
          <c:showVal val="0"/>
          <c:showCatName val="0"/>
          <c:showSerName val="0"/>
          <c:showPercent val="0"/>
          <c:showBubbleSize val="0"/>
        </c:dLbls>
        <c:marker val="1"/>
        <c:smooth val="0"/>
        <c:axId val="1799279032"/>
        <c:axId val="1799287080"/>
      </c:lineChart>
      <c:catAx>
        <c:axId val="1799279032"/>
        <c:scaling>
          <c:orientation val="minMax"/>
        </c:scaling>
        <c:delete val="0"/>
        <c:axPos val="b"/>
        <c:majorGridlines>
          <c:spPr>
            <a:ln>
              <a:solidFill>
                <a:sysClr val="window" lastClr="FFFFFF">
                  <a:lumMod val="85000"/>
                </a:sysClr>
              </a:solidFill>
            </a:ln>
          </c:spPr>
        </c:majorGridlines>
        <c:title>
          <c:tx>
            <c:rich>
              <a:bodyPr/>
              <a:lstStyle/>
              <a:p>
                <a:pPr>
                  <a:defRPr sz="1600" b="0"/>
                </a:pPr>
                <a:r>
                  <a:rPr lang="en-US" sz="1600" b="0" dirty="0" smtClean="0"/>
                  <a:t>Threads</a:t>
                </a:r>
                <a:endParaRPr lang="en-US" sz="1600" b="0" dirty="0"/>
              </a:p>
            </c:rich>
          </c:tx>
          <c:layout/>
          <c:overlay val="0"/>
        </c:title>
        <c:numFmt formatCode="General" sourceLinked="1"/>
        <c:majorTickMark val="none"/>
        <c:minorTickMark val="none"/>
        <c:tickLblPos val="nextTo"/>
        <c:txPr>
          <a:bodyPr/>
          <a:lstStyle/>
          <a:p>
            <a:pPr>
              <a:defRPr sz="1600" b="0"/>
            </a:pPr>
            <a:endParaRPr lang="en-US"/>
          </a:p>
        </c:txPr>
        <c:crossAx val="1799287080"/>
        <c:crosses val="autoZero"/>
        <c:auto val="1"/>
        <c:lblAlgn val="ctr"/>
        <c:lblOffset val="100"/>
        <c:noMultiLvlLbl val="0"/>
      </c:catAx>
      <c:valAx>
        <c:axId val="1799287080"/>
        <c:scaling>
          <c:orientation val="minMax"/>
        </c:scaling>
        <c:delete val="0"/>
        <c:axPos val="l"/>
        <c:majorGridlines>
          <c:spPr>
            <a:ln>
              <a:solidFill>
                <a:sysClr val="window" lastClr="FFFFFF">
                  <a:lumMod val="85000"/>
                </a:sysClr>
              </a:solidFill>
            </a:ln>
          </c:spPr>
        </c:majorGridlines>
        <c:title>
          <c:tx>
            <c:rich>
              <a:bodyPr rot="-5400000" vert="horz"/>
              <a:lstStyle/>
              <a:p>
                <a:pPr>
                  <a:defRPr sz="1600" b="0"/>
                </a:pPr>
                <a:r>
                  <a:rPr lang="en-US" sz="1600" b="0" dirty="0" smtClean="0"/>
                  <a:t>Total Ops</a:t>
                </a:r>
                <a:r>
                  <a:rPr lang="en-US" sz="1600" b="0" baseline="0" dirty="0" smtClean="0"/>
                  <a:t> (in millions)</a:t>
                </a:r>
                <a:endParaRPr lang="en-US" sz="1600" b="0" dirty="0"/>
              </a:p>
            </c:rich>
          </c:tx>
          <c:layout/>
          <c:overlay val="0"/>
        </c:title>
        <c:numFmt formatCode="General" sourceLinked="0"/>
        <c:majorTickMark val="none"/>
        <c:minorTickMark val="none"/>
        <c:tickLblPos val="nextTo"/>
        <c:txPr>
          <a:bodyPr/>
          <a:lstStyle/>
          <a:p>
            <a:pPr>
              <a:defRPr sz="2000" b="0"/>
            </a:pPr>
            <a:endParaRPr lang="en-US"/>
          </a:p>
        </c:txPr>
        <c:crossAx val="1799279032"/>
        <c:crosses val="autoZero"/>
        <c:crossBetween val="between"/>
        <c:dispUnits>
          <c:builtInUnit val="millions"/>
        </c:dispUnits>
      </c:valAx>
      <c:spPr>
        <a:noFill/>
      </c:spPr>
    </c:plotArea>
    <c:legend>
      <c:legendPos val="r"/>
      <c:layout>
        <c:manualLayout>
          <c:xMode val="edge"/>
          <c:yMode val="edge"/>
          <c:x val="0.775895941853422"/>
          <c:y val="0.000581677290338709"/>
          <c:w val="0.191130791713916"/>
          <c:h val="0.474555680539932"/>
        </c:manualLayout>
      </c:layout>
      <c:overlay val="0"/>
      <c:txPr>
        <a:bodyPr/>
        <a:lstStyle/>
        <a:p>
          <a:pPr>
            <a:defRPr sz="1800" b="0">
              <a:latin typeface="+mn-lt"/>
            </a:defRPr>
          </a:pPr>
          <a:endParaRPr lang="en-US"/>
        </a:p>
      </c:txPr>
    </c:legend>
    <c:plotVisOnly val="1"/>
    <c:dispBlanksAs val="gap"/>
    <c:showDLblsOverMax val="0"/>
  </c:chart>
  <c:spPr>
    <a:solidFill>
      <a:srgbClr val="FFFFFF"/>
    </a:solidFill>
    <a:ln>
      <a:solidFill>
        <a:srgbClr val="000000"/>
      </a:solidFill>
    </a:ln>
  </c:sp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27138362268611"/>
          <c:y val="0.0842253774543895"/>
          <c:w val="0.538674034913993"/>
          <c:h val="0.644522987405987"/>
        </c:manualLayout>
      </c:layout>
      <c:lineChart>
        <c:grouping val="standard"/>
        <c:varyColors val="0"/>
        <c:ser>
          <c:idx val="5"/>
          <c:order val="0"/>
          <c:tx>
            <c:v>RCU</c:v>
          </c:tx>
          <c:spPr>
            <a:ln w="15875">
              <a:solidFill>
                <a:sysClr val="windowText" lastClr="000000"/>
              </a:solidFill>
              <a:prstDash val="dash"/>
            </a:ln>
          </c:spPr>
          <c:marker>
            <c:symbol val="plus"/>
            <c:size val="4"/>
            <c:spPr>
              <a:solidFill>
                <a:sysClr val="windowText" lastClr="000000"/>
              </a:solidFill>
              <a:ln>
                <a:solidFill>
                  <a:sysClr val="windowText" lastClr="000000"/>
                </a:solidFill>
              </a:ln>
            </c:spPr>
          </c:marker>
          <c:cat>
            <c:numRef>
              <c:f>'Hash-1000-100'!$D$190:$D$198</c:f>
              <c:numCache>
                <c:formatCode>General</c:formatCode>
                <c:ptCount val="9"/>
                <c:pt idx="0">
                  <c:v>1.0</c:v>
                </c:pt>
                <c:pt idx="1">
                  <c:v>2.0</c:v>
                </c:pt>
                <c:pt idx="2">
                  <c:v>4.0</c:v>
                </c:pt>
                <c:pt idx="3">
                  <c:v>6.0</c:v>
                </c:pt>
                <c:pt idx="4">
                  <c:v>8.0</c:v>
                </c:pt>
                <c:pt idx="5">
                  <c:v>10.0</c:v>
                </c:pt>
                <c:pt idx="6">
                  <c:v>12.0</c:v>
                </c:pt>
                <c:pt idx="7">
                  <c:v>14.0</c:v>
                </c:pt>
                <c:pt idx="8">
                  <c:v>16.0</c:v>
                </c:pt>
              </c:numCache>
            </c:numRef>
          </c:cat>
          <c:val>
            <c:numRef>
              <c:f>'Hash-1000-100'!$E$168:$E$176</c:f>
              <c:numCache>
                <c:formatCode>General</c:formatCode>
                <c:ptCount val="9"/>
                <c:pt idx="0">
                  <c:v>9.57115E6</c:v>
                </c:pt>
                <c:pt idx="1">
                  <c:v>1.8980636E7</c:v>
                </c:pt>
                <c:pt idx="2">
                  <c:v>3.8503354E7</c:v>
                </c:pt>
                <c:pt idx="3">
                  <c:v>5.685919E7</c:v>
                </c:pt>
                <c:pt idx="4">
                  <c:v>7.5399461E7</c:v>
                </c:pt>
                <c:pt idx="5">
                  <c:v>9.0467939E7</c:v>
                </c:pt>
                <c:pt idx="6">
                  <c:v>1.05893168E8</c:v>
                </c:pt>
                <c:pt idx="7">
                  <c:v>1.20134283E8</c:v>
                </c:pt>
                <c:pt idx="8">
                  <c:v>1.32565684E8</c:v>
                </c:pt>
              </c:numCache>
            </c:numRef>
          </c:val>
          <c:smooth val="0"/>
        </c:ser>
        <c:ser>
          <c:idx val="9"/>
          <c:order val="1"/>
          <c:tx>
            <c:v>RLU</c:v>
          </c:tx>
          <c:spPr>
            <a:ln w="15875">
              <a:solidFill>
                <a:srgbClr val="0000FF"/>
              </a:solidFill>
              <a:prstDash val="solid"/>
            </a:ln>
          </c:spPr>
          <c:marker>
            <c:symbol val="circle"/>
            <c:size val="6"/>
            <c:spPr>
              <a:solidFill>
                <a:srgbClr val="0000FF"/>
              </a:solidFill>
              <a:ln>
                <a:solidFill>
                  <a:srgbClr val="0000FF"/>
                </a:solidFill>
              </a:ln>
            </c:spPr>
          </c:marker>
          <c:cat>
            <c:numRef>
              <c:f>'Hash-1000-100'!$D$190:$D$198</c:f>
              <c:numCache>
                <c:formatCode>General</c:formatCode>
                <c:ptCount val="9"/>
                <c:pt idx="0">
                  <c:v>1.0</c:v>
                </c:pt>
                <c:pt idx="1">
                  <c:v>2.0</c:v>
                </c:pt>
                <c:pt idx="2">
                  <c:v>4.0</c:v>
                </c:pt>
                <c:pt idx="3">
                  <c:v>6.0</c:v>
                </c:pt>
                <c:pt idx="4">
                  <c:v>8.0</c:v>
                </c:pt>
                <c:pt idx="5">
                  <c:v>10.0</c:v>
                </c:pt>
                <c:pt idx="6">
                  <c:v>12.0</c:v>
                </c:pt>
                <c:pt idx="7">
                  <c:v>14.0</c:v>
                </c:pt>
                <c:pt idx="8">
                  <c:v>16.0</c:v>
                </c:pt>
              </c:numCache>
            </c:numRef>
          </c:cat>
          <c:val>
            <c:numRef>
              <c:f>'Hash-1000-100'!$E$179:$E$187</c:f>
              <c:numCache>
                <c:formatCode>General</c:formatCode>
                <c:ptCount val="9"/>
                <c:pt idx="0">
                  <c:v>9.16284E6</c:v>
                </c:pt>
                <c:pt idx="1">
                  <c:v>1.7285297E7</c:v>
                </c:pt>
                <c:pt idx="2">
                  <c:v>3.2110358E7</c:v>
                </c:pt>
                <c:pt idx="3">
                  <c:v>4.6624686E7</c:v>
                </c:pt>
                <c:pt idx="4">
                  <c:v>6.0521227E7</c:v>
                </c:pt>
                <c:pt idx="5">
                  <c:v>7.0614875E7</c:v>
                </c:pt>
                <c:pt idx="6">
                  <c:v>8.3181351E7</c:v>
                </c:pt>
                <c:pt idx="7">
                  <c:v>9.1923986E7</c:v>
                </c:pt>
                <c:pt idx="8">
                  <c:v>9.9082944E7</c:v>
                </c:pt>
              </c:numCache>
            </c:numRef>
          </c:val>
          <c:smooth val="0"/>
        </c:ser>
        <c:dLbls>
          <c:showLegendKey val="0"/>
          <c:showVal val="0"/>
          <c:showCatName val="0"/>
          <c:showSerName val="0"/>
          <c:showPercent val="0"/>
          <c:showBubbleSize val="0"/>
        </c:dLbls>
        <c:marker val="1"/>
        <c:smooth val="0"/>
        <c:axId val="1798671480"/>
        <c:axId val="1798681128"/>
      </c:lineChart>
      <c:catAx>
        <c:axId val="1798671480"/>
        <c:scaling>
          <c:orientation val="minMax"/>
        </c:scaling>
        <c:delete val="0"/>
        <c:axPos val="b"/>
        <c:majorGridlines>
          <c:spPr>
            <a:ln>
              <a:solidFill>
                <a:sysClr val="window" lastClr="FFFFFF">
                  <a:lumMod val="85000"/>
                </a:sysClr>
              </a:solidFill>
            </a:ln>
          </c:spPr>
        </c:majorGridlines>
        <c:title>
          <c:tx>
            <c:rich>
              <a:bodyPr/>
              <a:lstStyle/>
              <a:p>
                <a:pPr>
                  <a:defRPr sz="1600"/>
                </a:pPr>
                <a:r>
                  <a:rPr lang="en-US" sz="1600" b="0" dirty="0" smtClean="0"/>
                  <a:t>Threads</a:t>
                </a:r>
                <a:endParaRPr lang="en-US" sz="1600" b="0" dirty="0"/>
              </a:p>
            </c:rich>
          </c:tx>
          <c:layout/>
          <c:overlay val="0"/>
        </c:title>
        <c:numFmt formatCode="General" sourceLinked="1"/>
        <c:majorTickMark val="none"/>
        <c:minorTickMark val="none"/>
        <c:tickLblPos val="nextTo"/>
        <c:txPr>
          <a:bodyPr/>
          <a:lstStyle/>
          <a:p>
            <a:pPr>
              <a:defRPr sz="1600" b="0"/>
            </a:pPr>
            <a:endParaRPr lang="en-US"/>
          </a:p>
        </c:txPr>
        <c:crossAx val="1798681128"/>
        <c:crosses val="autoZero"/>
        <c:auto val="1"/>
        <c:lblAlgn val="ctr"/>
        <c:lblOffset val="100"/>
        <c:noMultiLvlLbl val="0"/>
      </c:catAx>
      <c:valAx>
        <c:axId val="1798681128"/>
        <c:scaling>
          <c:orientation val="minMax"/>
        </c:scaling>
        <c:delete val="0"/>
        <c:axPos val="l"/>
        <c:majorGridlines>
          <c:spPr>
            <a:ln>
              <a:solidFill>
                <a:sysClr val="window" lastClr="FFFFFF">
                  <a:lumMod val="85000"/>
                </a:sysClr>
              </a:solidFill>
            </a:ln>
          </c:spPr>
        </c:majorGridlines>
        <c:title>
          <c:tx>
            <c:rich>
              <a:bodyPr rot="-5400000" vert="horz"/>
              <a:lstStyle/>
              <a:p>
                <a:pPr>
                  <a:defRPr sz="1600"/>
                </a:pPr>
                <a:r>
                  <a:rPr lang="en-US" sz="1600" b="0" i="0" baseline="0" dirty="0">
                    <a:effectLst/>
                  </a:rPr>
                  <a:t>Total </a:t>
                </a:r>
                <a:r>
                  <a:rPr lang="en-US" sz="1600" b="0" i="0" baseline="0" dirty="0" smtClean="0">
                    <a:effectLst/>
                  </a:rPr>
                  <a:t>Ops (in millions) </a:t>
                </a:r>
                <a:endParaRPr lang="en-US" sz="1600" b="0" dirty="0">
                  <a:effectLst/>
                </a:endParaRPr>
              </a:p>
            </c:rich>
          </c:tx>
          <c:layout/>
          <c:overlay val="0"/>
        </c:title>
        <c:numFmt formatCode="General" sourceLinked="0"/>
        <c:majorTickMark val="none"/>
        <c:minorTickMark val="none"/>
        <c:tickLblPos val="nextTo"/>
        <c:txPr>
          <a:bodyPr/>
          <a:lstStyle/>
          <a:p>
            <a:pPr>
              <a:defRPr sz="2000" b="0"/>
            </a:pPr>
            <a:endParaRPr lang="en-US"/>
          </a:p>
        </c:txPr>
        <c:crossAx val="1798671480"/>
        <c:crosses val="autoZero"/>
        <c:crossBetween val="between"/>
        <c:dispUnits>
          <c:builtInUnit val="millions"/>
        </c:dispUnits>
      </c:valAx>
      <c:spPr>
        <a:noFill/>
      </c:spPr>
    </c:plotArea>
    <c:legend>
      <c:legendPos val="r"/>
      <c:layout>
        <c:manualLayout>
          <c:xMode val="edge"/>
          <c:yMode val="edge"/>
          <c:x val="0.775895941853422"/>
          <c:y val="0.000581677290338709"/>
          <c:w val="0.191130791713916"/>
          <c:h val="0.474555680539932"/>
        </c:manualLayout>
      </c:layout>
      <c:overlay val="0"/>
      <c:txPr>
        <a:bodyPr/>
        <a:lstStyle/>
        <a:p>
          <a:pPr>
            <a:defRPr sz="1800" b="0">
              <a:latin typeface="+mn-lt"/>
            </a:defRPr>
          </a:pPr>
          <a:endParaRPr lang="en-US"/>
        </a:p>
      </c:txPr>
    </c:legend>
    <c:plotVisOnly val="1"/>
    <c:dispBlanksAs val="gap"/>
    <c:showDLblsOverMax val="0"/>
  </c:chart>
  <c:spPr>
    <a:solidFill>
      <a:srgbClr val="FFFFFF"/>
    </a:solidFill>
    <a:ln>
      <a:solidFill>
        <a:srgbClr val="000000"/>
      </a:solidFill>
    </a:ln>
  </c:sp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25109964702688"/>
          <c:y val="0.0842253774543895"/>
          <c:w val="0.540702432479916"/>
          <c:h val="0.639504173249107"/>
        </c:manualLayout>
      </c:layout>
      <c:lineChart>
        <c:grouping val="standard"/>
        <c:varyColors val="0"/>
        <c:ser>
          <c:idx val="9"/>
          <c:order val="0"/>
          <c:tx>
            <c:v>RCU</c:v>
          </c:tx>
          <c:spPr>
            <a:ln w="15875">
              <a:solidFill>
                <a:sysClr val="windowText" lastClr="000000"/>
              </a:solidFill>
              <a:prstDash val="dash"/>
            </a:ln>
          </c:spPr>
          <c:marker>
            <c:symbol val="star"/>
            <c:size val="5"/>
            <c:spPr>
              <a:solidFill>
                <a:sysClr val="windowText" lastClr="000000"/>
              </a:solidFill>
              <a:ln>
                <a:solidFill>
                  <a:sysClr val="windowText" lastClr="000000"/>
                </a:solidFill>
              </a:ln>
            </c:spPr>
          </c:marker>
          <c:cat>
            <c:numRef>
              <c:f>'List-1000'!$D$5:$D$13</c:f>
              <c:numCache>
                <c:formatCode>General</c:formatCode>
                <c:ptCount val="9"/>
                <c:pt idx="0">
                  <c:v>1.0</c:v>
                </c:pt>
                <c:pt idx="1">
                  <c:v>2.0</c:v>
                </c:pt>
                <c:pt idx="2">
                  <c:v>4.0</c:v>
                </c:pt>
                <c:pt idx="3">
                  <c:v>6.0</c:v>
                </c:pt>
                <c:pt idx="4">
                  <c:v>8.0</c:v>
                </c:pt>
                <c:pt idx="5">
                  <c:v>10.0</c:v>
                </c:pt>
                <c:pt idx="6">
                  <c:v>12.0</c:v>
                </c:pt>
                <c:pt idx="7">
                  <c:v>14.0</c:v>
                </c:pt>
                <c:pt idx="8">
                  <c:v>16.0</c:v>
                </c:pt>
              </c:numCache>
            </c:numRef>
          </c:cat>
          <c:val>
            <c:numRef>
              <c:f>'List-1000'!$E$73:$E$81</c:f>
              <c:numCache>
                <c:formatCode>General</c:formatCode>
                <c:ptCount val="9"/>
                <c:pt idx="0">
                  <c:v>3.971448E6</c:v>
                </c:pt>
                <c:pt idx="1">
                  <c:v>6.741864E6</c:v>
                </c:pt>
                <c:pt idx="2">
                  <c:v>1.1232442E7</c:v>
                </c:pt>
                <c:pt idx="3">
                  <c:v>1.3894356E7</c:v>
                </c:pt>
                <c:pt idx="4">
                  <c:v>1.6518521E7</c:v>
                </c:pt>
                <c:pt idx="5">
                  <c:v>1.4623413E7</c:v>
                </c:pt>
                <c:pt idx="6">
                  <c:v>1.4580795E7</c:v>
                </c:pt>
                <c:pt idx="7">
                  <c:v>1.4492654E7</c:v>
                </c:pt>
                <c:pt idx="8">
                  <c:v>1.423592E7</c:v>
                </c:pt>
              </c:numCache>
            </c:numRef>
          </c:val>
          <c:smooth val="0"/>
        </c:ser>
        <c:ser>
          <c:idx val="0"/>
          <c:order val="1"/>
          <c:tx>
            <c:v>RLU</c:v>
          </c:tx>
          <c:spPr>
            <a:ln w="15875">
              <a:solidFill>
                <a:srgbClr val="0000FF"/>
              </a:solidFill>
            </a:ln>
          </c:spPr>
          <c:marker>
            <c:symbol val="circle"/>
            <c:size val="5"/>
            <c:spPr>
              <a:solidFill>
                <a:srgbClr val="0000FF"/>
              </a:solidFill>
              <a:ln>
                <a:solidFill>
                  <a:srgbClr val="0000FF"/>
                </a:solidFill>
              </a:ln>
            </c:spPr>
          </c:marker>
          <c:cat>
            <c:numRef>
              <c:f>'List-1000'!$D$5:$D$13</c:f>
              <c:numCache>
                <c:formatCode>General</c:formatCode>
                <c:ptCount val="9"/>
                <c:pt idx="0">
                  <c:v>1.0</c:v>
                </c:pt>
                <c:pt idx="1">
                  <c:v>2.0</c:v>
                </c:pt>
                <c:pt idx="2">
                  <c:v>4.0</c:v>
                </c:pt>
                <c:pt idx="3">
                  <c:v>6.0</c:v>
                </c:pt>
                <c:pt idx="4">
                  <c:v>8.0</c:v>
                </c:pt>
                <c:pt idx="5">
                  <c:v>10.0</c:v>
                </c:pt>
                <c:pt idx="6">
                  <c:v>12.0</c:v>
                </c:pt>
                <c:pt idx="7">
                  <c:v>14.0</c:v>
                </c:pt>
                <c:pt idx="8">
                  <c:v>16.0</c:v>
                </c:pt>
              </c:numCache>
            </c:numRef>
          </c:cat>
          <c:val>
            <c:numRef>
              <c:f>'List-1000'!$E$84:$E$92</c:f>
              <c:numCache>
                <c:formatCode>General</c:formatCode>
                <c:ptCount val="9"/>
                <c:pt idx="0">
                  <c:v>5.465981E6</c:v>
                </c:pt>
                <c:pt idx="1">
                  <c:v>9.28599E6</c:v>
                </c:pt>
                <c:pt idx="2">
                  <c:v>1.4863585E7</c:v>
                </c:pt>
                <c:pt idx="3">
                  <c:v>2.0540168E7</c:v>
                </c:pt>
                <c:pt idx="4">
                  <c:v>2.5553011E7</c:v>
                </c:pt>
                <c:pt idx="5">
                  <c:v>2.8811367E7</c:v>
                </c:pt>
                <c:pt idx="6">
                  <c:v>3.1223393E7</c:v>
                </c:pt>
                <c:pt idx="7">
                  <c:v>3.5541381E7</c:v>
                </c:pt>
                <c:pt idx="8">
                  <c:v>3.876321E7</c:v>
                </c:pt>
              </c:numCache>
            </c:numRef>
          </c:val>
          <c:smooth val="0"/>
        </c:ser>
        <c:dLbls>
          <c:showLegendKey val="0"/>
          <c:showVal val="0"/>
          <c:showCatName val="0"/>
          <c:showSerName val="0"/>
          <c:showPercent val="0"/>
          <c:showBubbleSize val="0"/>
        </c:dLbls>
        <c:marker val="1"/>
        <c:smooth val="0"/>
        <c:axId val="1791905560"/>
        <c:axId val="1778809032"/>
      </c:lineChart>
      <c:catAx>
        <c:axId val="1791905560"/>
        <c:scaling>
          <c:orientation val="minMax"/>
        </c:scaling>
        <c:delete val="0"/>
        <c:axPos val="b"/>
        <c:majorGridlines>
          <c:spPr>
            <a:ln>
              <a:solidFill>
                <a:sysClr val="window" lastClr="FFFFFF">
                  <a:lumMod val="85000"/>
                </a:sysClr>
              </a:solidFill>
            </a:ln>
          </c:spPr>
        </c:majorGridlines>
        <c:title>
          <c:tx>
            <c:rich>
              <a:bodyPr/>
              <a:lstStyle/>
              <a:p>
                <a:pPr>
                  <a:defRPr sz="1600"/>
                </a:pPr>
                <a:r>
                  <a:rPr lang="en-US" sz="1600" b="0" dirty="0" smtClean="0"/>
                  <a:t>Threads</a:t>
                </a:r>
                <a:endParaRPr lang="en-US" sz="1600" b="0" dirty="0"/>
              </a:p>
            </c:rich>
          </c:tx>
          <c:layout/>
          <c:overlay val="0"/>
        </c:title>
        <c:numFmt formatCode="General" sourceLinked="1"/>
        <c:majorTickMark val="none"/>
        <c:minorTickMark val="none"/>
        <c:tickLblPos val="nextTo"/>
        <c:txPr>
          <a:bodyPr/>
          <a:lstStyle/>
          <a:p>
            <a:pPr>
              <a:defRPr sz="1600" b="0"/>
            </a:pPr>
            <a:endParaRPr lang="en-US"/>
          </a:p>
        </c:txPr>
        <c:crossAx val="1778809032"/>
        <c:crosses val="autoZero"/>
        <c:auto val="1"/>
        <c:lblAlgn val="ctr"/>
        <c:lblOffset val="100"/>
        <c:noMultiLvlLbl val="0"/>
      </c:catAx>
      <c:valAx>
        <c:axId val="1778809032"/>
        <c:scaling>
          <c:orientation val="minMax"/>
        </c:scaling>
        <c:delete val="0"/>
        <c:axPos val="l"/>
        <c:majorGridlines>
          <c:spPr>
            <a:ln>
              <a:solidFill>
                <a:sysClr val="window" lastClr="FFFFFF">
                  <a:lumMod val="85000"/>
                </a:sysClr>
              </a:solidFill>
            </a:ln>
          </c:spPr>
        </c:majorGridlines>
        <c:title>
          <c:tx>
            <c:rich>
              <a:bodyPr rot="-5400000" vert="horz"/>
              <a:lstStyle/>
              <a:p>
                <a:pPr>
                  <a:defRPr sz="1600"/>
                </a:pPr>
                <a:r>
                  <a:rPr lang="en-US" sz="1600" b="0" dirty="0"/>
                  <a:t>Total </a:t>
                </a:r>
                <a:r>
                  <a:rPr lang="en-US" sz="1600" b="0" dirty="0" smtClean="0"/>
                  <a:t>Ops (in millions) </a:t>
                </a:r>
                <a:endParaRPr lang="en-US" sz="1600" b="0" dirty="0"/>
              </a:p>
            </c:rich>
          </c:tx>
          <c:layout/>
          <c:overlay val="0"/>
        </c:title>
        <c:numFmt formatCode="General" sourceLinked="0"/>
        <c:majorTickMark val="none"/>
        <c:minorTickMark val="none"/>
        <c:tickLblPos val="nextTo"/>
        <c:txPr>
          <a:bodyPr/>
          <a:lstStyle/>
          <a:p>
            <a:pPr>
              <a:defRPr sz="2000" b="0"/>
            </a:pPr>
            <a:endParaRPr lang="en-US"/>
          </a:p>
        </c:txPr>
        <c:crossAx val="1791905560"/>
        <c:crosses val="autoZero"/>
        <c:crossBetween val="between"/>
        <c:dispUnits>
          <c:builtInUnit val="millions"/>
        </c:dispUnits>
      </c:valAx>
      <c:spPr>
        <a:noFill/>
      </c:spPr>
    </c:plotArea>
    <c:legend>
      <c:legendPos val="r"/>
      <c:layout>
        <c:manualLayout>
          <c:xMode val="edge"/>
          <c:yMode val="edge"/>
          <c:x val="0.775895941853422"/>
          <c:y val="0.000581677290338709"/>
          <c:w val="0.191130791713916"/>
          <c:h val="0.474555680539932"/>
        </c:manualLayout>
      </c:layout>
      <c:overlay val="0"/>
      <c:txPr>
        <a:bodyPr/>
        <a:lstStyle/>
        <a:p>
          <a:pPr>
            <a:defRPr sz="1800" b="0">
              <a:latin typeface="+mn-lt"/>
            </a:defRPr>
          </a:pPr>
          <a:endParaRPr lang="en-US"/>
        </a:p>
      </c:txPr>
    </c:legend>
    <c:plotVisOnly val="1"/>
    <c:dispBlanksAs val="gap"/>
    <c:showDLblsOverMax val="0"/>
  </c:chart>
  <c:spPr>
    <a:solidFill>
      <a:srgbClr val="FFFFFF"/>
    </a:solidFill>
    <a:ln>
      <a:solidFill>
        <a:srgbClr val="000000"/>
      </a:solidFill>
    </a:ln>
  </c:sp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25109964702688"/>
          <c:y val="0.0842253774543895"/>
          <c:w val="0.540702432479916"/>
          <c:h val="0.640635325020925"/>
        </c:manualLayout>
      </c:layout>
      <c:lineChart>
        <c:grouping val="standard"/>
        <c:varyColors val="0"/>
        <c:ser>
          <c:idx val="0"/>
          <c:order val="0"/>
          <c:tx>
            <c:v>RCU</c:v>
          </c:tx>
          <c:spPr>
            <a:ln w="15875">
              <a:solidFill>
                <a:sysClr val="windowText" lastClr="000000"/>
              </a:solidFill>
              <a:prstDash val="dash"/>
            </a:ln>
          </c:spPr>
          <c:marker>
            <c:symbol val="square"/>
            <c:size val="5"/>
            <c:spPr>
              <a:solidFill>
                <a:sysClr val="windowText" lastClr="000000"/>
              </a:solidFill>
              <a:ln>
                <a:solidFill>
                  <a:sysClr val="windowText" lastClr="000000"/>
                </a:solidFill>
              </a:ln>
            </c:spPr>
          </c:marker>
          <c:cat>
            <c:numRef>
              <c:f>'List-1000'!$D$5:$D$13</c:f>
              <c:numCache>
                <c:formatCode>General</c:formatCode>
                <c:ptCount val="9"/>
                <c:pt idx="0">
                  <c:v>1.0</c:v>
                </c:pt>
                <c:pt idx="1">
                  <c:v>2.0</c:v>
                </c:pt>
                <c:pt idx="2">
                  <c:v>4.0</c:v>
                </c:pt>
                <c:pt idx="3">
                  <c:v>6.0</c:v>
                </c:pt>
                <c:pt idx="4">
                  <c:v>8.0</c:v>
                </c:pt>
                <c:pt idx="5">
                  <c:v>10.0</c:v>
                </c:pt>
                <c:pt idx="6">
                  <c:v>12.0</c:v>
                </c:pt>
                <c:pt idx="7">
                  <c:v>14.0</c:v>
                </c:pt>
                <c:pt idx="8">
                  <c:v>16.0</c:v>
                </c:pt>
              </c:numCache>
            </c:numRef>
          </c:cat>
          <c:val>
            <c:numRef>
              <c:f>'List-1000'!$E$27:$E$35</c:f>
              <c:numCache>
                <c:formatCode>General</c:formatCode>
                <c:ptCount val="9"/>
                <c:pt idx="0">
                  <c:v>4.076215E6</c:v>
                </c:pt>
                <c:pt idx="1">
                  <c:v>7.413105E6</c:v>
                </c:pt>
                <c:pt idx="2">
                  <c:v>1.6607187E7</c:v>
                </c:pt>
                <c:pt idx="3">
                  <c:v>2.0733401E7</c:v>
                </c:pt>
                <c:pt idx="4">
                  <c:v>2.6750846E7</c:v>
                </c:pt>
                <c:pt idx="5">
                  <c:v>3.199216E7</c:v>
                </c:pt>
                <c:pt idx="6">
                  <c:v>3.7571264E7</c:v>
                </c:pt>
                <c:pt idx="7">
                  <c:v>4.3403597E7</c:v>
                </c:pt>
                <c:pt idx="8">
                  <c:v>5.0122208E7</c:v>
                </c:pt>
              </c:numCache>
            </c:numRef>
          </c:val>
          <c:smooth val="0"/>
        </c:ser>
        <c:ser>
          <c:idx val="1"/>
          <c:order val="1"/>
          <c:tx>
            <c:v>RLU</c:v>
          </c:tx>
          <c:spPr>
            <a:ln w="15875">
              <a:solidFill>
                <a:srgbClr val="0000FF"/>
              </a:solidFill>
              <a:prstDash val="solid"/>
            </a:ln>
          </c:spPr>
          <c:marker>
            <c:symbol val="circle"/>
            <c:size val="5"/>
            <c:spPr>
              <a:solidFill>
                <a:srgbClr val="0000FF"/>
              </a:solidFill>
              <a:ln>
                <a:solidFill>
                  <a:srgbClr val="0000FF"/>
                </a:solidFill>
              </a:ln>
            </c:spPr>
          </c:marker>
          <c:cat>
            <c:numRef>
              <c:f>'List-1000'!$D$5:$D$13</c:f>
              <c:numCache>
                <c:formatCode>General</c:formatCode>
                <c:ptCount val="9"/>
                <c:pt idx="0">
                  <c:v>1.0</c:v>
                </c:pt>
                <c:pt idx="1">
                  <c:v>2.0</c:v>
                </c:pt>
                <c:pt idx="2">
                  <c:v>4.0</c:v>
                </c:pt>
                <c:pt idx="3">
                  <c:v>6.0</c:v>
                </c:pt>
                <c:pt idx="4">
                  <c:v>8.0</c:v>
                </c:pt>
                <c:pt idx="5">
                  <c:v>10.0</c:v>
                </c:pt>
                <c:pt idx="6">
                  <c:v>12.0</c:v>
                </c:pt>
                <c:pt idx="7">
                  <c:v>14.0</c:v>
                </c:pt>
                <c:pt idx="8">
                  <c:v>16.0</c:v>
                </c:pt>
              </c:numCache>
            </c:numRef>
          </c:cat>
          <c:val>
            <c:numRef>
              <c:f>'List-1000'!$E$38:$E$46</c:f>
              <c:numCache>
                <c:formatCode>General</c:formatCode>
                <c:ptCount val="9"/>
                <c:pt idx="0">
                  <c:v>4.662022E6</c:v>
                </c:pt>
                <c:pt idx="1">
                  <c:v>1.0178739E7</c:v>
                </c:pt>
                <c:pt idx="2">
                  <c:v>2.0803839E7</c:v>
                </c:pt>
                <c:pt idx="3">
                  <c:v>3.0286731E7</c:v>
                </c:pt>
                <c:pt idx="4">
                  <c:v>3.6744871E7</c:v>
                </c:pt>
                <c:pt idx="5">
                  <c:v>4.3202695E7</c:v>
                </c:pt>
                <c:pt idx="6">
                  <c:v>5.4123088E7</c:v>
                </c:pt>
                <c:pt idx="7">
                  <c:v>6.4775328E7</c:v>
                </c:pt>
                <c:pt idx="8">
                  <c:v>6.8451902E7</c:v>
                </c:pt>
              </c:numCache>
            </c:numRef>
          </c:val>
          <c:smooth val="0"/>
        </c:ser>
        <c:dLbls>
          <c:showLegendKey val="0"/>
          <c:showVal val="0"/>
          <c:showCatName val="0"/>
          <c:showSerName val="0"/>
          <c:showPercent val="0"/>
          <c:showBubbleSize val="0"/>
        </c:dLbls>
        <c:marker val="1"/>
        <c:smooth val="0"/>
        <c:axId val="2061745816"/>
        <c:axId val="1789575064"/>
      </c:lineChart>
      <c:catAx>
        <c:axId val="2061745816"/>
        <c:scaling>
          <c:orientation val="minMax"/>
        </c:scaling>
        <c:delete val="0"/>
        <c:axPos val="b"/>
        <c:majorGridlines>
          <c:spPr>
            <a:ln>
              <a:solidFill>
                <a:sysClr val="window" lastClr="FFFFFF">
                  <a:lumMod val="85000"/>
                </a:sysClr>
              </a:solidFill>
            </a:ln>
          </c:spPr>
        </c:majorGridlines>
        <c:title>
          <c:tx>
            <c:rich>
              <a:bodyPr/>
              <a:lstStyle/>
              <a:p>
                <a:pPr>
                  <a:defRPr sz="1600"/>
                </a:pPr>
                <a:r>
                  <a:rPr lang="en-US" sz="1600" b="0" dirty="0" smtClean="0"/>
                  <a:t>Threads</a:t>
                </a:r>
                <a:endParaRPr lang="en-US" sz="1600" b="0" dirty="0"/>
              </a:p>
            </c:rich>
          </c:tx>
          <c:layout/>
          <c:overlay val="0"/>
        </c:title>
        <c:numFmt formatCode="General" sourceLinked="1"/>
        <c:majorTickMark val="none"/>
        <c:minorTickMark val="none"/>
        <c:tickLblPos val="nextTo"/>
        <c:txPr>
          <a:bodyPr/>
          <a:lstStyle/>
          <a:p>
            <a:pPr>
              <a:defRPr sz="1600" b="0"/>
            </a:pPr>
            <a:endParaRPr lang="en-US"/>
          </a:p>
        </c:txPr>
        <c:crossAx val="1789575064"/>
        <c:crosses val="autoZero"/>
        <c:auto val="1"/>
        <c:lblAlgn val="ctr"/>
        <c:lblOffset val="100"/>
        <c:noMultiLvlLbl val="0"/>
      </c:catAx>
      <c:valAx>
        <c:axId val="1789575064"/>
        <c:scaling>
          <c:orientation val="minMax"/>
        </c:scaling>
        <c:delete val="0"/>
        <c:axPos val="l"/>
        <c:majorGridlines>
          <c:spPr>
            <a:ln>
              <a:solidFill>
                <a:sysClr val="window" lastClr="FFFFFF">
                  <a:lumMod val="85000"/>
                </a:sysClr>
              </a:solidFill>
            </a:ln>
          </c:spPr>
        </c:majorGridlines>
        <c:title>
          <c:tx>
            <c:rich>
              <a:bodyPr rot="-5400000" vert="horz"/>
              <a:lstStyle/>
              <a:p>
                <a:pPr>
                  <a:defRPr sz="1600" b="0"/>
                </a:pPr>
                <a:r>
                  <a:rPr lang="en-US" sz="1600" b="0" dirty="0"/>
                  <a:t>Total </a:t>
                </a:r>
                <a:r>
                  <a:rPr lang="en-US" sz="1600" b="0" dirty="0" smtClean="0"/>
                  <a:t>Ops (in millions) </a:t>
                </a:r>
                <a:endParaRPr lang="en-US" sz="1600" b="0" dirty="0"/>
              </a:p>
            </c:rich>
          </c:tx>
          <c:layout/>
          <c:overlay val="0"/>
        </c:title>
        <c:numFmt formatCode="General" sourceLinked="0"/>
        <c:majorTickMark val="none"/>
        <c:minorTickMark val="none"/>
        <c:tickLblPos val="nextTo"/>
        <c:txPr>
          <a:bodyPr/>
          <a:lstStyle/>
          <a:p>
            <a:pPr>
              <a:defRPr sz="2000" b="0"/>
            </a:pPr>
            <a:endParaRPr lang="en-US"/>
          </a:p>
        </c:txPr>
        <c:crossAx val="2061745816"/>
        <c:crosses val="autoZero"/>
        <c:crossBetween val="between"/>
        <c:dispUnits>
          <c:builtInUnit val="millions"/>
        </c:dispUnits>
      </c:valAx>
      <c:spPr>
        <a:noFill/>
      </c:spPr>
    </c:plotArea>
    <c:legend>
      <c:legendPos val="r"/>
      <c:layout>
        <c:manualLayout>
          <c:xMode val="edge"/>
          <c:yMode val="edge"/>
          <c:x val="0.775895941853422"/>
          <c:y val="0.000581677290338709"/>
          <c:w val="0.191130791713916"/>
          <c:h val="0.474555680539932"/>
        </c:manualLayout>
      </c:layout>
      <c:overlay val="0"/>
      <c:txPr>
        <a:bodyPr/>
        <a:lstStyle/>
        <a:p>
          <a:pPr>
            <a:defRPr sz="1800" b="0">
              <a:latin typeface="+mn-lt"/>
            </a:defRPr>
          </a:pPr>
          <a:endParaRPr lang="en-US"/>
        </a:p>
      </c:txPr>
    </c:legend>
    <c:plotVisOnly val="1"/>
    <c:dispBlanksAs val="gap"/>
    <c:showDLblsOverMax val="0"/>
  </c:chart>
  <c:spPr>
    <a:solidFill>
      <a:srgbClr val="FFFFFF"/>
    </a:solidFill>
    <a:ln>
      <a:solidFill>
        <a:srgbClr val="000000"/>
      </a:solidFill>
    </a:ln>
  </c:spPr>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60201259578076"/>
          <c:y val="0.0842253774543895"/>
          <c:w val="0.605611144760751"/>
          <c:h val="0.7665377195813"/>
        </c:manualLayout>
      </c:layout>
      <c:lineChart>
        <c:grouping val="standard"/>
        <c:varyColors val="0"/>
        <c:ser>
          <c:idx val="5"/>
          <c:order val="0"/>
          <c:tx>
            <c:v>Orig</c:v>
          </c:tx>
          <c:spPr>
            <a:ln w="15875">
              <a:solidFill>
                <a:srgbClr val="FF0000"/>
              </a:solidFill>
            </a:ln>
          </c:spPr>
          <c:marker>
            <c:symbol val="plus"/>
            <c:size val="4"/>
            <c:spPr>
              <a:solidFill>
                <a:srgbClr val="FF0000"/>
              </a:solidFill>
              <a:ln>
                <a:solidFill>
                  <a:srgbClr val="FF0000"/>
                </a:solidFill>
              </a:ln>
            </c:spPr>
          </c:marker>
          <c:cat>
            <c:numRef>
              <c:f>'Hash-1000-100'!$D$5:$D$13</c:f>
              <c:numCache>
                <c:formatCode>General</c:formatCode>
                <c:ptCount val="9"/>
                <c:pt idx="0">
                  <c:v>1.0</c:v>
                </c:pt>
                <c:pt idx="1">
                  <c:v>2.0</c:v>
                </c:pt>
                <c:pt idx="2">
                  <c:v>4.0</c:v>
                </c:pt>
                <c:pt idx="3">
                  <c:v>6.0</c:v>
                </c:pt>
                <c:pt idx="4">
                  <c:v>8.0</c:v>
                </c:pt>
                <c:pt idx="5">
                  <c:v>10.0</c:v>
                </c:pt>
                <c:pt idx="6">
                  <c:v>12.0</c:v>
                </c:pt>
                <c:pt idx="7">
                  <c:v>14.0</c:v>
                </c:pt>
                <c:pt idx="8">
                  <c:v>16.0</c:v>
                </c:pt>
              </c:numCache>
            </c:numRef>
          </c:cat>
          <c:val>
            <c:numRef>
              <c:f>Kyoto!$H$41:$H$49</c:f>
              <c:numCache>
                <c:formatCode>General</c:formatCode>
                <c:ptCount val="9"/>
                <c:pt idx="0">
                  <c:v>1.61186331399097E6</c:v>
                </c:pt>
                <c:pt idx="1">
                  <c:v>2.67129691465206E6</c:v>
                </c:pt>
                <c:pt idx="2">
                  <c:v>2.29357798165138E6</c:v>
                </c:pt>
                <c:pt idx="3">
                  <c:v>1.78459891139466E6</c:v>
                </c:pt>
                <c:pt idx="4">
                  <c:v>1.63065633917652E6</c:v>
                </c:pt>
                <c:pt idx="5">
                  <c:v>1.70590242238144E6</c:v>
                </c:pt>
                <c:pt idx="6">
                  <c:v>1.93087468623286E6</c:v>
                </c:pt>
                <c:pt idx="7">
                  <c:v>2.2975301550833E6</c:v>
                </c:pt>
                <c:pt idx="8">
                  <c:v>2.27169468423444E6</c:v>
                </c:pt>
              </c:numCache>
            </c:numRef>
          </c:val>
          <c:smooth val="0"/>
        </c:ser>
        <c:ser>
          <c:idx val="0"/>
          <c:order val="1"/>
          <c:tx>
            <c:v>Orig-Fixed</c:v>
          </c:tx>
          <c:spPr>
            <a:ln w="15875">
              <a:solidFill>
                <a:sysClr val="windowText" lastClr="000000"/>
              </a:solidFill>
            </a:ln>
          </c:spPr>
          <c:marker>
            <c:symbol val="x"/>
            <c:size val="6"/>
            <c:spPr>
              <a:ln>
                <a:solidFill>
                  <a:sysClr val="windowText" lastClr="000000"/>
                </a:solidFill>
              </a:ln>
            </c:spPr>
          </c:marker>
          <c:val>
            <c:numRef>
              <c:f>Kyoto!$H$52:$H$60</c:f>
              <c:numCache>
                <c:formatCode>General</c:formatCode>
                <c:ptCount val="9"/>
                <c:pt idx="0">
                  <c:v>1.63251979430251E6</c:v>
                </c:pt>
                <c:pt idx="1">
                  <c:v>2.65639527161642E6</c:v>
                </c:pt>
                <c:pt idx="2">
                  <c:v>4.7812574707148E6</c:v>
                </c:pt>
                <c:pt idx="3">
                  <c:v>6.28140703517588E6</c:v>
                </c:pt>
                <c:pt idx="4">
                  <c:v>7.00525394045534E6</c:v>
                </c:pt>
                <c:pt idx="5">
                  <c:v>6.90131124913734E6</c:v>
                </c:pt>
                <c:pt idx="6">
                  <c:v>7.53863550697324E6</c:v>
                </c:pt>
                <c:pt idx="7">
                  <c:v>7.72499034376207E6</c:v>
                </c:pt>
                <c:pt idx="8">
                  <c:v>7.80335544284042E6</c:v>
                </c:pt>
              </c:numCache>
            </c:numRef>
          </c:val>
          <c:smooth val="0"/>
        </c:ser>
        <c:ser>
          <c:idx val="1"/>
          <c:order val="2"/>
          <c:tx>
            <c:v>RLU</c:v>
          </c:tx>
          <c:spPr>
            <a:ln w="15875">
              <a:solidFill>
                <a:srgbClr val="0000FF"/>
              </a:solidFill>
            </a:ln>
          </c:spPr>
          <c:marker>
            <c:symbol val="triangle"/>
            <c:size val="6"/>
            <c:spPr>
              <a:noFill/>
              <a:ln>
                <a:solidFill>
                  <a:srgbClr val="0000FF"/>
                </a:solidFill>
              </a:ln>
            </c:spPr>
          </c:marker>
          <c:val>
            <c:numRef>
              <c:f>Kyoto!$H$63:$H$71</c:f>
              <c:numCache>
                <c:formatCode>General</c:formatCode>
                <c:ptCount val="9"/>
                <c:pt idx="0">
                  <c:v>1.61108425970678E6</c:v>
                </c:pt>
                <c:pt idx="1">
                  <c:v>3.03030303030303E6</c:v>
                </c:pt>
                <c:pt idx="2">
                  <c:v>5.74877838459327E6</c:v>
                </c:pt>
                <c:pt idx="3">
                  <c:v>8.23723228995058E6</c:v>
                </c:pt>
                <c:pt idx="4">
                  <c:v>1.0498687664042E7</c:v>
                </c:pt>
                <c:pt idx="5">
                  <c:v>1.04712041884817E7</c:v>
                </c:pt>
                <c:pt idx="6">
                  <c:v>1.21654501216545E7</c:v>
                </c:pt>
                <c:pt idx="7">
                  <c:v>1.35043889264011E7</c:v>
                </c:pt>
                <c:pt idx="8">
                  <c:v>1.51860288534548E7</c:v>
                </c:pt>
              </c:numCache>
            </c:numRef>
          </c:val>
          <c:smooth val="0"/>
        </c:ser>
        <c:dLbls>
          <c:showLegendKey val="0"/>
          <c:showVal val="0"/>
          <c:showCatName val="0"/>
          <c:showSerName val="0"/>
          <c:showPercent val="0"/>
          <c:showBubbleSize val="0"/>
        </c:dLbls>
        <c:marker val="1"/>
        <c:smooth val="0"/>
        <c:axId val="-2132595576"/>
        <c:axId val="-2010900760"/>
      </c:lineChart>
      <c:catAx>
        <c:axId val="-2132595576"/>
        <c:scaling>
          <c:orientation val="minMax"/>
        </c:scaling>
        <c:delete val="0"/>
        <c:axPos val="b"/>
        <c:majorGridlines>
          <c:spPr>
            <a:ln>
              <a:solidFill>
                <a:sysClr val="window" lastClr="FFFFFF">
                  <a:lumMod val="85000"/>
                </a:sysClr>
              </a:solidFill>
            </a:ln>
          </c:spPr>
        </c:majorGridlines>
        <c:title>
          <c:tx>
            <c:rich>
              <a:bodyPr/>
              <a:lstStyle/>
              <a:p>
                <a:pPr>
                  <a:defRPr sz="1200"/>
                </a:pPr>
                <a:r>
                  <a:rPr lang="en-US" sz="1200"/>
                  <a:t>Threads</a:t>
                </a:r>
              </a:p>
            </c:rich>
          </c:tx>
          <c:layout/>
          <c:overlay val="0"/>
        </c:title>
        <c:numFmt formatCode="General" sourceLinked="1"/>
        <c:majorTickMark val="none"/>
        <c:minorTickMark val="none"/>
        <c:tickLblPos val="nextTo"/>
        <c:txPr>
          <a:bodyPr/>
          <a:lstStyle/>
          <a:p>
            <a:pPr>
              <a:defRPr sz="1000" b="1"/>
            </a:pPr>
            <a:endParaRPr lang="en-US"/>
          </a:p>
        </c:txPr>
        <c:crossAx val="-2010900760"/>
        <c:crosses val="autoZero"/>
        <c:auto val="1"/>
        <c:lblAlgn val="ctr"/>
        <c:lblOffset val="100"/>
        <c:noMultiLvlLbl val="0"/>
      </c:catAx>
      <c:valAx>
        <c:axId val="-2010900760"/>
        <c:scaling>
          <c:orientation val="minMax"/>
        </c:scaling>
        <c:delete val="0"/>
        <c:axPos val="l"/>
        <c:majorGridlines>
          <c:spPr>
            <a:ln>
              <a:solidFill>
                <a:sysClr val="window" lastClr="FFFFFF">
                  <a:lumMod val="85000"/>
                </a:sysClr>
              </a:solidFill>
            </a:ln>
          </c:spPr>
        </c:majorGridlines>
        <c:title>
          <c:tx>
            <c:rich>
              <a:bodyPr rot="-5400000" vert="horz"/>
              <a:lstStyle/>
              <a:p>
                <a:pPr>
                  <a:defRPr sz="1200"/>
                </a:pPr>
                <a:r>
                  <a:rPr lang="en-US" sz="1200"/>
                  <a:t>Total</a:t>
                </a:r>
                <a:r>
                  <a:rPr lang="en-US" sz="1200" baseline="0"/>
                  <a:t> Operations [10 secs]</a:t>
                </a:r>
                <a:endParaRPr lang="en-US" sz="1200"/>
              </a:p>
            </c:rich>
          </c:tx>
          <c:layout/>
          <c:overlay val="0"/>
        </c:title>
        <c:numFmt formatCode="0.00E+00" sourceLinked="0"/>
        <c:majorTickMark val="none"/>
        <c:minorTickMark val="none"/>
        <c:tickLblPos val="nextTo"/>
        <c:txPr>
          <a:bodyPr/>
          <a:lstStyle/>
          <a:p>
            <a:pPr>
              <a:defRPr sz="1000" b="1"/>
            </a:pPr>
            <a:endParaRPr lang="en-US"/>
          </a:p>
        </c:txPr>
        <c:crossAx val="-2132595576"/>
        <c:crosses val="autoZero"/>
        <c:crossBetween val="between"/>
      </c:valAx>
      <c:spPr>
        <a:noFill/>
      </c:spPr>
    </c:plotArea>
    <c:legend>
      <c:legendPos val="r"/>
      <c:layout>
        <c:manualLayout>
          <c:xMode val="edge"/>
          <c:yMode val="edge"/>
          <c:x val="0.775895941853422"/>
          <c:y val="0.000581677290338709"/>
          <c:w val="0.191130791713916"/>
          <c:h val="0.474555680539932"/>
        </c:manualLayout>
      </c:layout>
      <c:overlay val="0"/>
      <c:txPr>
        <a:bodyPr/>
        <a:lstStyle/>
        <a:p>
          <a:pPr>
            <a:defRPr sz="1400" b="0">
              <a:latin typeface="+mn-lt"/>
            </a:defRPr>
          </a:pPr>
          <a:endParaRPr lang="en-US"/>
        </a:p>
      </c:txPr>
    </c:legend>
    <c:plotVisOnly val="1"/>
    <c:dispBlanksAs val="gap"/>
    <c:showDLblsOverMax val="0"/>
  </c:chart>
  <c:spPr>
    <a:ln>
      <a:solidFill>
        <a:sysClr val="windowText" lastClr="000000"/>
      </a:solidFill>
    </a:ln>
  </c:spPr>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60201259578076"/>
          <c:y val="0.0842253774543895"/>
          <c:w val="0.605611144760751"/>
          <c:h val="0.7665377195813"/>
        </c:manualLayout>
      </c:layout>
      <c:lineChart>
        <c:grouping val="standard"/>
        <c:varyColors val="0"/>
        <c:ser>
          <c:idx val="5"/>
          <c:order val="0"/>
          <c:tx>
            <c:v>Orig</c:v>
          </c:tx>
          <c:spPr>
            <a:ln w="15875">
              <a:solidFill>
                <a:srgbClr val="FF0000"/>
              </a:solidFill>
            </a:ln>
          </c:spPr>
          <c:marker>
            <c:symbol val="plus"/>
            <c:size val="4"/>
            <c:spPr>
              <a:solidFill>
                <a:srgbClr val="FF0000"/>
              </a:solidFill>
              <a:ln>
                <a:solidFill>
                  <a:srgbClr val="FF0000"/>
                </a:solidFill>
              </a:ln>
            </c:spPr>
          </c:marker>
          <c:cat>
            <c:numRef>
              <c:f>'Hash-1000-100'!$D$5:$D$13</c:f>
              <c:numCache>
                <c:formatCode>General</c:formatCode>
                <c:ptCount val="9"/>
                <c:pt idx="0">
                  <c:v>1.0</c:v>
                </c:pt>
                <c:pt idx="1">
                  <c:v>2.0</c:v>
                </c:pt>
                <c:pt idx="2">
                  <c:v>4.0</c:v>
                </c:pt>
                <c:pt idx="3">
                  <c:v>6.0</c:v>
                </c:pt>
                <c:pt idx="4">
                  <c:v>8.0</c:v>
                </c:pt>
                <c:pt idx="5">
                  <c:v>10.0</c:v>
                </c:pt>
                <c:pt idx="6">
                  <c:v>12.0</c:v>
                </c:pt>
                <c:pt idx="7">
                  <c:v>14.0</c:v>
                </c:pt>
                <c:pt idx="8">
                  <c:v>16.0</c:v>
                </c:pt>
              </c:numCache>
            </c:numRef>
          </c:cat>
          <c:val>
            <c:numRef>
              <c:f>Kyoto!$H$5:$H$13</c:f>
              <c:numCache>
                <c:formatCode>General</c:formatCode>
                <c:ptCount val="9"/>
                <c:pt idx="0">
                  <c:v>1.7848218747769E6</c:v>
                </c:pt>
                <c:pt idx="1">
                  <c:v>2.69498194362098E6</c:v>
                </c:pt>
                <c:pt idx="2">
                  <c:v>2.26639167780976E6</c:v>
                </c:pt>
                <c:pt idx="3">
                  <c:v>1.78443968593862E6</c:v>
                </c:pt>
                <c:pt idx="4">
                  <c:v>1.63243984459173E6</c:v>
                </c:pt>
                <c:pt idx="5">
                  <c:v>1.66447510777476E6</c:v>
                </c:pt>
                <c:pt idx="6">
                  <c:v>1.8850852058513E6</c:v>
                </c:pt>
                <c:pt idx="7">
                  <c:v>2.22059378677858E6</c:v>
                </c:pt>
                <c:pt idx="8">
                  <c:v>2.32018561484919E6</c:v>
                </c:pt>
              </c:numCache>
            </c:numRef>
          </c:val>
          <c:smooth val="0"/>
        </c:ser>
        <c:ser>
          <c:idx val="0"/>
          <c:order val="1"/>
          <c:tx>
            <c:v>Orig-Fixed</c:v>
          </c:tx>
          <c:spPr>
            <a:ln w="15875">
              <a:solidFill>
                <a:sysClr val="windowText" lastClr="000000"/>
              </a:solidFill>
            </a:ln>
          </c:spPr>
          <c:marker>
            <c:symbol val="x"/>
            <c:size val="6"/>
            <c:spPr>
              <a:ln>
                <a:solidFill>
                  <a:sysClr val="windowText" lastClr="000000"/>
                </a:solidFill>
              </a:ln>
            </c:spPr>
          </c:marker>
          <c:val>
            <c:numRef>
              <c:f>Kyoto!$H$16:$H$24</c:f>
              <c:numCache>
                <c:formatCode>General</c:formatCode>
                <c:ptCount val="9"/>
                <c:pt idx="0">
                  <c:v>1.71488347366796E6</c:v>
                </c:pt>
                <c:pt idx="1">
                  <c:v>2.72131058317686E6</c:v>
                </c:pt>
                <c:pt idx="2">
                  <c:v>5.1711655807219E6</c:v>
                </c:pt>
                <c:pt idx="3">
                  <c:v>6.75949709341625E6</c:v>
                </c:pt>
                <c:pt idx="4">
                  <c:v>7.5007500750075E6</c:v>
                </c:pt>
                <c:pt idx="5">
                  <c:v>7.40356852002665E6</c:v>
                </c:pt>
                <c:pt idx="6">
                  <c:v>7.91953749901006E6</c:v>
                </c:pt>
                <c:pt idx="7">
                  <c:v>8.44380646795575E6</c:v>
                </c:pt>
                <c:pt idx="8">
                  <c:v>8.44309354947653E6</c:v>
                </c:pt>
              </c:numCache>
            </c:numRef>
          </c:val>
          <c:smooth val="0"/>
        </c:ser>
        <c:ser>
          <c:idx val="1"/>
          <c:order val="2"/>
          <c:tx>
            <c:v>RLU</c:v>
          </c:tx>
          <c:spPr>
            <a:ln w="15875">
              <a:solidFill>
                <a:srgbClr val="0000FF"/>
              </a:solidFill>
            </a:ln>
          </c:spPr>
          <c:marker>
            <c:symbol val="triangle"/>
            <c:size val="6"/>
            <c:spPr>
              <a:noFill/>
              <a:ln>
                <a:solidFill>
                  <a:srgbClr val="0000FF"/>
                </a:solidFill>
              </a:ln>
            </c:spPr>
          </c:marker>
          <c:val>
            <c:numRef>
              <c:f>Kyoto!$H$27:$H$35</c:f>
              <c:numCache>
                <c:formatCode>General</c:formatCode>
                <c:ptCount val="9"/>
                <c:pt idx="0">
                  <c:v>1.69015988912551E6</c:v>
                </c:pt>
                <c:pt idx="1">
                  <c:v>3.36530371866061E6</c:v>
                </c:pt>
                <c:pt idx="2">
                  <c:v>6.48466377018352E6</c:v>
                </c:pt>
                <c:pt idx="3">
                  <c:v>9.1315861565154E6</c:v>
                </c:pt>
                <c:pt idx="4">
                  <c:v>1.19760479041916E7</c:v>
                </c:pt>
                <c:pt idx="5">
                  <c:v>1.1953143676787E7</c:v>
                </c:pt>
                <c:pt idx="6">
                  <c:v>1.41622999575131E7</c:v>
                </c:pt>
                <c:pt idx="7">
                  <c:v>1.66140554909453E7</c:v>
                </c:pt>
                <c:pt idx="8">
                  <c:v>1.85528756957328E7</c:v>
                </c:pt>
              </c:numCache>
            </c:numRef>
          </c:val>
          <c:smooth val="0"/>
        </c:ser>
        <c:dLbls>
          <c:showLegendKey val="0"/>
          <c:showVal val="0"/>
          <c:showCatName val="0"/>
          <c:showSerName val="0"/>
          <c:showPercent val="0"/>
          <c:showBubbleSize val="0"/>
        </c:dLbls>
        <c:marker val="1"/>
        <c:smooth val="0"/>
        <c:axId val="1781252680"/>
        <c:axId val="-2010186968"/>
      </c:lineChart>
      <c:catAx>
        <c:axId val="1781252680"/>
        <c:scaling>
          <c:orientation val="minMax"/>
        </c:scaling>
        <c:delete val="0"/>
        <c:axPos val="b"/>
        <c:majorGridlines>
          <c:spPr>
            <a:ln>
              <a:solidFill>
                <a:sysClr val="window" lastClr="FFFFFF">
                  <a:lumMod val="85000"/>
                </a:sysClr>
              </a:solidFill>
            </a:ln>
          </c:spPr>
        </c:majorGridlines>
        <c:title>
          <c:tx>
            <c:rich>
              <a:bodyPr/>
              <a:lstStyle/>
              <a:p>
                <a:pPr>
                  <a:defRPr sz="1200"/>
                </a:pPr>
                <a:r>
                  <a:rPr lang="en-US" sz="1200"/>
                  <a:t>Threads</a:t>
                </a:r>
              </a:p>
            </c:rich>
          </c:tx>
          <c:layout/>
          <c:overlay val="0"/>
        </c:title>
        <c:numFmt formatCode="General" sourceLinked="1"/>
        <c:majorTickMark val="none"/>
        <c:minorTickMark val="none"/>
        <c:tickLblPos val="nextTo"/>
        <c:txPr>
          <a:bodyPr/>
          <a:lstStyle/>
          <a:p>
            <a:pPr>
              <a:defRPr sz="1000" b="1"/>
            </a:pPr>
            <a:endParaRPr lang="en-US"/>
          </a:p>
        </c:txPr>
        <c:crossAx val="-2010186968"/>
        <c:crosses val="autoZero"/>
        <c:auto val="1"/>
        <c:lblAlgn val="ctr"/>
        <c:lblOffset val="100"/>
        <c:noMultiLvlLbl val="0"/>
      </c:catAx>
      <c:valAx>
        <c:axId val="-2010186968"/>
        <c:scaling>
          <c:orientation val="minMax"/>
        </c:scaling>
        <c:delete val="0"/>
        <c:axPos val="l"/>
        <c:majorGridlines>
          <c:spPr>
            <a:ln>
              <a:solidFill>
                <a:sysClr val="window" lastClr="FFFFFF">
                  <a:lumMod val="85000"/>
                </a:sysClr>
              </a:solidFill>
            </a:ln>
          </c:spPr>
        </c:majorGridlines>
        <c:title>
          <c:tx>
            <c:rich>
              <a:bodyPr rot="-5400000" vert="horz"/>
              <a:lstStyle/>
              <a:p>
                <a:pPr>
                  <a:defRPr sz="1200"/>
                </a:pPr>
                <a:r>
                  <a:rPr lang="en-US" sz="1200"/>
                  <a:t>Total</a:t>
                </a:r>
                <a:r>
                  <a:rPr lang="en-US" sz="1200" baseline="0"/>
                  <a:t> Operations [10 secs]</a:t>
                </a:r>
                <a:endParaRPr lang="en-US" sz="1200"/>
              </a:p>
            </c:rich>
          </c:tx>
          <c:layout/>
          <c:overlay val="0"/>
        </c:title>
        <c:numFmt formatCode="0.00E+00" sourceLinked="0"/>
        <c:majorTickMark val="none"/>
        <c:minorTickMark val="none"/>
        <c:tickLblPos val="nextTo"/>
        <c:txPr>
          <a:bodyPr/>
          <a:lstStyle/>
          <a:p>
            <a:pPr>
              <a:defRPr sz="1000" b="1"/>
            </a:pPr>
            <a:endParaRPr lang="en-US"/>
          </a:p>
        </c:txPr>
        <c:crossAx val="1781252680"/>
        <c:crosses val="autoZero"/>
        <c:crossBetween val="between"/>
      </c:valAx>
      <c:spPr>
        <a:noFill/>
      </c:spPr>
    </c:plotArea>
    <c:legend>
      <c:legendPos val="r"/>
      <c:layout>
        <c:manualLayout>
          <c:xMode val="edge"/>
          <c:yMode val="edge"/>
          <c:x val="0.775895941853422"/>
          <c:y val="0.000581677290338709"/>
          <c:w val="0.191130791713916"/>
          <c:h val="0.474555680539932"/>
        </c:manualLayout>
      </c:layout>
      <c:overlay val="0"/>
      <c:txPr>
        <a:bodyPr/>
        <a:lstStyle/>
        <a:p>
          <a:pPr>
            <a:defRPr sz="1400" b="0">
              <a:latin typeface="+mn-lt"/>
            </a:defRPr>
          </a:pPr>
          <a:endParaRPr lang="en-US"/>
        </a:p>
      </c:txPr>
    </c:legend>
    <c:plotVisOnly val="1"/>
    <c:dispBlanksAs val="gap"/>
    <c:showDLblsOverMax val="0"/>
  </c:chart>
  <c:spPr>
    <a:ln>
      <a:solidFill>
        <a:sysClr val="windowText" lastClr="000000"/>
      </a:solidFill>
    </a:ln>
  </c:spPr>
  <c:externalData r:id="rId1">
    <c:autoUpdate val="0"/>
  </c:externalData>
  <c:userShapes r:id="rId2"/>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24816596002423"/>
          <c:y val="0.0870030621172353"/>
          <c:w val="0.605611144760751"/>
          <c:h val="0.7665377195813"/>
        </c:manualLayout>
      </c:layout>
      <c:lineChart>
        <c:grouping val="standard"/>
        <c:varyColors val="0"/>
        <c:ser>
          <c:idx val="1"/>
          <c:order val="0"/>
          <c:tx>
            <c:strRef>
              <c:f>'Citrus 100K RLU-Defer (no-numa)'!$AD$2</c:f>
              <c:strCache>
                <c:ptCount val="1"/>
                <c:pt idx="0">
                  <c:v>RCU-Citrus-10</c:v>
                </c:pt>
              </c:strCache>
            </c:strRef>
          </c:tx>
          <c:spPr>
            <a:ln w="22225">
              <a:solidFill>
                <a:sysClr val="windowText" lastClr="000000"/>
              </a:solidFill>
              <a:prstDash val="lgDash"/>
            </a:ln>
          </c:spPr>
          <c:marker>
            <c:symbol val="x"/>
            <c:size val="7"/>
            <c:spPr>
              <a:noFill/>
              <a:ln w="15875">
                <a:solidFill>
                  <a:sysClr val="windowText" lastClr="000000"/>
                </a:solidFill>
              </a:ln>
            </c:spPr>
          </c:marker>
          <c:cat>
            <c:numRef>
              <c:f>'Citrus 100K RLU-Defer (no-numa)'!$AB$3:$AB$23</c:f>
              <c:numCache>
                <c:formatCode>General</c:formatCode>
                <c:ptCount val="21"/>
                <c:pt idx="0">
                  <c:v>1.0</c:v>
                </c:pt>
                <c:pt idx="1">
                  <c:v>4.0</c:v>
                </c:pt>
                <c:pt idx="2">
                  <c:v>8.0</c:v>
                </c:pt>
                <c:pt idx="3">
                  <c:v>12.0</c:v>
                </c:pt>
                <c:pt idx="4">
                  <c:v>16.0</c:v>
                </c:pt>
                <c:pt idx="5">
                  <c:v>20.0</c:v>
                </c:pt>
                <c:pt idx="6">
                  <c:v>24.0</c:v>
                </c:pt>
                <c:pt idx="7">
                  <c:v>28.0</c:v>
                </c:pt>
                <c:pt idx="8">
                  <c:v>32.0</c:v>
                </c:pt>
                <c:pt idx="9">
                  <c:v>36.0</c:v>
                </c:pt>
                <c:pt idx="10">
                  <c:v>40.0</c:v>
                </c:pt>
                <c:pt idx="11">
                  <c:v>44.0</c:v>
                </c:pt>
                <c:pt idx="12">
                  <c:v>48.0</c:v>
                </c:pt>
                <c:pt idx="13">
                  <c:v>52.0</c:v>
                </c:pt>
                <c:pt idx="14">
                  <c:v>56.0</c:v>
                </c:pt>
                <c:pt idx="15">
                  <c:v>60.0</c:v>
                </c:pt>
                <c:pt idx="16">
                  <c:v>64.0</c:v>
                </c:pt>
                <c:pt idx="17">
                  <c:v>68.0</c:v>
                </c:pt>
                <c:pt idx="18">
                  <c:v>72.0</c:v>
                </c:pt>
                <c:pt idx="19">
                  <c:v>76.0</c:v>
                </c:pt>
                <c:pt idx="20">
                  <c:v>80.0</c:v>
                </c:pt>
              </c:numCache>
            </c:numRef>
          </c:cat>
          <c:val>
            <c:numRef>
              <c:f>'Citrus 100K RLU-Defer (no-numa)'!$AD$3:$AD$23</c:f>
              <c:numCache>
                <c:formatCode>General</c:formatCode>
                <c:ptCount val="21"/>
                <c:pt idx="0">
                  <c:v>2.1085449E7</c:v>
                </c:pt>
                <c:pt idx="1">
                  <c:v>6.9981127E7</c:v>
                </c:pt>
                <c:pt idx="2">
                  <c:v>1.30159503E8</c:v>
                </c:pt>
                <c:pt idx="3">
                  <c:v>1.87245911E8</c:v>
                </c:pt>
                <c:pt idx="4">
                  <c:v>2.31148033E8</c:v>
                </c:pt>
                <c:pt idx="5">
                  <c:v>2.61505235E8</c:v>
                </c:pt>
                <c:pt idx="6">
                  <c:v>2.76885704E8</c:v>
                </c:pt>
                <c:pt idx="7">
                  <c:v>2.84768549E8</c:v>
                </c:pt>
                <c:pt idx="8">
                  <c:v>2.69013968E8</c:v>
                </c:pt>
                <c:pt idx="9">
                  <c:v>2.7610261E8</c:v>
                </c:pt>
                <c:pt idx="10">
                  <c:v>2.72403984E8</c:v>
                </c:pt>
                <c:pt idx="11">
                  <c:v>2.77628986E8</c:v>
                </c:pt>
                <c:pt idx="12">
                  <c:v>2.82462229E8</c:v>
                </c:pt>
                <c:pt idx="13">
                  <c:v>2.84746925E8</c:v>
                </c:pt>
                <c:pt idx="14">
                  <c:v>2.93804611E8</c:v>
                </c:pt>
                <c:pt idx="15">
                  <c:v>3.06513545E8</c:v>
                </c:pt>
                <c:pt idx="16">
                  <c:v>3.09009475E8</c:v>
                </c:pt>
                <c:pt idx="17">
                  <c:v>3.14941773E8</c:v>
                </c:pt>
                <c:pt idx="18">
                  <c:v>3.21081929E8</c:v>
                </c:pt>
                <c:pt idx="19">
                  <c:v>3.28859866E8</c:v>
                </c:pt>
                <c:pt idx="20">
                  <c:v>3.30775941E8</c:v>
                </c:pt>
              </c:numCache>
            </c:numRef>
          </c:val>
          <c:smooth val="0"/>
        </c:ser>
        <c:ser>
          <c:idx val="4"/>
          <c:order val="1"/>
          <c:tx>
            <c:strRef>
              <c:f>'Citrus 100K RLU-Defer (no-numa)'!$AE$2</c:f>
              <c:strCache>
                <c:ptCount val="1"/>
                <c:pt idx="0">
                  <c:v>RCU-Citrus-20</c:v>
                </c:pt>
              </c:strCache>
            </c:strRef>
          </c:tx>
          <c:spPr>
            <a:ln w="15875">
              <a:solidFill>
                <a:sysClr val="windowText" lastClr="000000"/>
              </a:solidFill>
              <a:prstDash val="solid"/>
            </a:ln>
          </c:spPr>
          <c:marker>
            <c:symbol val="diamond"/>
            <c:size val="7"/>
            <c:spPr>
              <a:solidFill>
                <a:sysClr val="windowText" lastClr="000000"/>
              </a:solidFill>
              <a:ln>
                <a:solidFill>
                  <a:sysClr val="windowText" lastClr="000000"/>
                </a:solidFill>
              </a:ln>
            </c:spPr>
          </c:marker>
          <c:cat>
            <c:numRef>
              <c:f>'Citrus 100K RLU-Defer (no-numa)'!$AB$3:$AB$23</c:f>
              <c:numCache>
                <c:formatCode>General</c:formatCode>
                <c:ptCount val="21"/>
                <c:pt idx="0">
                  <c:v>1.0</c:v>
                </c:pt>
                <c:pt idx="1">
                  <c:v>4.0</c:v>
                </c:pt>
                <c:pt idx="2">
                  <c:v>8.0</c:v>
                </c:pt>
                <c:pt idx="3">
                  <c:v>12.0</c:v>
                </c:pt>
                <c:pt idx="4">
                  <c:v>16.0</c:v>
                </c:pt>
                <c:pt idx="5">
                  <c:v>20.0</c:v>
                </c:pt>
                <c:pt idx="6">
                  <c:v>24.0</c:v>
                </c:pt>
                <c:pt idx="7">
                  <c:v>28.0</c:v>
                </c:pt>
                <c:pt idx="8">
                  <c:v>32.0</c:v>
                </c:pt>
                <c:pt idx="9">
                  <c:v>36.0</c:v>
                </c:pt>
                <c:pt idx="10">
                  <c:v>40.0</c:v>
                </c:pt>
                <c:pt idx="11">
                  <c:v>44.0</c:v>
                </c:pt>
                <c:pt idx="12">
                  <c:v>48.0</c:v>
                </c:pt>
                <c:pt idx="13">
                  <c:v>52.0</c:v>
                </c:pt>
                <c:pt idx="14">
                  <c:v>56.0</c:v>
                </c:pt>
                <c:pt idx="15">
                  <c:v>60.0</c:v>
                </c:pt>
                <c:pt idx="16">
                  <c:v>64.0</c:v>
                </c:pt>
                <c:pt idx="17">
                  <c:v>68.0</c:v>
                </c:pt>
                <c:pt idx="18">
                  <c:v>72.0</c:v>
                </c:pt>
                <c:pt idx="19">
                  <c:v>76.0</c:v>
                </c:pt>
                <c:pt idx="20">
                  <c:v>80.0</c:v>
                </c:pt>
              </c:numCache>
            </c:numRef>
          </c:cat>
          <c:val>
            <c:numRef>
              <c:f>'Citrus 100K RLU-Defer (no-numa)'!$AE$3:$AE$23</c:f>
              <c:numCache>
                <c:formatCode>General</c:formatCode>
                <c:ptCount val="21"/>
                <c:pt idx="0">
                  <c:v>2.0207418E7</c:v>
                </c:pt>
                <c:pt idx="1">
                  <c:v>5.8566916E7</c:v>
                </c:pt>
                <c:pt idx="2">
                  <c:v>1.04749038E8</c:v>
                </c:pt>
                <c:pt idx="3">
                  <c:v>1.49111318E8</c:v>
                </c:pt>
                <c:pt idx="4">
                  <c:v>1.74278606E8</c:v>
                </c:pt>
                <c:pt idx="5">
                  <c:v>1.71701235E8</c:v>
                </c:pt>
                <c:pt idx="6">
                  <c:v>1.67592056E8</c:v>
                </c:pt>
                <c:pt idx="7">
                  <c:v>1.87751334E8</c:v>
                </c:pt>
                <c:pt idx="8">
                  <c:v>1.70169965E8</c:v>
                </c:pt>
                <c:pt idx="9">
                  <c:v>1.76709117E8</c:v>
                </c:pt>
                <c:pt idx="10">
                  <c:v>1.80691042E8</c:v>
                </c:pt>
                <c:pt idx="11">
                  <c:v>1.70637647E8</c:v>
                </c:pt>
                <c:pt idx="12">
                  <c:v>1.75443263E8</c:v>
                </c:pt>
                <c:pt idx="13">
                  <c:v>1.86237082E8</c:v>
                </c:pt>
                <c:pt idx="14">
                  <c:v>1.91543053E8</c:v>
                </c:pt>
                <c:pt idx="15">
                  <c:v>1.99051024E8</c:v>
                </c:pt>
                <c:pt idx="16">
                  <c:v>2.0087166E8</c:v>
                </c:pt>
                <c:pt idx="17">
                  <c:v>2.06478518E8</c:v>
                </c:pt>
                <c:pt idx="18">
                  <c:v>2.10477882E8</c:v>
                </c:pt>
                <c:pt idx="19">
                  <c:v>2.16951321E8</c:v>
                </c:pt>
                <c:pt idx="20">
                  <c:v>2.13004274E8</c:v>
                </c:pt>
              </c:numCache>
            </c:numRef>
          </c:val>
          <c:smooth val="0"/>
        </c:ser>
        <c:ser>
          <c:idx val="2"/>
          <c:order val="2"/>
          <c:tx>
            <c:strRef>
              <c:f>'Citrus 100K RLU-Defer (no-numa)'!$AF$2</c:f>
              <c:strCache>
                <c:ptCount val="1"/>
                <c:pt idx="0">
                  <c:v>RCU-Citrus-40</c:v>
                </c:pt>
              </c:strCache>
            </c:strRef>
          </c:tx>
          <c:spPr>
            <a:ln w="22225">
              <a:solidFill>
                <a:sysClr val="windowText" lastClr="000000"/>
              </a:solidFill>
              <a:prstDash val="sysDash"/>
            </a:ln>
          </c:spPr>
          <c:marker>
            <c:symbol val="plus"/>
            <c:size val="9"/>
            <c:spPr>
              <a:ln w="15875">
                <a:solidFill>
                  <a:sysClr val="windowText" lastClr="000000"/>
                </a:solidFill>
              </a:ln>
            </c:spPr>
          </c:marker>
          <c:cat>
            <c:numRef>
              <c:f>'Citrus 100K RLU-Defer (no-numa)'!$AB$3:$AB$23</c:f>
              <c:numCache>
                <c:formatCode>General</c:formatCode>
                <c:ptCount val="21"/>
                <c:pt idx="0">
                  <c:v>1.0</c:v>
                </c:pt>
                <c:pt idx="1">
                  <c:v>4.0</c:v>
                </c:pt>
                <c:pt idx="2">
                  <c:v>8.0</c:v>
                </c:pt>
                <c:pt idx="3">
                  <c:v>12.0</c:v>
                </c:pt>
                <c:pt idx="4">
                  <c:v>16.0</c:v>
                </c:pt>
                <c:pt idx="5">
                  <c:v>20.0</c:v>
                </c:pt>
                <c:pt idx="6">
                  <c:v>24.0</c:v>
                </c:pt>
                <c:pt idx="7">
                  <c:v>28.0</c:v>
                </c:pt>
                <c:pt idx="8">
                  <c:v>32.0</c:v>
                </c:pt>
                <c:pt idx="9">
                  <c:v>36.0</c:v>
                </c:pt>
                <c:pt idx="10">
                  <c:v>40.0</c:v>
                </c:pt>
                <c:pt idx="11">
                  <c:v>44.0</c:v>
                </c:pt>
                <c:pt idx="12">
                  <c:v>48.0</c:v>
                </c:pt>
                <c:pt idx="13">
                  <c:v>52.0</c:v>
                </c:pt>
                <c:pt idx="14">
                  <c:v>56.0</c:v>
                </c:pt>
                <c:pt idx="15">
                  <c:v>60.0</c:v>
                </c:pt>
                <c:pt idx="16">
                  <c:v>64.0</c:v>
                </c:pt>
                <c:pt idx="17">
                  <c:v>68.0</c:v>
                </c:pt>
                <c:pt idx="18">
                  <c:v>72.0</c:v>
                </c:pt>
                <c:pt idx="19">
                  <c:v>76.0</c:v>
                </c:pt>
                <c:pt idx="20">
                  <c:v>80.0</c:v>
                </c:pt>
              </c:numCache>
            </c:numRef>
          </c:cat>
          <c:val>
            <c:numRef>
              <c:f>'Citrus 100K RLU-Defer (no-numa)'!$AF$3:$AF$23</c:f>
              <c:numCache>
                <c:formatCode>General</c:formatCode>
                <c:ptCount val="21"/>
                <c:pt idx="0">
                  <c:v>1.9027819E7</c:v>
                </c:pt>
                <c:pt idx="1">
                  <c:v>4.6364297E7</c:v>
                </c:pt>
                <c:pt idx="2">
                  <c:v>8.104322E7</c:v>
                </c:pt>
                <c:pt idx="3">
                  <c:v>9.9903103E7</c:v>
                </c:pt>
                <c:pt idx="4">
                  <c:v>1.13104672E8</c:v>
                </c:pt>
                <c:pt idx="5">
                  <c:v>1.05766509E8</c:v>
                </c:pt>
                <c:pt idx="6">
                  <c:v>1.05356291E8</c:v>
                </c:pt>
                <c:pt idx="7">
                  <c:v>1.09904884E8</c:v>
                </c:pt>
                <c:pt idx="8">
                  <c:v>1.04674415E8</c:v>
                </c:pt>
                <c:pt idx="9">
                  <c:v>1.09046173E8</c:v>
                </c:pt>
                <c:pt idx="10">
                  <c:v>1.33444009E8</c:v>
                </c:pt>
                <c:pt idx="11">
                  <c:v>1.09323396E8</c:v>
                </c:pt>
                <c:pt idx="12">
                  <c:v>1.16451688E8</c:v>
                </c:pt>
                <c:pt idx="13">
                  <c:v>1.20208966E8</c:v>
                </c:pt>
                <c:pt idx="14">
                  <c:v>1.25941438E8</c:v>
                </c:pt>
                <c:pt idx="15">
                  <c:v>1.304772E8</c:v>
                </c:pt>
                <c:pt idx="16">
                  <c:v>1.32792655E8</c:v>
                </c:pt>
                <c:pt idx="17">
                  <c:v>1.36813024E8</c:v>
                </c:pt>
                <c:pt idx="18">
                  <c:v>1.39551855E8</c:v>
                </c:pt>
                <c:pt idx="19">
                  <c:v>1.44857647E8</c:v>
                </c:pt>
                <c:pt idx="20">
                  <c:v>1.43099186E8</c:v>
                </c:pt>
              </c:numCache>
            </c:numRef>
          </c:val>
          <c:smooth val="0"/>
        </c:ser>
        <c:ser>
          <c:idx val="0"/>
          <c:order val="3"/>
          <c:tx>
            <c:strRef>
              <c:f>'Citrus 100K RLU-Defer (no-numa)'!$AH$2</c:f>
              <c:strCache>
                <c:ptCount val="1"/>
                <c:pt idx="0">
                  <c:v>RLU-Defer-Citrus-10</c:v>
                </c:pt>
              </c:strCache>
            </c:strRef>
          </c:tx>
          <c:spPr>
            <a:ln w="22225">
              <a:solidFill>
                <a:srgbClr val="0000FF"/>
              </a:solidFill>
              <a:prstDash val="sysDot"/>
            </a:ln>
          </c:spPr>
          <c:marker>
            <c:symbol val="x"/>
            <c:size val="7"/>
            <c:spPr>
              <a:ln w="15875">
                <a:solidFill>
                  <a:srgbClr val="0000FF"/>
                </a:solidFill>
              </a:ln>
            </c:spPr>
          </c:marker>
          <c:cat>
            <c:numRef>
              <c:f>'Citrus 100K RLU-Defer (no-numa)'!$AB$3:$AB$23</c:f>
              <c:numCache>
                <c:formatCode>General</c:formatCode>
                <c:ptCount val="21"/>
                <c:pt idx="0">
                  <c:v>1.0</c:v>
                </c:pt>
                <c:pt idx="1">
                  <c:v>4.0</c:v>
                </c:pt>
                <c:pt idx="2">
                  <c:v>8.0</c:v>
                </c:pt>
                <c:pt idx="3">
                  <c:v>12.0</c:v>
                </c:pt>
                <c:pt idx="4">
                  <c:v>16.0</c:v>
                </c:pt>
                <c:pt idx="5">
                  <c:v>20.0</c:v>
                </c:pt>
                <c:pt idx="6">
                  <c:v>24.0</c:v>
                </c:pt>
                <c:pt idx="7">
                  <c:v>28.0</c:v>
                </c:pt>
                <c:pt idx="8">
                  <c:v>32.0</c:v>
                </c:pt>
                <c:pt idx="9">
                  <c:v>36.0</c:v>
                </c:pt>
                <c:pt idx="10">
                  <c:v>40.0</c:v>
                </c:pt>
                <c:pt idx="11">
                  <c:v>44.0</c:v>
                </c:pt>
                <c:pt idx="12">
                  <c:v>48.0</c:v>
                </c:pt>
                <c:pt idx="13">
                  <c:v>52.0</c:v>
                </c:pt>
                <c:pt idx="14">
                  <c:v>56.0</c:v>
                </c:pt>
                <c:pt idx="15">
                  <c:v>60.0</c:v>
                </c:pt>
                <c:pt idx="16">
                  <c:v>64.0</c:v>
                </c:pt>
                <c:pt idx="17">
                  <c:v>68.0</c:v>
                </c:pt>
                <c:pt idx="18">
                  <c:v>72.0</c:v>
                </c:pt>
                <c:pt idx="19">
                  <c:v>76.0</c:v>
                </c:pt>
                <c:pt idx="20">
                  <c:v>80.0</c:v>
                </c:pt>
              </c:numCache>
            </c:numRef>
          </c:cat>
          <c:val>
            <c:numRef>
              <c:f>'Citrus 100K RLU-Defer (no-numa)'!$AH$3:$AH$23</c:f>
              <c:numCache>
                <c:formatCode>General</c:formatCode>
                <c:ptCount val="21"/>
                <c:pt idx="0">
                  <c:v>1.7905004E7</c:v>
                </c:pt>
                <c:pt idx="1">
                  <c:v>6.1891864E7</c:v>
                </c:pt>
                <c:pt idx="2">
                  <c:v>1.19079584E8</c:v>
                </c:pt>
                <c:pt idx="3">
                  <c:v>1.76149449E8</c:v>
                </c:pt>
                <c:pt idx="4">
                  <c:v>2.27625278E8</c:v>
                </c:pt>
                <c:pt idx="5">
                  <c:v>2.80602002E8</c:v>
                </c:pt>
                <c:pt idx="6">
                  <c:v>3.23129666E8</c:v>
                </c:pt>
                <c:pt idx="7">
                  <c:v>3.75283241E8</c:v>
                </c:pt>
                <c:pt idx="8">
                  <c:v>4.04013601E8</c:v>
                </c:pt>
                <c:pt idx="9">
                  <c:v>4.43628154E8</c:v>
                </c:pt>
                <c:pt idx="10">
                  <c:v>4.69978743E8</c:v>
                </c:pt>
                <c:pt idx="11">
                  <c:v>5.06183816E8</c:v>
                </c:pt>
                <c:pt idx="12">
                  <c:v>5.31026751E8</c:v>
                </c:pt>
                <c:pt idx="13">
                  <c:v>5.45342711E8</c:v>
                </c:pt>
                <c:pt idx="14">
                  <c:v>5.76470862E8</c:v>
                </c:pt>
                <c:pt idx="15">
                  <c:v>6.0135686E8</c:v>
                </c:pt>
                <c:pt idx="16">
                  <c:v>6.08032028E8</c:v>
                </c:pt>
                <c:pt idx="17">
                  <c:v>6.21423814E8</c:v>
                </c:pt>
                <c:pt idx="18">
                  <c:v>6.271421E8</c:v>
                </c:pt>
                <c:pt idx="19">
                  <c:v>6.23621167E8</c:v>
                </c:pt>
                <c:pt idx="20">
                  <c:v>6.47365719E8</c:v>
                </c:pt>
              </c:numCache>
            </c:numRef>
          </c:val>
          <c:smooth val="0"/>
        </c:ser>
        <c:ser>
          <c:idx val="3"/>
          <c:order val="4"/>
          <c:tx>
            <c:strRef>
              <c:f>'Citrus 100K RLU-Defer (no-numa)'!$AI$2</c:f>
              <c:strCache>
                <c:ptCount val="1"/>
                <c:pt idx="0">
                  <c:v>RLU-Defer-Citrus-20</c:v>
                </c:pt>
              </c:strCache>
            </c:strRef>
          </c:tx>
          <c:spPr>
            <a:ln w="15875">
              <a:solidFill>
                <a:srgbClr val="0000FF"/>
              </a:solidFill>
            </a:ln>
          </c:spPr>
          <c:marker>
            <c:symbol val="plus"/>
            <c:size val="5"/>
            <c:spPr>
              <a:solidFill>
                <a:srgbClr val="0000FF"/>
              </a:solidFill>
              <a:ln>
                <a:solidFill>
                  <a:srgbClr val="0000FF"/>
                </a:solidFill>
              </a:ln>
            </c:spPr>
          </c:marker>
          <c:cat>
            <c:numRef>
              <c:f>'Citrus 100K RLU-Defer (no-numa)'!$AB$3:$AB$23</c:f>
              <c:numCache>
                <c:formatCode>General</c:formatCode>
                <c:ptCount val="21"/>
                <c:pt idx="0">
                  <c:v>1.0</c:v>
                </c:pt>
                <c:pt idx="1">
                  <c:v>4.0</c:v>
                </c:pt>
                <c:pt idx="2">
                  <c:v>8.0</c:v>
                </c:pt>
                <c:pt idx="3">
                  <c:v>12.0</c:v>
                </c:pt>
                <c:pt idx="4">
                  <c:v>16.0</c:v>
                </c:pt>
                <c:pt idx="5">
                  <c:v>20.0</c:v>
                </c:pt>
                <c:pt idx="6">
                  <c:v>24.0</c:v>
                </c:pt>
                <c:pt idx="7">
                  <c:v>28.0</c:v>
                </c:pt>
                <c:pt idx="8">
                  <c:v>32.0</c:v>
                </c:pt>
                <c:pt idx="9">
                  <c:v>36.0</c:v>
                </c:pt>
                <c:pt idx="10">
                  <c:v>40.0</c:v>
                </c:pt>
                <c:pt idx="11">
                  <c:v>44.0</c:v>
                </c:pt>
                <c:pt idx="12">
                  <c:v>48.0</c:v>
                </c:pt>
                <c:pt idx="13">
                  <c:v>52.0</c:v>
                </c:pt>
                <c:pt idx="14">
                  <c:v>56.0</c:v>
                </c:pt>
                <c:pt idx="15">
                  <c:v>60.0</c:v>
                </c:pt>
                <c:pt idx="16">
                  <c:v>64.0</c:v>
                </c:pt>
                <c:pt idx="17">
                  <c:v>68.0</c:v>
                </c:pt>
                <c:pt idx="18">
                  <c:v>72.0</c:v>
                </c:pt>
                <c:pt idx="19">
                  <c:v>76.0</c:v>
                </c:pt>
                <c:pt idx="20">
                  <c:v>80.0</c:v>
                </c:pt>
              </c:numCache>
            </c:numRef>
          </c:cat>
          <c:val>
            <c:numRef>
              <c:f>'Citrus 100K RLU-Defer (no-numa)'!$AI$3:$AI$23</c:f>
              <c:numCache>
                <c:formatCode>General</c:formatCode>
                <c:ptCount val="21"/>
                <c:pt idx="0">
                  <c:v>1.7617203E7</c:v>
                </c:pt>
                <c:pt idx="1">
                  <c:v>5.3688388E7</c:v>
                </c:pt>
                <c:pt idx="2">
                  <c:v>1.02257883E8</c:v>
                </c:pt>
                <c:pt idx="3">
                  <c:v>1.49133998E8</c:v>
                </c:pt>
                <c:pt idx="4">
                  <c:v>1.90762187E8</c:v>
                </c:pt>
                <c:pt idx="5">
                  <c:v>2.26260117E8</c:v>
                </c:pt>
                <c:pt idx="6">
                  <c:v>2.59487345E8</c:v>
                </c:pt>
                <c:pt idx="7">
                  <c:v>2.98040687E8</c:v>
                </c:pt>
                <c:pt idx="8">
                  <c:v>3.24797204E8</c:v>
                </c:pt>
                <c:pt idx="9">
                  <c:v>3.50717198E8</c:v>
                </c:pt>
                <c:pt idx="10">
                  <c:v>3.58667904E8</c:v>
                </c:pt>
                <c:pt idx="11">
                  <c:v>3.94203064E8</c:v>
                </c:pt>
                <c:pt idx="12">
                  <c:v>3.92950499E8</c:v>
                </c:pt>
                <c:pt idx="13">
                  <c:v>4.1107933E8</c:v>
                </c:pt>
                <c:pt idx="14">
                  <c:v>4.18109601E8</c:v>
                </c:pt>
                <c:pt idx="15">
                  <c:v>4.40268142E8</c:v>
                </c:pt>
                <c:pt idx="16">
                  <c:v>4.44425311E8</c:v>
                </c:pt>
                <c:pt idx="17">
                  <c:v>4.35834616E8</c:v>
                </c:pt>
                <c:pt idx="18">
                  <c:v>4.50096603E8</c:v>
                </c:pt>
                <c:pt idx="19">
                  <c:v>4.64085504E8</c:v>
                </c:pt>
                <c:pt idx="20">
                  <c:v>4.62674956E8</c:v>
                </c:pt>
              </c:numCache>
            </c:numRef>
          </c:val>
          <c:smooth val="0"/>
        </c:ser>
        <c:ser>
          <c:idx val="6"/>
          <c:order val="5"/>
          <c:tx>
            <c:strRef>
              <c:f>'Citrus 100K RLU-Defer (no-numa)'!$AJ$2</c:f>
              <c:strCache>
                <c:ptCount val="1"/>
                <c:pt idx="0">
                  <c:v>RLU-Defer-Citrus-40</c:v>
                </c:pt>
              </c:strCache>
            </c:strRef>
          </c:tx>
          <c:spPr>
            <a:ln w="22225">
              <a:solidFill>
                <a:srgbClr val="0000FF"/>
              </a:solidFill>
              <a:prstDash val="dash"/>
            </a:ln>
          </c:spPr>
          <c:marker>
            <c:symbol val="star"/>
            <c:size val="8"/>
            <c:spPr>
              <a:ln>
                <a:solidFill>
                  <a:srgbClr val="0000FF"/>
                </a:solidFill>
              </a:ln>
            </c:spPr>
          </c:marker>
          <c:cat>
            <c:numRef>
              <c:f>'Citrus 100K RLU-Defer (no-numa)'!$AB$3:$AB$23</c:f>
              <c:numCache>
                <c:formatCode>General</c:formatCode>
                <c:ptCount val="21"/>
                <c:pt idx="0">
                  <c:v>1.0</c:v>
                </c:pt>
                <c:pt idx="1">
                  <c:v>4.0</c:v>
                </c:pt>
                <c:pt idx="2">
                  <c:v>8.0</c:v>
                </c:pt>
                <c:pt idx="3">
                  <c:v>12.0</c:v>
                </c:pt>
                <c:pt idx="4">
                  <c:v>16.0</c:v>
                </c:pt>
                <c:pt idx="5">
                  <c:v>20.0</c:v>
                </c:pt>
                <c:pt idx="6">
                  <c:v>24.0</c:v>
                </c:pt>
                <c:pt idx="7">
                  <c:v>28.0</c:v>
                </c:pt>
                <c:pt idx="8">
                  <c:v>32.0</c:v>
                </c:pt>
                <c:pt idx="9">
                  <c:v>36.0</c:v>
                </c:pt>
                <c:pt idx="10">
                  <c:v>40.0</c:v>
                </c:pt>
                <c:pt idx="11">
                  <c:v>44.0</c:v>
                </c:pt>
                <c:pt idx="12">
                  <c:v>48.0</c:v>
                </c:pt>
                <c:pt idx="13">
                  <c:v>52.0</c:v>
                </c:pt>
                <c:pt idx="14">
                  <c:v>56.0</c:v>
                </c:pt>
                <c:pt idx="15">
                  <c:v>60.0</c:v>
                </c:pt>
                <c:pt idx="16">
                  <c:v>64.0</c:v>
                </c:pt>
                <c:pt idx="17">
                  <c:v>68.0</c:v>
                </c:pt>
                <c:pt idx="18">
                  <c:v>72.0</c:v>
                </c:pt>
                <c:pt idx="19">
                  <c:v>76.0</c:v>
                </c:pt>
                <c:pt idx="20">
                  <c:v>80.0</c:v>
                </c:pt>
              </c:numCache>
            </c:numRef>
          </c:cat>
          <c:val>
            <c:numRef>
              <c:f>'Citrus 100K RLU-Defer (no-numa)'!$AJ$3:$AJ$23</c:f>
              <c:numCache>
                <c:formatCode>General</c:formatCode>
                <c:ptCount val="21"/>
                <c:pt idx="0">
                  <c:v>1.6064536E7</c:v>
                </c:pt>
                <c:pt idx="1">
                  <c:v>4.7193892E7</c:v>
                </c:pt>
                <c:pt idx="2">
                  <c:v>8.4053878E7</c:v>
                </c:pt>
                <c:pt idx="3">
                  <c:v>1.18260642E8</c:v>
                </c:pt>
                <c:pt idx="4">
                  <c:v>1.48412082E8</c:v>
                </c:pt>
                <c:pt idx="5">
                  <c:v>1.6485623E8</c:v>
                </c:pt>
                <c:pt idx="6">
                  <c:v>2.03836729E8</c:v>
                </c:pt>
                <c:pt idx="7">
                  <c:v>2.2175684E8</c:v>
                </c:pt>
                <c:pt idx="8">
                  <c:v>2.24197278E8</c:v>
                </c:pt>
                <c:pt idx="9">
                  <c:v>2.39998918E8</c:v>
                </c:pt>
                <c:pt idx="10">
                  <c:v>2.49959414E8</c:v>
                </c:pt>
                <c:pt idx="11">
                  <c:v>2.74321972E8</c:v>
                </c:pt>
                <c:pt idx="12">
                  <c:v>2.62926314E8</c:v>
                </c:pt>
                <c:pt idx="13">
                  <c:v>2.90312191E8</c:v>
                </c:pt>
                <c:pt idx="14">
                  <c:v>2.83250984E8</c:v>
                </c:pt>
                <c:pt idx="15">
                  <c:v>2.80230308E8</c:v>
                </c:pt>
                <c:pt idx="16">
                  <c:v>2.80089357E8</c:v>
                </c:pt>
                <c:pt idx="17">
                  <c:v>2.87712812E8</c:v>
                </c:pt>
                <c:pt idx="18">
                  <c:v>2.88257636E8</c:v>
                </c:pt>
                <c:pt idx="19">
                  <c:v>2.92794205E8</c:v>
                </c:pt>
                <c:pt idx="20">
                  <c:v>2.85340615E8</c:v>
                </c:pt>
              </c:numCache>
            </c:numRef>
          </c:val>
          <c:smooth val="0"/>
        </c:ser>
        <c:dLbls>
          <c:showLegendKey val="0"/>
          <c:showVal val="0"/>
          <c:showCatName val="0"/>
          <c:showSerName val="0"/>
          <c:showPercent val="0"/>
          <c:showBubbleSize val="0"/>
        </c:dLbls>
        <c:marker val="1"/>
        <c:smooth val="0"/>
        <c:axId val="-1985517400"/>
        <c:axId val="-1985518248"/>
      </c:lineChart>
      <c:catAx>
        <c:axId val="-1985517400"/>
        <c:scaling>
          <c:orientation val="minMax"/>
        </c:scaling>
        <c:delete val="0"/>
        <c:axPos val="b"/>
        <c:majorGridlines>
          <c:spPr>
            <a:ln>
              <a:solidFill>
                <a:sysClr val="window" lastClr="FFFFFF">
                  <a:lumMod val="85000"/>
                </a:sysClr>
              </a:solidFill>
            </a:ln>
          </c:spPr>
        </c:majorGridlines>
        <c:title>
          <c:tx>
            <c:rich>
              <a:bodyPr/>
              <a:lstStyle/>
              <a:p>
                <a:pPr>
                  <a:defRPr sz="1600" b="1"/>
                </a:pPr>
                <a:r>
                  <a:rPr lang="en-US" sz="1600" b="1"/>
                  <a:t>number of threads</a:t>
                </a:r>
              </a:p>
            </c:rich>
          </c:tx>
          <c:layout/>
          <c:overlay val="0"/>
        </c:title>
        <c:numFmt formatCode="General" sourceLinked="1"/>
        <c:majorTickMark val="none"/>
        <c:minorTickMark val="none"/>
        <c:tickLblPos val="nextTo"/>
        <c:txPr>
          <a:bodyPr/>
          <a:lstStyle/>
          <a:p>
            <a:pPr>
              <a:defRPr sz="1200" b="1"/>
            </a:pPr>
            <a:endParaRPr lang="en-US"/>
          </a:p>
        </c:txPr>
        <c:crossAx val="-1985518248"/>
        <c:crosses val="autoZero"/>
        <c:auto val="1"/>
        <c:lblAlgn val="ctr"/>
        <c:lblOffset val="100"/>
        <c:noMultiLvlLbl val="0"/>
      </c:catAx>
      <c:valAx>
        <c:axId val="-1985518248"/>
        <c:scaling>
          <c:orientation val="minMax"/>
        </c:scaling>
        <c:delete val="0"/>
        <c:axPos val="l"/>
        <c:majorGridlines>
          <c:spPr>
            <a:ln>
              <a:solidFill>
                <a:sysClr val="window" lastClr="FFFFFF">
                  <a:lumMod val="85000"/>
                </a:sysClr>
              </a:solidFill>
            </a:ln>
          </c:spPr>
        </c:majorGridlines>
        <c:title>
          <c:tx>
            <c:rich>
              <a:bodyPr rot="-5400000" vert="horz"/>
              <a:lstStyle/>
              <a:p>
                <a:pPr>
                  <a:defRPr sz="1600" b="1"/>
                </a:pPr>
                <a:r>
                  <a:rPr lang="en-US" sz="1600" b="1"/>
                  <a:t>Total Operations</a:t>
                </a:r>
              </a:p>
            </c:rich>
          </c:tx>
          <c:layout/>
          <c:overlay val="0"/>
        </c:title>
        <c:numFmt formatCode="0.00E+00" sourceLinked="0"/>
        <c:majorTickMark val="none"/>
        <c:minorTickMark val="none"/>
        <c:tickLblPos val="nextTo"/>
        <c:txPr>
          <a:bodyPr/>
          <a:lstStyle/>
          <a:p>
            <a:pPr>
              <a:defRPr sz="1200" b="1"/>
            </a:pPr>
            <a:endParaRPr lang="en-US"/>
          </a:p>
        </c:txPr>
        <c:crossAx val="-1985517400"/>
        <c:crosses val="autoZero"/>
        <c:crossBetween val="between"/>
      </c:valAx>
      <c:spPr>
        <a:noFill/>
      </c:spPr>
    </c:plotArea>
    <c:legend>
      <c:legendPos val="r"/>
      <c:layout>
        <c:manualLayout>
          <c:xMode val="edge"/>
          <c:yMode val="edge"/>
          <c:x val="0.729742095699576"/>
          <c:y val="0.000581677290338709"/>
          <c:w val="0.267205451241672"/>
          <c:h val="0.999418235764008"/>
        </c:manualLayout>
      </c:layout>
      <c:overlay val="0"/>
      <c:txPr>
        <a:bodyPr/>
        <a:lstStyle/>
        <a:p>
          <a:pPr>
            <a:defRPr sz="1600" b="1">
              <a:latin typeface="+mn-lt"/>
            </a:defRPr>
          </a:pPr>
          <a:endParaRPr lang="en-US"/>
        </a:p>
      </c:txPr>
    </c:legend>
    <c:plotVisOnly val="1"/>
    <c:dispBlanksAs val="gap"/>
    <c:showDLblsOverMax val="0"/>
  </c:chart>
  <c:spPr>
    <a:ln>
      <a:solidFill>
        <a:sysClr val="windowText" lastClr="000000"/>
      </a:solidFill>
    </a:ln>
  </c:spPr>
  <c:externalData r:id="rId1">
    <c:autoUpdate val="0"/>
  </c:externalData>
  <c:userShapes r:id="rId2"/>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76265534579262"/>
          <c:y val="0.0842253774543895"/>
          <c:w val="0.589546848812573"/>
          <c:h val="0.7665377195813"/>
        </c:manualLayout>
      </c:layout>
      <c:lineChart>
        <c:grouping val="standard"/>
        <c:varyColors val="0"/>
        <c:ser>
          <c:idx val="1"/>
          <c:order val="0"/>
          <c:tx>
            <c:strRef>
              <c:f>'[1]Hash - 2^13-2^14 - 0'!$AB$3</c:f>
              <c:strCache>
                <c:ptCount val="1"/>
                <c:pt idx="0">
                  <c:v>RCU 8K</c:v>
                </c:pt>
              </c:strCache>
            </c:strRef>
          </c:tx>
          <c:spPr>
            <a:ln w="22225">
              <a:solidFill>
                <a:sysClr val="windowText" lastClr="000000"/>
              </a:solidFill>
              <a:prstDash val="lgDash"/>
            </a:ln>
          </c:spPr>
          <c:marker>
            <c:symbol val="x"/>
            <c:size val="7"/>
            <c:spPr>
              <a:noFill/>
              <a:ln w="15875">
                <a:solidFill>
                  <a:sysClr val="windowText" lastClr="000000"/>
                </a:solidFill>
              </a:ln>
            </c:spPr>
          </c:marker>
          <c:cat>
            <c:numRef>
              <c:f>'[1]HashResize-2^13-2^14'!$D$5:$D$12</c:f>
              <c:numCache>
                <c:formatCode>General</c:formatCode>
                <c:ptCount val="8"/>
                <c:pt idx="0">
                  <c:v>1.0</c:v>
                </c:pt>
                <c:pt idx="1">
                  <c:v>3.0</c:v>
                </c:pt>
                <c:pt idx="2">
                  <c:v>5.0</c:v>
                </c:pt>
                <c:pt idx="3">
                  <c:v>7.0</c:v>
                </c:pt>
                <c:pt idx="4">
                  <c:v>9.0</c:v>
                </c:pt>
                <c:pt idx="5">
                  <c:v>11.0</c:v>
                </c:pt>
                <c:pt idx="6">
                  <c:v>13.0</c:v>
                </c:pt>
                <c:pt idx="7">
                  <c:v>15.0</c:v>
                </c:pt>
              </c:numCache>
            </c:numRef>
          </c:cat>
          <c:val>
            <c:numRef>
              <c:f>'[1]HashResize-2^13-2^14'!$E$5:$E$12</c:f>
              <c:numCache>
                <c:formatCode>General</c:formatCode>
                <c:ptCount val="8"/>
                <c:pt idx="0">
                  <c:v>6.6522215E7</c:v>
                </c:pt>
                <c:pt idx="1">
                  <c:v>1.9389322E8</c:v>
                </c:pt>
                <c:pt idx="2">
                  <c:v>3.24113494E8</c:v>
                </c:pt>
                <c:pt idx="3">
                  <c:v>4.52897801E8</c:v>
                </c:pt>
                <c:pt idx="4">
                  <c:v>5.63960516E8</c:v>
                </c:pt>
                <c:pt idx="5">
                  <c:v>6.86567686E8</c:v>
                </c:pt>
                <c:pt idx="6">
                  <c:v>7.60972146E8</c:v>
                </c:pt>
                <c:pt idx="7">
                  <c:v>8.7681315E8</c:v>
                </c:pt>
              </c:numCache>
            </c:numRef>
          </c:val>
          <c:smooth val="0"/>
        </c:ser>
        <c:ser>
          <c:idx val="4"/>
          <c:order val="1"/>
          <c:tx>
            <c:strRef>
              <c:f>'[1]Hash - 2^13-2^14 - 0'!$AC$3</c:f>
              <c:strCache>
                <c:ptCount val="1"/>
                <c:pt idx="0">
                  <c:v>RCU 16K</c:v>
                </c:pt>
              </c:strCache>
            </c:strRef>
          </c:tx>
          <c:spPr>
            <a:ln w="15875">
              <a:solidFill>
                <a:sysClr val="windowText" lastClr="000000"/>
              </a:solidFill>
              <a:prstDash val="solid"/>
            </a:ln>
          </c:spPr>
          <c:marker>
            <c:symbol val="diamond"/>
            <c:size val="7"/>
            <c:spPr>
              <a:solidFill>
                <a:sysClr val="windowText" lastClr="000000"/>
              </a:solidFill>
              <a:ln>
                <a:solidFill>
                  <a:sysClr val="windowText" lastClr="000000"/>
                </a:solidFill>
              </a:ln>
            </c:spPr>
          </c:marker>
          <c:cat>
            <c:numRef>
              <c:f>'[1]HashResize-2^13-2^14'!$D$5:$D$12</c:f>
              <c:numCache>
                <c:formatCode>General</c:formatCode>
                <c:ptCount val="8"/>
                <c:pt idx="0">
                  <c:v>1.0</c:v>
                </c:pt>
                <c:pt idx="1">
                  <c:v>3.0</c:v>
                </c:pt>
                <c:pt idx="2">
                  <c:v>5.0</c:v>
                </c:pt>
                <c:pt idx="3">
                  <c:v>7.0</c:v>
                </c:pt>
                <c:pt idx="4">
                  <c:v>9.0</c:v>
                </c:pt>
                <c:pt idx="5">
                  <c:v>11.0</c:v>
                </c:pt>
                <c:pt idx="6">
                  <c:v>13.0</c:v>
                </c:pt>
                <c:pt idx="7">
                  <c:v>15.0</c:v>
                </c:pt>
              </c:numCache>
            </c:numRef>
          </c:cat>
          <c:val>
            <c:numRef>
              <c:f>'[1]HashResize-2^13-2^14'!$E$28:$E$35</c:f>
              <c:numCache>
                <c:formatCode>General</c:formatCode>
                <c:ptCount val="8"/>
                <c:pt idx="0">
                  <c:v>8.9015344E7</c:v>
                </c:pt>
                <c:pt idx="1">
                  <c:v>2.63789338E8</c:v>
                </c:pt>
                <c:pt idx="2">
                  <c:v>4.34978798E8</c:v>
                </c:pt>
                <c:pt idx="3">
                  <c:v>6.07638064E8</c:v>
                </c:pt>
                <c:pt idx="4">
                  <c:v>7.54253598E8</c:v>
                </c:pt>
                <c:pt idx="5">
                  <c:v>8.68177802E8</c:v>
                </c:pt>
                <c:pt idx="6">
                  <c:v>9.89073807E8</c:v>
                </c:pt>
                <c:pt idx="7">
                  <c:v>1.107587867E9</c:v>
                </c:pt>
              </c:numCache>
            </c:numRef>
          </c:val>
          <c:smooth val="0"/>
        </c:ser>
        <c:ser>
          <c:idx val="2"/>
          <c:order val="2"/>
          <c:tx>
            <c:strRef>
              <c:f>'[1]Hash - 2^13-2^14 - 0'!$AD$3</c:f>
              <c:strCache>
                <c:ptCount val="1"/>
                <c:pt idx="0">
                  <c:v>RCU 8K-16K</c:v>
                </c:pt>
              </c:strCache>
            </c:strRef>
          </c:tx>
          <c:spPr>
            <a:ln w="22225">
              <a:solidFill>
                <a:sysClr val="windowText" lastClr="000000"/>
              </a:solidFill>
              <a:prstDash val="sysDash"/>
            </a:ln>
          </c:spPr>
          <c:marker>
            <c:symbol val="plus"/>
            <c:size val="9"/>
            <c:spPr>
              <a:ln w="15875">
                <a:solidFill>
                  <a:sysClr val="windowText" lastClr="000000"/>
                </a:solidFill>
              </a:ln>
            </c:spPr>
          </c:marker>
          <c:cat>
            <c:numRef>
              <c:f>'[1]HashResize-2^13-2^14'!$D$5:$D$12</c:f>
              <c:numCache>
                <c:formatCode>General</c:formatCode>
                <c:ptCount val="8"/>
                <c:pt idx="0">
                  <c:v>1.0</c:v>
                </c:pt>
                <c:pt idx="1">
                  <c:v>3.0</c:v>
                </c:pt>
                <c:pt idx="2">
                  <c:v>5.0</c:v>
                </c:pt>
                <c:pt idx="3">
                  <c:v>7.0</c:v>
                </c:pt>
                <c:pt idx="4">
                  <c:v>9.0</c:v>
                </c:pt>
                <c:pt idx="5">
                  <c:v>11.0</c:v>
                </c:pt>
                <c:pt idx="6">
                  <c:v>13.0</c:v>
                </c:pt>
                <c:pt idx="7">
                  <c:v>15.0</c:v>
                </c:pt>
              </c:numCache>
            </c:numRef>
          </c:cat>
          <c:val>
            <c:numRef>
              <c:f>'[1]HashResize-2^13-2^14'!$E$51:$E$58</c:f>
              <c:numCache>
                <c:formatCode>General</c:formatCode>
                <c:ptCount val="8"/>
                <c:pt idx="0">
                  <c:v>6.9310455E7</c:v>
                </c:pt>
                <c:pt idx="1">
                  <c:v>2.00956545E8</c:v>
                </c:pt>
                <c:pt idx="2">
                  <c:v>3.37078814E8</c:v>
                </c:pt>
                <c:pt idx="3">
                  <c:v>4.79101518E8</c:v>
                </c:pt>
                <c:pt idx="4">
                  <c:v>5.86601219E8</c:v>
                </c:pt>
                <c:pt idx="5">
                  <c:v>7.12427053E8</c:v>
                </c:pt>
                <c:pt idx="6">
                  <c:v>8.14345906E8</c:v>
                </c:pt>
                <c:pt idx="7">
                  <c:v>9.21134838E8</c:v>
                </c:pt>
              </c:numCache>
            </c:numRef>
          </c:val>
          <c:smooth val="0"/>
        </c:ser>
        <c:ser>
          <c:idx val="0"/>
          <c:order val="3"/>
          <c:tx>
            <c:strRef>
              <c:f>'[1]Hash - 2^13-2^14 - 0'!$AF$3</c:f>
              <c:strCache>
                <c:ptCount val="1"/>
                <c:pt idx="0">
                  <c:v>RLU 8K</c:v>
                </c:pt>
              </c:strCache>
            </c:strRef>
          </c:tx>
          <c:spPr>
            <a:ln w="22225">
              <a:solidFill>
                <a:srgbClr val="0000FF"/>
              </a:solidFill>
              <a:prstDash val="sysDot"/>
            </a:ln>
          </c:spPr>
          <c:marker>
            <c:symbol val="x"/>
            <c:size val="7"/>
            <c:spPr>
              <a:ln w="15875">
                <a:solidFill>
                  <a:srgbClr val="0000FF"/>
                </a:solidFill>
              </a:ln>
            </c:spPr>
          </c:marker>
          <c:cat>
            <c:numRef>
              <c:f>'[1]HashResize-2^13-2^14'!$D$5:$D$12</c:f>
              <c:numCache>
                <c:formatCode>General</c:formatCode>
                <c:ptCount val="8"/>
                <c:pt idx="0">
                  <c:v>1.0</c:v>
                </c:pt>
                <c:pt idx="1">
                  <c:v>3.0</c:v>
                </c:pt>
                <c:pt idx="2">
                  <c:v>5.0</c:v>
                </c:pt>
                <c:pt idx="3">
                  <c:v>7.0</c:v>
                </c:pt>
                <c:pt idx="4">
                  <c:v>9.0</c:v>
                </c:pt>
                <c:pt idx="5">
                  <c:v>11.0</c:v>
                </c:pt>
                <c:pt idx="6">
                  <c:v>13.0</c:v>
                </c:pt>
                <c:pt idx="7">
                  <c:v>15.0</c:v>
                </c:pt>
              </c:numCache>
            </c:numRef>
          </c:cat>
          <c:val>
            <c:numRef>
              <c:f>'[1]HashResize-2^13-2^14'!$E$16:$E$23</c:f>
              <c:numCache>
                <c:formatCode>General</c:formatCode>
                <c:ptCount val="8"/>
                <c:pt idx="0">
                  <c:v>6.0208743E7</c:v>
                </c:pt>
                <c:pt idx="1">
                  <c:v>1.81004397E8</c:v>
                </c:pt>
                <c:pt idx="2">
                  <c:v>3.13203544E8</c:v>
                </c:pt>
                <c:pt idx="3">
                  <c:v>4.29023215E8</c:v>
                </c:pt>
                <c:pt idx="4">
                  <c:v>5.38448428E8</c:v>
                </c:pt>
                <c:pt idx="5">
                  <c:v>6.19283582E8</c:v>
                </c:pt>
                <c:pt idx="6">
                  <c:v>7.37354639E8</c:v>
                </c:pt>
                <c:pt idx="7">
                  <c:v>8.44231933E8</c:v>
                </c:pt>
              </c:numCache>
            </c:numRef>
          </c:val>
          <c:smooth val="0"/>
        </c:ser>
        <c:ser>
          <c:idx val="3"/>
          <c:order val="4"/>
          <c:tx>
            <c:strRef>
              <c:f>'[1]Hash - 2^13-2^14 - 0'!$AG$3</c:f>
              <c:strCache>
                <c:ptCount val="1"/>
                <c:pt idx="0">
                  <c:v>RLU 16K</c:v>
                </c:pt>
              </c:strCache>
            </c:strRef>
          </c:tx>
          <c:spPr>
            <a:ln w="15875">
              <a:solidFill>
                <a:srgbClr val="0000FF"/>
              </a:solidFill>
            </a:ln>
          </c:spPr>
          <c:marker>
            <c:symbol val="plus"/>
            <c:size val="5"/>
            <c:spPr>
              <a:solidFill>
                <a:srgbClr val="0000FF"/>
              </a:solidFill>
              <a:ln>
                <a:solidFill>
                  <a:srgbClr val="0000FF"/>
                </a:solidFill>
              </a:ln>
            </c:spPr>
          </c:marker>
          <c:cat>
            <c:numRef>
              <c:f>'[1]HashResize-2^13-2^14'!$D$5:$D$12</c:f>
              <c:numCache>
                <c:formatCode>General</c:formatCode>
                <c:ptCount val="8"/>
                <c:pt idx="0">
                  <c:v>1.0</c:v>
                </c:pt>
                <c:pt idx="1">
                  <c:v>3.0</c:v>
                </c:pt>
                <c:pt idx="2">
                  <c:v>5.0</c:v>
                </c:pt>
                <c:pt idx="3">
                  <c:v>7.0</c:v>
                </c:pt>
                <c:pt idx="4">
                  <c:v>9.0</c:v>
                </c:pt>
                <c:pt idx="5">
                  <c:v>11.0</c:v>
                </c:pt>
                <c:pt idx="6">
                  <c:v>13.0</c:v>
                </c:pt>
                <c:pt idx="7">
                  <c:v>15.0</c:v>
                </c:pt>
              </c:numCache>
            </c:numRef>
          </c:cat>
          <c:val>
            <c:numRef>
              <c:f>'[1]HashResize-2^13-2^14'!$E$39:$E$46</c:f>
              <c:numCache>
                <c:formatCode>General</c:formatCode>
                <c:ptCount val="8"/>
                <c:pt idx="0">
                  <c:v>7.7502904E7</c:v>
                </c:pt>
                <c:pt idx="1">
                  <c:v>2.3170859E8</c:v>
                </c:pt>
                <c:pt idx="2">
                  <c:v>3.93533814E8</c:v>
                </c:pt>
                <c:pt idx="3">
                  <c:v>5.41163831E8</c:v>
                </c:pt>
                <c:pt idx="4">
                  <c:v>6.73547797E8</c:v>
                </c:pt>
                <c:pt idx="5">
                  <c:v>7.91849624E8</c:v>
                </c:pt>
                <c:pt idx="6">
                  <c:v>9.12290707E8</c:v>
                </c:pt>
                <c:pt idx="7">
                  <c:v>1.055333216E9</c:v>
                </c:pt>
              </c:numCache>
            </c:numRef>
          </c:val>
          <c:smooth val="0"/>
        </c:ser>
        <c:ser>
          <c:idx val="6"/>
          <c:order val="5"/>
          <c:tx>
            <c:strRef>
              <c:f>'[1]Hash - 2^13-2^14 - 0'!$AH$3</c:f>
              <c:strCache>
                <c:ptCount val="1"/>
                <c:pt idx="0">
                  <c:v>RLU 8K-16K</c:v>
                </c:pt>
              </c:strCache>
            </c:strRef>
          </c:tx>
          <c:spPr>
            <a:ln w="22225">
              <a:solidFill>
                <a:srgbClr val="0000FF"/>
              </a:solidFill>
              <a:prstDash val="dash"/>
            </a:ln>
          </c:spPr>
          <c:marker>
            <c:symbol val="star"/>
            <c:size val="8"/>
            <c:spPr>
              <a:ln>
                <a:solidFill>
                  <a:srgbClr val="0000FF"/>
                </a:solidFill>
              </a:ln>
            </c:spPr>
          </c:marker>
          <c:cat>
            <c:numRef>
              <c:f>'[1]HashResize-2^13-2^14'!$D$5:$D$12</c:f>
              <c:numCache>
                <c:formatCode>General</c:formatCode>
                <c:ptCount val="8"/>
                <c:pt idx="0">
                  <c:v>1.0</c:v>
                </c:pt>
                <c:pt idx="1">
                  <c:v>3.0</c:v>
                </c:pt>
                <c:pt idx="2">
                  <c:v>5.0</c:v>
                </c:pt>
                <c:pt idx="3">
                  <c:v>7.0</c:v>
                </c:pt>
                <c:pt idx="4">
                  <c:v>9.0</c:v>
                </c:pt>
                <c:pt idx="5">
                  <c:v>11.0</c:v>
                </c:pt>
                <c:pt idx="6">
                  <c:v>13.0</c:v>
                </c:pt>
                <c:pt idx="7">
                  <c:v>15.0</c:v>
                </c:pt>
              </c:numCache>
            </c:numRef>
          </c:cat>
          <c:val>
            <c:numRef>
              <c:f>'[1]HashResize-2^13-2^14'!$E$62:$E$69</c:f>
              <c:numCache>
                <c:formatCode>General</c:formatCode>
                <c:ptCount val="8"/>
                <c:pt idx="0">
                  <c:v>6.1521746E7</c:v>
                </c:pt>
                <c:pt idx="1">
                  <c:v>1.81724298E8</c:v>
                </c:pt>
                <c:pt idx="2">
                  <c:v>3.02172157E8</c:v>
                </c:pt>
                <c:pt idx="3">
                  <c:v>4.25589258E8</c:v>
                </c:pt>
                <c:pt idx="4">
                  <c:v>5.17076622E8</c:v>
                </c:pt>
                <c:pt idx="5">
                  <c:v>6.24094844E8</c:v>
                </c:pt>
                <c:pt idx="6">
                  <c:v>7.19790623E8</c:v>
                </c:pt>
                <c:pt idx="7">
                  <c:v>8.09529718E8</c:v>
                </c:pt>
              </c:numCache>
            </c:numRef>
          </c:val>
          <c:smooth val="0"/>
        </c:ser>
        <c:dLbls>
          <c:showLegendKey val="0"/>
          <c:showVal val="0"/>
          <c:showCatName val="0"/>
          <c:showSerName val="0"/>
          <c:showPercent val="0"/>
          <c:showBubbleSize val="0"/>
        </c:dLbls>
        <c:marker val="1"/>
        <c:smooth val="0"/>
        <c:axId val="-1997183480"/>
        <c:axId val="1824596104"/>
      </c:lineChart>
      <c:catAx>
        <c:axId val="-1997183480"/>
        <c:scaling>
          <c:orientation val="minMax"/>
        </c:scaling>
        <c:delete val="0"/>
        <c:axPos val="b"/>
        <c:majorGridlines>
          <c:spPr>
            <a:ln>
              <a:solidFill>
                <a:sysClr val="window" lastClr="FFFFFF">
                  <a:lumMod val="85000"/>
                </a:sysClr>
              </a:solidFill>
            </a:ln>
          </c:spPr>
        </c:majorGridlines>
        <c:numFmt formatCode="General" sourceLinked="1"/>
        <c:majorTickMark val="none"/>
        <c:minorTickMark val="none"/>
        <c:tickLblPos val="nextTo"/>
        <c:txPr>
          <a:bodyPr/>
          <a:lstStyle/>
          <a:p>
            <a:pPr>
              <a:defRPr sz="1400" b="1"/>
            </a:pPr>
            <a:endParaRPr lang="en-US"/>
          </a:p>
        </c:txPr>
        <c:crossAx val="1824596104"/>
        <c:crosses val="autoZero"/>
        <c:auto val="1"/>
        <c:lblAlgn val="ctr"/>
        <c:lblOffset val="100"/>
        <c:noMultiLvlLbl val="0"/>
      </c:catAx>
      <c:valAx>
        <c:axId val="1824596104"/>
        <c:scaling>
          <c:orientation val="minMax"/>
        </c:scaling>
        <c:delete val="0"/>
        <c:axPos val="l"/>
        <c:majorGridlines>
          <c:spPr>
            <a:ln>
              <a:solidFill>
                <a:sysClr val="window" lastClr="FFFFFF">
                  <a:lumMod val="85000"/>
                </a:sysClr>
              </a:solidFill>
            </a:ln>
          </c:spPr>
        </c:majorGridlines>
        <c:title>
          <c:tx>
            <c:rich>
              <a:bodyPr rot="-5400000" vert="horz"/>
              <a:lstStyle/>
              <a:p>
                <a:pPr>
                  <a:defRPr sz="1200"/>
                </a:pPr>
                <a:r>
                  <a:rPr lang="en-US" sz="1200"/>
                  <a:t>Total</a:t>
                </a:r>
                <a:r>
                  <a:rPr lang="en-US" sz="1200" baseline="0"/>
                  <a:t> Ops</a:t>
                </a:r>
                <a:endParaRPr lang="en-US" sz="1200"/>
              </a:p>
            </c:rich>
          </c:tx>
          <c:layout/>
          <c:overlay val="0"/>
        </c:title>
        <c:numFmt formatCode="0.00E+00" sourceLinked="0"/>
        <c:majorTickMark val="none"/>
        <c:minorTickMark val="none"/>
        <c:tickLblPos val="nextTo"/>
        <c:txPr>
          <a:bodyPr/>
          <a:lstStyle/>
          <a:p>
            <a:pPr>
              <a:defRPr sz="1400" b="1"/>
            </a:pPr>
            <a:endParaRPr lang="en-US"/>
          </a:p>
        </c:txPr>
        <c:crossAx val="-1997183480"/>
        <c:crosses val="autoZero"/>
        <c:crossBetween val="between"/>
      </c:valAx>
      <c:spPr>
        <a:noFill/>
      </c:spPr>
    </c:plotArea>
    <c:legend>
      <c:legendPos val="r"/>
      <c:layout>
        <c:manualLayout>
          <c:xMode val="edge"/>
          <c:yMode val="edge"/>
          <c:x val="0.775895941853422"/>
          <c:y val="0.000581677290338709"/>
          <c:w val="0.22410400622999"/>
          <c:h val="0.997139107611549"/>
        </c:manualLayout>
      </c:layout>
      <c:overlay val="0"/>
      <c:txPr>
        <a:bodyPr/>
        <a:lstStyle/>
        <a:p>
          <a:pPr>
            <a:defRPr sz="1400" b="0">
              <a:latin typeface="+mn-lt"/>
            </a:defRPr>
          </a:pPr>
          <a:endParaRPr lang="en-US"/>
        </a:p>
      </c:txPr>
    </c:legend>
    <c:plotVisOnly val="1"/>
    <c:dispBlanksAs val="gap"/>
    <c:showDLblsOverMax val="0"/>
  </c:chart>
  <c:spPr>
    <a:solidFill>
      <a:sysClr val="window" lastClr="FFFFFF"/>
    </a:solidFill>
    <a:ln>
      <a:solidFill>
        <a:sysClr val="windowText" lastClr="000000"/>
      </a:solidFill>
    </a:ln>
  </c:sp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0.1029</cdr:x>
      <cdr:y>0.0266</cdr:y>
    </cdr:from>
    <cdr:to>
      <cdr:x>0.8529</cdr:x>
      <cdr:y>0.18449</cdr:y>
    </cdr:to>
    <cdr:sp macro="" textlink="">
      <cdr:nvSpPr>
        <cdr:cNvPr id="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0.2268</cdr:x>
      <cdr:y>0</cdr:y>
    </cdr:from>
    <cdr:to>
      <cdr:x>0.9768</cdr:x>
      <cdr:y>0.25017</cdr:y>
    </cdr:to>
    <cdr:sp macro="" textlink="">
      <cdr:nvSpPr>
        <cdr:cNvPr id="9" name="TextBox 1"/>
        <cdr:cNvSpPr txBox="1"/>
      </cdr:nvSpPr>
      <cdr:spPr>
        <a:xfrm xmlns:a="http://schemas.openxmlformats.org/drawingml/2006/main">
          <a:off x="1419994" y="-8703839"/>
          <a:ext cx="4695825" cy="67637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r>
            <a:rPr lang="en-US" sz="1600" b="1" i="1" u="sng" baseline="0" dirty="0" smtClean="0">
              <a:solidFill>
                <a:schemeClr val="tx1"/>
              </a:solidFill>
            </a:rPr>
            <a:t>Hash-Table</a:t>
          </a:r>
        </a:p>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r>
            <a:rPr lang="en-US" sz="1600" b="1" i="1" baseline="0" dirty="0" smtClean="0">
              <a:solidFill>
                <a:schemeClr val="tx1"/>
              </a:solidFill>
            </a:rPr>
            <a:t>1000 </a:t>
          </a:r>
          <a:r>
            <a:rPr lang="en-US" sz="1600" b="1" i="1" baseline="0" dirty="0">
              <a:solidFill>
                <a:schemeClr val="tx1"/>
              </a:solidFill>
            </a:rPr>
            <a:t>buckets, 100 each</a:t>
          </a:r>
        </a:p>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r>
            <a:rPr lang="en-US" sz="1600" b="1" i="1" baseline="0" dirty="0">
              <a:solidFill>
                <a:schemeClr val="tx1"/>
              </a:solidFill>
            </a:rPr>
            <a:t>2% updates </a:t>
          </a:r>
        </a:p>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r>
            <a:rPr lang="en-US" sz="1600" b="1" i="1" baseline="0" dirty="0">
              <a:solidFill>
                <a:schemeClr val="tx1"/>
              </a:solidFill>
            </a:rPr>
            <a:t>Throughput</a:t>
          </a:r>
        </a:p>
      </cdr:txBody>
    </cdr:sp>
  </cdr:relSizeAnchor>
  <cdr:relSizeAnchor xmlns:cdr="http://schemas.openxmlformats.org/drawingml/2006/chartDrawing">
    <cdr:from>
      <cdr:x>0.1029</cdr:x>
      <cdr:y>0.0266</cdr:y>
    </cdr:from>
    <cdr:to>
      <cdr:x>0.8529</cdr:x>
      <cdr:y>0.18449</cdr:y>
    </cdr:to>
    <cdr:sp macro="" textlink="">
      <cdr:nvSpPr>
        <cdr:cNvPr id="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4"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7"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18"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3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3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3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3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34"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3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3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3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3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3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4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41"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4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4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4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4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4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47"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4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49"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50"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51"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5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5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55"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5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5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5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5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59"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6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6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6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64"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6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6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6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6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6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7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71"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7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7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7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7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7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77"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7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79"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80"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81"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8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8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8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8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8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87"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8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89"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90"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91"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9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9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94"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9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9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9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9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9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0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0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0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0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04"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0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0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107"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0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0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userShapes>
</file>

<file path=ppt/drawings/drawing2.xml><?xml version="1.0" encoding="utf-8"?>
<c:userShapes xmlns:c="http://schemas.openxmlformats.org/drawingml/2006/chart">
  <cdr:relSizeAnchor xmlns:cdr="http://schemas.openxmlformats.org/drawingml/2006/chartDrawing">
    <cdr:from>
      <cdr:x>0.1029</cdr:x>
      <cdr:y>0.0266</cdr:y>
    </cdr:from>
    <cdr:to>
      <cdr:x>0.8529</cdr:x>
      <cdr:y>0.18449</cdr:y>
    </cdr:to>
    <cdr:sp macro="" textlink="">
      <cdr:nvSpPr>
        <cdr:cNvPr id="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0.2268</cdr:x>
      <cdr:y>0</cdr:y>
    </cdr:from>
    <cdr:to>
      <cdr:x>0.9768</cdr:x>
      <cdr:y>0.25017</cdr:y>
    </cdr:to>
    <cdr:sp macro="" textlink="">
      <cdr:nvSpPr>
        <cdr:cNvPr id="9" name="TextBox 1"/>
        <cdr:cNvSpPr txBox="1"/>
      </cdr:nvSpPr>
      <cdr:spPr>
        <a:xfrm xmlns:a="http://schemas.openxmlformats.org/drawingml/2006/main">
          <a:off x="1419994" y="0"/>
          <a:ext cx="4695825" cy="681124"/>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r>
            <a:rPr lang="en-US" sz="1600" b="1" i="1" u="sng" baseline="0" dirty="0" smtClean="0">
              <a:solidFill>
                <a:srgbClr val="000000"/>
              </a:solidFill>
            </a:rPr>
            <a:t>Hash-Table</a:t>
          </a:r>
        </a:p>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r>
            <a:rPr lang="en-US" sz="1600" b="1" i="1" baseline="0" dirty="0" smtClean="0">
              <a:solidFill>
                <a:srgbClr val="000000"/>
              </a:solidFill>
            </a:rPr>
            <a:t>1000 </a:t>
          </a:r>
          <a:r>
            <a:rPr lang="en-US" sz="1600" b="1" i="1" baseline="0" dirty="0">
              <a:solidFill>
                <a:srgbClr val="000000"/>
              </a:solidFill>
            </a:rPr>
            <a:t>buckets, 100 each</a:t>
          </a:r>
        </a:p>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r>
            <a:rPr lang="en-US" sz="1600" b="1" i="1" baseline="0" dirty="0">
              <a:solidFill>
                <a:srgbClr val="000000"/>
              </a:solidFill>
            </a:rPr>
            <a:t>20% updates </a:t>
          </a:r>
        </a:p>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r>
            <a:rPr lang="en-US" sz="1600" b="1" i="1" baseline="0" dirty="0">
              <a:solidFill>
                <a:srgbClr val="000000"/>
              </a:solidFill>
            </a:rPr>
            <a:t>Throughput</a:t>
          </a:r>
        </a:p>
      </cdr:txBody>
    </cdr:sp>
  </cdr:relSizeAnchor>
  <cdr:relSizeAnchor xmlns:cdr="http://schemas.openxmlformats.org/drawingml/2006/chartDrawing">
    <cdr:from>
      <cdr:x>0.1029</cdr:x>
      <cdr:y>0.0266</cdr:y>
    </cdr:from>
    <cdr:to>
      <cdr:x>0.8529</cdr:x>
      <cdr:y>0.18449</cdr:y>
    </cdr:to>
    <cdr:sp macro="" textlink="">
      <cdr:nvSpPr>
        <cdr:cNvPr id="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4"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7"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18"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3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3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3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3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34"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3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3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3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3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3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4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41"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4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4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4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4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4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47"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4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49"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50"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51"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5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5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55"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5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5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5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5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59"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6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6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6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64"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6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6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6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6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6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7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71"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7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7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7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7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7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77"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7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79"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80"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81"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8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8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8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8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8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87"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8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89"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90"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91"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9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9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94"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9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9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9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9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9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0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0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0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0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04"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0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0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107"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0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0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60"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1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1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1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1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1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1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17"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1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19"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20"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21"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2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2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124"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2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2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2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2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2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3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3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3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3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34"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3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3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3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3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3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4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4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4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4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44"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4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4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147"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4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49"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50"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51"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5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5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5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5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5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57"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5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5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160"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6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6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6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64"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6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6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6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6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6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7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7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7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7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74"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7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7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177"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7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79"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80"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81"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8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8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8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8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8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87"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8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89"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90"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91"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9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9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9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9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9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97"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9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99"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0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0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0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04"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0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0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0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0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0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1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1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1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1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1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userShapes>
</file>

<file path=ppt/drawings/drawing3.xml><?xml version="1.0" encoding="utf-8"?>
<c:userShapes xmlns:c="http://schemas.openxmlformats.org/drawingml/2006/chart">
  <cdr:relSizeAnchor xmlns:cdr="http://schemas.openxmlformats.org/drawingml/2006/chartDrawing">
    <cdr:from>
      <cdr:x>0.1029</cdr:x>
      <cdr:y>0.0266</cdr:y>
    </cdr:from>
    <cdr:to>
      <cdr:x>0.8529</cdr:x>
      <cdr:y>0.18449</cdr:y>
    </cdr:to>
    <cdr:sp macro="" textlink="">
      <cdr:nvSpPr>
        <cdr:cNvPr id="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0.22598</cdr:x>
      <cdr:y>0</cdr:y>
    </cdr:from>
    <cdr:to>
      <cdr:x>0.97598</cdr:x>
      <cdr:y>0.25017</cdr:y>
    </cdr:to>
    <cdr:sp macro="" textlink="">
      <cdr:nvSpPr>
        <cdr:cNvPr id="9" name="TextBox 1"/>
        <cdr:cNvSpPr txBox="1"/>
      </cdr:nvSpPr>
      <cdr:spPr>
        <a:xfrm xmlns:a="http://schemas.openxmlformats.org/drawingml/2006/main">
          <a:off x="1414909" y="-18221525"/>
          <a:ext cx="4695825" cy="67745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r>
            <a:rPr lang="en-US" sz="1600" b="1" i="1" u="sng" baseline="0" dirty="0" smtClean="0">
              <a:solidFill>
                <a:srgbClr val="000000"/>
              </a:solidFill>
            </a:rPr>
            <a:t>Linked-List</a:t>
          </a:r>
        </a:p>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r>
            <a:rPr lang="en-US" sz="1600" b="1" i="1" baseline="0" dirty="0" smtClean="0">
              <a:solidFill>
                <a:srgbClr val="000000"/>
              </a:solidFill>
            </a:rPr>
            <a:t>1000 </a:t>
          </a:r>
          <a:r>
            <a:rPr lang="en-US" sz="1600" b="1" i="1" baseline="0" dirty="0">
              <a:solidFill>
                <a:srgbClr val="000000"/>
              </a:solidFill>
            </a:rPr>
            <a:t>nodes</a:t>
          </a:r>
        </a:p>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r>
            <a:rPr lang="en-US" sz="1600" b="1" i="1" baseline="0" dirty="0">
              <a:solidFill>
                <a:srgbClr val="000000"/>
              </a:solidFill>
            </a:rPr>
            <a:t>20% updates </a:t>
          </a:r>
        </a:p>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r>
            <a:rPr lang="en-US" sz="1600" b="1" i="1" baseline="0" dirty="0" smtClean="0">
              <a:solidFill>
                <a:srgbClr val="000000"/>
              </a:solidFill>
            </a:rPr>
            <a:t>Throughput</a:t>
          </a:r>
          <a:endParaRPr lang="en-US" sz="1600" b="1" i="1" baseline="0" dirty="0">
            <a:solidFill>
              <a:srgbClr val="000000"/>
            </a:solidFill>
          </a:endParaRPr>
        </a:p>
      </cdr:txBody>
    </cdr:sp>
  </cdr:relSizeAnchor>
  <cdr:relSizeAnchor xmlns:cdr="http://schemas.openxmlformats.org/drawingml/2006/chartDrawing">
    <cdr:from>
      <cdr:x>0.1029</cdr:x>
      <cdr:y>0.0266</cdr:y>
    </cdr:from>
    <cdr:to>
      <cdr:x>0.8529</cdr:x>
      <cdr:y>0.18449</cdr:y>
    </cdr:to>
    <cdr:sp macro="" textlink="">
      <cdr:nvSpPr>
        <cdr:cNvPr id="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4"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7"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18"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3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3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3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3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34"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3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3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3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3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3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4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41"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4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4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4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4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4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47"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4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49"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50"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51"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5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5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55"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5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5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5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5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59"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6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6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6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64"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6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6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6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6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6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7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71"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7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7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7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7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7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77"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7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79"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80"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81"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8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8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8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8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8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87"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8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89"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90"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91"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9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9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94"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9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9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9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9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9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0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0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0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0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04"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0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0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107"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0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0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60"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1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1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1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1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1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1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17"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1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19"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20"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21"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2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2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124"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2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2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2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2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2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3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3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3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3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34"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3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3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3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3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3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4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4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4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4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44"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4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4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147"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4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49"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50"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51"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5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5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5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5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5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57"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5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5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160"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6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6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6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64"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6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6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6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6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6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7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7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7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7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74"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7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7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177"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7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79"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80"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81"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8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8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8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8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8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87"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8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89"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90"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91"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9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9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9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9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9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97"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9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99"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200"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0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0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0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04"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0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0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0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0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0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1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1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1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213"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1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1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userShapes>
</file>

<file path=ppt/drawings/drawing4.xml><?xml version="1.0" encoding="utf-8"?>
<c:userShapes xmlns:c="http://schemas.openxmlformats.org/drawingml/2006/chart">
  <cdr:relSizeAnchor xmlns:cdr="http://schemas.openxmlformats.org/drawingml/2006/chartDrawing">
    <cdr:from>
      <cdr:x>0.1029</cdr:x>
      <cdr:y>0.0266</cdr:y>
    </cdr:from>
    <cdr:to>
      <cdr:x>0.8529</cdr:x>
      <cdr:y>0.18449</cdr:y>
    </cdr:to>
    <cdr:sp macro="" textlink="">
      <cdr:nvSpPr>
        <cdr:cNvPr id="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0.22598</cdr:x>
      <cdr:y>0</cdr:y>
    </cdr:from>
    <cdr:to>
      <cdr:x>0.97598</cdr:x>
      <cdr:y>0.25017</cdr:y>
    </cdr:to>
    <cdr:sp macro="" textlink="">
      <cdr:nvSpPr>
        <cdr:cNvPr id="9" name="TextBox 1"/>
        <cdr:cNvSpPr txBox="1"/>
      </cdr:nvSpPr>
      <cdr:spPr>
        <a:xfrm xmlns:a="http://schemas.openxmlformats.org/drawingml/2006/main">
          <a:off x="1414909" y="-15558246"/>
          <a:ext cx="4695825" cy="670097"/>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r>
            <a:rPr lang="en-US" sz="1600" b="1" i="1" u="sng" baseline="0" dirty="0" smtClean="0">
              <a:solidFill>
                <a:srgbClr val="000000"/>
              </a:solidFill>
            </a:rPr>
            <a:t>Linked-List</a:t>
          </a:r>
        </a:p>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r>
            <a:rPr lang="en-US" sz="1600" b="1" i="1" baseline="0" dirty="0" smtClean="0">
              <a:solidFill>
                <a:srgbClr val="000000"/>
              </a:solidFill>
            </a:rPr>
            <a:t>1000 </a:t>
          </a:r>
          <a:r>
            <a:rPr lang="en-US" sz="1600" b="1" i="1" baseline="0" dirty="0">
              <a:solidFill>
                <a:srgbClr val="000000"/>
              </a:solidFill>
            </a:rPr>
            <a:t>nodes</a:t>
          </a:r>
        </a:p>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r>
            <a:rPr lang="en-US" sz="1600" b="1" i="1" baseline="0" dirty="0">
              <a:solidFill>
                <a:srgbClr val="000000"/>
              </a:solidFill>
            </a:rPr>
            <a:t>2% updates </a:t>
          </a:r>
        </a:p>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r>
            <a:rPr lang="en-US" sz="1600" b="1" i="1" baseline="0" dirty="0" smtClean="0">
              <a:solidFill>
                <a:srgbClr val="000000"/>
              </a:solidFill>
            </a:rPr>
            <a:t>Throughput</a:t>
          </a:r>
          <a:endParaRPr lang="en-US" sz="1600" b="1" i="1" baseline="0" dirty="0">
            <a:solidFill>
              <a:srgbClr val="000000"/>
            </a:solidFill>
          </a:endParaRPr>
        </a:p>
      </cdr:txBody>
    </cdr:sp>
  </cdr:relSizeAnchor>
  <cdr:relSizeAnchor xmlns:cdr="http://schemas.openxmlformats.org/drawingml/2006/chartDrawing">
    <cdr:from>
      <cdr:x>0.1029</cdr:x>
      <cdr:y>0.0266</cdr:y>
    </cdr:from>
    <cdr:to>
      <cdr:x>0.8529</cdr:x>
      <cdr:y>0.18449</cdr:y>
    </cdr:to>
    <cdr:sp macro="" textlink="">
      <cdr:nvSpPr>
        <cdr:cNvPr id="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4"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7"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18"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3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3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3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3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34"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3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3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3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3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3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4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41"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4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4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4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4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4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47"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4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49"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50"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51"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5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5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55"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5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5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5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5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59"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6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6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6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64"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6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6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6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6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6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7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71"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7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7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7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7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7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77"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7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79"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80"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81"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8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8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8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8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8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87"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8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89"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90"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91"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9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9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94"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9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9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9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9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9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0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0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0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0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04"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0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0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107"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0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0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60"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1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1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1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1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1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1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17"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1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19"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20"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21"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2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2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124"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2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2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2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2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2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3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3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3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3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34"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3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3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3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3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3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4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4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4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4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44"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4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4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147"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4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49"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50"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51"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5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5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5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5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5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57"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5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5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160"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6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6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6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64"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6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6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6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6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6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7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7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7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7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74"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7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7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177"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7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79"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80"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81"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8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8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8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8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8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87"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8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89"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90"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91"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9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9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9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9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9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97"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9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99"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200"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0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0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0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04"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0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0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0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0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0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1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1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1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213"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1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userShapes>
</file>

<file path=ppt/drawings/drawing5.xml><?xml version="1.0" encoding="utf-8"?>
<c:userShapes xmlns:c="http://schemas.openxmlformats.org/drawingml/2006/chart">
  <cdr:relSizeAnchor xmlns:cdr="http://schemas.openxmlformats.org/drawingml/2006/chartDrawing">
    <cdr:from>
      <cdr:x>0.1029</cdr:x>
      <cdr:y>0.0266</cdr:y>
    </cdr:from>
    <cdr:to>
      <cdr:x>0.8529</cdr:x>
      <cdr:y>0.18449</cdr:y>
    </cdr:to>
    <cdr:sp macro="" textlink="">
      <cdr:nvSpPr>
        <cdr:cNvPr id="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0.14808</cdr:x>
      <cdr:y>0</cdr:y>
    </cdr:from>
    <cdr:to>
      <cdr:x>0.89808</cdr:x>
      <cdr:y>0.25017</cdr:y>
    </cdr:to>
    <cdr:sp macro="" textlink="">
      <cdr:nvSpPr>
        <cdr:cNvPr id="9" name="TextBox 1"/>
        <cdr:cNvSpPr txBox="1"/>
      </cdr:nvSpPr>
      <cdr:spPr>
        <a:xfrm xmlns:a="http://schemas.openxmlformats.org/drawingml/2006/main">
          <a:off x="977899" y="0"/>
          <a:ext cx="4953000" cy="711684"/>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1" fontAlgn="auto" latinLnBrk="0" hangingPunct="1"/>
          <a:r>
            <a:rPr lang="en-US" sz="1600" b="1" baseline="0">
              <a:effectLst/>
              <a:latin typeface="+mn-lt"/>
              <a:ea typeface="+mn-ea"/>
              <a:cs typeface="+mn-cs"/>
            </a:rPr>
            <a:t>Kyoto Cabinet Cache DB </a:t>
          </a:r>
          <a:endParaRPr lang="en-US" sz="1600">
            <a:effectLst/>
          </a:endParaRPr>
        </a:p>
        <a:p xmlns:a="http://schemas.openxmlformats.org/drawingml/2006/main">
          <a:pPr eaLnBrk="1" fontAlgn="auto" latinLnBrk="0" hangingPunct="1"/>
          <a:r>
            <a:rPr lang="en-US" sz="1600" b="1" baseline="0">
              <a:effectLst/>
              <a:latin typeface="+mn-lt"/>
              <a:ea typeface="+mn-ea"/>
              <a:cs typeface="+mn-cs"/>
            </a:rPr>
            <a:t>- 10% mutation ratio</a:t>
          </a:r>
          <a:endParaRPr lang="en-US" sz="1600">
            <a:effectLst/>
          </a:endParaRPr>
        </a:p>
        <a:p xmlns:a="http://schemas.openxmlformats.org/drawingml/2006/main">
          <a:pPr eaLnBrk="1" fontAlgn="auto" latinLnBrk="0" hangingPunct="1"/>
          <a:r>
            <a:rPr lang="en-US" sz="1600" b="1" baseline="0">
              <a:effectLst/>
              <a:latin typeface="+mn-lt"/>
              <a:ea typeface="+mn-ea"/>
              <a:cs typeface="+mn-cs"/>
            </a:rPr>
            <a:t>- Size: 1.0 GB</a:t>
          </a:r>
          <a:endParaRPr lang="en-US" sz="1600">
            <a:effectLst/>
          </a:endParaRPr>
        </a:p>
        <a:p xmlns:a="http://schemas.openxmlformats.org/drawingml/2006/main">
          <a:pPr eaLnBrk="1" fontAlgn="auto" latinLnBrk="0" hangingPunct="1"/>
          <a:r>
            <a:rPr lang="en-US" sz="1600" b="1" baseline="0">
              <a:effectLst/>
              <a:latin typeface="+mn-lt"/>
              <a:ea typeface="+mn-ea"/>
              <a:cs typeface="+mn-cs"/>
            </a:rPr>
            <a:t>- Throughput</a:t>
          </a:r>
          <a:endParaRPr lang="en-US" sz="1600">
            <a:effectLst/>
          </a:endParaRPr>
        </a:p>
      </cdr:txBody>
    </cdr:sp>
  </cdr:relSizeAnchor>
  <cdr:relSizeAnchor xmlns:cdr="http://schemas.openxmlformats.org/drawingml/2006/chartDrawing">
    <cdr:from>
      <cdr:x>0.1029</cdr:x>
      <cdr:y>0.0266</cdr:y>
    </cdr:from>
    <cdr:to>
      <cdr:x>0.8529</cdr:x>
      <cdr:y>0.18449</cdr:y>
    </cdr:to>
    <cdr:sp macro="" textlink="">
      <cdr:nvSpPr>
        <cdr:cNvPr id="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4"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7"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18"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3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3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3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3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34"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3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3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3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3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3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4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41"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4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4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4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4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4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47"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4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49"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50"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51"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5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5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55"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5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5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5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5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59"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6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6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6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64"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6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6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6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6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6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7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71"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7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7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7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7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7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77"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7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79"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80"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81"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8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8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8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8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8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87"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8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89"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90"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91"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9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9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94"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9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9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9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9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9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0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0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0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0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04"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0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0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107"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0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0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userShapes>
</file>

<file path=ppt/drawings/drawing6.xml><?xml version="1.0" encoding="utf-8"?>
<c:userShapes xmlns:c="http://schemas.openxmlformats.org/drawingml/2006/chart">
  <cdr:relSizeAnchor xmlns:cdr="http://schemas.openxmlformats.org/drawingml/2006/chartDrawing">
    <cdr:from>
      <cdr:x>0.1029</cdr:x>
      <cdr:y>0.0266</cdr:y>
    </cdr:from>
    <cdr:to>
      <cdr:x>0.8529</cdr:x>
      <cdr:y>0.18449</cdr:y>
    </cdr:to>
    <cdr:sp macro="" textlink="">
      <cdr:nvSpPr>
        <cdr:cNvPr id="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0.14808</cdr:x>
      <cdr:y>0</cdr:y>
    </cdr:from>
    <cdr:to>
      <cdr:x>0.89808</cdr:x>
      <cdr:y>0.25017</cdr:y>
    </cdr:to>
    <cdr:sp macro="" textlink="">
      <cdr:nvSpPr>
        <cdr:cNvPr id="9" name="TextBox 1"/>
        <cdr:cNvSpPr txBox="1"/>
      </cdr:nvSpPr>
      <cdr:spPr>
        <a:xfrm xmlns:a="http://schemas.openxmlformats.org/drawingml/2006/main">
          <a:off x="977899" y="0"/>
          <a:ext cx="4953000" cy="711684"/>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1" fontAlgn="auto" latinLnBrk="0" hangingPunct="1"/>
          <a:r>
            <a:rPr lang="en-US" sz="1600" b="1" baseline="0">
              <a:effectLst/>
              <a:latin typeface="+mn-lt"/>
              <a:ea typeface="+mn-ea"/>
              <a:cs typeface="+mn-cs"/>
            </a:rPr>
            <a:t>Kyoto Cabinet Cache DB </a:t>
          </a:r>
          <a:endParaRPr lang="en-US" sz="1600">
            <a:effectLst/>
          </a:endParaRPr>
        </a:p>
        <a:p xmlns:a="http://schemas.openxmlformats.org/drawingml/2006/main">
          <a:pPr eaLnBrk="1" fontAlgn="auto" latinLnBrk="0" hangingPunct="1"/>
          <a:r>
            <a:rPr lang="en-US" sz="1600" b="1" baseline="0">
              <a:effectLst/>
              <a:latin typeface="+mn-lt"/>
              <a:ea typeface="+mn-ea"/>
              <a:cs typeface="+mn-cs"/>
            </a:rPr>
            <a:t>- 2% mutation ratio</a:t>
          </a:r>
          <a:endParaRPr lang="en-US" sz="1600">
            <a:effectLst/>
          </a:endParaRPr>
        </a:p>
        <a:p xmlns:a="http://schemas.openxmlformats.org/drawingml/2006/main">
          <a:pPr eaLnBrk="1" fontAlgn="auto" latinLnBrk="0" hangingPunct="1"/>
          <a:r>
            <a:rPr lang="en-US" sz="1600" b="1" baseline="0">
              <a:effectLst/>
              <a:latin typeface="+mn-lt"/>
              <a:ea typeface="+mn-ea"/>
              <a:cs typeface="+mn-cs"/>
            </a:rPr>
            <a:t>- Size: 1.0 GB</a:t>
          </a:r>
          <a:endParaRPr lang="en-US" sz="1600">
            <a:effectLst/>
          </a:endParaRPr>
        </a:p>
        <a:p xmlns:a="http://schemas.openxmlformats.org/drawingml/2006/main">
          <a:pPr eaLnBrk="1" fontAlgn="auto" latinLnBrk="0" hangingPunct="1"/>
          <a:r>
            <a:rPr lang="en-US" sz="1600" b="1" baseline="0">
              <a:effectLst/>
              <a:latin typeface="+mn-lt"/>
              <a:ea typeface="+mn-ea"/>
              <a:cs typeface="+mn-cs"/>
            </a:rPr>
            <a:t>- Throughput</a:t>
          </a:r>
          <a:endParaRPr lang="en-US" sz="1600">
            <a:effectLst/>
          </a:endParaRPr>
        </a:p>
      </cdr:txBody>
    </cdr:sp>
  </cdr:relSizeAnchor>
  <cdr:relSizeAnchor xmlns:cdr="http://schemas.openxmlformats.org/drawingml/2006/chartDrawing">
    <cdr:from>
      <cdr:x>0.1029</cdr:x>
      <cdr:y>0.0266</cdr:y>
    </cdr:from>
    <cdr:to>
      <cdr:x>0.8529</cdr:x>
      <cdr:y>0.18449</cdr:y>
    </cdr:to>
    <cdr:sp macro="" textlink="">
      <cdr:nvSpPr>
        <cdr:cNvPr id="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4"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7"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18"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3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3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3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3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34"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3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3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3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3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3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4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41"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4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4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4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4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4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47"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4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49"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50"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51"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5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5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55"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5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5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5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5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59"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6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6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6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64"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6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6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6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6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6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7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71"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7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7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7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7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7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77"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7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79"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80"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81"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8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8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8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8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8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87"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8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89"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90"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91"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9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9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94"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9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9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9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9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9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0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0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0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0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04"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0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0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107"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0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0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userShapes>
</file>

<file path=ppt/drawings/drawing7.xml><?xml version="1.0" encoding="utf-8"?>
<c:userShapes xmlns:c="http://schemas.openxmlformats.org/drawingml/2006/chart">
  <cdr:relSizeAnchor xmlns:cdr="http://schemas.openxmlformats.org/drawingml/2006/chartDrawing">
    <cdr:from>
      <cdr:x>0.1029</cdr:x>
      <cdr:y>0.0266</cdr:y>
    </cdr:from>
    <cdr:to>
      <cdr:x>0.8529</cdr:x>
      <cdr:y>0.18449</cdr:y>
    </cdr:to>
    <cdr:sp macro="" textlink="">
      <cdr:nvSpPr>
        <cdr:cNvPr id="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0.12654</cdr:x>
      <cdr:y>0</cdr:y>
    </cdr:from>
    <cdr:to>
      <cdr:x>0.87654</cdr:x>
      <cdr:y>0.25017</cdr:y>
    </cdr:to>
    <cdr:sp macro="" textlink="">
      <cdr:nvSpPr>
        <cdr:cNvPr id="9" name="TextBox 1"/>
        <cdr:cNvSpPr txBox="1"/>
      </cdr:nvSpPr>
      <cdr:spPr>
        <a:xfrm xmlns:a="http://schemas.openxmlformats.org/drawingml/2006/main">
          <a:off x="1044600" y="0"/>
          <a:ext cx="6191250" cy="1143777"/>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r>
            <a:rPr lang="en-US" sz="2400" b="1" baseline="0" dirty="0">
              <a:solidFill>
                <a:schemeClr val="tx1"/>
              </a:solidFill>
            </a:rPr>
            <a:t>100,000 </a:t>
          </a:r>
          <a:r>
            <a:rPr lang="en-US" sz="2400" b="1" baseline="0" dirty="0"/>
            <a:t>Nodes Citrus Tree</a:t>
          </a:r>
        </a:p>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r>
            <a:rPr lang="en-US" sz="2400" b="1" baseline="0" dirty="0"/>
            <a:t>Throughput</a:t>
          </a:r>
        </a:p>
      </cdr:txBody>
    </cdr:sp>
  </cdr:relSizeAnchor>
  <cdr:relSizeAnchor xmlns:cdr="http://schemas.openxmlformats.org/drawingml/2006/chartDrawing">
    <cdr:from>
      <cdr:x>0.1029</cdr:x>
      <cdr:y>0.0266</cdr:y>
    </cdr:from>
    <cdr:to>
      <cdr:x>0.8529</cdr:x>
      <cdr:y>0.18449</cdr:y>
    </cdr:to>
    <cdr:sp macro="" textlink="">
      <cdr:nvSpPr>
        <cdr:cNvPr id="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4"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7"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18"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3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3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3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3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34"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3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3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3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3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3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4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41"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4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4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4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4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4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47"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4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49"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50"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51"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5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5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55"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5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5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userShapes>
</file>

<file path=ppt/drawings/drawing8.xml><?xml version="1.0" encoding="utf-8"?>
<c:userShapes xmlns:c="http://schemas.openxmlformats.org/drawingml/2006/chart">
  <cdr:relSizeAnchor xmlns:cdr="http://schemas.openxmlformats.org/drawingml/2006/chartDrawing">
    <cdr:from>
      <cdr:x>0.1029</cdr:x>
      <cdr:y>0.0266</cdr:y>
    </cdr:from>
    <cdr:to>
      <cdr:x>0.8529</cdr:x>
      <cdr:y>0.18449</cdr:y>
    </cdr:to>
    <cdr:sp macro="" textlink="">
      <cdr:nvSpPr>
        <cdr:cNvPr id="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0.16013</cdr:x>
      <cdr:y>0</cdr:y>
    </cdr:from>
    <cdr:to>
      <cdr:x>0.91013</cdr:x>
      <cdr:y>0.25017</cdr:y>
    </cdr:to>
    <cdr:sp macro="" textlink="">
      <cdr:nvSpPr>
        <cdr:cNvPr id="9" name="TextBox 1"/>
        <cdr:cNvSpPr txBox="1"/>
      </cdr:nvSpPr>
      <cdr:spPr>
        <a:xfrm xmlns:a="http://schemas.openxmlformats.org/drawingml/2006/main">
          <a:off x="1012747" y="0"/>
          <a:ext cx="4743450" cy="965856"/>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r>
            <a:rPr lang="en-US" sz="1600" b="1" i="1" u="sng" baseline="0">
              <a:solidFill>
                <a:schemeClr val="tx1"/>
              </a:solidFill>
            </a:rPr>
            <a:t>Resizable Hash Table: </a:t>
          </a:r>
        </a:p>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r>
            <a:rPr lang="en-US" sz="1600" b="1" i="1" u="none" baseline="0">
              <a:solidFill>
                <a:schemeClr val="tx1"/>
              </a:solidFill>
            </a:rPr>
            <a:t>2^16 total items</a:t>
          </a:r>
        </a:p>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r>
            <a:rPr lang="en-US" sz="1600" b="1" i="1" u="none" baseline="0">
              <a:solidFill>
                <a:schemeClr val="tx1"/>
              </a:solidFill>
            </a:rPr>
            <a:t>2^13 &lt;-&gt; 2^14</a:t>
          </a:r>
          <a:r>
            <a:rPr lang="en-US" sz="1600" b="1" i="1" baseline="0">
              <a:solidFill>
                <a:schemeClr val="tx1"/>
              </a:solidFill>
            </a:rPr>
            <a:t> buckets</a:t>
          </a:r>
        </a:p>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r>
            <a:rPr lang="en-US" sz="1600" b="1" i="1" baseline="0">
              <a:solidFill>
                <a:schemeClr val="tx1"/>
              </a:solidFill>
            </a:rPr>
            <a:t>Throughput</a:t>
          </a:r>
        </a:p>
      </cdr:txBody>
    </cdr:sp>
  </cdr:relSizeAnchor>
  <cdr:relSizeAnchor xmlns:cdr="http://schemas.openxmlformats.org/drawingml/2006/chartDrawing">
    <cdr:from>
      <cdr:x>0.1029</cdr:x>
      <cdr:y>0.0266</cdr:y>
    </cdr:from>
    <cdr:to>
      <cdr:x>0.8529</cdr:x>
      <cdr:y>0.18449</cdr:y>
    </cdr:to>
    <cdr:sp macro="" textlink="">
      <cdr:nvSpPr>
        <cdr:cNvPr id="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4"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7"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18"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2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3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3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3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3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34"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3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3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3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3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3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4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41"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4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4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4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4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4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47"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4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49"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50"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51"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5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5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55"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5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5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2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5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5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59"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6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6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6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64"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6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6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6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6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6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7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71"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7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7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7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7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7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77"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7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79"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80"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81"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8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8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84"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85"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8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87"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8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89"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90"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91"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92"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93"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94"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9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96"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97"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98"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9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00"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01"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02"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03"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0.17778</cdr:x>
      <cdr:y>0.03008</cdr:y>
    </cdr:from>
    <cdr:to>
      <cdr:x>0.92778</cdr:x>
      <cdr:y>0.18797</cdr:y>
    </cdr:to>
    <cdr:sp macro="" textlink="">
      <cdr:nvSpPr>
        <cdr:cNvPr id="104" name="TextBox 1"/>
        <cdr:cNvSpPr txBox="1"/>
      </cdr:nvSpPr>
      <cdr:spPr>
        <a:xfrm xmlns:a="http://schemas.openxmlformats.org/drawingml/2006/main">
          <a:off x="870862" y="108857"/>
          <a:ext cx="3673928" cy="57148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05"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06"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0.26087</cdr:y>
    </cdr:to>
    <cdr:sp macro="" textlink="">
      <cdr:nvSpPr>
        <cdr:cNvPr id="107" name="TextBox 1"/>
        <cdr:cNvSpPr txBox="1"/>
      </cdr:nvSpPr>
      <cdr:spPr>
        <a:xfrm xmlns:a="http://schemas.openxmlformats.org/drawingml/2006/main">
          <a:off x="708955" y="116548"/>
          <a:ext cx="5167313" cy="10264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08"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dr:relSizeAnchor xmlns:cdr="http://schemas.openxmlformats.org/drawingml/2006/chartDrawing">
    <cdr:from>
      <cdr:x>0.1029</cdr:x>
      <cdr:y>0.0266</cdr:y>
    </cdr:from>
    <cdr:to>
      <cdr:x>0.8529</cdr:x>
      <cdr:y>0.18449</cdr:y>
    </cdr:to>
    <cdr:sp macro="" textlink="">
      <cdr:nvSpPr>
        <cdr:cNvPr id="109" name="TextBox 1"/>
        <cdr:cNvSpPr txBox="1"/>
      </cdr:nvSpPr>
      <cdr:spPr>
        <a:xfrm xmlns:a="http://schemas.openxmlformats.org/drawingml/2006/main">
          <a:off x="676290" y="121460"/>
          <a:ext cx="4929187" cy="72087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endParaRPr lang="en-US" sz="1600" b="1" baseline="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FDE8B6-69C4-9145-837B-538990D7247C}" type="datetimeFigureOut">
              <a:rPr lang="en-US" smtClean="0"/>
              <a:pPr/>
              <a:t>10/4/15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0D8956-F4AC-E941-8C9E-0DC105D1D46F}" type="slidenum">
              <a:rPr lang="en-US" smtClean="0"/>
              <a:pPr/>
              <a:t>‹#›</a:t>
            </a:fld>
            <a:endParaRPr lang="en-US"/>
          </a:p>
        </p:txBody>
      </p:sp>
    </p:spTree>
    <p:extLst>
      <p:ext uri="{BB962C8B-B14F-4D97-AF65-F5344CB8AC3E}">
        <p14:creationId xmlns:p14="http://schemas.microsoft.com/office/powerpoint/2010/main" val="246529124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So,</a:t>
            </a:r>
            <a:r>
              <a:rPr lang="en-US" baseline="0" dirty="0" smtClean="0"/>
              <a:t> n</a:t>
            </a:r>
            <a:r>
              <a:rPr lang="en-US" dirty="0" smtClean="0"/>
              <a:t>ow-days,</a:t>
            </a:r>
            <a:r>
              <a:rPr lang="en-US" baseline="0" dirty="0" smtClean="0"/>
              <a:t> multicore processors are everywhere: servers, desktops and even mobile phones.</a:t>
            </a:r>
          </a:p>
          <a:p>
            <a:pPr marL="228600" indent="-228600">
              <a:buAutoNum type="arabicPeriod"/>
            </a:pPr>
            <a:r>
              <a:rPr lang="en-US" baseline="0" dirty="0" smtClean="0"/>
              <a:t>Because of that the way we write software must change: we need concurrent software. In particular, we need concurrent data-structures.</a:t>
            </a:r>
          </a:p>
          <a:p>
            <a:pPr marL="228600" indent="-228600">
              <a:buAutoNum type="arabicPeriod"/>
            </a:pPr>
            <a:r>
              <a:rPr lang="en-US" baseline="0" dirty="0" smtClean="0"/>
              <a:t>However, it is hard to design and implement concurrent DSs, even for expert programmers, and therefore, we need new programming frameworks that can help us in this task (and make it easy).</a:t>
            </a:r>
            <a:endParaRPr lang="en-US" dirty="0"/>
          </a:p>
        </p:txBody>
      </p:sp>
      <p:sp>
        <p:nvSpPr>
          <p:cNvPr id="4" name="Slide Number Placeholder 3"/>
          <p:cNvSpPr>
            <a:spLocks noGrp="1"/>
          </p:cNvSpPr>
          <p:nvPr>
            <p:ph type="sldNum" sz="quarter" idx="10"/>
          </p:nvPr>
        </p:nvSpPr>
        <p:spPr/>
        <p:txBody>
          <a:bodyPr/>
          <a:lstStyle/>
          <a:p>
            <a:fld id="{700D8956-F4AC-E941-8C9E-0DC105D1D46F}" type="slidenum">
              <a:rPr lang="en-US" smtClean="0"/>
              <a:pPr/>
              <a:t>2</a:t>
            </a:fld>
            <a:endParaRPr lang="en-US"/>
          </a:p>
        </p:txBody>
      </p:sp>
    </p:spTree>
    <p:extLst>
      <p:ext uri="{BB962C8B-B14F-4D97-AF65-F5344CB8AC3E}">
        <p14:creationId xmlns:p14="http://schemas.microsoft.com/office/powerpoint/2010/main" val="1509826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Designing RCU DS requires</a:t>
            </a:r>
            <a:r>
              <a:rPr lang="en-US" baseline="0" dirty="0" smtClean="0"/>
              <a:t> ingenious to either manipulate multiple locations consistently or deal with the inconsistencies of using a single pointer.</a:t>
            </a:r>
          </a:p>
          <a:p>
            <a:pPr marL="228600" indent="-228600">
              <a:buAutoNum type="arabicPeriod"/>
            </a:pPr>
            <a:r>
              <a:rPr lang="en-US" baseline="0" dirty="0" smtClean="0"/>
              <a:t>Anyone of you have dealt with RCU DS in the kernel knows this.</a:t>
            </a:r>
            <a:endParaRPr lang="en-US" dirty="0" smtClean="0"/>
          </a:p>
        </p:txBody>
      </p:sp>
      <p:sp>
        <p:nvSpPr>
          <p:cNvPr id="4" name="Slide Number Placeholder 3"/>
          <p:cNvSpPr>
            <a:spLocks noGrp="1"/>
          </p:cNvSpPr>
          <p:nvPr>
            <p:ph type="sldNum" sz="quarter" idx="10"/>
          </p:nvPr>
        </p:nvSpPr>
        <p:spPr/>
        <p:txBody>
          <a:bodyPr/>
          <a:lstStyle/>
          <a:p>
            <a:fld id="{700D8956-F4AC-E941-8C9E-0DC105D1D46F}" type="slidenum">
              <a:rPr lang="en-US" smtClean="0"/>
              <a:pPr/>
              <a:t>11</a:t>
            </a:fld>
            <a:endParaRPr lang="en-US"/>
          </a:p>
        </p:txBody>
      </p:sp>
    </p:spTree>
    <p:extLst>
      <p:ext uri="{BB962C8B-B14F-4D97-AF65-F5344CB8AC3E}">
        <p14:creationId xmlns:p14="http://schemas.microsoft.com/office/powerpoint/2010/main" val="4285735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We</a:t>
            </a:r>
            <a:r>
              <a:rPr lang="en-US" baseline="0" dirty="0" smtClean="0"/>
              <a:t> present read-log-update …</a:t>
            </a:r>
          </a:p>
          <a:p>
            <a:pPr marL="228600" indent="-228600">
              <a:buAutoNum type="arabicPeriod"/>
            </a:pPr>
            <a:r>
              <a:rPr lang="en-US" baseline="0" dirty="0" smtClean="0"/>
              <a:t>Its key idea</a:t>
            </a:r>
          </a:p>
          <a:p>
            <a:pPr marL="228600" indent="-228600">
              <a:buAutoNum type="arabicPeriod"/>
            </a:pPr>
            <a:r>
              <a:rPr lang="en-US" baseline="0" dirty="0" smtClean="0"/>
              <a:t>These ideas are inspired by software transactional memory algorithms, but are used in a new way that preserves the efficiency of RCU. If you would use TM as is, you would the efficiency of RCU.</a:t>
            </a:r>
            <a:endParaRPr lang="en-US" dirty="0"/>
          </a:p>
        </p:txBody>
      </p:sp>
      <p:sp>
        <p:nvSpPr>
          <p:cNvPr id="4" name="Slide Number Placeholder 3"/>
          <p:cNvSpPr>
            <a:spLocks noGrp="1"/>
          </p:cNvSpPr>
          <p:nvPr>
            <p:ph type="sldNum" sz="quarter" idx="10"/>
          </p:nvPr>
        </p:nvSpPr>
        <p:spPr/>
        <p:txBody>
          <a:bodyPr/>
          <a:lstStyle/>
          <a:p>
            <a:fld id="{700D8956-F4AC-E941-8C9E-0DC105D1D46F}" type="slidenum">
              <a:rPr lang="en-US" smtClean="0"/>
              <a:pPr/>
              <a:t>12</a:t>
            </a:fld>
            <a:endParaRPr lang="en-US"/>
          </a:p>
        </p:txBody>
      </p:sp>
    </p:spTree>
    <p:extLst>
      <p:ext uri="{BB962C8B-B14F-4D97-AF65-F5344CB8AC3E}">
        <p14:creationId xmlns:p14="http://schemas.microsoft.com/office/powerpoint/2010/main" val="81919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It appends a header to each object, that includes a pointer to a copy.</a:t>
            </a:r>
          </a:p>
          <a:p>
            <a:pPr marL="228600" indent="-228600">
              <a:buAutoNum type="arabicPeriod"/>
            </a:pPr>
            <a:r>
              <a:rPr lang="en-US" baseline="0" dirty="0" smtClean="0"/>
              <a:t>Then, when a thread wants to modify objects, it generates copies and stores these copies in a per thread log or buffer.</a:t>
            </a:r>
          </a:p>
          <a:p>
            <a:pPr marL="228600" indent="-228600">
              <a:buAutoNum type="arabicPeriod"/>
            </a:pPr>
            <a:r>
              <a:rPr lang="en-US" baseline="0" dirty="0" smtClean="0"/>
              <a:t>In addition, it installs copy pointers to object headers.</a:t>
            </a:r>
          </a:p>
          <a:p>
            <a:pPr marL="228600" indent="-228600">
              <a:buAutoNum type="arabicPeriod"/>
            </a:pPr>
            <a:r>
              <a:rPr lang="en-US" baseline="0" dirty="0" smtClean="0"/>
              <a:t>Next, it has a global clock that is read on start by each operation, in this case Q</a:t>
            </a:r>
          </a:p>
          <a:p>
            <a:pPr marL="228600" indent="-228600">
              <a:buAutoNum type="arabicPeriod"/>
            </a:pPr>
            <a:r>
              <a:rPr lang="en-US" baseline="0" dirty="0" smtClean="0"/>
              <a:t>Operations use their local clocks to determine </a:t>
            </a:r>
            <a:r>
              <a:rPr lang="en-US" baseline="0" dirty="0" err="1" smtClean="0"/>
              <a:t>whenether</a:t>
            </a:r>
            <a:r>
              <a:rPr lang="en-US" baseline="0" dirty="0" smtClean="0"/>
              <a:t> to read the actual objects or copies (to preserve consistency)</a:t>
            </a:r>
          </a:p>
          <a:p>
            <a:pPr marL="228600" indent="-228600">
              <a:buAutoNum type="arabicPeriod"/>
            </a:pPr>
            <a:r>
              <a:rPr lang="en-US" baseline="0" dirty="0" smtClean="0"/>
              <a:t>For this to work properly, read-log-update also has a local per thread write clock, that is initially is infinity, and is used during the commit.</a:t>
            </a:r>
          </a:p>
          <a:p>
            <a:pPr marL="228600" indent="-228600">
              <a:buAutoNum type="arabicPeriod"/>
            </a:pPr>
            <a:r>
              <a:rPr lang="en-US" baseline="0" dirty="0" smtClean="0"/>
              <a:t>So how the commit works and preserves consistency of reads…</a:t>
            </a:r>
          </a:p>
          <a:p>
            <a:pPr marL="228600" indent="-228600">
              <a:buAutoNum type="arabicPeriod"/>
            </a:pPr>
            <a:endParaRPr lang="en-US" baseline="0" dirty="0" smtClean="0"/>
          </a:p>
          <a:p>
            <a:pPr marL="0" indent="0">
              <a:buNone/>
            </a:pPr>
            <a:r>
              <a:rPr lang="en-US" baseline="0" dirty="0" smtClean="0"/>
              <a:t>10 minutes to get here</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a:defRPr/>
            </a:pPr>
            <a:fld id="{F38F2FD5-9EC1-2548-A0A5-D8B931F84945}" type="slidenum">
              <a:rPr lang="en-US" smtClean="0"/>
              <a:pPr>
                <a:defRPr/>
              </a:pPr>
              <a:t>13</a:t>
            </a:fld>
            <a:endParaRPr lang="en-US"/>
          </a:p>
        </p:txBody>
      </p:sp>
    </p:spTree>
    <p:extLst>
      <p:ext uri="{BB962C8B-B14F-4D97-AF65-F5344CB8AC3E}">
        <p14:creationId xmlns:p14="http://schemas.microsoft.com/office/powerpoint/2010/main" val="430059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First, P updates</a:t>
            </a:r>
            <a:r>
              <a:rPr lang="en-US" baseline="0" dirty="0" smtClean="0"/>
              <a:t> the clocks: it updates the write-clock and then the global clock to the next clock (23)</a:t>
            </a:r>
          </a:p>
          <a:p>
            <a:pPr marL="228600" indent="-228600">
              <a:buAutoNum type="arabicPeriod"/>
            </a:pPr>
            <a:r>
              <a:rPr lang="en-US" baseline="0" dirty="0" smtClean="0"/>
              <a:t>This global clock update makes the new copies reachable by new threads that start after the global clock increment, while old threads, that started before the global clock increment, continue to read old copies.</a:t>
            </a:r>
          </a:p>
          <a:p>
            <a:pPr marL="228600" indent="-228600">
              <a:buAutoNum type="arabicPeriod"/>
            </a:pPr>
            <a:r>
              <a:rPr lang="en-US" baseline="0" dirty="0" smtClean="0"/>
              <a:t>Here is an example of two reader threads, Q, an old thread, and Z, a new thread. Both check </a:t>
            </a:r>
            <a:r>
              <a:rPr lang="en-US" baseline="0" dirty="0" err="1" smtClean="0"/>
              <a:t>whenether</a:t>
            </a:r>
            <a:r>
              <a:rPr lang="en-US" baseline="0" dirty="0" smtClean="0"/>
              <a:t> their local clocks &gt;= write clock of the thread that generated the copies, and this ensures that both correct: Z reads only new, while Q reads only old, but not a mix.</a:t>
            </a:r>
          </a:p>
          <a:p>
            <a:pPr marL="228600" indent="-228600">
              <a:buAutoNum type="arabicPeriod"/>
            </a:pPr>
            <a:r>
              <a:rPr lang="en-US" dirty="0" smtClean="0"/>
              <a:t>Next, P executes RCU-Epoch to re-use</a:t>
            </a:r>
            <a:r>
              <a:rPr lang="en-US" baseline="0" dirty="0" smtClean="0"/>
              <a:t> old copies, that waits for old threads (in this case for Q). After this step is done, old copies can be reused…</a:t>
            </a:r>
            <a:endParaRPr lang="en-US" dirty="0"/>
          </a:p>
        </p:txBody>
      </p:sp>
      <p:sp>
        <p:nvSpPr>
          <p:cNvPr id="4" name="Slide Number Placeholder 3"/>
          <p:cNvSpPr>
            <a:spLocks noGrp="1"/>
          </p:cNvSpPr>
          <p:nvPr>
            <p:ph type="sldNum" sz="quarter" idx="10"/>
          </p:nvPr>
        </p:nvSpPr>
        <p:spPr/>
        <p:txBody>
          <a:bodyPr/>
          <a:lstStyle/>
          <a:p>
            <a:pPr>
              <a:defRPr/>
            </a:pPr>
            <a:fld id="{F38F2FD5-9EC1-2548-A0A5-D8B931F84945}" type="slidenum">
              <a:rPr lang="en-US" smtClean="0"/>
              <a:pPr>
                <a:defRPr/>
              </a:pPr>
              <a:t>14</a:t>
            </a:fld>
            <a:endParaRPr lang="en-US"/>
          </a:p>
        </p:txBody>
      </p:sp>
    </p:spTree>
    <p:extLst>
      <p:ext uri="{BB962C8B-B14F-4D97-AF65-F5344CB8AC3E}">
        <p14:creationId xmlns:p14="http://schemas.microsoft.com/office/powerpoint/2010/main" val="430059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Now old copies are safe for re-use, since no-one is reading them, so P overwrites</a:t>
            </a:r>
            <a:r>
              <a:rPr lang="en-US" baseline="0" dirty="0" smtClean="0"/>
              <a:t> old copies with new ones.</a:t>
            </a:r>
          </a:p>
          <a:p>
            <a:pPr marL="228600" indent="-228600">
              <a:buAutoNum type="arabicPeriod"/>
            </a:pPr>
            <a:r>
              <a:rPr lang="en-US" baseline="0" dirty="0" smtClean="0"/>
              <a:t>Then, it updates the clocks again, to disable reading from the per-thread login order to to disable access to the per-thread log</a:t>
            </a:r>
            <a:endParaRPr lang="en-US" dirty="0"/>
          </a:p>
        </p:txBody>
      </p:sp>
      <p:sp>
        <p:nvSpPr>
          <p:cNvPr id="4" name="Slide Number Placeholder 3"/>
          <p:cNvSpPr>
            <a:spLocks noGrp="1"/>
          </p:cNvSpPr>
          <p:nvPr>
            <p:ph type="sldNum" sz="quarter" idx="10"/>
          </p:nvPr>
        </p:nvSpPr>
        <p:spPr/>
        <p:txBody>
          <a:bodyPr/>
          <a:lstStyle/>
          <a:p>
            <a:pPr>
              <a:defRPr/>
            </a:pPr>
            <a:fld id="{F38F2FD5-9EC1-2548-A0A5-D8B931F84945}" type="slidenum">
              <a:rPr lang="en-US" smtClean="0"/>
              <a:pPr>
                <a:defRPr/>
              </a:pPr>
              <a:t>15</a:t>
            </a:fld>
            <a:endParaRPr lang="en-US"/>
          </a:p>
        </p:txBody>
      </p:sp>
    </p:spTree>
    <p:extLst>
      <p:ext uri="{BB962C8B-B14F-4D97-AF65-F5344CB8AC3E}">
        <p14:creationId xmlns:p14="http://schemas.microsoft.com/office/powerpoint/2010/main" val="4300590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We build-on</a:t>
            </a:r>
            <a:r>
              <a:rPr lang="en-US" baseline="0" dirty="0" smtClean="0"/>
              <a:t> and extend the API of RCU, and introduce a locking function to automate the object duplication and manipulation process.</a:t>
            </a:r>
          </a:p>
          <a:p>
            <a:pPr marL="228600" indent="-228600">
              <a:buAutoNum type="arabicPeriod"/>
            </a:pPr>
            <a:r>
              <a:rPr lang="en-US" baseline="0" dirty="0" smtClean="0"/>
              <a:t>All programmers need to do is just to lock objects before they modify them.</a:t>
            </a:r>
          </a:p>
          <a:p>
            <a:pPr marL="228600" indent="-228600">
              <a:buAutoNum type="arabicPeriod"/>
            </a:pPr>
            <a:endParaRPr lang="en-US" baseline="0" dirty="0" smtClean="0"/>
          </a:p>
          <a:p>
            <a:pPr marL="0" indent="0">
              <a:buNone/>
            </a:pPr>
            <a:r>
              <a:rPr lang="en-US" baseline="0" dirty="0" smtClean="0"/>
              <a:t>5 minutes</a:t>
            </a:r>
            <a:endParaRPr lang="en-US" dirty="0" smtClean="0"/>
          </a:p>
        </p:txBody>
      </p:sp>
      <p:sp>
        <p:nvSpPr>
          <p:cNvPr id="4" name="Slide Number Placeholder 3"/>
          <p:cNvSpPr>
            <a:spLocks noGrp="1"/>
          </p:cNvSpPr>
          <p:nvPr>
            <p:ph type="sldNum" sz="quarter" idx="10"/>
          </p:nvPr>
        </p:nvSpPr>
        <p:spPr/>
        <p:txBody>
          <a:bodyPr/>
          <a:lstStyle/>
          <a:p>
            <a:fld id="{700D8956-F4AC-E941-8C9E-0DC105D1D46F}" type="slidenum">
              <a:rPr lang="en-US" smtClean="0"/>
              <a:pPr/>
              <a:t>16</a:t>
            </a:fld>
            <a:endParaRPr lang="en-US"/>
          </a:p>
        </p:txBody>
      </p:sp>
    </p:spTree>
    <p:extLst>
      <p:ext uri="{BB962C8B-B14F-4D97-AF65-F5344CB8AC3E}">
        <p14:creationId xmlns:p14="http://schemas.microsoft.com/office/powerpoint/2010/main" val="4285735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a:defRPr/>
            </a:pPr>
            <a:fld id="{F38F2FD5-9EC1-2548-A0A5-D8B931F84945}" type="slidenum">
              <a:rPr lang="en-US" smtClean="0"/>
              <a:pPr>
                <a:defRPr/>
              </a:pPr>
              <a:t>18</a:t>
            </a:fld>
            <a:endParaRPr lang="en-US"/>
          </a:p>
        </p:txBody>
      </p:sp>
    </p:spTree>
    <p:extLst>
      <p:ext uri="{BB962C8B-B14F-4D97-AF65-F5344CB8AC3E}">
        <p14:creationId xmlns:p14="http://schemas.microsoft.com/office/powerpoint/2010/main" val="430059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 minutes</a:t>
            </a:r>
            <a:endParaRPr lang="en-US" dirty="0"/>
          </a:p>
        </p:txBody>
      </p:sp>
      <p:sp>
        <p:nvSpPr>
          <p:cNvPr id="4" name="Slide Number Placeholder 3"/>
          <p:cNvSpPr>
            <a:spLocks noGrp="1"/>
          </p:cNvSpPr>
          <p:nvPr>
            <p:ph type="sldNum" sz="quarter" idx="10"/>
          </p:nvPr>
        </p:nvSpPr>
        <p:spPr/>
        <p:txBody>
          <a:bodyPr/>
          <a:lstStyle/>
          <a:p>
            <a:fld id="{700D8956-F4AC-E941-8C9E-0DC105D1D46F}" type="slidenum">
              <a:rPr lang="en-US" smtClean="0"/>
              <a:pPr/>
              <a:t>20</a:t>
            </a:fld>
            <a:endParaRPr lang="en-US"/>
          </a:p>
        </p:txBody>
      </p:sp>
    </p:spTree>
    <p:extLst>
      <p:ext uri="{BB962C8B-B14F-4D97-AF65-F5344CB8AC3E}">
        <p14:creationId xmlns:p14="http://schemas.microsoft.com/office/powerpoint/2010/main" val="1481883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Expalin</a:t>
            </a:r>
            <a:r>
              <a:rPr lang="en-US" dirty="0" smtClean="0"/>
              <a:t> in words</a:t>
            </a:r>
            <a:r>
              <a:rPr lang="en-US" baseline="0" dirty="0" smtClean="0"/>
              <a:t> that this is best case for RCU</a:t>
            </a:r>
            <a:endParaRPr lang="en-US" dirty="0"/>
          </a:p>
        </p:txBody>
      </p:sp>
      <p:sp>
        <p:nvSpPr>
          <p:cNvPr id="4" name="Slide Number Placeholder 3"/>
          <p:cNvSpPr>
            <a:spLocks noGrp="1"/>
          </p:cNvSpPr>
          <p:nvPr>
            <p:ph type="sldNum" sz="quarter" idx="10"/>
          </p:nvPr>
        </p:nvSpPr>
        <p:spPr/>
        <p:txBody>
          <a:bodyPr/>
          <a:lstStyle/>
          <a:p>
            <a:fld id="{700D8956-F4AC-E941-8C9E-0DC105D1D46F}" type="slidenum">
              <a:rPr lang="en-US" smtClean="0"/>
              <a:pPr/>
              <a:t>21</a:t>
            </a:fld>
            <a:endParaRPr lang="en-US"/>
          </a:p>
        </p:txBody>
      </p:sp>
    </p:spTree>
    <p:extLst>
      <p:ext uri="{BB962C8B-B14F-4D97-AF65-F5344CB8AC3E}">
        <p14:creationId xmlns:p14="http://schemas.microsoft.com/office/powerpoint/2010/main" val="15143260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 minutes</a:t>
            </a:r>
            <a:endParaRPr lang="en-US" dirty="0"/>
          </a:p>
        </p:txBody>
      </p:sp>
      <p:sp>
        <p:nvSpPr>
          <p:cNvPr id="4" name="Slide Number Placeholder 3"/>
          <p:cNvSpPr>
            <a:spLocks noGrp="1"/>
          </p:cNvSpPr>
          <p:nvPr>
            <p:ph type="sldNum" sz="quarter" idx="10"/>
          </p:nvPr>
        </p:nvSpPr>
        <p:spPr/>
        <p:txBody>
          <a:bodyPr/>
          <a:lstStyle/>
          <a:p>
            <a:fld id="{700D8956-F4AC-E941-8C9E-0DC105D1D46F}" type="slidenum">
              <a:rPr lang="en-US" smtClean="0"/>
              <a:pPr/>
              <a:t>24</a:t>
            </a:fld>
            <a:endParaRPr lang="en-US"/>
          </a:p>
        </p:txBody>
      </p:sp>
    </p:spTree>
    <p:extLst>
      <p:ext uri="{BB962C8B-B14F-4D97-AF65-F5344CB8AC3E}">
        <p14:creationId xmlns:p14="http://schemas.microsoft.com/office/powerpoint/2010/main" val="2491873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Our experience</a:t>
            </a:r>
            <a:r>
              <a:rPr lang="en-US" baseline="0" dirty="0" smtClean="0"/>
              <a:t> of years of work on concurrent data-structures shows us the key to performance in many use-cases is based on the following 2 components: </a:t>
            </a:r>
            <a:r>
              <a:rPr lang="en-US" baseline="0" dirty="0" err="1" smtClean="0"/>
              <a:t>unsync-trav</a:t>
            </a:r>
            <a:r>
              <a:rPr lang="en-US" baseline="0" dirty="0" smtClean="0"/>
              <a:t> and multi-location atomic updates.</a:t>
            </a:r>
          </a:p>
          <a:p>
            <a:pPr marL="228600" indent="-228600">
              <a:buAutoNum type="arabicPeriod"/>
            </a:pPr>
            <a:r>
              <a:rPr lang="en-US" baseline="0" dirty="0" smtClean="0"/>
              <a:t>The first component, </a:t>
            </a:r>
            <a:r>
              <a:rPr lang="en-US" baseline="0" dirty="0" err="1" smtClean="0"/>
              <a:t>Unsync</a:t>
            </a:r>
            <a:r>
              <a:rPr lang="en-US" baseline="0" dirty="0" smtClean="0"/>
              <a:t>-Traversals, is simply based on the fact that 90% of the time you spend traversing or reading the data. </a:t>
            </a:r>
            <a:r>
              <a:rPr lang="en-US" baseline="0" dirty="0" err="1" smtClean="0"/>
              <a:t>Whenether</a:t>
            </a:r>
            <a:r>
              <a:rPr lang="en-US" baseline="0" dirty="0" smtClean="0"/>
              <a:t> you have a list, you traverse the list to find target nodes, or </a:t>
            </a:r>
            <a:r>
              <a:rPr lang="en-US" baseline="0" dirty="0" err="1" smtClean="0"/>
              <a:t>whenether</a:t>
            </a:r>
            <a:r>
              <a:rPr lang="en-US" baseline="0" dirty="0" smtClean="0"/>
              <a:t> you have a graph, you traverse the graph to find the target nodes that you want to modify. So, most of the time you perform traversals that read data, so you need to make these reads as efficient as possible, without any locks, memory fences or even writes. Because the gain speed is significant.</a:t>
            </a:r>
          </a:p>
          <a:p>
            <a:pPr marL="228600" indent="-228600">
              <a:buAutoNum type="arabicPeriod"/>
            </a:pPr>
            <a:r>
              <a:rPr lang="en-US" baseline="0" dirty="0" smtClean="0"/>
              <a:t>The second component is multi-location atomic updates. Here, we do not mean large atomic updates that wrap the whole operation and provide atomicity for the whole operation. Instead, our intention is for short atomic updates that are applied to small and problematic parts of the data-structure, that experience complex race conditions that programmers would like to hide and automate. This provides simplicity and also provides efficiency, since it allows to avoid using global locks on code sections that experience complex race conditions that are complex to detect and code.</a:t>
            </a:r>
          </a:p>
          <a:p>
            <a:pPr marL="228600" indent="-228600">
              <a:buAutoNum type="arabicPeriod"/>
            </a:pPr>
            <a:r>
              <a:rPr lang="en-US" baseline="0" dirty="0" smtClean="0"/>
              <a:t>So the question is how we can provide a programming framework for concurrency that will provide support for both components.</a:t>
            </a:r>
          </a:p>
          <a:p>
            <a:pPr marL="0" indent="0">
              <a:buNone/>
            </a:pPr>
            <a:endParaRPr lang="en-US" dirty="0"/>
          </a:p>
        </p:txBody>
      </p:sp>
      <p:sp>
        <p:nvSpPr>
          <p:cNvPr id="4" name="Slide Number Placeholder 3"/>
          <p:cNvSpPr>
            <a:spLocks noGrp="1"/>
          </p:cNvSpPr>
          <p:nvPr>
            <p:ph type="sldNum" sz="quarter" idx="10"/>
          </p:nvPr>
        </p:nvSpPr>
        <p:spPr/>
        <p:txBody>
          <a:bodyPr/>
          <a:lstStyle/>
          <a:p>
            <a:fld id="{700D8956-F4AC-E941-8C9E-0DC105D1D46F}" type="slidenum">
              <a:rPr lang="en-US" smtClean="0"/>
              <a:pPr/>
              <a:t>3</a:t>
            </a:fld>
            <a:endParaRPr lang="en-US"/>
          </a:p>
        </p:txBody>
      </p:sp>
    </p:spTree>
    <p:extLst>
      <p:ext uri="{BB962C8B-B14F-4D97-AF65-F5344CB8AC3E}">
        <p14:creationId xmlns:p14="http://schemas.microsoft.com/office/powerpoint/2010/main" val="1645755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Paul </a:t>
            </a:r>
            <a:r>
              <a:rPr lang="en-US" dirty="0" err="1" smtClean="0"/>
              <a:t>Mckenney</a:t>
            </a:r>
            <a:r>
              <a:rPr lang="en-US" dirty="0" smtClean="0"/>
              <a:t> realized this problem (</a:t>
            </a:r>
            <a:r>
              <a:rPr lang="en-US" dirty="0" err="1" smtClean="0"/>
              <a:t>memrec+unsync</a:t>
            </a:r>
            <a:r>
              <a:rPr lang="en-US" baseline="0" dirty="0" smtClean="0"/>
              <a:t> reads) </a:t>
            </a:r>
            <a:r>
              <a:rPr lang="en-US" dirty="0" smtClean="0"/>
              <a:t>and the importance of unsynchronized traversals,</a:t>
            </a:r>
            <a:r>
              <a:rPr lang="en-US" baseline="0" dirty="0" smtClean="0"/>
              <a:t> and introduced the beautiful RCU framework, that provides both </a:t>
            </a:r>
            <a:r>
              <a:rPr lang="en-US" baseline="0" dirty="0" err="1" smtClean="0"/>
              <a:t>unsync</a:t>
            </a:r>
            <a:r>
              <a:rPr lang="en-US" baseline="0" dirty="0" smtClean="0"/>
              <a:t>-traversals and memory reclamation.</a:t>
            </a:r>
          </a:p>
          <a:p>
            <a:pPr marL="228600" indent="-228600">
              <a:buAutoNum type="arabicPeriod"/>
            </a:pPr>
            <a:r>
              <a:rPr lang="en-US" baseline="0" dirty="0" smtClean="0"/>
              <a:t>RCU is not a trivial result and it solve a complex problem of </a:t>
            </a:r>
            <a:r>
              <a:rPr lang="en-US" baseline="0" dirty="0" err="1" smtClean="0"/>
              <a:t>unsync-tra</a:t>
            </a:r>
            <a:r>
              <a:rPr lang="en-US" baseline="0" dirty="0" smtClean="0"/>
              <a:t> interacting with memory management.</a:t>
            </a:r>
          </a:p>
          <a:p>
            <a:pPr marL="228600" indent="-228600">
              <a:buAutoNum type="arabicPeriod"/>
            </a:pPr>
            <a:r>
              <a:rPr lang="en-US" baseline="0" dirty="0" smtClean="0"/>
              <a:t>Let see why</a:t>
            </a:r>
            <a:endParaRPr lang="en-US" dirty="0"/>
          </a:p>
        </p:txBody>
      </p:sp>
      <p:sp>
        <p:nvSpPr>
          <p:cNvPr id="4" name="Slide Number Placeholder 3"/>
          <p:cNvSpPr>
            <a:spLocks noGrp="1"/>
          </p:cNvSpPr>
          <p:nvPr>
            <p:ph type="sldNum" sz="quarter" idx="10"/>
          </p:nvPr>
        </p:nvSpPr>
        <p:spPr/>
        <p:txBody>
          <a:bodyPr/>
          <a:lstStyle/>
          <a:p>
            <a:fld id="{700D8956-F4AC-E941-8C9E-0DC105D1D46F}" type="slidenum">
              <a:rPr lang="en-US" smtClean="0"/>
              <a:pPr/>
              <a:t>4</a:t>
            </a:fld>
            <a:endParaRPr lang="en-US"/>
          </a:p>
        </p:txBody>
      </p:sp>
    </p:spTree>
    <p:extLst>
      <p:ext uri="{BB962C8B-B14F-4D97-AF65-F5344CB8AC3E}">
        <p14:creationId xmlns:p14="http://schemas.microsoft.com/office/powerpoint/2010/main" val="2537052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RCU is very efficient: has no overheads for readers</a:t>
            </a:r>
            <a:r>
              <a:rPr lang="en-US" baseline="0" dirty="0" smtClean="0"/>
              <a:t> at all.</a:t>
            </a:r>
          </a:p>
          <a:p>
            <a:pPr marL="228600" indent="-228600">
              <a:buAutoNum type="arabicPeriod"/>
            </a:pPr>
            <a:r>
              <a:rPr lang="en-US" baseline="0" dirty="0" smtClean="0"/>
              <a:t>Because of that it is popular in the Linux Kernel,</a:t>
            </a:r>
          </a:p>
          <a:p>
            <a:pPr marL="228600" indent="-228600">
              <a:buAutoNum type="arabicPeriod"/>
            </a:pPr>
            <a:r>
              <a:rPr lang="en-US" baseline="0" dirty="0" smtClean="0"/>
              <a:t>But it has a significant limitation.</a:t>
            </a:r>
          </a:p>
          <a:p>
            <a:pPr marL="228600" indent="-228600">
              <a:buAutoNum type="arabicPeriod"/>
            </a:pPr>
            <a:r>
              <a:rPr lang="en-US" baseline="0" dirty="0" smtClean="0"/>
              <a:t>As a result, RCU solves the first component of </a:t>
            </a:r>
            <a:r>
              <a:rPr lang="en-US" baseline="0" dirty="0" err="1" smtClean="0"/>
              <a:t>unsync</a:t>
            </a:r>
            <a:r>
              <a:rPr lang="en-US" baseline="0" dirty="0" smtClean="0"/>
              <a:t> traversals, but does not provide solution for the second component of atomic-seq.</a:t>
            </a:r>
          </a:p>
          <a:p>
            <a:pPr marL="228600" lvl="0" indent="-228600">
              <a:buAutoNum type="arabicPeriod"/>
            </a:pPr>
            <a:r>
              <a:rPr lang="en-US" baseline="0" dirty="0" smtClean="0"/>
              <a:t>Because of that applying RCU to complex DS is hard and usually results in a publication.</a:t>
            </a:r>
          </a:p>
          <a:p>
            <a:pPr marL="228600" lvl="0" indent="-228600">
              <a:buAutoNum type="arabicPeriod"/>
            </a:pPr>
            <a:r>
              <a:rPr lang="en-US" baseline="0" dirty="0" smtClean="0"/>
              <a:t>And actually the RCU </a:t>
            </a:r>
            <a:r>
              <a:rPr lang="en-US" baseline="0" dirty="0" err="1" smtClean="0"/>
              <a:t>linux</a:t>
            </a:r>
            <a:r>
              <a:rPr lang="en-US" baseline="0" dirty="0" smtClean="0"/>
              <a:t> calls are 6500 variations on a linked-list.</a:t>
            </a:r>
          </a:p>
        </p:txBody>
      </p:sp>
      <p:sp>
        <p:nvSpPr>
          <p:cNvPr id="4" name="Slide Number Placeholder 3"/>
          <p:cNvSpPr>
            <a:spLocks noGrp="1"/>
          </p:cNvSpPr>
          <p:nvPr>
            <p:ph type="sldNum" sz="quarter" idx="10"/>
          </p:nvPr>
        </p:nvSpPr>
        <p:spPr/>
        <p:txBody>
          <a:bodyPr/>
          <a:lstStyle/>
          <a:p>
            <a:fld id="{700D8956-F4AC-E941-8C9E-0DC105D1D46F}" type="slidenum">
              <a:rPr lang="en-US" smtClean="0"/>
              <a:pPr/>
              <a:t>5</a:t>
            </a:fld>
            <a:endParaRPr lang="en-US"/>
          </a:p>
        </p:txBody>
      </p:sp>
    </p:spTree>
    <p:extLst>
      <p:ext uri="{BB962C8B-B14F-4D97-AF65-F5344CB8AC3E}">
        <p14:creationId xmlns:p14="http://schemas.microsoft.com/office/powerpoint/2010/main" val="3380083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I would like to present you read-log-update,</a:t>
            </a:r>
            <a:r>
              <a:rPr lang="en-US" baseline="0" dirty="0" smtClean="0"/>
              <a:t> an extension to RCU that allows RCU to be general and applicable to complex data-structures.</a:t>
            </a:r>
          </a:p>
          <a:p>
            <a:r>
              <a:rPr lang="en-US" baseline="0" dirty="0" smtClean="0"/>
              <a:t>2. It provides both (1) and (2)</a:t>
            </a:r>
          </a:p>
          <a:p>
            <a:r>
              <a:rPr lang="en-US" baseline="0" dirty="0" smtClean="0"/>
              <a:t>3. One might think why not to use STM to do this? But STM overheads are high so it will make RCU slow.</a:t>
            </a:r>
          </a:p>
          <a:p>
            <a:r>
              <a:rPr lang="en-US" baseline="0" dirty="0" smtClean="0"/>
              <a:t>4. Also, one might thing why not to use HTM that is fast? But if you use HTM to provide atomicity for writes, you will need to make transactional reads, which eliminates the benefit of </a:t>
            </a:r>
            <a:r>
              <a:rPr lang="en-US" baseline="0" dirty="0" err="1" smtClean="0"/>
              <a:t>unsync</a:t>
            </a:r>
            <a:r>
              <a:rPr lang="en-US" baseline="0" dirty="0" smtClean="0"/>
              <a:t>-traversals.</a:t>
            </a:r>
          </a:p>
          <a:p>
            <a:r>
              <a:rPr lang="en-US" baseline="0" dirty="0" smtClean="0"/>
              <a:t>6. There is no easy way to use existing techniques to provide both (1) and (2), and we need a new algorithmic approach, which is what I’m going to show you in this work.</a:t>
            </a:r>
            <a:endParaRPr lang="en-US" dirty="0"/>
          </a:p>
        </p:txBody>
      </p:sp>
      <p:sp>
        <p:nvSpPr>
          <p:cNvPr id="4" name="Slide Number Placeholder 3"/>
          <p:cNvSpPr>
            <a:spLocks noGrp="1"/>
          </p:cNvSpPr>
          <p:nvPr>
            <p:ph type="sldNum" sz="quarter" idx="10"/>
          </p:nvPr>
        </p:nvSpPr>
        <p:spPr/>
        <p:txBody>
          <a:bodyPr/>
          <a:lstStyle/>
          <a:p>
            <a:fld id="{700D8956-F4AC-E941-8C9E-0DC105D1D46F}" type="slidenum">
              <a:rPr lang="en-US" smtClean="0"/>
              <a:pPr/>
              <a:t>6</a:t>
            </a:fld>
            <a:endParaRPr lang="en-US"/>
          </a:p>
        </p:txBody>
      </p:sp>
    </p:spTree>
    <p:extLst>
      <p:ext uri="{BB962C8B-B14F-4D97-AF65-F5344CB8AC3E}">
        <p14:creationId xmlns:p14="http://schemas.microsoft.com/office/powerpoint/2010/main" val="81919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RLU uses RCU so let me first explain RCU</a:t>
            </a:r>
            <a:endParaRPr lang="en-US" baseline="0" dirty="0" smtClean="0"/>
          </a:p>
        </p:txBody>
      </p:sp>
      <p:sp>
        <p:nvSpPr>
          <p:cNvPr id="4" name="Slide Number Placeholder 3"/>
          <p:cNvSpPr>
            <a:spLocks noGrp="1"/>
          </p:cNvSpPr>
          <p:nvPr>
            <p:ph type="sldNum" sz="quarter" idx="10"/>
          </p:nvPr>
        </p:nvSpPr>
        <p:spPr/>
        <p:txBody>
          <a:bodyPr/>
          <a:lstStyle/>
          <a:p>
            <a:fld id="{700D8956-F4AC-E941-8C9E-0DC105D1D46F}" type="slidenum">
              <a:rPr lang="en-US" smtClean="0"/>
              <a:pPr/>
              <a:t>7</a:t>
            </a:fld>
            <a:endParaRPr lang="en-US"/>
          </a:p>
        </p:txBody>
      </p:sp>
    </p:spTree>
    <p:extLst>
      <p:ext uri="{BB962C8B-B14F-4D97-AF65-F5344CB8AC3E}">
        <p14:creationId xmlns:p14="http://schemas.microsoft.com/office/powerpoint/2010/main" val="1051028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Add</a:t>
            </a:r>
            <a:r>
              <a:rPr lang="en-US" baseline="0" dirty="0" smtClean="0"/>
              <a:t> register / unregister -&gt; memory fences -&gt; Kernel </a:t>
            </a:r>
            <a:r>
              <a:rPr lang="en-US" baseline="0" dirty="0" err="1" smtClean="0"/>
              <a:t>contex</a:t>
            </a:r>
            <a:r>
              <a:rPr lang="en-US" baseline="0" dirty="0" smtClean="0"/>
              <a:t> switch</a:t>
            </a:r>
          </a:p>
          <a:p>
            <a:pPr marL="228600" indent="-228600">
              <a:buAutoNum type="arabicPeriod"/>
            </a:pPr>
            <a:r>
              <a:rPr lang="en-US" baseline="0" dirty="0" smtClean="0"/>
              <a:t>Simple and fast -&gt; works great for a unidirectional list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a:defRPr/>
            </a:pPr>
            <a:fld id="{F38F2FD5-9EC1-2548-A0A5-D8B931F84945}" type="slidenum">
              <a:rPr lang="en-US" smtClean="0"/>
              <a:pPr>
                <a:defRPr/>
              </a:pPr>
              <a:t>8</a:t>
            </a:fld>
            <a:endParaRPr lang="en-US"/>
          </a:p>
        </p:txBody>
      </p:sp>
    </p:spTree>
    <p:extLst>
      <p:ext uri="{BB962C8B-B14F-4D97-AF65-F5344CB8AC3E}">
        <p14:creationId xmlns:p14="http://schemas.microsoft.com/office/powerpoint/2010/main" val="430059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Paul </a:t>
            </a:r>
            <a:r>
              <a:rPr lang="en-US" dirty="0" err="1" smtClean="0"/>
              <a:t>Mckenney</a:t>
            </a:r>
            <a:r>
              <a:rPr lang="en-US" dirty="0" smtClean="0"/>
              <a:t> realized this problem (</a:t>
            </a:r>
            <a:r>
              <a:rPr lang="en-US" dirty="0" err="1" smtClean="0"/>
              <a:t>memrec+unsync</a:t>
            </a:r>
            <a:r>
              <a:rPr lang="en-US" baseline="0" dirty="0" smtClean="0"/>
              <a:t> reads) </a:t>
            </a:r>
            <a:r>
              <a:rPr lang="en-US" dirty="0" smtClean="0"/>
              <a:t>and the importance of unsynchronized traversals,</a:t>
            </a:r>
            <a:r>
              <a:rPr lang="en-US" baseline="0" dirty="0" smtClean="0"/>
              <a:t> and introduced the beautiful RCU framework, that provides both </a:t>
            </a:r>
            <a:r>
              <a:rPr lang="en-US" baseline="0" dirty="0" err="1" smtClean="0"/>
              <a:t>unsync</a:t>
            </a:r>
            <a:r>
              <a:rPr lang="en-US" baseline="0" dirty="0" smtClean="0"/>
              <a:t>-traversals and memory reclamation.</a:t>
            </a:r>
          </a:p>
          <a:p>
            <a:pPr marL="228600" indent="-228600">
              <a:buAutoNum type="arabicPeriod"/>
            </a:pPr>
            <a:r>
              <a:rPr lang="en-US" baseline="0" dirty="0" smtClean="0"/>
              <a:t>RCU is not a trivial result and it solve a complex problem of </a:t>
            </a:r>
            <a:r>
              <a:rPr lang="en-US" baseline="0" dirty="0" err="1" smtClean="0"/>
              <a:t>unsync-tra</a:t>
            </a:r>
            <a:r>
              <a:rPr lang="en-US" baseline="0" dirty="0" smtClean="0"/>
              <a:t> interacting with memory management.</a:t>
            </a:r>
          </a:p>
          <a:p>
            <a:pPr marL="228600" indent="-228600">
              <a:buAutoNum type="arabicPeriod"/>
            </a:pPr>
            <a:r>
              <a:rPr lang="en-US" baseline="0" dirty="0" smtClean="0"/>
              <a:t>Let see why</a:t>
            </a:r>
            <a:endParaRPr lang="en-US" dirty="0"/>
          </a:p>
        </p:txBody>
      </p:sp>
      <p:sp>
        <p:nvSpPr>
          <p:cNvPr id="4" name="Slide Number Placeholder 3"/>
          <p:cNvSpPr>
            <a:spLocks noGrp="1"/>
          </p:cNvSpPr>
          <p:nvPr>
            <p:ph type="sldNum" sz="quarter" idx="10"/>
          </p:nvPr>
        </p:nvSpPr>
        <p:spPr/>
        <p:txBody>
          <a:bodyPr/>
          <a:lstStyle/>
          <a:p>
            <a:fld id="{700D8956-F4AC-E941-8C9E-0DC105D1D46F}" type="slidenum">
              <a:rPr lang="en-US" smtClean="0"/>
              <a:pPr/>
              <a:t>9</a:t>
            </a:fld>
            <a:endParaRPr lang="en-US"/>
          </a:p>
        </p:txBody>
      </p:sp>
    </p:spTree>
    <p:extLst>
      <p:ext uri="{BB962C8B-B14F-4D97-AF65-F5344CB8AC3E}">
        <p14:creationId xmlns:p14="http://schemas.microsoft.com/office/powerpoint/2010/main" val="2537052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Add</a:t>
            </a:r>
            <a:r>
              <a:rPr lang="en-US" baseline="0" dirty="0" smtClean="0"/>
              <a:t> register / unregister -&gt; memory fences -&gt; Kernel </a:t>
            </a:r>
            <a:r>
              <a:rPr lang="en-US" baseline="0" dirty="0" err="1" smtClean="0"/>
              <a:t>contex</a:t>
            </a:r>
            <a:r>
              <a:rPr lang="en-US" baseline="0" dirty="0" smtClean="0"/>
              <a:t> switch</a:t>
            </a:r>
          </a:p>
          <a:p>
            <a:pPr marL="228600" indent="-228600">
              <a:buAutoNum type="arabicPeriod"/>
            </a:pPr>
            <a:r>
              <a:rPr lang="en-US" baseline="0" dirty="0" smtClean="0"/>
              <a:t>Simple and fast -&gt; works great for a unidirectional list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a:defRPr/>
            </a:pPr>
            <a:fld id="{F38F2FD5-9EC1-2548-A0A5-D8B931F84945}" type="slidenum">
              <a:rPr lang="en-US" smtClean="0"/>
              <a:pPr>
                <a:defRPr/>
              </a:pPr>
              <a:t>10</a:t>
            </a:fld>
            <a:endParaRPr lang="en-US"/>
          </a:p>
        </p:txBody>
      </p:sp>
    </p:spTree>
    <p:extLst>
      <p:ext uri="{BB962C8B-B14F-4D97-AF65-F5344CB8AC3E}">
        <p14:creationId xmlns:p14="http://schemas.microsoft.com/office/powerpoint/2010/main" val="430059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49DD42-92C5-A24C-9F76-34C00ED798C0}" type="datetimeFigureOut">
              <a:rPr lang="en-US" smtClean="0"/>
              <a:pPr/>
              <a:t>10/4/15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46065A-54F7-284D-99AB-AA4E2FFB30A0}" type="slidenum">
              <a:rPr lang="en-US" smtClean="0"/>
              <a:pPr/>
              <a:t>‹#›</a:t>
            </a:fld>
            <a:endParaRPr lang="en-US"/>
          </a:p>
        </p:txBody>
      </p:sp>
    </p:spTree>
    <p:extLst>
      <p:ext uri="{BB962C8B-B14F-4D97-AF65-F5344CB8AC3E}">
        <p14:creationId xmlns:p14="http://schemas.microsoft.com/office/powerpoint/2010/main" val="1564525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49DD42-92C5-A24C-9F76-34C00ED798C0}" type="datetimeFigureOut">
              <a:rPr lang="en-US" smtClean="0"/>
              <a:pPr/>
              <a:t>10/4/15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46065A-54F7-284D-99AB-AA4E2FFB30A0}" type="slidenum">
              <a:rPr lang="en-US" smtClean="0"/>
              <a:pPr/>
              <a:t>‹#›</a:t>
            </a:fld>
            <a:endParaRPr lang="en-US"/>
          </a:p>
        </p:txBody>
      </p:sp>
    </p:spTree>
    <p:extLst>
      <p:ext uri="{BB962C8B-B14F-4D97-AF65-F5344CB8AC3E}">
        <p14:creationId xmlns:p14="http://schemas.microsoft.com/office/powerpoint/2010/main" val="2566820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49DD42-92C5-A24C-9F76-34C00ED798C0}" type="datetimeFigureOut">
              <a:rPr lang="en-US" smtClean="0"/>
              <a:pPr/>
              <a:t>10/4/15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46065A-54F7-284D-99AB-AA4E2FFB30A0}" type="slidenum">
              <a:rPr lang="en-US" smtClean="0"/>
              <a:pPr/>
              <a:t>‹#›</a:t>
            </a:fld>
            <a:endParaRPr lang="en-US"/>
          </a:p>
        </p:txBody>
      </p:sp>
    </p:spTree>
    <p:extLst>
      <p:ext uri="{BB962C8B-B14F-4D97-AF65-F5344CB8AC3E}">
        <p14:creationId xmlns:p14="http://schemas.microsoft.com/office/powerpoint/2010/main" val="2280026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49DD42-92C5-A24C-9F76-34C00ED798C0}" type="datetimeFigureOut">
              <a:rPr lang="en-US" smtClean="0"/>
              <a:pPr/>
              <a:t>10/4/15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46065A-54F7-284D-99AB-AA4E2FFB30A0}" type="slidenum">
              <a:rPr lang="en-US" smtClean="0"/>
              <a:pPr/>
              <a:t>‹#›</a:t>
            </a:fld>
            <a:endParaRPr lang="en-US"/>
          </a:p>
        </p:txBody>
      </p:sp>
    </p:spTree>
    <p:extLst>
      <p:ext uri="{BB962C8B-B14F-4D97-AF65-F5344CB8AC3E}">
        <p14:creationId xmlns:p14="http://schemas.microsoft.com/office/powerpoint/2010/main" val="3442257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49DD42-92C5-A24C-9F76-34C00ED798C0}" type="datetimeFigureOut">
              <a:rPr lang="en-US" smtClean="0"/>
              <a:pPr/>
              <a:t>10/4/15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46065A-54F7-284D-99AB-AA4E2FFB30A0}" type="slidenum">
              <a:rPr lang="en-US" smtClean="0"/>
              <a:pPr/>
              <a:t>‹#›</a:t>
            </a:fld>
            <a:endParaRPr lang="en-US"/>
          </a:p>
        </p:txBody>
      </p:sp>
    </p:spTree>
    <p:extLst>
      <p:ext uri="{BB962C8B-B14F-4D97-AF65-F5344CB8AC3E}">
        <p14:creationId xmlns:p14="http://schemas.microsoft.com/office/powerpoint/2010/main" val="2006269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49DD42-92C5-A24C-9F76-34C00ED798C0}" type="datetimeFigureOut">
              <a:rPr lang="en-US" smtClean="0"/>
              <a:pPr/>
              <a:t>10/4/15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46065A-54F7-284D-99AB-AA4E2FFB30A0}" type="slidenum">
              <a:rPr lang="en-US" smtClean="0"/>
              <a:pPr/>
              <a:t>‹#›</a:t>
            </a:fld>
            <a:endParaRPr lang="en-US"/>
          </a:p>
        </p:txBody>
      </p:sp>
    </p:spTree>
    <p:extLst>
      <p:ext uri="{BB962C8B-B14F-4D97-AF65-F5344CB8AC3E}">
        <p14:creationId xmlns:p14="http://schemas.microsoft.com/office/powerpoint/2010/main" val="422217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49DD42-92C5-A24C-9F76-34C00ED798C0}" type="datetimeFigureOut">
              <a:rPr lang="en-US" smtClean="0"/>
              <a:pPr/>
              <a:t>10/4/15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46065A-54F7-284D-99AB-AA4E2FFB30A0}" type="slidenum">
              <a:rPr lang="en-US" smtClean="0"/>
              <a:pPr/>
              <a:t>‹#›</a:t>
            </a:fld>
            <a:endParaRPr lang="en-US"/>
          </a:p>
        </p:txBody>
      </p:sp>
    </p:spTree>
    <p:extLst>
      <p:ext uri="{BB962C8B-B14F-4D97-AF65-F5344CB8AC3E}">
        <p14:creationId xmlns:p14="http://schemas.microsoft.com/office/powerpoint/2010/main" val="2580925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49DD42-92C5-A24C-9F76-34C00ED798C0}" type="datetimeFigureOut">
              <a:rPr lang="en-US" smtClean="0"/>
              <a:pPr/>
              <a:t>10/4/15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46065A-54F7-284D-99AB-AA4E2FFB30A0}" type="slidenum">
              <a:rPr lang="en-US" smtClean="0"/>
              <a:pPr/>
              <a:t>‹#›</a:t>
            </a:fld>
            <a:endParaRPr lang="en-US"/>
          </a:p>
        </p:txBody>
      </p:sp>
    </p:spTree>
    <p:extLst>
      <p:ext uri="{BB962C8B-B14F-4D97-AF65-F5344CB8AC3E}">
        <p14:creationId xmlns:p14="http://schemas.microsoft.com/office/powerpoint/2010/main" val="1655072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9DD42-92C5-A24C-9F76-34C00ED798C0}" type="datetimeFigureOut">
              <a:rPr lang="en-US" smtClean="0"/>
              <a:pPr/>
              <a:t>10/4/15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46065A-54F7-284D-99AB-AA4E2FFB30A0}" type="slidenum">
              <a:rPr lang="en-US" smtClean="0"/>
              <a:pPr/>
              <a:t>‹#›</a:t>
            </a:fld>
            <a:endParaRPr lang="en-US"/>
          </a:p>
        </p:txBody>
      </p:sp>
    </p:spTree>
    <p:extLst>
      <p:ext uri="{BB962C8B-B14F-4D97-AF65-F5344CB8AC3E}">
        <p14:creationId xmlns:p14="http://schemas.microsoft.com/office/powerpoint/2010/main" val="3370692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49DD42-92C5-A24C-9F76-34C00ED798C0}" type="datetimeFigureOut">
              <a:rPr lang="en-US" smtClean="0"/>
              <a:pPr/>
              <a:t>10/4/15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46065A-54F7-284D-99AB-AA4E2FFB30A0}" type="slidenum">
              <a:rPr lang="en-US" smtClean="0"/>
              <a:pPr/>
              <a:t>‹#›</a:t>
            </a:fld>
            <a:endParaRPr lang="en-US"/>
          </a:p>
        </p:txBody>
      </p:sp>
    </p:spTree>
    <p:extLst>
      <p:ext uri="{BB962C8B-B14F-4D97-AF65-F5344CB8AC3E}">
        <p14:creationId xmlns:p14="http://schemas.microsoft.com/office/powerpoint/2010/main" val="141368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49DD42-92C5-A24C-9F76-34C00ED798C0}" type="datetimeFigureOut">
              <a:rPr lang="en-US" smtClean="0"/>
              <a:pPr/>
              <a:t>10/4/15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46065A-54F7-284D-99AB-AA4E2FFB30A0}" type="slidenum">
              <a:rPr lang="en-US" smtClean="0"/>
              <a:pPr/>
              <a:t>‹#›</a:t>
            </a:fld>
            <a:endParaRPr lang="en-US"/>
          </a:p>
        </p:txBody>
      </p:sp>
    </p:spTree>
    <p:extLst>
      <p:ext uri="{BB962C8B-B14F-4D97-AF65-F5344CB8AC3E}">
        <p14:creationId xmlns:p14="http://schemas.microsoft.com/office/powerpoint/2010/main" val="42515626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49DD42-92C5-A24C-9F76-34C00ED798C0}" type="datetimeFigureOut">
              <a:rPr lang="en-US" smtClean="0"/>
              <a:pPr/>
              <a:t>10/4/15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46065A-54F7-284D-99AB-AA4E2FFB30A0}" type="slidenum">
              <a:rPr lang="en-US" smtClean="0"/>
              <a:pPr/>
              <a:t>‹#›</a:t>
            </a:fld>
            <a:endParaRPr lang="en-US"/>
          </a:p>
        </p:txBody>
      </p:sp>
    </p:spTree>
    <p:extLst>
      <p:ext uri="{BB962C8B-B14F-4D97-AF65-F5344CB8AC3E}">
        <p14:creationId xmlns:p14="http://schemas.microsoft.com/office/powerpoint/2010/main" val="2539555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chart" Target="../charts/chart3.xml"/><Relationship Id="rId6" Type="http://schemas.openxmlformats.org/officeDocument/2006/relationships/chart" Target="../charts/chart4.xml"/><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5.xml"/><Relationship Id="rId3" Type="http://schemas.openxmlformats.org/officeDocument/2006/relationships/chart" Target="../charts/char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github.com/rlu-sync"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0625" y="1475738"/>
            <a:ext cx="8659998" cy="2409683"/>
          </a:xfrm>
        </p:spPr>
        <p:txBody>
          <a:bodyPr>
            <a:normAutofit fontScale="90000"/>
          </a:bodyPr>
          <a:lstStyle/>
          <a:p>
            <a:r>
              <a:rPr lang="en-US" sz="4800" b="1" u="sng" dirty="0"/>
              <a:t>Read-Log-Update</a:t>
            </a:r>
            <a:br>
              <a:rPr lang="en-US" sz="4800" b="1" u="sng" dirty="0"/>
            </a:br>
            <a:r>
              <a:rPr lang="en-US" sz="4000" dirty="0"/>
              <a:t>A Lightweight Synchronization Mechanism for Concurrent Programming</a:t>
            </a:r>
            <a:br>
              <a:rPr lang="en-US" sz="4000" dirty="0"/>
            </a:br>
            <a:endParaRPr lang="en-US" sz="4000" dirty="0"/>
          </a:p>
        </p:txBody>
      </p:sp>
      <p:sp>
        <p:nvSpPr>
          <p:cNvPr id="3" name="Subtitle 2"/>
          <p:cNvSpPr>
            <a:spLocks noGrp="1"/>
          </p:cNvSpPr>
          <p:nvPr>
            <p:ph type="subTitle" idx="1"/>
          </p:nvPr>
        </p:nvSpPr>
        <p:spPr>
          <a:xfrm>
            <a:off x="1371600" y="3885421"/>
            <a:ext cx="6400800" cy="1752600"/>
          </a:xfrm>
        </p:spPr>
        <p:txBody>
          <a:bodyPr>
            <a:normAutofit/>
          </a:bodyPr>
          <a:lstStyle/>
          <a:p>
            <a:pPr>
              <a:lnSpc>
                <a:spcPct val="80000"/>
              </a:lnSpc>
            </a:pPr>
            <a:r>
              <a:rPr lang="en-US" sz="2800" i="1" dirty="0">
                <a:solidFill>
                  <a:srgbClr val="000000"/>
                </a:solidFill>
                <a:latin typeface="+mj-lt"/>
              </a:rPr>
              <a:t>Alexander </a:t>
            </a:r>
            <a:r>
              <a:rPr lang="en-US" sz="2800" i="1" dirty="0" err="1" smtClean="0">
                <a:solidFill>
                  <a:srgbClr val="000000"/>
                </a:solidFill>
                <a:latin typeface="+mj-lt"/>
              </a:rPr>
              <a:t>Matveev</a:t>
            </a:r>
            <a:r>
              <a:rPr lang="en-US" sz="2800" i="1" dirty="0" smtClean="0">
                <a:solidFill>
                  <a:srgbClr val="000000"/>
                </a:solidFill>
                <a:latin typeface="+mj-lt"/>
              </a:rPr>
              <a:t> (MIT)</a:t>
            </a:r>
          </a:p>
          <a:p>
            <a:pPr>
              <a:lnSpc>
                <a:spcPct val="80000"/>
              </a:lnSpc>
            </a:pPr>
            <a:r>
              <a:rPr lang="en-US" sz="2800" i="1" dirty="0" err="1" smtClean="0">
                <a:solidFill>
                  <a:schemeClr val="tx1"/>
                </a:solidFill>
                <a:latin typeface="+mj-lt"/>
              </a:rPr>
              <a:t>Nir</a:t>
            </a:r>
            <a:r>
              <a:rPr lang="en-US" sz="2800" i="1" dirty="0" smtClean="0">
                <a:solidFill>
                  <a:schemeClr val="tx1"/>
                </a:solidFill>
                <a:latin typeface="+mj-lt"/>
              </a:rPr>
              <a:t> </a:t>
            </a:r>
            <a:r>
              <a:rPr lang="en-US" sz="2800" i="1" dirty="0" err="1" smtClean="0">
                <a:solidFill>
                  <a:schemeClr val="tx1"/>
                </a:solidFill>
                <a:latin typeface="+mj-lt"/>
              </a:rPr>
              <a:t>Shavit</a:t>
            </a:r>
            <a:r>
              <a:rPr lang="en-US" sz="2800" i="1" dirty="0" smtClean="0">
                <a:solidFill>
                  <a:schemeClr val="tx1"/>
                </a:solidFill>
                <a:latin typeface="+mj-lt"/>
              </a:rPr>
              <a:t> (MIT and TAU)</a:t>
            </a:r>
            <a:r>
              <a:rPr lang="en-US" sz="2800" i="1" dirty="0">
                <a:solidFill>
                  <a:schemeClr val="tx1"/>
                </a:solidFill>
                <a:latin typeface="+mj-lt"/>
              </a:rPr>
              <a:t/>
            </a:r>
            <a:br>
              <a:rPr lang="en-US" sz="2800" i="1" dirty="0">
                <a:solidFill>
                  <a:schemeClr val="tx1"/>
                </a:solidFill>
                <a:latin typeface="+mj-lt"/>
              </a:rPr>
            </a:br>
            <a:r>
              <a:rPr lang="en-US" sz="2800" i="1" dirty="0">
                <a:solidFill>
                  <a:schemeClr val="tx1"/>
                </a:solidFill>
                <a:latin typeface="+mj-lt"/>
              </a:rPr>
              <a:t>Pascal </a:t>
            </a:r>
            <a:r>
              <a:rPr lang="en-US" sz="2800" i="1" dirty="0" err="1" smtClean="0">
                <a:solidFill>
                  <a:schemeClr val="tx1"/>
                </a:solidFill>
                <a:latin typeface="+mj-lt"/>
              </a:rPr>
              <a:t>Felber</a:t>
            </a:r>
            <a:r>
              <a:rPr lang="en-US" sz="2800" i="1" dirty="0" smtClean="0">
                <a:solidFill>
                  <a:schemeClr val="tx1"/>
                </a:solidFill>
                <a:latin typeface="+mj-lt"/>
              </a:rPr>
              <a:t> (UNINE)</a:t>
            </a:r>
            <a:endParaRPr lang="en-US" sz="2800" i="1" dirty="0">
              <a:solidFill>
                <a:schemeClr val="tx1"/>
              </a:solidFill>
              <a:latin typeface="+mj-lt"/>
            </a:endParaRPr>
          </a:p>
          <a:p>
            <a:pPr>
              <a:lnSpc>
                <a:spcPct val="80000"/>
              </a:lnSpc>
            </a:pPr>
            <a:r>
              <a:rPr lang="en-US" sz="2800" i="1" dirty="0" smtClean="0">
                <a:solidFill>
                  <a:schemeClr val="tx1"/>
                </a:solidFill>
                <a:latin typeface="+mj-lt"/>
              </a:rPr>
              <a:t>Patrick </a:t>
            </a:r>
            <a:r>
              <a:rPr lang="en-US" sz="2800" i="1" dirty="0" err="1" smtClean="0">
                <a:solidFill>
                  <a:schemeClr val="tx1"/>
                </a:solidFill>
                <a:latin typeface="+mj-lt"/>
              </a:rPr>
              <a:t>Marlier</a:t>
            </a:r>
            <a:r>
              <a:rPr lang="en-US" sz="2800" i="1" dirty="0" smtClean="0">
                <a:solidFill>
                  <a:schemeClr val="tx1"/>
                </a:solidFill>
                <a:latin typeface="+mj-lt"/>
              </a:rPr>
              <a:t> (UNINE)</a:t>
            </a:r>
            <a:endParaRPr lang="en-US" sz="2800" i="1" dirty="0">
              <a:solidFill>
                <a:schemeClr val="tx1"/>
              </a:solidFill>
              <a:latin typeface="+mj-lt"/>
            </a:endParaRPr>
          </a:p>
          <a:p>
            <a:endParaRPr lang="en-US" dirty="0">
              <a:latin typeface="+mj-lt"/>
            </a:endParaRPr>
          </a:p>
        </p:txBody>
      </p:sp>
    </p:spTree>
    <p:extLst>
      <p:ext uri="{BB962C8B-B14F-4D97-AF65-F5344CB8AC3E}">
        <p14:creationId xmlns:p14="http://schemas.microsoft.com/office/powerpoint/2010/main" val="232909225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9"/>
          <p:cNvSpPr>
            <a:spLocks noChangeArrowheads="1"/>
          </p:cNvSpPr>
          <p:nvPr/>
        </p:nvSpPr>
        <p:spPr bwMode="auto">
          <a:xfrm>
            <a:off x="689124" y="3542061"/>
            <a:ext cx="486679" cy="514139"/>
          </a:xfrm>
          <a:prstGeom prst="rect">
            <a:avLst/>
          </a:prstGeom>
          <a:solidFill>
            <a:srgbClr val="00FFCC"/>
          </a:solidFill>
          <a:ln w="9525">
            <a:solidFill>
              <a:schemeClr val="tx1"/>
            </a:solidFill>
            <a:miter lim="800000"/>
            <a:headEnd/>
            <a:tailEnd/>
          </a:ln>
        </p:spPr>
        <p:txBody>
          <a:bodyPr wrap="none" anchor="ctr"/>
          <a:lstStyle/>
          <a:p>
            <a:pPr algn="ctr"/>
            <a:r>
              <a:rPr lang="en-US" sz="3200" b="1" dirty="0" smtClean="0">
                <a:latin typeface="Times New Roman" charset="0"/>
              </a:rPr>
              <a:t>A</a:t>
            </a:r>
            <a:endParaRPr lang="en-US" sz="3200" b="1" dirty="0">
              <a:latin typeface="Times New Roman" charset="0"/>
            </a:endParaRPr>
          </a:p>
        </p:txBody>
      </p:sp>
      <p:sp>
        <p:nvSpPr>
          <p:cNvPr id="23" name="Rectangle 29"/>
          <p:cNvSpPr>
            <a:spLocks noChangeArrowheads="1"/>
          </p:cNvSpPr>
          <p:nvPr/>
        </p:nvSpPr>
        <p:spPr bwMode="auto">
          <a:xfrm>
            <a:off x="1166592" y="3542061"/>
            <a:ext cx="486679" cy="514139"/>
          </a:xfrm>
          <a:prstGeom prst="rect">
            <a:avLst/>
          </a:prstGeom>
          <a:solidFill>
            <a:srgbClr val="00FFCC"/>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24" name="Line 33"/>
          <p:cNvSpPr>
            <a:spLocks noChangeShapeType="1"/>
          </p:cNvSpPr>
          <p:nvPr/>
        </p:nvSpPr>
        <p:spPr bwMode="auto">
          <a:xfrm flipV="1">
            <a:off x="1391896" y="3813572"/>
            <a:ext cx="823500" cy="0"/>
          </a:xfrm>
          <a:prstGeom prst="line">
            <a:avLst/>
          </a:prstGeom>
          <a:noFill/>
          <a:ln w="57150"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 name="Rectangle 29"/>
          <p:cNvSpPr>
            <a:spLocks noChangeArrowheads="1"/>
          </p:cNvSpPr>
          <p:nvPr/>
        </p:nvSpPr>
        <p:spPr bwMode="auto">
          <a:xfrm>
            <a:off x="2215396" y="3542061"/>
            <a:ext cx="486679" cy="514139"/>
          </a:xfrm>
          <a:prstGeom prst="rect">
            <a:avLst/>
          </a:prstGeom>
          <a:solidFill>
            <a:srgbClr val="00FFCC"/>
          </a:solidFill>
          <a:ln w="9525">
            <a:solidFill>
              <a:schemeClr val="tx1"/>
            </a:solidFill>
            <a:miter lim="800000"/>
            <a:headEnd/>
            <a:tailEnd/>
          </a:ln>
        </p:spPr>
        <p:txBody>
          <a:bodyPr wrap="none" anchor="ctr"/>
          <a:lstStyle/>
          <a:p>
            <a:pPr algn="ctr"/>
            <a:r>
              <a:rPr lang="en-US" sz="3200" b="1" dirty="0">
                <a:latin typeface="Times New Roman" charset="0"/>
              </a:rPr>
              <a:t>B</a:t>
            </a:r>
          </a:p>
        </p:txBody>
      </p:sp>
      <p:sp>
        <p:nvSpPr>
          <p:cNvPr id="37" name="Rectangle 29"/>
          <p:cNvSpPr>
            <a:spLocks noChangeArrowheads="1"/>
          </p:cNvSpPr>
          <p:nvPr/>
        </p:nvSpPr>
        <p:spPr bwMode="auto">
          <a:xfrm>
            <a:off x="2692864" y="3542061"/>
            <a:ext cx="486679" cy="514139"/>
          </a:xfrm>
          <a:prstGeom prst="rect">
            <a:avLst/>
          </a:prstGeom>
          <a:solidFill>
            <a:srgbClr val="00FFCC"/>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40" name="Line 33"/>
          <p:cNvSpPr>
            <a:spLocks noChangeShapeType="1"/>
          </p:cNvSpPr>
          <p:nvPr/>
        </p:nvSpPr>
        <p:spPr bwMode="auto">
          <a:xfrm flipV="1">
            <a:off x="2915142" y="3813572"/>
            <a:ext cx="823500" cy="0"/>
          </a:xfrm>
          <a:prstGeom prst="line">
            <a:avLst/>
          </a:prstGeom>
          <a:noFill/>
          <a:ln w="57150"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 name="Rectangle 29"/>
          <p:cNvSpPr>
            <a:spLocks noChangeArrowheads="1"/>
          </p:cNvSpPr>
          <p:nvPr/>
        </p:nvSpPr>
        <p:spPr bwMode="auto">
          <a:xfrm>
            <a:off x="3725841" y="3556502"/>
            <a:ext cx="486679" cy="514139"/>
          </a:xfrm>
          <a:prstGeom prst="rect">
            <a:avLst/>
          </a:prstGeom>
          <a:solidFill>
            <a:srgbClr val="00FFCC"/>
          </a:solidFill>
          <a:ln w="9525">
            <a:solidFill>
              <a:schemeClr val="tx1"/>
            </a:solidFill>
            <a:miter lim="800000"/>
            <a:headEnd/>
            <a:tailEnd/>
          </a:ln>
        </p:spPr>
        <p:txBody>
          <a:bodyPr wrap="none" anchor="ctr"/>
          <a:lstStyle/>
          <a:p>
            <a:pPr algn="ctr"/>
            <a:r>
              <a:rPr lang="en-US" sz="3200" b="1" dirty="0">
                <a:latin typeface="Times New Roman" charset="0"/>
              </a:rPr>
              <a:t>C</a:t>
            </a:r>
          </a:p>
        </p:txBody>
      </p:sp>
      <p:sp>
        <p:nvSpPr>
          <p:cNvPr id="42" name="Rectangle 29"/>
          <p:cNvSpPr>
            <a:spLocks noChangeArrowheads="1"/>
          </p:cNvSpPr>
          <p:nvPr/>
        </p:nvSpPr>
        <p:spPr bwMode="auto">
          <a:xfrm>
            <a:off x="4203309" y="3556502"/>
            <a:ext cx="486679" cy="514139"/>
          </a:xfrm>
          <a:prstGeom prst="rect">
            <a:avLst/>
          </a:prstGeom>
          <a:solidFill>
            <a:srgbClr val="00FFCC"/>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43" name="Line 33"/>
          <p:cNvSpPr>
            <a:spLocks noChangeShapeType="1"/>
          </p:cNvSpPr>
          <p:nvPr/>
        </p:nvSpPr>
        <p:spPr bwMode="auto">
          <a:xfrm flipV="1">
            <a:off x="4428613" y="3828013"/>
            <a:ext cx="823500" cy="0"/>
          </a:xfrm>
          <a:prstGeom prst="line">
            <a:avLst/>
          </a:prstGeom>
          <a:noFill/>
          <a:ln w="57150"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 name="Rectangle 29"/>
          <p:cNvSpPr>
            <a:spLocks noChangeArrowheads="1"/>
          </p:cNvSpPr>
          <p:nvPr/>
        </p:nvSpPr>
        <p:spPr bwMode="auto">
          <a:xfrm>
            <a:off x="5252113" y="3556502"/>
            <a:ext cx="486679" cy="514139"/>
          </a:xfrm>
          <a:prstGeom prst="rect">
            <a:avLst/>
          </a:prstGeom>
          <a:solidFill>
            <a:srgbClr val="00FFCC"/>
          </a:solidFill>
          <a:ln w="9525">
            <a:solidFill>
              <a:schemeClr val="tx1"/>
            </a:solidFill>
            <a:miter lim="800000"/>
            <a:headEnd/>
            <a:tailEnd/>
          </a:ln>
        </p:spPr>
        <p:txBody>
          <a:bodyPr wrap="none" anchor="ctr"/>
          <a:lstStyle/>
          <a:p>
            <a:pPr algn="ctr"/>
            <a:r>
              <a:rPr lang="en-US" sz="3200" b="1" dirty="0">
                <a:latin typeface="Times New Roman" charset="0"/>
              </a:rPr>
              <a:t>D</a:t>
            </a:r>
          </a:p>
        </p:txBody>
      </p:sp>
      <p:sp>
        <p:nvSpPr>
          <p:cNvPr id="45" name="Rectangle 29"/>
          <p:cNvSpPr>
            <a:spLocks noChangeArrowheads="1"/>
          </p:cNvSpPr>
          <p:nvPr/>
        </p:nvSpPr>
        <p:spPr bwMode="auto">
          <a:xfrm>
            <a:off x="5729581" y="3556502"/>
            <a:ext cx="486679" cy="514139"/>
          </a:xfrm>
          <a:prstGeom prst="rect">
            <a:avLst/>
          </a:prstGeom>
          <a:solidFill>
            <a:srgbClr val="00FFCC"/>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46" name="Line 33"/>
          <p:cNvSpPr>
            <a:spLocks noChangeShapeType="1"/>
          </p:cNvSpPr>
          <p:nvPr/>
        </p:nvSpPr>
        <p:spPr bwMode="auto">
          <a:xfrm flipV="1">
            <a:off x="5951859" y="3828013"/>
            <a:ext cx="823500" cy="0"/>
          </a:xfrm>
          <a:prstGeom prst="line">
            <a:avLst/>
          </a:prstGeom>
          <a:noFill/>
          <a:ln w="57150"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 name="Rectangle 74"/>
          <p:cNvSpPr/>
          <p:nvPr/>
        </p:nvSpPr>
        <p:spPr>
          <a:xfrm>
            <a:off x="1391896" y="1579550"/>
            <a:ext cx="3701551" cy="617410"/>
          </a:xfrm>
          <a:prstGeom prst="rect">
            <a:avLst/>
          </a:prstGeom>
          <a:no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tx1"/>
                </a:solidFill>
              </a:rPr>
              <a:t>Update(even nodes)</a:t>
            </a:r>
            <a:endParaRPr lang="en-US" sz="2800" b="1" dirty="0">
              <a:solidFill>
                <a:schemeClr val="tx1"/>
              </a:solidFill>
            </a:endParaRPr>
          </a:p>
        </p:txBody>
      </p:sp>
      <p:grpSp>
        <p:nvGrpSpPr>
          <p:cNvPr id="12" name="Group 11"/>
          <p:cNvGrpSpPr/>
          <p:nvPr/>
        </p:nvGrpSpPr>
        <p:grpSpPr>
          <a:xfrm>
            <a:off x="5262590" y="1691778"/>
            <a:ext cx="971551" cy="835026"/>
            <a:chOff x="4894073" y="1711844"/>
            <a:chExt cx="971551" cy="835026"/>
          </a:xfrm>
        </p:grpSpPr>
        <p:grpSp>
          <p:nvGrpSpPr>
            <p:cNvPr id="135" name="Group 6"/>
            <p:cNvGrpSpPr>
              <a:grpSpLocks/>
            </p:cNvGrpSpPr>
            <p:nvPr/>
          </p:nvGrpSpPr>
          <p:grpSpPr bwMode="auto">
            <a:xfrm>
              <a:off x="4894073" y="1711844"/>
              <a:ext cx="971551" cy="835026"/>
              <a:chOff x="1584" y="816"/>
              <a:chExt cx="912" cy="816"/>
            </a:xfrm>
          </p:grpSpPr>
          <p:sp>
            <p:nvSpPr>
              <p:cNvPr id="136" name="Freeform 7"/>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37" name="Freeform 8"/>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38" name="Freeform 9"/>
              <p:cNvSpPr>
                <a:spLocks/>
              </p:cNvSpPr>
              <p:nvPr/>
            </p:nvSpPr>
            <p:spPr bwMode="auto">
              <a:xfrm>
                <a:off x="1920" y="816"/>
                <a:ext cx="144" cy="288"/>
              </a:xfrm>
              <a:custGeom>
                <a:avLst/>
                <a:gdLst>
                  <a:gd name="T0" fmla="*/ 0 w 144"/>
                  <a:gd name="T1" fmla="*/ 3 h 336"/>
                  <a:gd name="T2" fmla="*/ 96 w 144"/>
                  <a:gd name="T3" fmla="*/ 0 h 336"/>
                  <a:gd name="T4" fmla="*/ 144 w 144"/>
                  <a:gd name="T5" fmla="*/ 3 h 336"/>
                  <a:gd name="T6" fmla="*/ 144 w 144"/>
                  <a:gd name="T7" fmla="*/ 24 h 336"/>
                  <a:gd name="T8" fmla="*/ 96 w 144"/>
                  <a:gd name="T9" fmla="*/ 21 h 336"/>
                  <a:gd name="T10" fmla="*/ 96 w 144"/>
                  <a:gd name="T11" fmla="*/ 7 h 336"/>
                  <a:gd name="T12" fmla="*/ 0 w 144"/>
                  <a:gd name="T13" fmla="*/ 11 h 336"/>
                  <a:gd name="T14" fmla="*/ 0 w 144"/>
                  <a:gd name="T15" fmla="*/ 3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39" name="Freeform 10"/>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3399FF"/>
              </a:solidFill>
              <a:ln w="0">
                <a:solidFill>
                  <a:schemeClr val="tx1"/>
                </a:solidFill>
                <a:round/>
                <a:headEnd/>
                <a:tailEnd/>
              </a:ln>
            </p:spPr>
            <p:txBody>
              <a:bodyPr wrap="none" anchor="ctr"/>
              <a:lstStyle/>
              <a:p>
                <a:endParaRPr lang="en-US"/>
              </a:p>
            </p:txBody>
          </p:sp>
          <p:sp>
            <p:nvSpPr>
              <p:cNvPr id="140" name="Freeform 11"/>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3399FF"/>
              </a:solidFill>
              <a:ln w="0">
                <a:solidFill>
                  <a:schemeClr val="tx1"/>
                </a:solidFill>
                <a:round/>
                <a:headEnd/>
                <a:tailEnd/>
              </a:ln>
            </p:spPr>
            <p:txBody>
              <a:bodyPr wrap="none" anchor="ctr"/>
              <a:lstStyle/>
              <a:p>
                <a:endParaRPr lang="en-US"/>
              </a:p>
            </p:txBody>
          </p:sp>
          <p:sp>
            <p:nvSpPr>
              <p:cNvPr id="141" name="Freeform 12"/>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3399FF"/>
              </a:solidFill>
              <a:ln w="0">
                <a:solidFill>
                  <a:schemeClr val="tx1"/>
                </a:solidFill>
                <a:round/>
                <a:headEnd/>
                <a:tailEnd/>
              </a:ln>
            </p:spPr>
            <p:txBody>
              <a:bodyPr wrap="none" anchor="ctr"/>
              <a:lstStyle/>
              <a:p>
                <a:endParaRPr lang="en-US"/>
              </a:p>
            </p:txBody>
          </p:sp>
          <p:sp>
            <p:nvSpPr>
              <p:cNvPr id="142" name="Freeform 13"/>
              <p:cNvSpPr>
                <a:spLocks/>
              </p:cNvSpPr>
              <p:nvPr/>
            </p:nvSpPr>
            <p:spPr bwMode="auto">
              <a:xfrm>
                <a:off x="1920" y="1296"/>
                <a:ext cx="240" cy="336"/>
              </a:xfrm>
              <a:custGeom>
                <a:avLst/>
                <a:gdLst>
                  <a:gd name="T0" fmla="*/ 1 w 336"/>
                  <a:gd name="T1" fmla="*/ 0 h 432"/>
                  <a:gd name="T2" fmla="*/ 1 w 336"/>
                  <a:gd name="T3" fmla="*/ 2 h 432"/>
                  <a:gd name="T4" fmla="*/ 1 w 336"/>
                  <a:gd name="T5" fmla="*/ 2 h 432"/>
                  <a:gd name="T6" fmla="*/ 1 w 336"/>
                  <a:gd name="T7" fmla="*/ 5 h 432"/>
                  <a:gd name="T8" fmla="*/ 0 w 336"/>
                  <a:gd name="T9" fmla="*/ 4 h 432"/>
                  <a:gd name="T10" fmla="*/ 0 w 336"/>
                  <a:gd name="T11" fmla="*/ 2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143" name="Freeform 14"/>
              <p:cNvSpPr>
                <a:spLocks/>
              </p:cNvSpPr>
              <p:nvPr/>
            </p:nvSpPr>
            <p:spPr bwMode="auto">
              <a:xfrm>
                <a:off x="1728" y="1152"/>
                <a:ext cx="240"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144" name="Freeform 15"/>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grpSp>
        <p:sp>
          <p:nvSpPr>
            <p:cNvPr id="145" name="Text Box 39"/>
            <p:cNvSpPr txBox="1">
              <a:spLocks noChangeArrowheads="1"/>
            </p:cNvSpPr>
            <p:nvPr/>
          </p:nvSpPr>
          <p:spPr bwMode="auto">
            <a:xfrm>
              <a:off x="5312376" y="1737006"/>
              <a:ext cx="4001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800" b="1" dirty="0">
                  <a:solidFill>
                    <a:srgbClr val="FF0000"/>
                  </a:solidFill>
                  <a:latin typeface="Courier" charset="0"/>
                  <a:cs typeface="Arial" charset="0"/>
                </a:rPr>
                <a:t>P</a:t>
              </a:r>
            </a:p>
          </p:txBody>
        </p:sp>
      </p:grpSp>
      <p:grpSp>
        <p:nvGrpSpPr>
          <p:cNvPr id="16" name="Group 15"/>
          <p:cNvGrpSpPr/>
          <p:nvPr/>
        </p:nvGrpSpPr>
        <p:grpSpPr>
          <a:xfrm>
            <a:off x="5264527" y="4734016"/>
            <a:ext cx="971551" cy="835026"/>
            <a:chOff x="4898382" y="4734016"/>
            <a:chExt cx="971551" cy="835026"/>
          </a:xfrm>
        </p:grpSpPr>
        <p:grpSp>
          <p:nvGrpSpPr>
            <p:cNvPr id="185" name="Group 6"/>
            <p:cNvGrpSpPr>
              <a:grpSpLocks/>
            </p:cNvGrpSpPr>
            <p:nvPr/>
          </p:nvGrpSpPr>
          <p:grpSpPr bwMode="auto">
            <a:xfrm>
              <a:off x="4898382" y="4734016"/>
              <a:ext cx="971551" cy="835026"/>
              <a:chOff x="1584" y="816"/>
              <a:chExt cx="912" cy="816"/>
            </a:xfrm>
          </p:grpSpPr>
          <p:sp>
            <p:nvSpPr>
              <p:cNvPr id="186" name="Freeform 7"/>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87" name="Freeform 8"/>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88" name="Freeform 9"/>
              <p:cNvSpPr>
                <a:spLocks/>
              </p:cNvSpPr>
              <p:nvPr/>
            </p:nvSpPr>
            <p:spPr bwMode="auto">
              <a:xfrm>
                <a:off x="1920" y="816"/>
                <a:ext cx="144" cy="288"/>
              </a:xfrm>
              <a:custGeom>
                <a:avLst/>
                <a:gdLst>
                  <a:gd name="T0" fmla="*/ 0 w 144"/>
                  <a:gd name="T1" fmla="*/ 3 h 336"/>
                  <a:gd name="T2" fmla="*/ 96 w 144"/>
                  <a:gd name="T3" fmla="*/ 0 h 336"/>
                  <a:gd name="T4" fmla="*/ 144 w 144"/>
                  <a:gd name="T5" fmla="*/ 3 h 336"/>
                  <a:gd name="T6" fmla="*/ 144 w 144"/>
                  <a:gd name="T7" fmla="*/ 24 h 336"/>
                  <a:gd name="T8" fmla="*/ 96 w 144"/>
                  <a:gd name="T9" fmla="*/ 21 h 336"/>
                  <a:gd name="T10" fmla="*/ 96 w 144"/>
                  <a:gd name="T11" fmla="*/ 7 h 336"/>
                  <a:gd name="T12" fmla="*/ 0 w 144"/>
                  <a:gd name="T13" fmla="*/ 11 h 336"/>
                  <a:gd name="T14" fmla="*/ 0 w 144"/>
                  <a:gd name="T15" fmla="*/ 3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89" name="Freeform 10"/>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3399FF"/>
              </a:solidFill>
              <a:ln w="0">
                <a:solidFill>
                  <a:schemeClr val="tx1"/>
                </a:solidFill>
                <a:round/>
                <a:headEnd/>
                <a:tailEnd/>
              </a:ln>
            </p:spPr>
            <p:txBody>
              <a:bodyPr wrap="none" anchor="ctr"/>
              <a:lstStyle/>
              <a:p>
                <a:endParaRPr lang="en-US"/>
              </a:p>
            </p:txBody>
          </p:sp>
          <p:sp>
            <p:nvSpPr>
              <p:cNvPr id="190" name="Freeform 11"/>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3399FF"/>
              </a:solidFill>
              <a:ln w="0">
                <a:solidFill>
                  <a:schemeClr val="tx1"/>
                </a:solidFill>
                <a:round/>
                <a:headEnd/>
                <a:tailEnd/>
              </a:ln>
            </p:spPr>
            <p:txBody>
              <a:bodyPr wrap="none" anchor="ctr"/>
              <a:lstStyle/>
              <a:p>
                <a:endParaRPr lang="en-US"/>
              </a:p>
            </p:txBody>
          </p:sp>
          <p:sp>
            <p:nvSpPr>
              <p:cNvPr id="191" name="Freeform 12"/>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3399FF"/>
              </a:solidFill>
              <a:ln w="0">
                <a:solidFill>
                  <a:schemeClr val="tx1"/>
                </a:solidFill>
                <a:round/>
                <a:headEnd/>
                <a:tailEnd/>
              </a:ln>
            </p:spPr>
            <p:txBody>
              <a:bodyPr wrap="none" anchor="ctr"/>
              <a:lstStyle/>
              <a:p>
                <a:endParaRPr lang="en-US"/>
              </a:p>
            </p:txBody>
          </p:sp>
          <p:sp>
            <p:nvSpPr>
              <p:cNvPr id="192" name="Freeform 13"/>
              <p:cNvSpPr>
                <a:spLocks/>
              </p:cNvSpPr>
              <p:nvPr/>
            </p:nvSpPr>
            <p:spPr bwMode="auto">
              <a:xfrm>
                <a:off x="1920" y="1296"/>
                <a:ext cx="240" cy="336"/>
              </a:xfrm>
              <a:custGeom>
                <a:avLst/>
                <a:gdLst>
                  <a:gd name="T0" fmla="*/ 1 w 336"/>
                  <a:gd name="T1" fmla="*/ 0 h 432"/>
                  <a:gd name="T2" fmla="*/ 1 w 336"/>
                  <a:gd name="T3" fmla="*/ 2 h 432"/>
                  <a:gd name="T4" fmla="*/ 1 w 336"/>
                  <a:gd name="T5" fmla="*/ 2 h 432"/>
                  <a:gd name="T6" fmla="*/ 1 w 336"/>
                  <a:gd name="T7" fmla="*/ 5 h 432"/>
                  <a:gd name="T8" fmla="*/ 0 w 336"/>
                  <a:gd name="T9" fmla="*/ 4 h 432"/>
                  <a:gd name="T10" fmla="*/ 0 w 336"/>
                  <a:gd name="T11" fmla="*/ 2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193" name="Freeform 14"/>
              <p:cNvSpPr>
                <a:spLocks/>
              </p:cNvSpPr>
              <p:nvPr/>
            </p:nvSpPr>
            <p:spPr bwMode="auto">
              <a:xfrm>
                <a:off x="1728" y="1152"/>
                <a:ext cx="240"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194" name="Freeform 15"/>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grpSp>
        <p:sp>
          <p:nvSpPr>
            <p:cNvPr id="195" name="Text Box 39"/>
            <p:cNvSpPr txBox="1">
              <a:spLocks noChangeArrowheads="1"/>
            </p:cNvSpPr>
            <p:nvPr/>
          </p:nvSpPr>
          <p:spPr bwMode="auto">
            <a:xfrm>
              <a:off x="5316685" y="4759178"/>
              <a:ext cx="4001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800" b="1" dirty="0">
                  <a:solidFill>
                    <a:srgbClr val="FF0000"/>
                  </a:solidFill>
                  <a:latin typeface="Courier" charset="0"/>
                  <a:cs typeface="Arial" charset="0"/>
                </a:rPr>
                <a:t>Q</a:t>
              </a:r>
            </a:p>
          </p:txBody>
        </p:sp>
      </p:grpSp>
      <p:sp>
        <p:nvSpPr>
          <p:cNvPr id="197" name="Rectangle 196"/>
          <p:cNvSpPr/>
          <p:nvPr/>
        </p:nvSpPr>
        <p:spPr>
          <a:xfrm>
            <a:off x="250062" y="5686838"/>
            <a:ext cx="3280376" cy="484920"/>
          </a:xfrm>
          <a:prstGeom prst="rect">
            <a:avLst/>
          </a:prstGeom>
          <a:solidFill>
            <a:schemeClr val="bg1"/>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tx1"/>
                </a:solidFill>
              </a:rPr>
              <a:t>Lookup(even nodes)</a:t>
            </a:r>
            <a:endParaRPr lang="en-US" sz="2800" b="1" dirty="0">
              <a:solidFill>
                <a:schemeClr val="tx1"/>
              </a:solidFill>
            </a:endParaRPr>
          </a:p>
        </p:txBody>
      </p:sp>
      <p:sp>
        <p:nvSpPr>
          <p:cNvPr id="205" name="Down Arrow 204"/>
          <p:cNvSpPr/>
          <p:nvPr/>
        </p:nvSpPr>
        <p:spPr>
          <a:xfrm rot="10800000">
            <a:off x="5487265" y="4203949"/>
            <a:ext cx="484632" cy="380480"/>
          </a:xfrm>
          <a:prstGeom prst="down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Rectangle 29"/>
          <p:cNvSpPr>
            <a:spLocks noChangeArrowheads="1"/>
          </p:cNvSpPr>
          <p:nvPr/>
        </p:nvSpPr>
        <p:spPr bwMode="auto">
          <a:xfrm>
            <a:off x="5251089" y="2683338"/>
            <a:ext cx="486679" cy="514139"/>
          </a:xfrm>
          <a:prstGeom prst="rect">
            <a:avLst/>
          </a:prstGeom>
          <a:solidFill>
            <a:srgbClr val="FF0000"/>
          </a:solidFill>
          <a:ln w="9525">
            <a:solidFill>
              <a:schemeClr val="tx1"/>
            </a:solidFill>
            <a:miter lim="800000"/>
            <a:headEnd/>
            <a:tailEnd/>
          </a:ln>
        </p:spPr>
        <p:txBody>
          <a:bodyPr wrap="none" anchor="ctr"/>
          <a:lstStyle/>
          <a:p>
            <a:pPr algn="ctr"/>
            <a:r>
              <a:rPr lang="en-US" sz="3200" b="1" dirty="0" smtClean="0">
                <a:latin typeface="Times New Roman" charset="0"/>
              </a:rPr>
              <a:t>D’</a:t>
            </a:r>
            <a:endParaRPr lang="en-US" sz="3200" b="1" dirty="0">
              <a:latin typeface="Times New Roman" charset="0"/>
            </a:endParaRPr>
          </a:p>
        </p:txBody>
      </p:sp>
      <p:sp>
        <p:nvSpPr>
          <p:cNvPr id="184" name="Rectangle 29"/>
          <p:cNvSpPr>
            <a:spLocks noChangeArrowheads="1"/>
          </p:cNvSpPr>
          <p:nvPr/>
        </p:nvSpPr>
        <p:spPr bwMode="auto">
          <a:xfrm>
            <a:off x="5728557" y="2683338"/>
            <a:ext cx="486679" cy="514139"/>
          </a:xfrm>
          <a:prstGeom prst="rect">
            <a:avLst/>
          </a:prstGeom>
          <a:solidFill>
            <a:srgbClr val="FF0000"/>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148" name="Line 33"/>
          <p:cNvSpPr>
            <a:spLocks noChangeShapeType="1"/>
          </p:cNvSpPr>
          <p:nvPr/>
        </p:nvSpPr>
        <p:spPr bwMode="auto">
          <a:xfrm>
            <a:off x="5958822" y="2959016"/>
            <a:ext cx="814168" cy="616093"/>
          </a:xfrm>
          <a:prstGeom prst="line">
            <a:avLst/>
          </a:prstGeom>
          <a:noFill/>
          <a:ln w="57150"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6" name="Rectangle 195"/>
          <p:cNvSpPr/>
          <p:nvPr/>
        </p:nvSpPr>
        <p:spPr>
          <a:xfrm>
            <a:off x="3641004" y="5729101"/>
            <a:ext cx="4214724" cy="869324"/>
          </a:xfrm>
          <a:prstGeom prst="rect">
            <a:avLst/>
          </a:prstGeom>
          <a:solidFill>
            <a:srgbClr val="FFFFFF"/>
          </a:solidFill>
          <a:ln w="952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tx1"/>
                </a:solidFill>
              </a:rPr>
              <a:t>Q sees B’ but </a:t>
            </a:r>
            <a:r>
              <a:rPr lang="en-US" sz="2800" b="1" dirty="0" smtClean="0">
                <a:solidFill>
                  <a:schemeClr val="tx1"/>
                </a:solidFill>
              </a:rPr>
              <a:t>not </a:t>
            </a:r>
            <a:r>
              <a:rPr lang="en-US" sz="2800" b="1" dirty="0" smtClean="0">
                <a:solidFill>
                  <a:schemeClr val="tx1"/>
                </a:solidFill>
              </a:rPr>
              <a:t>D’: </a:t>
            </a:r>
          </a:p>
          <a:p>
            <a:pPr algn="ctr"/>
            <a:r>
              <a:rPr lang="en-US" sz="2800" b="1" dirty="0" smtClean="0">
                <a:solidFill>
                  <a:srgbClr val="FF0000"/>
                </a:solidFill>
              </a:rPr>
              <a:t>an inconsistent mix</a:t>
            </a:r>
          </a:p>
        </p:txBody>
      </p:sp>
      <p:sp>
        <p:nvSpPr>
          <p:cNvPr id="203" name="Rectangle 29"/>
          <p:cNvSpPr>
            <a:spLocks noChangeArrowheads="1"/>
          </p:cNvSpPr>
          <p:nvPr/>
        </p:nvSpPr>
        <p:spPr bwMode="auto">
          <a:xfrm>
            <a:off x="6767439" y="3556502"/>
            <a:ext cx="486679" cy="514139"/>
          </a:xfrm>
          <a:prstGeom prst="rect">
            <a:avLst/>
          </a:prstGeom>
          <a:solidFill>
            <a:srgbClr val="00FFCC"/>
          </a:solidFill>
          <a:ln w="9525">
            <a:solidFill>
              <a:schemeClr val="tx1"/>
            </a:solidFill>
            <a:miter lim="800000"/>
            <a:headEnd/>
            <a:tailEnd/>
          </a:ln>
        </p:spPr>
        <p:txBody>
          <a:bodyPr wrap="none" anchor="ctr"/>
          <a:lstStyle/>
          <a:p>
            <a:pPr algn="ctr"/>
            <a:r>
              <a:rPr lang="en-US" sz="3200" b="1" dirty="0">
                <a:latin typeface="Times New Roman" charset="0"/>
              </a:rPr>
              <a:t>E</a:t>
            </a:r>
          </a:p>
        </p:txBody>
      </p:sp>
      <p:sp>
        <p:nvSpPr>
          <p:cNvPr id="219" name="Rectangle 29"/>
          <p:cNvSpPr>
            <a:spLocks noChangeArrowheads="1"/>
          </p:cNvSpPr>
          <p:nvPr/>
        </p:nvSpPr>
        <p:spPr bwMode="auto">
          <a:xfrm>
            <a:off x="7244907" y="3556502"/>
            <a:ext cx="486679" cy="514139"/>
          </a:xfrm>
          <a:prstGeom prst="rect">
            <a:avLst/>
          </a:prstGeom>
          <a:solidFill>
            <a:srgbClr val="00FFCC"/>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220" name="Line 33"/>
          <p:cNvSpPr>
            <a:spLocks noChangeShapeType="1"/>
          </p:cNvSpPr>
          <p:nvPr/>
        </p:nvSpPr>
        <p:spPr bwMode="auto">
          <a:xfrm flipV="1">
            <a:off x="7467185" y="3828013"/>
            <a:ext cx="823500" cy="0"/>
          </a:xfrm>
          <a:prstGeom prst="line">
            <a:avLst/>
          </a:prstGeom>
          <a:noFill/>
          <a:ln w="57150"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 name="Line 33"/>
          <p:cNvSpPr>
            <a:spLocks noChangeShapeType="1"/>
          </p:cNvSpPr>
          <p:nvPr/>
        </p:nvSpPr>
        <p:spPr bwMode="auto">
          <a:xfrm flipV="1">
            <a:off x="1402206" y="2959016"/>
            <a:ext cx="782354" cy="873164"/>
          </a:xfrm>
          <a:prstGeom prst="line">
            <a:avLst/>
          </a:prstGeom>
          <a:noFill/>
          <a:ln w="57150" cmpd="sng">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 name="Rectangle 29"/>
          <p:cNvSpPr>
            <a:spLocks noChangeArrowheads="1"/>
          </p:cNvSpPr>
          <p:nvPr/>
        </p:nvSpPr>
        <p:spPr bwMode="auto">
          <a:xfrm>
            <a:off x="2228776" y="2683338"/>
            <a:ext cx="469663" cy="514139"/>
          </a:xfrm>
          <a:prstGeom prst="rect">
            <a:avLst/>
          </a:prstGeom>
          <a:solidFill>
            <a:srgbClr val="FF0000"/>
          </a:solidFill>
          <a:ln w="9525">
            <a:solidFill>
              <a:schemeClr val="tx1"/>
            </a:solidFill>
            <a:miter lim="800000"/>
            <a:headEnd/>
            <a:tailEnd/>
          </a:ln>
        </p:spPr>
        <p:txBody>
          <a:bodyPr wrap="none" anchor="ctr"/>
          <a:lstStyle/>
          <a:p>
            <a:pPr algn="ctr"/>
            <a:r>
              <a:rPr lang="en-US" sz="3200" b="1" dirty="0">
                <a:latin typeface="Times New Roman" charset="0"/>
              </a:rPr>
              <a:t>B</a:t>
            </a:r>
            <a:r>
              <a:rPr lang="en-US" sz="3200" b="1" dirty="0" smtClean="0">
                <a:latin typeface="Times New Roman" charset="0"/>
              </a:rPr>
              <a:t>’</a:t>
            </a:r>
            <a:endParaRPr lang="en-US" sz="3200" b="1" dirty="0">
              <a:latin typeface="Times New Roman" charset="0"/>
            </a:endParaRPr>
          </a:p>
        </p:txBody>
      </p:sp>
      <p:sp>
        <p:nvSpPr>
          <p:cNvPr id="57" name="Rectangle 29"/>
          <p:cNvSpPr>
            <a:spLocks noChangeArrowheads="1"/>
          </p:cNvSpPr>
          <p:nvPr/>
        </p:nvSpPr>
        <p:spPr bwMode="auto">
          <a:xfrm>
            <a:off x="2706244" y="2683338"/>
            <a:ext cx="469663" cy="514139"/>
          </a:xfrm>
          <a:prstGeom prst="rect">
            <a:avLst/>
          </a:prstGeom>
          <a:solidFill>
            <a:srgbClr val="FF0000"/>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58" name="Line 33"/>
          <p:cNvSpPr>
            <a:spLocks noChangeShapeType="1"/>
          </p:cNvSpPr>
          <p:nvPr/>
        </p:nvSpPr>
        <p:spPr bwMode="auto">
          <a:xfrm>
            <a:off x="2925911" y="2959016"/>
            <a:ext cx="785702" cy="616093"/>
          </a:xfrm>
          <a:prstGeom prst="line">
            <a:avLst/>
          </a:prstGeom>
          <a:noFill/>
          <a:ln w="57150"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 name="Title 1"/>
          <p:cNvSpPr>
            <a:spLocks noGrp="1"/>
          </p:cNvSpPr>
          <p:nvPr>
            <p:ph type="title"/>
          </p:nvPr>
        </p:nvSpPr>
        <p:spPr>
          <a:xfrm>
            <a:off x="250062" y="56024"/>
            <a:ext cx="8229600" cy="1143000"/>
          </a:xfrm>
        </p:spPr>
        <p:txBody>
          <a:bodyPr>
            <a:normAutofit fontScale="90000"/>
          </a:bodyPr>
          <a:lstStyle/>
          <a:p>
            <a:pPr eaLnBrk="1" hangingPunct="1">
              <a:spcBef>
                <a:spcPct val="50000"/>
              </a:spcBef>
            </a:pPr>
            <a:r>
              <a:rPr lang="en-US" sz="4000" u="sng" dirty="0" smtClean="0"/>
              <a:t>The Problem</a:t>
            </a:r>
            <a:br>
              <a:rPr lang="en-US" sz="4000" u="sng" dirty="0" smtClean="0"/>
            </a:br>
            <a:r>
              <a:rPr lang="en-US" sz="4000" u="sng" dirty="0" smtClean="0"/>
              <a:t>RCU Single Pointer Updates</a:t>
            </a:r>
            <a:endParaRPr lang="en-US" u="sng" dirty="0"/>
          </a:p>
        </p:txBody>
      </p:sp>
      <p:grpSp>
        <p:nvGrpSpPr>
          <p:cNvPr id="60" name="Group 59"/>
          <p:cNvGrpSpPr/>
          <p:nvPr/>
        </p:nvGrpSpPr>
        <p:grpSpPr>
          <a:xfrm>
            <a:off x="680816" y="4729848"/>
            <a:ext cx="971551" cy="835026"/>
            <a:chOff x="4898382" y="4734016"/>
            <a:chExt cx="971551" cy="835026"/>
          </a:xfrm>
        </p:grpSpPr>
        <p:grpSp>
          <p:nvGrpSpPr>
            <p:cNvPr id="61" name="Group 6"/>
            <p:cNvGrpSpPr>
              <a:grpSpLocks/>
            </p:cNvGrpSpPr>
            <p:nvPr/>
          </p:nvGrpSpPr>
          <p:grpSpPr bwMode="auto">
            <a:xfrm>
              <a:off x="4898382" y="4734016"/>
              <a:ext cx="971551" cy="835026"/>
              <a:chOff x="1584" y="816"/>
              <a:chExt cx="912" cy="816"/>
            </a:xfrm>
          </p:grpSpPr>
          <p:sp>
            <p:nvSpPr>
              <p:cNvPr id="65" name="Freeform 7"/>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66" name="Freeform 8"/>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67" name="Freeform 9"/>
              <p:cNvSpPr>
                <a:spLocks/>
              </p:cNvSpPr>
              <p:nvPr/>
            </p:nvSpPr>
            <p:spPr bwMode="auto">
              <a:xfrm>
                <a:off x="1920" y="816"/>
                <a:ext cx="144" cy="288"/>
              </a:xfrm>
              <a:custGeom>
                <a:avLst/>
                <a:gdLst>
                  <a:gd name="T0" fmla="*/ 0 w 144"/>
                  <a:gd name="T1" fmla="*/ 3 h 336"/>
                  <a:gd name="T2" fmla="*/ 96 w 144"/>
                  <a:gd name="T3" fmla="*/ 0 h 336"/>
                  <a:gd name="T4" fmla="*/ 144 w 144"/>
                  <a:gd name="T5" fmla="*/ 3 h 336"/>
                  <a:gd name="T6" fmla="*/ 144 w 144"/>
                  <a:gd name="T7" fmla="*/ 24 h 336"/>
                  <a:gd name="T8" fmla="*/ 96 w 144"/>
                  <a:gd name="T9" fmla="*/ 21 h 336"/>
                  <a:gd name="T10" fmla="*/ 96 w 144"/>
                  <a:gd name="T11" fmla="*/ 7 h 336"/>
                  <a:gd name="T12" fmla="*/ 0 w 144"/>
                  <a:gd name="T13" fmla="*/ 11 h 336"/>
                  <a:gd name="T14" fmla="*/ 0 w 144"/>
                  <a:gd name="T15" fmla="*/ 3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68" name="Freeform 10"/>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3399FF"/>
              </a:solidFill>
              <a:ln w="0">
                <a:solidFill>
                  <a:schemeClr val="tx1"/>
                </a:solidFill>
                <a:round/>
                <a:headEnd/>
                <a:tailEnd/>
              </a:ln>
            </p:spPr>
            <p:txBody>
              <a:bodyPr wrap="none" anchor="ctr"/>
              <a:lstStyle/>
              <a:p>
                <a:endParaRPr lang="en-US"/>
              </a:p>
            </p:txBody>
          </p:sp>
          <p:sp>
            <p:nvSpPr>
              <p:cNvPr id="69" name="Freeform 11"/>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3399FF"/>
              </a:solidFill>
              <a:ln w="0">
                <a:solidFill>
                  <a:schemeClr val="tx1"/>
                </a:solidFill>
                <a:round/>
                <a:headEnd/>
                <a:tailEnd/>
              </a:ln>
            </p:spPr>
            <p:txBody>
              <a:bodyPr wrap="none" anchor="ctr"/>
              <a:lstStyle/>
              <a:p>
                <a:endParaRPr lang="en-US"/>
              </a:p>
            </p:txBody>
          </p:sp>
          <p:sp>
            <p:nvSpPr>
              <p:cNvPr id="70" name="Freeform 12"/>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3399FF"/>
              </a:solidFill>
              <a:ln w="0">
                <a:solidFill>
                  <a:schemeClr val="tx1"/>
                </a:solidFill>
                <a:round/>
                <a:headEnd/>
                <a:tailEnd/>
              </a:ln>
            </p:spPr>
            <p:txBody>
              <a:bodyPr wrap="none" anchor="ctr"/>
              <a:lstStyle/>
              <a:p>
                <a:endParaRPr lang="en-US"/>
              </a:p>
            </p:txBody>
          </p:sp>
          <p:sp>
            <p:nvSpPr>
              <p:cNvPr id="71" name="Freeform 13"/>
              <p:cNvSpPr>
                <a:spLocks/>
              </p:cNvSpPr>
              <p:nvPr/>
            </p:nvSpPr>
            <p:spPr bwMode="auto">
              <a:xfrm>
                <a:off x="1920" y="1296"/>
                <a:ext cx="240" cy="336"/>
              </a:xfrm>
              <a:custGeom>
                <a:avLst/>
                <a:gdLst>
                  <a:gd name="T0" fmla="*/ 1 w 336"/>
                  <a:gd name="T1" fmla="*/ 0 h 432"/>
                  <a:gd name="T2" fmla="*/ 1 w 336"/>
                  <a:gd name="T3" fmla="*/ 2 h 432"/>
                  <a:gd name="T4" fmla="*/ 1 w 336"/>
                  <a:gd name="T5" fmla="*/ 2 h 432"/>
                  <a:gd name="T6" fmla="*/ 1 w 336"/>
                  <a:gd name="T7" fmla="*/ 5 h 432"/>
                  <a:gd name="T8" fmla="*/ 0 w 336"/>
                  <a:gd name="T9" fmla="*/ 4 h 432"/>
                  <a:gd name="T10" fmla="*/ 0 w 336"/>
                  <a:gd name="T11" fmla="*/ 2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72" name="Freeform 14"/>
              <p:cNvSpPr>
                <a:spLocks/>
              </p:cNvSpPr>
              <p:nvPr/>
            </p:nvSpPr>
            <p:spPr bwMode="auto">
              <a:xfrm>
                <a:off x="1728" y="1152"/>
                <a:ext cx="240"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73" name="Freeform 15"/>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grpSp>
        <p:sp>
          <p:nvSpPr>
            <p:cNvPr id="62" name="Text Box 39"/>
            <p:cNvSpPr txBox="1">
              <a:spLocks noChangeArrowheads="1"/>
            </p:cNvSpPr>
            <p:nvPr/>
          </p:nvSpPr>
          <p:spPr bwMode="auto">
            <a:xfrm>
              <a:off x="5316685" y="4759178"/>
              <a:ext cx="4001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800" b="1" dirty="0">
                  <a:solidFill>
                    <a:srgbClr val="FF0000"/>
                  </a:solidFill>
                  <a:latin typeface="Courier" charset="0"/>
                  <a:cs typeface="Arial" charset="0"/>
                </a:rPr>
                <a:t>Q</a:t>
              </a:r>
            </a:p>
          </p:txBody>
        </p:sp>
      </p:grpSp>
      <p:sp>
        <p:nvSpPr>
          <p:cNvPr id="74" name="Down Arrow 73"/>
          <p:cNvSpPr/>
          <p:nvPr/>
        </p:nvSpPr>
        <p:spPr>
          <a:xfrm rot="10800000">
            <a:off x="903554" y="4199781"/>
            <a:ext cx="484632" cy="380480"/>
          </a:xfrm>
          <a:prstGeom prst="down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6" name="Group 75"/>
          <p:cNvGrpSpPr/>
          <p:nvPr/>
        </p:nvGrpSpPr>
        <p:grpSpPr>
          <a:xfrm>
            <a:off x="2203803" y="4729848"/>
            <a:ext cx="971551" cy="835026"/>
            <a:chOff x="4898382" y="4734016"/>
            <a:chExt cx="971551" cy="835026"/>
          </a:xfrm>
        </p:grpSpPr>
        <p:grpSp>
          <p:nvGrpSpPr>
            <p:cNvPr id="77" name="Group 6"/>
            <p:cNvGrpSpPr>
              <a:grpSpLocks/>
            </p:cNvGrpSpPr>
            <p:nvPr/>
          </p:nvGrpSpPr>
          <p:grpSpPr bwMode="auto">
            <a:xfrm>
              <a:off x="4898382" y="4734016"/>
              <a:ext cx="971551" cy="835026"/>
              <a:chOff x="1584" y="816"/>
              <a:chExt cx="912" cy="816"/>
            </a:xfrm>
          </p:grpSpPr>
          <p:sp>
            <p:nvSpPr>
              <p:cNvPr id="79" name="Freeform 7"/>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80" name="Freeform 8"/>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81" name="Freeform 9"/>
              <p:cNvSpPr>
                <a:spLocks/>
              </p:cNvSpPr>
              <p:nvPr/>
            </p:nvSpPr>
            <p:spPr bwMode="auto">
              <a:xfrm>
                <a:off x="1920" y="816"/>
                <a:ext cx="144" cy="288"/>
              </a:xfrm>
              <a:custGeom>
                <a:avLst/>
                <a:gdLst>
                  <a:gd name="T0" fmla="*/ 0 w 144"/>
                  <a:gd name="T1" fmla="*/ 3 h 336"/>
                  <a:gd name="T2" fmla="*/ 96 w 144"/>
                  <a:gd name="T3" fmla="*/ 0 h 336"/>
                  <a:gd name="T4" fmla="*/ 144 w 144"/>
                  <a:gd name="T5" fmla="*/ 3 h 336"/>
                  <a:gd name="T6" fmla="*/ 144 w 144"/>
                  <a:gd name="T7" fmla="*/ 24 h 336"/>
                  <a:gd name="T8" fmla="*/ 96 w 144"/>
                  <a:gd name="T9" fmla="*/ 21 h 336"/>
                  <a:gd name="T10" fmla="*/ 96 w 144"/>
                  <a:gd name="T11" fmla="*/ 7 h 336"/>
                  <a:gd name="T12" fmla="*/ 0 w 144"/>
                  <a:gd name="T13" fmla="*/ 11 h 336"/>
                  <a:gd name="T14" fmla="*/ 0 w 144"/>
                  <a:gd name="T15" fmla="*/ 3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82" name="Freeform 10"/>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3399FF"/>
              </a:solidFill>
              <a:ln w="0">
                <a:solidFill>
                  <a:schemeClr val="tx1"/>
                </a:solidFill>
                <a:round/>
                <a:headEnd/>
                <a:tailEnd/>
              </a:ln>
            </p:spPr>
            <p:txBody>
              <a:bodyPr wrap="none" anchor="ctr"/>
              <a:lstStyle/>
              <a:p>
                <a:endParaRPr lang="en-US"/>
              </a:p>
            </p:txBody>
          </p:sp>
          <p:sp>
            <p:nvSpPr>
              <p:cNvPr id="83" name="Freeform 11"/>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3399FF"/>
              </a:solidFill>
              <a:ln w="0">
                <a:solidFill>
                  <a:schemeClr val="tx1"/>
                </a:solidFill>
                <a:round/>
                <a:headEnd/>
                <a:tailEnd/>
              </a:ln>
            </p:spPr>
            <p:txBody>
              <a:bodyPr wrap="none" anchor="ctr"/>
              <a:lstStyle/>
              <a:p>
                <a:endParaRPr lang="en-US"/>
              </a:p>
            </p:txBody>
          </p:sp>
          <p:sp>
            <p:nvSpPr>
              <p:cNvPr id="84" name="Freeform 12"/>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3399FF"/>
              </a:solidFill>
              <a:ln w="0">
                <a:solidFill>
                  <a:schemeClr val="tx1"/>
                </a:solidFill>
                <a:round/>
                <a:headEnd/>
                <a:tailEnd/>
              </a:ln>
            </p:spPr>
            <p:txBody>
              <a:bodyPr wrap="none" anchor="ctr"/>
              <a:lstStyle/>
              <a:p>
                <a:endParaRPr lang="en-US"/>
              </a:p>
            </p:txBody>
          </p:sp>
          <p:sp>
            <p:nvSpPr>
              <p:cNvPr id="85" name="Freeform 13"/>
              <p:cNvSpPr>
                <a:spLocks/>
              </p:cNvSpPr>
              <p:nvPr/>
            </p:nvSpPr>
            <p:spPr bwMode="auto">
              <a:xfrm>
                <a:off x="1920" y="1296"/>
                <a:ext cx="240" cy="336"/>
              </a:xfrm>
              <a:custGeom>
                <a:avLst/>
                <a:gdLst>
                  <a:gd name="T0" fmla="*/ 1 w 336"/>
                  <a:gd name="T1" fmla="*/ 0 h 432"/>
                  <a:gd name="T2" fmla="*/ 1 w 336"/>
                  <a:gd name="T3" fmla="*/ 2 h 432"/>
                  <a:gd name="T4" fmla="*/ 1 w 336"/>
                  <a:gd name="T5" fmla="*/ 2 h 432"/>
                  <a:gd name="T6" fmla="*/ 1 w 336"/>
                  <a:gd name="T7" fmla="*/ 5 h 432"/>
                  <a:gd name="T8" fmla="*/ 0 w 336"/>
                  <a:gd name="T9" fmla="*/ 4 h 432"/>
                  <a:gd name="T10" fmla="*/ 0 w 336"/>
                  <a:gd name="T11" fmla="*/ 2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86" name="Freeform 14"/>
              <p:cNvSpPr>
                <a:spLocks/>
              </p:cNvSpPr>
              <p:nvPr/>
            </p:nvSpPr>
            <p:spPr bwMode="auto">
              <a:xfrm>
                <a:off x="1728" y="1152"/>
                <a:ext cx="240"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87" name="Freeform 15"/>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grpSp>
        <p:sp>
          <p:nvSpPr>
            <p:cNvPr id="78" name="Text Box 39"/>
            <p:cNvSpPr txBox="1">
              <a:spLocks noChangeArrowheads="1"/>
            </p:cNvSpPr>
            <p:nvPr/>
          </p:nvSpPr>
          <p:spPr bwMode="auto">
            <a:xfrm>
              <a:off x="5316685" y="4759178"/>
              <a:ext cx="4001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800" b="1" dirty="0">
                  <a:solidFill>
                    <a:srgbClr val="FF0000"/>
                  </a:solidFill>
                  <a:latin typeface="Courier" charset="0"/>
                  <a:cs typeface="Arial" charset="0"/>
                </a:rPr>
                <a:t>Q</a:t>
              </a:r>
            </a:p>
          </p:txBody>
        </p:sp>
      </p:grpSp>
      <p:sp>
        <p:nvSpPr>
          <p:cNvPr id="88" name="Down Arrow 87"/>
          <p:cNvSpPr/>
          <p:nvPr/>
        </p:nvSpPr>
        <p:spPr>
          <a:xfrm rot="10800000">
            <a:off x="2531529" y="3201645"/>
            <a:ext cx="349430" cy="1378616"/>
          </a:xfrm>
          <a:prstGeom prst="downArrow">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9" name="Group 88"/>
          <p:cNvGrpSpPr/>
          <p:nvPr/>
        </p:nvGrpSpPr>
        <p:grpSpPr>
          <a:xfrm>
            <a:off x="3738642" y="4729848"/>
            <a:ext cx="971551" cy="835026"/>
            <a:chOff x="4898382" y="4734016"/>
            <a:chExt cx="971551" cy="835026"/>
          </a:xfrm>
        </p:grpSpPr>
        <p:grpSp>
          <p:nvGrpSpPr>
            <p:cNvPr id="90" name="Group 6"/>
            <p:cNvGrpSpPr>
              <a:grpSpLocks/>
            </p:cNvGrpSpPr>
            <p:nvPr/>
          </p:nvGrpSpPr>
          <p:grpSpPr bwMode="auto">
            <a:xfrm>
              <a:off x="4898382" y="4734016"/>
              <a:ext cx="971551" cy="835026"/>
              <a:chOff x="1584" y="816"/>
              <a:chExt cx="912" cy="816"/>
            </a:xfrm>
          </p:grpSpPr>
          <p:sp>
            <p:nvSpPr>
              <p:cNvPr id="92" name="Freeform 7"/>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93" name="Freeform 8"/>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94" name="Freeform 9"/>
              <p:cNvSpPr>
                <a:spLocks/>
              </p:cNvSpPr>
              <p:nvPr/>
            </p:nvSpPr>
            <p:spPr bwMode="auto">
              <a:xfrm>
                <a:off x="1920" y="816"/>
                <a:ext cx="144" cy="288"/>
              </a:xfrm>
              <a:custGeom>
                <a:avLst/>
                <a:gdLst>
                  <a:gd name="T0" fmla="*/ 0 w 144"/>
                  <a:gd name="T1" fmla="*/ 3 h 336"/>
                  <a:gd name="T2" fmla="*/ 96 w 144"/>
                  <a:gd name="T3" fmla="*/ 0 h 336"/>
                  <a:gd name="T4" fmla="*/ 144 w 144"/>
                  <a:gd name="T5" fmla="*/ 3 h 336"/>
                  <a:gd name="T6" fmla="*/ 144 w 144"/>
                  <a:gd name="T7" fmla="*/ 24 h 336"/>
                  <a:gd name="T8" fmla="*/ 96 w 144"/>
                  <a:gd name="T9" fmla="*/ 21 h 336"/>
                  <a:gd name="T10" fmla="*/ 96 w 144"/>
                  <a:gd name="T11" fmla="*/ 7 h 336"/>
                  <a:gd name="T12" fmla="*/ 0 w 144"/>
                  <a:gd name="T13" fmla="*/ 11 h 336"/>
                  <a:gd name="T14" fmla="*/ 0 w 144"/>
                  <a:gd name="T15" fmla="*/ 3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95" name="Freeform 10"/>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3399FF"/>
              </a:solidFill>
              <a:ln w="0">
                <a:solidFill>
                  <a:schemeClr val="tx1"/>
                </a:solidFill>
                <a:round/>
                <a:headEnd/>
                <a:tailEnd/>
              </a:ln>
            </p:spPr>
            <p:txBody>
              <a:bodyPr wrap="none" anchor="ctr"/>
              <a:lstStyle/>
              <a:p>
                <a:endParaRPr lang="en-US"/>
              </a:p>
            </p:txBody>
          </p:sp>
          <p:sp>
            <p:nvSpPr>
              <p:cNvPr id="96" name="Freeform 11"/>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3399FF"/>
              </a:solidFill>
              <a:ln w="0">
                <a:solidFill>
                  <a:schemeClr val="tx1"/>
                </a:solidFill>
                <a:round/>
                <a:headEnd/>
                <a:tailEnd/>
              </a:ln>
            </p:spPr>
            <p:txBody>
              <a:bodyPr wrap="none" anchor="ctr"/>
              <a:lstStyle/>
              <a:p>
                <a:endParaRPr lang="en-US"/>
              </a:p>
            </p:txBody>
          </p:sp>
          <p:sp>
            <p:nvSpPr>
              <p:cNvPr id="97" name="Freeform 12"/>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3399FF"/>
              </a:solidFill>
              <a:ln w="0">
                <a:solidFill>
                  <a:schemeClr val="tx1"/>
                </a:solidFill>
                <a:round/>
                <a:headEnd/>
                <a:tailEnd/>
              </a:ln>
            </p:spPr>
            <p:txBody>
              <a:bodyPr wrap="none" anchor="ctr"/>
              <a:lstStyle/>
              <a:p>
                <a:endParaRPr lang="en-US"/>
              </a:p>
            </p:txBody>
          </p:sp>
          <p:sp>
            <p:nvSpPr>
              <p:cNvPr id="98" name="Freeform 13"/>
              <p:cNvSpPr>
                <a:spLocks/>
              </p:cNvSpPr>
              <p:nvPr/>
            </p:nvSpPr>
            <p:spPr bwMode="auto">
              <a:xfrm>
                <a:off x="1920" y="1296"/>
                <a:ext cx="240" cy="336"/>
              </a:xfrm>
              <a:custGeom>
                <a:avLst/>
                <a:gdLst>
                  <a:gd name="T0" fmla="*/ 1 w 336"/>
                  <a:gd name="T1" fmla="*/ 0 h 432"/>
                  <a:gd name="T2" fmla="*/ 1 w 336"/>
                  <a:gd name="T3" fmla="*/ 2 h 432"/>
                  <a:gd name="T4" fmla="*/ 1 w 336"/>
                  <a:gd name="T5" fmla="*/ 2 h 432"/>
                  <a:gd name="T6" fmla="*/ 1 w 336"/>
                  <a:gd name="T7" fmla="*/ 5 h 432"/>
                  <a:gd name="T8" fmla="*/ 0 w 336"/>
                  <a:gd name="T9" fmla="*/ 4 h 432"/>
                  <a:gd name="T10" fmla="*/ 0 w 336"/>
                  <a:gd name="T11" fmla="*/ 2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99" name="Freeform 14"/>
              <p:cNvSpPr>
                <a:spLocks/>
              </p:cNvSpPr>
              <p:nvPr/>
            </p:nvSpPr>
            <p:spPr bwMode="auto">
              <a:xfrm>
                <a:off x="1728" y="1152"/>
                <a:ext cx="240"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100" name="Freeform 15"/>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grpSp>
        <p:sp>
          <p:nvSpPr>
            <p:cNvPr id="91" name="Text Box 39"/>
            <p:cNvSpPr txBox="1">
              <a:spLocks noChangeArrowheads="1"/>
            </p:cNvSpPr>
            <p:nvPr/>
          </p:nvSpPr>
          <p:spPr bwMode="auto">
            <a:xfrm>
              <a:off x="5316685" y="4759178"/>
              <a:ext cx="4001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800" b="1" dirty="0">
                  <a:solidFill>
                    <a:srgbClr val="FF0000"/>
                  </a:solidFill>
                  <a:latin typeface="Courier" charset="0"/>
                  <a:cs typeface="Arial" charset="0"/>
                </a:rPr>
                <a:t>Q</a:t>
              </a:r>
            </a:p>
          </p:txBody>
        </p:sp>
      </p:grpSp>
      <p:sp>
        <p:nvSpPr>
          <p:cNvPr id="101" name="Down Arrow 100"/>
          <p:cNvSpPr/>
          <p:nvPr/>
        </p:nvSpPr>
        <p:spPr>
          <a:xfrm rot="10800000">
            <a:off x="3961380" y="4199781"/>
            <a:ext cx="484632" cy="380480"/>
          </a:xfrm>
          <a:prstGeom prst="down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Line 33"/>
          <p:cNvSpPr>
            <a:spLocks noChangeShapeType="1"/>
          </p:cNvSpPr>
          <p:nvPr/>
        </p:nvSpPr>
        <p:spPr bwMode="auto">
          <a:xfrm flipV="1">
            <a:off x="4446012" y="2973098"/>
            <a:ext cx="782354" cy="873164"/>
          </a:xfrm>
          <a:prstGeom prst="line">
            <a:avLst/>
          </a:prstGeom>
          <a:noFill/>
          <a:ln w="57150" cmpd="sng">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0754436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500"/>
                                        <p:tgtEl>
                                          <p:spTgt spid="5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fade">
                                      <p:cBhvr>
                                        <p:cTn id="18" dur="500"/>
                                        <p:tgtEl>
                                          <p:spTgt spid="5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fade">
                                      <p:cBhvr>
                                        <p:cTn id="21" dur="500"/>
                                        <p:tgtEl>
                                          <p:spTgt spid="5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49"/>
                                        </p:tgtEl>
                                        <p:attrNameLst>
                                          <p:attrName>style.visibility</p:attrName>
                                        </p:attrNameLst>
                                      </p:cBhvr>
                                      <p:to>
                                        <p:strVal val="visible"/>
                                      </p:to>
                                    </p:set>
                                    <p:animEffect transition="in" filter="fade">
                                      <p:cBhvr>
                                        <p:cTn id="26" dur="500"/>
                                        <p:tgtEl>
                                          <p:spTgt spid="14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4"/>
                                        </p:tgtEl>
                                        <p:attrNameLst>
                                          <p:attrName>style.visibility</p:attrName>
                                        </p:attrNameLst>
                                      </p:cBhvr>
                                      <p:to>
                                        <p:strVal val="visible"/>
                                      </p:to>
                                    </p:set>
                                    <p:animEffect transition="in" filter="fade">
                                      <p:cBhvr>
                                        <p:cTn id="29" dur="500"/>
                                        <p:tgtEl>
                                          <p:spTgt spid="18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8"/>
                                        </p:tgtEl>
                                        <p:attrNameLst>
                                          <p:attrName>style.visibility</p:attrName>
                                        </p:attrNameLst>
                                      </p:cBhvr>
                                      <p:to>
                                        <p:strVal val="visible"/>
                                      </p:to>
                                    </p:set>
                                    <p:animEffect transition="in" filter="fade">
                                      <p:cBhvr>
                                        <p:cTn id="32" dur="500"/>
                                        <p:tgtEl>
                                          <p:spTgt spid="14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fade">
                                      <p:cBhvr>
                                        <p:cTn id="37" dur="500"/>
                                        <p:tgtEl>
                                          <p:spTgt spid="55"/>
                                        </p:tgtEl>
                                      </p:cBhvr>
                                    </p:animEffect>
                                  </p:childTnLst>
                                </p:cTn>
                              </p:par>
                              <p:par>
                                <p:cTn id="38" presetID="10" presetClass="exit" presetSubtype="0" fill="hold" grpId="0" nodeType="withEffect">
                                  <p:stCondLst>
                                    <p:cond delay="0"/>
                                  </p:stCondLst>
                                  <p:childTnLst>
                                    <p:animEffect transition="out" filter="fade">
                                      <p:cBhvr>
                                        <p:cTn id="39" dur="500"/>
                                        <p:tgtEl>
                                          <p:spTgt spid="24"/>
                                        </p:tgtEl>
                                      </p:cBhvr>
                                    </p:animEffect>
                                    <p:set>
                                      <p:cBhvr>
                                        <p:cTn id="40" dur="1" fill="hold">
                                          <p:stCondLst>
                                            <p:cond delay="499"/>
                                          </p:stCondLst>
                                        </p:cTn>
                                        <p:tgtEl>
                                          <p:spTgt spid="2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97"/>
                                        </p:tgtEl>
                                        <p:attrNameLst>
                                          <p:attrName>style.visibility</p:attrName>
                                        </p:attrNameLst>
                                      </p:cBhvr>
                                      <p:to>
                                        <p:strVal val="visible"/>
                                      </p:to>
                                    </p:set>
                                    <p:animEffect transition="in" filter="fade">
                                      <p:cBhvr>
                                        <p:cTn id="45" dur="500"/>
                                        <p:tgtEl>
                                          <p:spTgt spid="19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4"/>
                                        </p:tgtEl>
                                        <p:attrNameLst>
                                          <p:attrName>style.visibility</p:attrName>
                                        </p:attrNameLst>
                                      </p:cBhvr>
                                      <p:to>
                                        <p:strVal val="visible"/>
                                      </p:to>
                                    </p:set>
                                    <p:animEffect transition="in" filter="fade">
                                      <p:cBhvr>
                                        <p:cTn id="48" dur="500"/>
                                        <p:tgtEl>
                                          <p:spTgt spid="74"/>
                                        </p:tgtEl>
                                      </p:cBhvr>
                                    </p:animEffect>
                                  </p:childTnLst>
                                </p:cTn>
                              </p:par>
                              <p:par>
                                <p:cTn id="49" presetID="10" presetClass="entr" presetSubtype="0"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fade">
                                      <p:cBhvr>
                                        <p:cTn id="51" dur="500"/>
                                        <p:tgtEl>
                                          <p:spTgt spid="6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1" nodeType="clickEffect">
                                  <p:stCondLst>
                                    <p:cond delay="0"/>
                                  </p:stCondLst>
                                  <p:childTnLst>
                                    <p:animEffect transition="out" filter="fade">
                                      <p:cBhvr>
                                        <p:cTn id="55" dur="500"/>
                                        <p:tgtEl>
                                          <p:spTgt spid="74"/>
                                        </p:tgtEl>
                                      </p:cBhvr>
                                    </p:animEffect>
                                    <p:set>
                                      <p:cBhvr>
                                        <p:cTn id="56" dur="1" fill="hold">
                                          <p:stCondLst>
                                            <p:cond delay="499"/>
                                          </p:stCondLst>
                                        </p:cTn>
                                        <p:tgtEl>
                                          <p:spTgt spid="74"/>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60"/>
                                        </p:tgtEl>
                                      </p:cBhvr>
                                    </p:animEffect>
                                    <p:set>
                                      <p:cBhvr>
                                        <p:cTn id="59" dur="1" fill="hold">
                                          <p:stCondLst>
                                            <p:cond delay="499"/>
                                          </p:stCondLst>
                                        </p:cTn>
                                        <p:tgtEl>
                                          <p:spTgt spid="60"/>
                                        </p:tgtEl>
                                        <p:attrNameLst>
                                          <p:attrName>style.visibility</p:attrName>
                                        </p:attrNameLst>
                                      </p:cBhvr>
                                      <p:to>
                                        <p:strVal val="hidden"/>
                                      </p:to>
                                    </p:set>
                                  </p:childTnLst>
                                </p:cTn>
                              </p:par>
                              <p:par>
                                <p:cTn id="60" presetID="10" presetClass="entr" presetSubtype="0" fill="hold" grpId="0" nodeType="with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fade">
                                      <p:cBhvr>
                                        <p:cTn id="62" dur="500"/>
                                        <p:tgtEl>
                                          <p:spTgt spid="88"/>
                                        </p:tgtEl>
                                      </p:cBhvr>
                                    </p:animEffect>
                                  </p:childTnLst>
                                </p:cTn>
                              </p:par>
                              <p:par>
                                <p:cTn id="63" presetID="10" presetClass="entr" presetSubtype="0" fill="hold" nodeType="withEffect">
                                  <p:stCondLst>
                                    <p:cond delay="0"/>
                                  </p:stCondLst>
                                  <p:childTnLst>
                                    <p:set>
                                      <p:cBhvr>
                                        <p:cTn id="64" dur="1" fill="hold">
                                          <p:stCondLst>
                                            <p:cond delay="0"/>
                                          </p:stCondLst>
                                        </p:cTn>
                                        <p:tgtEl>
                                          <p:spTgt spid="76"/>
                                        </p:tgtEl>
                                        <p:attrNameLst>
                                          <p:attrName>style.visibility</p:attrName>
                                        </p:attrNameLst>
                                      </p:cBhvr>
                                      <p:to>
                                        <p:strVal val="visible"/>
                                      </p:to>
                                    </p:set>
                                    <p:animEffect transition="in" filter="fade">
                                      <p:cBhvr>
                                        <p:cTn id="65" dur="500"/>
                                        <p:tgtEl>
                                          <p:spTgt spid="7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nodeType="clickEffect">
                                  <p:stCondLst>
                                    <p:cond delay="0"/>
                                  </p:stCondLst>
                                  <p:childTnLst>
                                    <p:animEffect transition="out" filter="fade">
                                      <p:cBhvr>
                                        <p:cTn id="69" dur="500"/>
                                        <p:tgtEl>
                                          <p:spTgt spid="76"/>
                                        </p:tgtEl>
                                      </p:cBhvr>
                                    </p:animEffect>
                                    <p:set>
                                      <p:cBhvr>
                                        <p:cTn id="70" dur="1" fill="hold">
                                          <p:stCondLst>
                                            <p:cond delay="499"/>
                                          </p:stCondLst>
                                        </p:cTn>
                                        <p:tgtEl>
                                          <p:spTgt spid="76"/>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88"/>
                                        </p:tgtEl>
                                      </p:cBhvr>
                                    </p:animEffect>
                                    <p:set>
                                      <p:cBhvr>
                                        <p:cTn id="73" dur="1" fill="hold">
                                          <p:stCondLst>
                                            <p:cond delay="499"/>
                                          </p:stCondLst>
                                        </p:cTn>
                                        <p:tgtEl>
                                          <p:spTgt spid="88"/>
                                        </p:tgtEl>
                                        <p:attrNameLst>
                                          <p:attrName>style.visibility</p:attrName>
                                        </p:attrNameLst>
                                      </p:cBhvr>
                                      <p:to>
                                        <p:strVal val="hidden"/>
                                      </p:to>
                                    </p:set>
                                  </p:childTnLst>
                                </p:cTn>
                              </p:par>
                              <p:par>
                                <p:cTn id="74" presetID="10" presetClass="entr" presetSubtype="0" fill="hold" nodeType="withEffect">
                                  <p:stCondLst>
                                    <p:cond delay="0"/>
                                  </p:stCondLst>
                                  <p:childTnLst>
                                    <p:set>
                                      <p:cBhvr>
                                        <p:cTn id="75" dur="1" fill="hold">
                                          <p:stCondLst>
                                            <p:cond delay="0"/>
                                          </p:stCondLst>
                                        </p:cTn>
                                        <p:tgtEl>
                                          <p:spTgt spid="89"/>
                                        </p:tgtEl>
                                        <p:attrNameLst>
                                          <p:attrName>style.visibility</p:attrName>
                                        </p:attrNameLst>
                                      </p:cBhvr>
                                      <p:to>
                                        <p:strVal val="visible"/>
                                      </p:to>
                                    </p:set>
                                    <p:animEffect transition="in" filter="fade">
                                      <p:cBhvr>
                                        <p:cTn id="76" dur="500"/>
                                        <p:tgtEl>
                                          <p:spTgt spid="89"/>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01"/>
                                        </p:tgtEl>
                                        <p:attrNameLst>
                                          <p:attrName>style.visibility</p:attrName>
                                        </p:attrNameLst>
                                      </p:cBhvr>
                                      <p:to>
                                        <p:strVal val="visible"/>
                                      </p:to>
                                    </p:set>
                                    <p:animEffect transition="in" filter="fade">
                                      <p:cBhvr>
                                        <p:cTn id="79" dur="500"/>
                                        <p:tgtEl>
                                          <p:spTgt spid="101"/>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nodeType="clickEffect">
                                  <p:stCondLst>
                                    <p:cond delay="0"/>
                                  </p:stCondLst>
                                  <p:childTnLst>
                                    <p:animEffect transition="out" filter="fade">
                                      <p:cBhvr>
                                        <p:cTn id="83" dur="500"/>
                                        <p:tgtEl>
                                          <p:spTgt spid="89"/>
                                        </p:tgtEl>
                                      </p:cBhvr>
                                    </p:animEffect>
                                    <p:set>
                                      <p:cBhvr>
                                        <p:cTn id="84" dur="1" fill="hold">
                                          <p:stCondLst>
                                            <p:cond delay="499"/>
                                          </p:stCondLst>
                                        </p:cTn>
                                        <p:tgtEl>
                                          <p:spTgt spid="89"/>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101"/>
                                        </p:tgtEl>
                                      </p:cBhvr>
                                    </p:animEffect>
                                    <p:set>
                                      <p:cBhvr>
                                        <p:cTn id="87" dur="1" fill="hold">
                                          <p:stCondLst>
                                            <p:cond delay="499"/>
                                          </p:stCondLst>
                                        </p:cTn>
                                        <p:tgtEl>
                                          <p:spTgt spid="101"/>
                                        </p:tgtEl>
                                        <p:attrNameLst>
                                          <p:attrName>style.visibility</p:attrName>
                                        </p:attrNameLst>
                                      </p:cBhvr>
                                      <p:to>
                                        <p:strVal val="hidden"/>
                                      </p:to>
                                    </p:set>
                                  </p:childTnLst>
                                </p:cTn>
                              </p:par>
                              <p:par>
                                <p:cTn id="88" presetID="10" presetClass="entr" presetSubtype="0" fill="hold" grpId="0" nodeType="withEffect">
                                  <p:stCondLst>
                                    <p:cond delay="0"/>
                                  </p:stCondLst>
                                  <p:childTnLst>
                                    <p:set>
                                      <p:cBhvr>
                                        <p:cTn id="89" dur="1" fill="hold">
                                          <p:stCondLst>
                                            <p:cond delay="0"/>
                                          </p:stCondLst>
                                        </p:cTn>
                                        <p:tgtEl>
                                          <p:spTgt spid="205"/>
                                        </p:tgtEl>
                                        <p:attrNameLst>
                                          <p:attrName>style.visibility</p:attrName>
                                        </p:attrNameLst>
                                      </p:cBhvr>
                                      <p:to>
                                        <p:strVal val="visible"/>
                                      </p:to>
                                    </p:set>
                                    <p:animEffect transition="in" filter="fade">
                                      <p:cBhvr>
                                        <p:cTn id="90" dur="500"/>
                                        <p:tgtEl>
                                          <p:spTgt spid="205"/>
                                        </p:tgtEl>
                                      </p:cBhvr>
                                    </p:animEffect>
                                  </p:childTnLst>
                                </p:cTn>
                              </p:par>
                              <p:par>
                                <p:cTn id="91" presetID="10" presetClass="entr" presetSubtype="0" fill="hold" nodeType="withEffect">
                                  <p:stCondLst>
                                    <p:cond delay="0"/>
                                  </p:stCondLst>
                                  <p:childTnLst>
                                    <p:set>
                                      <p:cBhvr>
                                        <p:cTn id="92" dur="1" fill="hold">
                                          <p:stCondLst>
                                            <p:cond delay="0"/>
                                          </p:stCondLst>
                                        </p:cTn>
                                        <p:tgtEl>
                                          <p:spTgt spid="16"/>
                                        </p:tgtEl>
                                        <p:attrNameLst>
                                          <p:attrName>style.visibility</p:attrName>
                                        </p:attrNameLst>
                                      </p:cBhvr>
                                      <p:to>
                                        <p:strVal val="visible"/>
                                      </p:to>
                                    </p:set>
                                    <p:animEffect transition="in" filter="fade">
                                      <p:cBhvr>
                                        <p:cTn id="93" dur="500"/>
                                        <p:tgtEl>
                                          <p:spTgt spid="16"/>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196"/>
                                        </p:tgtEl>
                                        <p:attrNameLst>
                                          <p:attrName>style.visibility</p:attrName>
                                        </p:attrNameLst>
                                      </p:cBhvr>
                                      <p:to>
                                        <p:strVal val="visible"/>
                                      </p:to>
                                    </p:set>
                                    <p:animEffect transition="in" filter="fade">
                                      <p:cBhvr>
                                        <p:cTn id="98" dur="500"/>
                                        <p:tgtEl>
                                          <p:spTgt spid="196"/>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102"/>
                                        </p:tgtEl>
                                        <p:attrNameLst>
                                          <p:attrName>style.visibility</p:attrName>
                                        </p:attrNameLst>
                                      </p:cBhvr>
                                      <p:to>
                                        <p:strVal val="visible"/>
                                      </p:to>
                                    </p:set>
                                    <p:animEffect transition="in" filter="fade">
                                      <p:cBhvr>
                                        <p:cTn id="103" dur="500"/>
                                        <p:tgtEl>
                                          <p:spTgt spid="102"/>
                                        </p:tgtEl>
                                      </p:cBhvr>
                                    </p:animEffect>
                                  </p:childTnLst>
                                </p:cTn>
                              </p:par>
                              <p:par>
                                <p:cTn id="104" presetID="10" presetClass="exit" presetSubtype="0" fill="hold" grpId="0" nodeType="withEffect">
                                  <p:stCondLst>
                                    <p:cond delay="0"/>
                                  </p:stCondLst>
                                  <p:childTnLst>
                                    <p:animEffect transition="out" filter="fade">
                                      <p:cBhvr>
                                        <p:cTn id="105" dur="500"/>
                                        <p:tgtEl>
                                          <p:spTgt spid="43"/>
                                        </p:tgtEl>
                                      </p:cBhvr>
                                    </p:animEffect>
                                    <p:set>
                                      <p:cBhvr>
                                        <p:cTn id="106"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43" grpId="0" animBg="1"/>
      <p:bldP spid="75" grpId="0" animBg="1"/>
      <p:bldP spid="197" grpId="0" animBg="1"/>
      <p:bldP spid="205" grpId="0" animBg="1"/>
      <p:bldP spid="149" grpId="0" animBg="1"/>
      <p:bldP spid="184" grpId="0" animBg="1"/>
      <p:bldP spid="148" grpId="0" animBg="1"/>
      <p:bldP spid="196" grpId="0" animBg="1"/>
      <p:bldP spid="55" grpId="0" animBg="1"/>
      <p:bldP spid="56" grpId="0" animBg="1"/>
      <p:bldP spid="57" grpId="0" animBg="1"/>
      <p:bldP spid="58" grpId="0" animBg="1"/>
      <p:bldP spid="74" grpId="0" animBg="1"/>
      <p:bldP spid="74" grpId="1" animBg="1"/>
      <p:bldP spid="88" grpId="0" animBg="1"/>
      <p:bldP spid="88" grpId="1" animBg="1"/>
      <p:bldP spid="101" grpId="0" animBg="1"/>
      <p:bldP spid="101" grpId="1" animBg="1"/>
      <p:bldP spid="10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RCU is Complex</a:t>
            </a:r>
            <a:endParaRPr lang="en-US" dirty="0"/>
          </a:p>
        </p:txBody>
      </p:sp>
      <p:sp>
        <p:nvSpPr>
          <p:cNvPr id="3" name="Content Placeholder 2"/>
          <p:cNvSpPr>
            <a:spLocks noGrp="1"/>
          </p:cNvSpPr>
          <p:nvPr>
            <p:ph idx="1"/>
          </p:nvPr>
        </p:nvSpPr>
        <p:spPr>
          <a:xfrm>
            <a:off x="457199" y="1600200"/>
            <a:ext cx="8229601" cy="4525963"/>
          </a:xfrm>
        </p:spPr>
        <p:txBody>
          <a:bodyPr>
            <a:normAutofit/>
          </a:bodyPr>
          <a:lstStyle/>
          <a:p>
            <a:r>
              <a:rPr lang="en-US" dirty="0" smtClean="0"/>
              <a:t>Applying RCU beyond a </a:t>
            </a:r>
            <a:r>
              <a:rPr lang="en-US" dirty="0" smtClean="0"/>
              <a:t>linked list is worth a </a:t>
            </a:r>
            <a:r>
              <a:rPr lang="en-US" dirty="0" smtClean="0"/>
              <a:t>paper in a top conference:</a:t>
            </a:r>
          </a:p>
          <a:p>
            <a:pPr lvl="1"/>
            <a:r>
              <a:rPr lang="en-US" dirty="0" smtClean="0"/>
              <a:t>RCU resizable </a:t>
            </a:r>
            <a:r>
              <a:rPr lang="en-US" dirty="0" smtClean="0"/>
              <a:t>hash tables </a:t>
            </a:r>
            <a:r>
              <a:rPr lang="en-US" dirty="0" smtClean="0"/>
              <a:t>(</a:t>
            </a:r>
            <a:r>
              <a:rPr lang="en-US" dirty="0" smtClean="0">
                <a:solidFill>
                  <a:srgbClr val="0000FF"/>
                </a:solidFill>
              </a:rPr>
              <a:t>Triplett, </a:t>
            </a:r>
            <a:r>
              <a:rPr lang="en-US" dirty="0" err="1" smtClean="0">
                <a:solidFill>
                  <a:srgbClr val="0000FF"/>
                </a:solidFill>
              </a:rPr>
              <a:t>McKenney</a:t>
            </a:r>
            <a:r>
              <a:rPr lang="en-US" dirty="0" smtClean="0">
                <a:solidFill>
                  <a:srgbClr val="0000FF"/>
                </a:solidFill>
              </a:rPr>
              <a:t>, Walpole </a:t>
            </a:r>
            <a:r>
              <a:rPr lang="en-US" dirty="0" smtClean="0">
                <a:solidFill>
                  <a:srgbClr val="0000FF"/>
                </a:solidFill>
              </a:rPr>
              <a:t>=&gt; </a:t>
            </a:r>
            <a:r>
              <a:rPr lang="en-US" dirty="0" smtClean="0">
                <a:solidFill>
                  <a:srgbClr val="0000FF"/>
                </a:solidFill>
              </a:rPr>
              <a:t>USENIX ATC</a:t>
            </a:r>
            <a:r>
              <a:rPr lang="en-US" dirty="0" smtClean="0">
                <a:solidFill>
                  <a:srgbClr val="0000FF"/>
                </a:solidFill>
              </a:rPr>
              <a:t>-11</a:t>
            </a:r>
            <a:r>
              <a:rPr lang="en-US" dirty="0" smtClean="0"/>
              <a:t>)</a:t>
            </a:r>
          </a:p>
          <a:p>
            <a:pPr lvl="1"/>
            <a:r>
              <a:rPr lang="en-US" dirty="0" smtClean="0"/>
              <a:t>RCU balanced </a:t>
            </a:r>
            <a:r>
              <a:rPr lang="en-US" dirty="0"/>
              <a:t>trees </a:t>
            </a:r>
            <a:r>
              <a:rPr lang="en-US" dirty="0" smtClean="0"/>
              <a:t>(</a:t>
            </a:r>
            <a:r>
              <a:rPr lang="en-US" dirty="0" smtClean="0">
                <a:solidFill>
                  <a:srgbClr val="0000FF"/>
                </a:solidFill>
              </a:rPr>
              <a:t>Clements, </a:t>
            </a:r>
            <a:r>
              <a:rPr lang="en-US" dirty="0" err="1" smtClean="0">
                <a:solidFill>
                  <a:srgbClr val="0000FF"/>
                </a:solidFill>
              </a:rPr>
              <a:t>Kaashoek</a:t>
            </a:r>
            <a:r>
              <a:rPr lang="en-US" dirty="0" smtClean="0">
                <a:solidFill>
                  <a:srgbClr val="0000FF"/>
                </a:solidFill>
              </a:rPr>
              <a:t>, </a:t>
            </a:r>
            <a:r>
              <a:rPr lang="en-US" dirty="0" err="1" smtClean="0">
                <a:solidFill>
                  <a:srgbClr val="0000FF"/>
                </a:solidFill>
              </a:rPr>
              <a:t>Zeldovich</a:t>
            </a:r>
            <a:r>
              <a:rPr lang="en-US" dirty="0" smtClean="0">
                <a:solidFill>
                  <a:srgbClr val="0000FF"/>
                </a:solidFill>
              </a:rPr>
              <a:t> =&gt; ASPLOS-12</a:t>
            </a:r>
            <a:r>
              <a:rPr lang="en-US" dirty="0" smtClean="0"/>
              <a:t>)</a:t>
            </a:r>
            <a:endParaRPr lang="en-US" dirty="0">
              <a:sym typeface="Wingdings"/>
            </a:endParaRPr>
          </a:p>
          <a:p>
            <a:pPr lvl="1"/>
            <a:r>
              <a:rPr lang="en-US" dirty="0" smtClean="0">
                <a:sym typeface="Wingdings"/>
              </a:rPr>
              <a:t>RCU citrus trees (</a:t>
            </a:r>
            <a:r>
              <a:rPr lang="en-US" dirty="0" err="1" smtClean="0">
                <a:solidFill>
                  <a:srgbClr val="0000FF"/>
                </a:solidFill>
                <a:sym typeface="Wingdings"/>
              </a:rPr>
              <a:t>Arbel</a:t>
            </a:r>
            <a:r>
              <a:rPr lang="en-US" dirty="0" smtClean="0">
                <a:solidFill>
                  <a:srgbClr val="0000FF"/>
                </a:solidFill>
                <a:sym typeface="Wingdings"/>
              </a:rPr>
              <a:t>, </a:t>
            </a:r>
            <a:r>
              <a:rPr lang="en-US" dirty="0" err="1" smtClean="0">
                <a:solidFill>
                  <a:srgbClr val="0000FF"/>
                </a:solidFill>
                <a:sym typeface="Wingdings"/>
              </a:rPr>
              <a:t>Attiya</a:t>
            </a:r>
            <a:r>
              <a:rPr lang="en-US" dirty="0" smtClean="0">
                <a:solidFill>
                  <a:srgbClr val="0000FF"/>
                </a:solidFill>
                <a:sym typeface="Wingdings"/>
              </a:rPr>
              <a:t> =&gt; PODC-14, </a:t>
            </a:r>
            <a:r>
              <a:rPr lang="en-US" dirty="0" err="1" smtClean="0">
                <a:solidFill>
                  <a:srgbClr val="0000FF"/>
                </a:solidFill>
                <a:sym typeface="Wingdings"/>
              </a:rPr>
              <a:t>Arbel</a:t>
            </a:r>
            <a:r>
              <a:rPr lang="en-US" dirty="0" smtClean="0">
                <a:solidFill>
                  <a:srgbClr val="0000FF"/>
                </a:solidFill>
                <a:sym typeface="Wingdings"/>
              </a:rPr>
              <a:t>, Morrison =&gt; PPoPP-15</a:t>
            </a:r>
            <a:r>
              <a:rPr lang="en-US" dirty="0" smtClean="0">
                <a:sym typeface="Wingdings"/>
              </a:rPr>
              <a:t>)</a:t>
            </a:r>
          </a:p>
          <a:p>
            <a:pPr marL="0" indent="0">
              <a:buNone/>
            </a:pPr>
            <a:endParaRPr lang="en-US" dirty="0" smtClean="0"/>
          </a:p>
          <a:p>
            <a:pPr lvl="1"/>
            <a:endParaRPr lang="en-US" dirty="0"/>
          </a:p>
        </p:txBody>
      </p:sp>
    </p:spTree>
    <p:extLst>
      <p:ext uri="{BB962C8B-B14F-4D97-AF65-F5344CB8AC3E}">
        <p14:creationId xmlns:p14="http://schemas.microsoft.com/office/powerpoint/2010/main" val="109929257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Work</a:t>
            </a:r>
            <a:endParaRPr lang="en-US" dirty="0"/>
          </a:p>
        </p:txBody>
      </p:sp>
      <p:sp>
        <p:nvSpPr>
          <p:cNvPr id="3" name="Content Placeholder 2"/>
          <p:cNvSpPr>
            <a:spLocks noGrp="1"/>
          </p:cNvSpPr>
          <p:nvPr>
            <p:ph idx="1"/>
          </p:nvPr>
        </p:nvSpPr>
        <p:spPr/>
        <p:txBody>
          <a:bodyPr>
            <a:normAutofit/>
          </a:bodyPr>
          <a:lstStyle/>
          <a:p>
            <a:r>
              <a:rPr lang="en-US" sz="4000" dirty="0" smtClean="0">
                <a:solidFill>
                  <a:srgbClr val="0000FF"/>
                </a:solidFill>
              </a:rPr>
              <a:t>Read-Log-Update</a:t>
            </a:r>
            <a:r>
              <a:rPr lang="en-US" sz="4000" dirty="0" smtClean="0"/>
              <a:t> (RLU), an extension to RCU that </a:t>
            </a:r>
            <a:r>
              <a:rPr lang="en-US" sz="4000" dirty="0" smtClean="0">
                <a:solidFill>
                  <a:srgbClr val="0000FF"/>
                </a:solidFill>
              </a:rPr>
              <a:t>adds support for multi-pointer atomic updates</a:t>
            </a:r>
          </a:p>
          <a:p>
            <a:r>
              <a:rPr lang="en-US" sz="4000" dirty="0" smtClean="0"/>
              <a:t>Key Idea: Use a global clock + per thread logs</a:t>
            </a:r>
          </a:p>
        </p:txBody>
      </p:sp>
    </p:spTree>
    <p:extLst>
      <p:ext uri="{BB962C8B-B14F-4D97-AF65-F5344CB8AC3E}">
        <p14:creationId xmlns:p14="http://schemas.microsoft.com/office/powerpoint/2010/main" val="1271691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9"/>
          <p:cNvSpPr>
            <a:spLocks noChangeArrowheads="1"/>
          </p:cNvSpPr>
          <p:nvPr/>
        </p:nvSpPr>
        <p:spPr bwMode="auto">
          <a:xfrm>
            <a:off x="689124" y="3542061"/>
            <a:ext cx="486679" cy="514139"/>
          </a:xfrm>
          <a:prstGeom prst="rect">
            <a:avLst/>
          </a:prstGeom>
          <a:solidFill>
            <a:srgbClr val="00FFCC"/>
          </a:solidFill>
          <a:ln w="9525">
            <a:solidFill>
              <a:schemeClr val="tx1"/>
            </a:solidFill>
            <a:miter lim="800000"/>
            <a:headEnd/>
            <a:tailEnd/>
          </a:ln>
        </p:spPr>
        <p:txBody>
          <a:bodyPr wrap="none" anchor="ctr"/>
          <a:lstStyle/>
          <a:p>
            <a:pPr algn="ctr"/>
            <a:r>
              <a:rPr lang="en-US" sz="3200" b="1" dirty="0" smtClean="0">
                <a:latin typeface="Times New Roman" charset="0"/>
              </a:rPr>
              <a:t>A</a:t>
            </a:r>
            <a:endParaRPr lang="en-US" sz="3200" b="1" dirty="0">
              <a:latin typeface="Times New Roman" charset="0"/>
            </a:endParaRPr>
          </a:p>
        </p:txBody>
      </p:sp>
      <p:sp>
        <p:nvSpPr>
          <p:cNvPr id="23" name="Rectangle 29"/>
          <p:cNvSpPr>
            <a:spLocks noChangeArrowheads="1"/>
          </p:cNvSpPr>
          <p:nvPr/>
        </p:nvSpPr>
        <p:spPr bwMode="auto">
          <a:xfrm>
            <a:off x="1166592" y="3542061"/>
            <a:ext cx="486679" cy="514139"/>
          </a:xfrm>
          <a:prstGeom prst="rect">
            <a:avLst/>
          </a:prstGeom>
          <a:solidFill>
            <a:srgbClr val="00FFCC"/>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24" name="Line 33"/>
          <p:cNvSpPr>
            <a:spLocks noChangeShapeType="1"/>
          </p:cNvSpPr>
          <p:nvPr/>
        </p:nvSpPr>
        <p:spPr bwMode="auto">
          <a:xfrm flipV="1">
            <a:off x="1391896" y="3813572"/>
            <a:ext cx="597220" cy="0"/>
          </a:xfrm>
          <a:prstGeom prst="line">
            <a:avLst/>
          </a:prstGeom>
          <a:noFill/>
          <a:ln w="57150"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 name="Rectangle 29"/>
          <p:cNvSpPr>
            <a:spLocks noChangeArrowheads="1"/>
          </p:cNvSpPr>
          <p:nvPr/>
        </p:nvSpPr>
        <p:spPr bwMode="auto">
          <a:xfrm>
            <a:off x="2215396" y="3542061"/>
            <a:ext cx="486679" cy="514139"/>
          </a:xfrm>
          <a:prstGeom prst="rect">
            <a:avLst/>
          </a:prstGeom>
          <a:solidFill>
            <a:srgbClr val="00FFCC"/>
          </a:solidFill>
          <a:ln w="9525">
            <a:solidFill>
              <a:schemeClr val="tx1"/>
            </a:solidFill>
            <a:miter lim="800000"/>
            <a:headEnd/>
            <a:tailEnd/>
          </a:ln>
        </p:spPr>
        <p:txBody>
          <a:bodyPr wrap="none" anchor="ctr"/>
          <a:lstStyle/>
          <a:p>
            <a:pPr algn="ctr"/>
            <a:r>
              <a:rPr lang="en-US" sz="3200" b="1" dirty="0">
                <a:latin typeface="Times New Roman" charset="0"/>
              </a:rPr>
              <a:t>B</a:t>
            </a:r>
          </a:p>
        </p:txBody>
      </p:sp>
      <p:sp>
        <p:nvSpPr>
          <p:cNvPr id="37" name="Rectangle 29"/>
          <p:cNvSpPr>
            <a:spLocks noChangeArrowheads="1"/>
          </p:cNvSpPr>
          <p:nvPr/>
        </p:nvSpPr>
        <p:spPr bwMode="auto">
          <a:xfrm>
            <a:off x="2692864" y="3542061"/>
            <a:ext cx="486679" cy="514139"/>
          </a:xfrm>
          <a:prstGeom prst="rect">
            <a:avLst/>
          </a:prstGeom>
          <a:solidFill>
            <a:srgbClr val="00FFCC"/>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40" name="Line 33"/>
          <p:cNvSpPr>
            <a:spLocks noChangeShapeType="1"/>
          </p:cNvSpPr>
          <p:nvPr/>
        </p:nvSpPr>
        <p:spPr bwMode="auto">
          <a:xfrm flipV="1">
            <a:off x="2915142" y="3813572"/>
            <a:ext cx="584419" cy="0"/>
          </a:xfrm>
          <a:prstGeom prst="line">
            <a:avLst/>
          </a:prstGeom>
          <a:noFill/>
          <a:ln w="57150"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 name="Rectangle 29"/>
          <p:cNvSpPr>
            <a:spLocks noChangeArrowheads="1"/>
          </p:cNvSpPr>
          <p:nvPr/>
        </p:nvSpPr>
        <p:spPr bwMode="auto">
          <a:xfrm>
            <a:off x="3725841" y="3556502"/>
            <a:ext cx="486679" cy="514139"/>
          </a:xfrm>
          <a:prstGeom prst="rect">
            <a:avLst/>
          </a:prstGeom>
          <a:solidFill>
            <a:srgbClr val="00FFCC"/>
          </a:solidFill>
          <a:ln w="9525">
            <a:solidFill>
              <a:schemeClr val="tx1"/>
            </a:solidFill>
            <a:miter lim="800000"/>
            <a:headEnd/>
            <a:tailEnd/>
          </a:ln>
        </p:spPr>
        <p:txBody>
          <a:bodyPr wrap="none" anchor="ctr"/>
          <a:lstStyle/>
          <a:p>
            <a:pPr algn="ctr"/>
            <a:r>
              <a:rPr lang="en-US" sz="3200" b="1" dirty="0">
                <a:latin typeface="Times New Roman" charset="0"/>
              </a:rPr>
              <a:t>C</a:t>
            </a:r>
          </a:p>
        </p:txBody>
      </p:sp>
      <p:sp>
        <p:nvSpPr>
          <p:cNvPr id="42" name="Rectangle 29"/>
          <p:cNvSpPr>
            <a:spLocks noChangeArrowheads="1"/>
          </p:cNvSpPr>
          <p:nvPr/>
        </p:nvSpPr>
        <p:spPr bwMode="auto">
          <a:xfrm>
            <a:off x="4203309" y="3556502"/>
            <a:ext cx="486679" cy="514139"/>
          </a:xfrm>
          <a:prstGeom prst="rect">
            <a:avLst/>
          </a:prstGeom>
          <a:solidFill>
            <a:srgbClr val="00FFCC"/>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43" name="Line 33"/>
          <p:cNvSpPr>
            <a:spLocks noChangeShapeType="1"/>
          </p:cNvSpPr>
          <p:nvPr/>
        </p:nvSpPr>
        <p:spPr bwMode="auto">
          <a:xfrm flipV="1">
            <a:off x="4428613" y="3828013"/>
            <a:ext cx="597220" cy="0"/>
          </a:xfrm>
          <a:prstGeom prst="line">
            <a:avLst/>
          </a:prstGeom>
          <a:noFill/>
          <a:ln w="57150"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 name="Rectangle 29"/>
          <p:cNvSpPr>
            <a:spLocks noChangeArrowheads="1"/>
          </p:cNvSpPr>
          <p:nvPr/>
        </p:nvSpPr>
        <p:spPr bwMode="auto">
          <a:xfrm>
            <a:off x="5252113" y="3556502"/>
            <a:ext cx="486679" cy="514139"/>
          </a:xfrm>
          <a:prstGeom prst="rect">
            <a:avLst/>
          </a:prstGeom>
          <a:solidFill>
            <a:srgbClr val="00FFCC"/>
          </a:solidFill>
          <a:ln w="9525">
            <a:solidFill>
              <a:schemeClr val="tx1"/>
            </a:solidFill>
            <a:miter lim="800000"/>
            <a:headEnd/>
            <a:tailEnd/>
          </a:ln>
        </p:spPr>
        <p:txBody>
          <a:bodyPr wrap="none" anchor="ctr"/>
          <a:lstStyle/>
          <a:p>
            <a:pPr algn="ctr"/>
            <a:r>
              <a:rPr lang="en-US" sz="3200" b="1" dirty="0">
                <a:latin typeface="Times New Roman" charset="0"/>
              </a:rPr>
              <a:t>D</a:t>
            </a:r>
          </a:p>
        </p:txBody>
      </p:sp>
      <p:sp>
        <p:nvSpPr>
          <p:cNvPr id="45" name="Rectangle 29"/>
          <p:cNvSpPr>
            <a:spLocks noChangeArrowheads="1"/>
          </p:cNvSpPr>
          <p:nvPr/>
        </p:nvSpPr>
        <p:spPr bwMode="auto">
          <a:xfrm>
            <a:off x="5729581" y="3556502"/>
            <a:ext cx="486679" cy="514139"/>
          </a:xfrm>
          <a:prstGeom prst="rect">
            <a:avLst/>
          </a:prstGeom>
          <a:solidFill>
            <a:srgbClr val="00FFCC"/>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46" name="Line 33"/>
          <p:cNvSpPr>
            <a:spLocks noChangeShapeType="1"/>
          </p:cNvSpPr>
          <p:nvPr/>
        </p:nvSpPr>
        <p:spPr bwMode="auto">
          <a:xfrm flipV="1">
            <a:off x="5951859" y="3828012"/>
            <a:ext cx="589300" cy="0"/>
          </a:xfrm>
          <a:prstGeom prst="line">
            <a:avLst/>
          </a:prstGeom>
          <a:noFill/>
          <a:ln w="57150"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2" name="Group 11"/>
          <p:cNvGrpSpPr/>
          <p:nvPr/>
        </p:nvGrpSpPr>
        <p:grpSpPr>
          <a:xfrm>
            <a:off x="5262590" y="1691778"/>
            <a:ext cx="971551" cy="835026"/>
            <a:chOff x="4894073" y="1711844"/>
            <a:chExt cx="971551" cy="835026"/>
          </a:xfrm>
        </p:grpSpPr>
        <p:grpSp>
          <p:nvGrpSpPr>
            <p:cNvPr id="135" name="Group 6"/>
            <p:cNvGrpSpPr>
              <a:grpSpLocks/>
            </p:cNvGrpSpPr>
            <p:nvPr/>
          </p:nvGrpSpPr>
          <p:grpSpPr bwMode="auto">
            <a:xfrm>
              <a:off x="4894073" y="1711844"/>
              <a:ext cx="971551" cy="835026"/>
              <a:chOff x="1584" y="816"/>
              <a:chExt cx="912" cy="816"/>
            </a:xfrm>
          </p:grpSpPr>
          <p:sp>
            <p:nvSpPr>
              <p:cNvPr id="136" name="Freeform 7"/>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37" name="Freeform 8"/>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38" name="Freeform 9"/>
              <p:cNvSpPr>
                <a:spLocks/>
              </p:cNvSpPr>
              <p:nvPr/>
            </p:nvSpPr>
            <p:spPr bwMode="auto">
              <a:xfrm>
                <a:off x="1920" y="816"/>
                <a:ext cx="144" cy="288"/>
              </a:xfrm>
              <a:custGeom>
                <a:avLst/>
                <a:gdLst>
                  <a:gd name="T0" fmla="*/ 0 w 144"/>
                  <a:gd name="T1" fmla="*/ 3 h 336"/>
                  <a:gd name="T2" fmla="*/ 96 w 144"/>
                  <a:gd name="T3" fmla="*/ 0 h 336"/>
                  <a:gd name="T4" fmla="*/ 144 w 144"/>
                  <a:gd name="T5" fmla="*/ 3 h 336"/>
                  <a:gd name="T6" fmla="*/ 144 w 144"/>
                  <a:gd name="T7" fmla="*/ 24 h 336"/>
                  <a:gd name="T8" fmla="*/ 96 w 144"/>
                  <a:gd name="T9" fmla="*/ 21 h 336"/>
                  <a:gd name="T10" fmla="*/ 96 w 144"/>
                  <a:gd name="T11" fmla="*/ 7 h 336"/>
                  <a:gd name="T12" fmla="*/ 0 w 144"/>
                  <a:gd name="T13" fmla="*/ 11 h 336"/>
                  <a:gd name="T14" fmla="*/ 0 w 144"/>
                  <a:gd name="T15" fmla="*/ 3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39" name="Freeform 10"/>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3399FF"/>
              </a:solidFill>
              <a:ln w="0">
                <a:solidFill>
                  <a:schemeClr val="tx1"/>
                </a:solidFill>
                <a:round/>
                <a:headEnd/>
                <a:tailEnd/>
              </a:ln>
            </p:spPr>
            <p:txBody>
              <a:bodyPr wrap="none" anchor="ctr"/>
              <a:lstStyle/>
              <a:p>
                <a:endParaRPr lang="en-US"/>
              </a:p>
            </p:txBody>
          </p:sp>
          <p:sp>
            <p:nvSpPr>
              <p:cNvPr id="140" name="Freeform 11"/>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3399FF"/>
              </a:solidFill>
              <a:ln w="0">
                <a:solidFill>
                  <a:schemeClr val="tx1"/>
                </a:solidFill>
                <a:round/>
                <a:headEnd/>
                <a:tailEnd/>
              </a:ln>
            </p:spPr>
            <p:txBody>
              <a:bodyPr wrap="none" anchor="ctr"/>
              <a:lstStyle/>
              <a:p>
                <a:endParaRPr lang="en-US"/>
              </a:p>
            </p:txBody>
          </p:sp>
          <p:sp>
            <p:nvSpPr>
              <p:cNvPr id="141" name="Freeform 12"/>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3399FF"/>
              </a:solidFill>
              <a:ln w="0">
                <a:solidFill>
                  <a:schemeClr val="tx1"/>
                </a:solidFill>
                <a:round/>
                <a:headEnd/>
                <a:tailEnd/>
              </a:ln>
            </p:spPr>
            <p:txBody>
              <a:bodyPr wrap="none" anchor="ctr"/>
              <a:lstStyle/>
              <a:p>
                <a:endParaRPr lang="en-US"/>
              </a:p>
            </p:txBody>
          </p:sp>
          <p:sp>
            <p:nvSpPr>
              <p:cNvPr id="142" name="Freeform 13"/>
              <p:cNvSpPr>
                <a:spLocks/>
              </p:cNvSpPr>
              <p:nvPr/>
            </p:nvSpPr>
            <p:spPr bwMode="auto">
              <a:xfrm>
                <a:off x="1920" y="1296"/>
                <a:ext cx="240" cy="336"/>
              </a:xfrm>
              <a:custGeom>
                <a:avLst/>
                <a:gdLst>
                  <a:gd name="T0" fmla="*/ 1 w 336"/>
                  <a:gd name="T1" fmla="*/ 0 h 432"/>
                  <a:gd name="T2" fmla="*/ 1 w 336"/>
                  <a:gd name="T3" fmla="*/ 2 h 432"/>
                  <a:gd name="T4" fmla="*/ 1 w 336"/>
                  <a:gd name="T5" fmla="*/ 2 h 432"/>
                  <a:gd name="T6" fmla="*/ 1 w 336"/>
                  <a:gd name="T7" fmla="*/ 5 h 432"/>
                  <a:gd name="T8" fmla="*/ 0 w 336"/>
                  <a:gd name="T9" fmla="*/ 4 h 432"/>
                  <a:gd name="T10" fmla="*/ 0 w 336"/>
                  <a:gd name="T11" fmla="*/ 2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143" name="Freeform 14"/>
              <p:cNvSpPr>
                <a:spLocks/>
              </p:cNvSpPr>
              <p:nvPr/>
            </p:nvSpPr>
            <p:spPr bwMode="auto">
              <a:xfrm>
                <a:off x="1728" y="1152"/>
                <a:ext cx="240"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144" name="Freeform 15"/>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grpSp>
        <p:sp>
          <p:nvSpPr>
            <p:cNvPr id="145" name="Text Box 39"/>
            <p:cNvSpPr txBox="1">
              <a:spLocks noChangeArrowheads="1"/>
            </p:cNvSpPr>
            <p:nvPr/>
          </p:nvSpPr>
          <p:spPr bwMode="auto">
            <a:xfrm>
              <a:off x="5312376" y="1737006"/>
              <a:ext cx="4001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800" b="1" dirty="0">
                  <a:solidFill>
                    <a:srgbClr val="FF0000"/>
                  </a:solidFill>
                  <a:latin typeface="Courier" charset="0"/>
                  <a:cs typeface="Arial" charset="0"/>
                </a:rPr>
                <a:t>P</a:t>
              </a:r>
            </a:p>
          </p:txBody>
        </p:sp>
      </p:grpSp>
      <p:grpSp>
        <p:nvGrpSpPr>
          <p:cNvPr id="16" name="Group 15"/>
          <p:cNvGrpSpPr/>
          <p:nvPr/>
        </p:nvGrpSpPr>
        <p:grpSpPr>
          <a:xfrm>
            <a:off x="690027" y="4734016"/>
            <a:ext cx="971551" cy="835026"/>
            <a:chOff x="4898382" y="4734016"/>
            <a:chExt cx="971551" cy="835026"/>
          </a:xfrm>
        </p:grpSpPr>
        <p:grpSp>
          <p:nvGrpSpPr>
            <p:cNvPr id="185" name="Group 6"/>
            <p:cNvGrpSpPr>
              <a:grpSpLocks/>
            </p:cNvGrpSpPr>
            <p:nvPr/>
          </p:nvGrpSpPr>
          <p:grpSpPr bwMode="auto">
            <a:xfrm>
              <a:off x="4898382" y="4734016"/>
              <a:ext cx="971551" cy="835026"/>
              <a:chOff x="1584" y="816"/>
              <a:chExt cx="912" cy="816"/>
            </a:xfrm>
          </p:grpSpPr>
          <p:sp>
            <p:nvSpPr>
              <p:cNvPr id="186" name="Freeform 7"/>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87" name="Freeform 8"/>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88" name="Freeform 9"/>
              <p:cNvSpPr>
                <a:spLocks/>
              </p:cNvSpPr>
              <p:nvPr/>
            </p:nvSpPr>
            <p:spPr bwMode="auto">
              <a:xfrm>
                <a:off x="1920" y="816"/>
                <a:ext cx="144" cy="288"/>
              </a:xfrm>
              <a:custGeom>
                <a:avLst/>
                <a:gdLst>
                  <a:gd name="T0" fmla="*/ 0 w 144"/>
                  <a:gd name="T1" fmla="*/ 3 h 336"/>
                  <a:gd name="T2" fmla="*/ 96 w 144"/>
                  <a:gd name="T3" fmla="*/ 0 h 336"/>
                  <a:gd name="T4" fmla="*/ 144 w 144"/>
                  <a:gd name="T5" fmla="*/ 3 h 336"/>
                  <a:gd name="T6" fmla="*/ 144 w 144"/>
                  <a:gd name="T7" fmla="*/ 24 h 336"/>
                  <a:gd name="T8" fmla="*/ 96 w 144"/>
                  <a:gd name="T9" fmla="*/ 21 h 336"/>
                  <a:gd name="T10" fmla="*/ 96 w 144"/>
                  <a:gd name="T11" fmla="*/ 7 h 336"/>
                  <a:gd name="T12" fmla="*/ 0 w 144"/>
                  <a:gd name="T13" fmla="*/ 11 h 336"/>
                  <a:gd name="T14" fmla="*/ 0 w 144"/>
                  <a:gd name="T15" fmla="*/ 3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89" name="Freeform 10"/>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3399FF"/>
              </a:solidFill>
              <a:ln w="0">
                <a:solidFill>
                  <a:schemeClr val="tx1"/>
                </a:solidFill>
                <a:round/>
                <a:headEnd/>
                <a:tailEnd/>
              </a:ln>
            </p:spPr>
            <p:txBody>
              <a:bodyPr wrap="none" anchor="ctr"/>
              <a:lstStyle/>
              <a:p>
                <a:endParaRPr lang="en-US"/>
              </a:p>
            </p:txBody>
          </p:sp>
          <p:sp>
            <p:nvSpPr>
              <p:cNvPr id="190" name="Freeform 11"/>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3399FF"/>
              </a:solidFill>
              <a:ln w="0">
                <a:solidFill>
                  <a:schemeClr val="tx1"/>
                </a:solidFill>
                <a:round/>
                <a:headEnd/>
                <a:tailEnd/>
              </a:ln>
            </p:spPr>
            <p:txBody>
              <a:bodyPr wrap="none" anchor="ctr"/>
              <a:lstStyle/>
              <a:p>
                <a:endParaRPr lang="en-US"/>
              </a:p>
            </p:txBody>
          </p:sp>
          <p:sp>
            <p:nvSpPr>
              <p:cNvPr id="191" name="Freeform 12"/>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3399FF"/>
              </a:solidFill>
              <a:ln w="0">
                <a:solidFill>
                  <a:schemeClr val="tx1"/>
                </a:solidFill>
                <a:round/>
                <a:headEnd/>
                <a:tailEnd/>
              </a:ln>
            </p:spPr>
            <p:txBody>
              <a:bodyPr wrap="none" anchor="ctr"/>
              <a:lstStyle/>
              <a:p>
                <a:endParaRPr lang="en-US"/>
              </a:p>
            </p:txBody>
          </p:sp>
          <p:sp>
            <p:nvSpPr>
              <p:cNvPr id="192" name="Freeform 13"/>
              <p:cNvSpPr>
                <a:spLocks/>
              </p:cNvSpPr>
              <p:nvPr/>
            </p:nvSpPr>
            <p:spPr bwMode="auto">
              <a:xfrm>
                <a:off x="1920" y="1296"/>
                <a:ext cx="240" cy="336"/>
              </a:xfrm>
              <a:custGeom>
                <a:avLst/>
                <a:gdLst>
                  <a:gd name="T0" fmla="*/ 1 w 336"/>
                  <a:gd name="T1" fmla="*/ 0 h 432"/>
                  <a:gd name="T2" fmla="*/ 1 w 336"/>
                  <a:gd name="T3" fmla="*/ 2 h 432"/>
                  <a:gd name="T4" fmla="*/ 1 w 336"/>
                  <a:gd name="T5" fmla="*/ 2 h 432"/>
                  <a:gd name="T6" fmla="*/ 1 w 336"/>
                  <a:gd name="T7" fmla="*/ 5 h 432"/>
                  <a:gd name="T8" fmla="*/ 0 w 336"/>
                  <a:gd name="T9" fmla="*/ 4 h 432"/>
                  <a:gd name="T10" fmla="*/ 0 w 336"/>
                  <a:gd name="T11" fmla="*/ 2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193" name="Freeform 14"/>
              <p:cNvSpPr>
                <a:spLocks/>
              </p:cNvSpPr>
              <p:nvPr/>
            </p:nvSpPr>
            <p:spPr bwMode="auto">
              <a:xfrm>
                <a:off x="1728" y="1152"/>
                <a:ext cx="240"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194" name="Freeform 15"/>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grpSp>
        <p:sp>
          <p:nvSpPr>
            <p:cNvPr id="195" name="Text Box 39"/>
            <p:cNvSpPr txBox="1">
              <a:spLocks noChangeArrowheads="1"/>
            </p:cNvSpPr>
            <p:nvPr/>
          </p:nvSpPr>
          <p:spPr bwMode="auto">
            <a:xfrm>
              <a:off x="5316685" y="4759178"/>
              <a:ext cx="4001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800" b="1" dirty="0">
                  <a:solidFill>
                    <a:srgbClr val="FF0000"/>
                  </a:solidFill>
                  <a:latin typeface="Courier" charset="0"/>
                  <a:cs typeface="Arial" charset="0"/>
                </a:rPr>
                <a:t>Q</a:t>
              </a:r>
            </a:p>
          </p:txBody>
        </p:sp>
      </p:grpSp>
      <p:sp>
        <p:nvSpPr>
          <p:cNvPr id="205" name="Down Arrow 204"/>
          <p:cNvSpPr/>
          <p:nvPr/>
        </p:nvSpPr>
        <p:spPr>
          <a:xfrm rot="10800000">
            <a:off x="912765" y="4203949"/>
            <a:ext cx="484632" cy="380480"/>
          </a:xfrm>
          <a:prstGeom prst="down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Rectangle 29"/>
          <p:cNvSpPr>
            <a:spLocks noChangeArrowheads="1"/>
          </p:cNvSpPr>
          <p:nvPr/>
        </p:nvSpPr>
        <p:spPr bwMode="auto">
          <a:xfrm>
            <a:off x="5238014" y="2687506"/>
            <a:ext cx="486679" cy="514139"/>
          </a:xfrm>
          <a:prstGeom prst="rect">
            <a:avLst/>
          </a:prstGeom>
          <a:solidFill>
            <a:srgbClr val="FF0000"/>
          </a:solidFill>
          <a:ln w="9525">
            <a:solidFill>
              <a:schemeClr val="tx1"/>
            </a:solidFill>
            <a:miter lim="800000"/>
            <a:headEnd/>
            <a:tailEnd/>
          </a:ln>
        </p:spPr>
        <p:txBody>
          <a:bodyPr wrap="none" anchor="ctr"/>
          <a:lstStyle/>
          <a:p>
            <a:pPr algn="ctr"/>
            <a:r>
              <a:rPr lang="en-US" sz="3200" b="1" dirty="0" smtClean="0">
                <a:latin typeface="Times New Roman" charset="0"/>
              </a:rPr>
              <a:t>D’</a:t>
            </a:r>
            <a:endParaRPr lang="en-US" sz="3200" b="1" dirty="0">
              <a:latin typeface="Times New Roman" charset="0"/>
            </a:endParaRPr>
          </a:p>
        </p:txBody>
      </p:sp>
      <p:sp>
        <p:nvSpPr>
          <p:cNvPr id="184" name="Rectangle 29"/>
          <p:cNvSpPr>
            <a:spLocks noChangeArrowheads="1"/>
          </p:cNvSpPr>
          <p:nvPr/>
        </p:nvSpPr>
        <p:spPr bwMode="auto">
          <a:xfrm>
            <a:off x="5715482" y="2687506"/>
            <a:ext cx="486679" cy="514139"/>
          </a:xfrm>
          <a:prstGeom prst="rect">
            <a:avLst/>
          </a:prstGeom>
          <a:solidFill>
            <a:srgbClr val="FF0000"/>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148" name="Line 33"/>
          <p:cNvSpPr>
            <a:spLocks noChangeShapeType="1"/>
          </p:cNvSpPr>
          <p:nvPr/>
        </p:nvSpPr>
        <p:spPr bwMode="auto">
          <a:xfrm>
            <a:off x="5958822" y="2959016"/>
            <a:ext cx="814168" cy="616093"/>
          </a:xfrm>
          <a:prstGeom prst="line">
            <a:avLst/>
          </a:prstGeom>
          <a:noFill/>
          <a:ln w="57150"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3" name="Rectangle 29"/>
          <p:cNvSpPr>
            <a:spLocks noChangeArrowheads="1"/>
          </p:cNvSpPr>
          <p:nvPr/>
        </p:nvSpPr>
        <p:spPr bwMode="auto">
          <a:xfrm>
            <a:off x="6767439" y="3556502"/>
            <a:ext cx="486679" cy="514139"/>
          </a:xfrm>
          <a:prstGeom prst="rect">
            <a:avLst/>
          </a:prstGeom>
          <a:solidFill>
            <a:srgbClr val="00FFCC"/>
          </a:solidFill>
          <a:ln w="9525">
            <a:solidFill>
              <a:schemeClr val="tx1"/>
            </a:solidFill>
            <a:miter lim="800000"/>
            <a:headEnd/>
            <a:tailEnd/>
          </a:ln>
        </p:spPr>
        <p:txBody>
          <a:bodyPr wrap="none" anchor="ctr"/>
          <a:lstStyle/>
          <a:p>
            <a:pPr algn="ctr"/>
            <a:r>
              <a:rPr lang="en-US" sz="3200" b="1" dirty="0">
                <a:latin typeface="Times New Roman" charset="0"/>
              </a:rPr>
              <a:t>E</a:t>
            </a:r>
          </a:p>
        </p:txBody>
      </p:sp>
      <p:sp>
        <p:nvSpPr>
          <p:cNvPr id="219" name="Rectangle 29"/>
          <p:cNvSpPr>
            <a:spLocks noChangeArrowheads="1"/>
          </p:cNvSpPr>
          <p:nvPr/>
        </p:nvSpPr>
        <p:spPr bwMode="auto">
          <a:xfrm>
            <a:off x="7244907" y="3556502"/>
            <a:ext cx="486679" cy="514139"/>
          </a:xfrm>
          <a:prstGeom prst="rect">
            <a:avLst/>
          </a:prstGeom>
          <a:solidFill>
            <a:srgbClr val="00FFCC"/>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220" name="Line 33"/>
          <p:cNvSpPr>
            <a:spLocks noChangeShapeType="1"/>
          </p:cNvSpPr>
          <p:nvPr/>
        </p:nvSpPr>
        <p:spPr bwMode="auto">
          <a:xfrm flipV="1">
            <a:off x="7467185" y="3828013"/>
            <a:ext cx="823500" cy="0"/>
          </a:xfrm>
          <a:prstGeom prst="line">
            <a:avLst/>
          </a:prstGeom>
          <a:noFill/>
          <a:ln w="57150"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 name="Rectangle 29"/>
          <p:cNvSpPr>
            <a:spLocks noChangeArrowheads="1"/>
          </p:cNvSpPr>
          <p:nvPr/>
        </p:nvSpPr>
        <p:spPr bwMode="auto">
          <a:xfrm>
            <a:off x="2228776" y="2683338"/>
            <a:ext cx="469663" cy="514139"/>
          </a:xfrm>
          <a:prstGeom prst="rect">
            <a:avLst/>
          </a:prstGeom>
          <a:solidFill>
            <a:srgbClr val="FF0000"/>
          </a:solidFill>
          <a:ln w="9525">
            <a:solidFill>
              <a:schemeClr val="tx1"/>
            </a:solidFill>
            <a:miter lim="800000"/>
            <a:headEnd/>
            <a:tailEnd/>
          </a:ln>
        </p:spPr>
        <p:txBody>
          <a:bodyPr wrap="none" anchor="ctr"/>
          <a:lstStyle/>
          <a:p>
            <a:pPr algn="ctr"/>
            <a:r>
              <a:rPr lang="en-US" sz="3200" b="1" dirty="0">
                <a:latin typeface="Times New Roman" charset="0"/>
              </a:rPr>
              <a:t>B</a:t>
            </a:r>
            <a:r>
              <a:rPr lang="en-US" sz="3200" b="1" dirty="0" smtClean="0">
                <a:latin typeface="Times New Roman" charset="0"/>
              </a:rPr>
              <a:t>’</a:t>
            </a:r>
            <a:endParaRPr lang="en-US" sz="3200" b="1" dirty="0">
              <a:latin typeface="Times New Roman" charset="0"/>
            </a:endParaRPr>
          </a:p>
        </p:txBody>
      </p:sp>
      <p:sp>
        <p:nvSpPr>
          <p:cNvPr id="57" name="Rectangle 29"/>
          <p:cNvSpPr>
            <a:spLocks noChangeArrowheads="1"/>
          </p:cNvSpPr>
          <p:nvPr/>
        </p:nvSpPr>
        <p:spPr bwMode="auto">
          <a:xfrm>
            <a:off x="2706244" y="2683338"/>
            <a:ext cx="469663" cy="514139"/>
          </a:xfrm>
          <a:prstGeom prst="rect">
            <a:avLst/>
          </a:prstGeom>
          <a:solidFill>
            <a:srgbClr val="FF0000"/>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58" name="Line 33"/>
          <p:cNvSpPr>
            <a:spLocks noChangeShapeType="1"/>
          </p:cNvSpPr>
          <p:nvPr/>
        </p:nvSpPr>
        <p:spPr bwMode="auto">
          <a:xfrm>
            <a:off x="2925911" y="2959016"/>
            <a:ext cx="785702" cy="616093"/>
          </a:xfrm>
          <a:prstGeom prst="line">
            <a:avLst/>
          </a:prstGeom>
          <a:noFill/>
          <a:ln w="57150"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 name="Rectangle 29"/>
          <p:cNvSpPr>
            <a:spLocks noChangeArrowheads="1"/>
          </p:cNvSpPr>
          <p:nvPr/>
        </p:nvSpPr>
        <p:spPr bwMode="auto">
          <a:xfrm>
            <a:off x="5025833" y="3556502"/>
            <a:ext cx="226280" cy="514139"/>
          </a:xfrm>
          <a:prstGeom prst="rect">
            <a:avLst/>
          </a:prstGeom>
          <a:solidFill>
            <a:schemeClr val="bg1">
              <a:lumMod val="65000"/>
            </a:schemeClr>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66" name="Rectangle 29"/>
          <p:cNvSpPr>
            <a:spLocks noChangeArrowheads="1"/>
          </p:cNvSpPr>
          <p:nvPr/>
        </p:nvSpPr>
        <p:spPr bwMode="auto">
          <a:xfrm>
            <a:off x="462844" y="3542061"/>
            <a:ext cx="226280" cy="514139"/>
          </a:xfrm>
          <a:prstGeom prst="rect">
            <a:avLst/>
          </a:prstGeom>
          <a:solidFill>
            <a:schemeClr val="bg1">
              <a:lumMod val="65000"/>
            </a:schemeClr>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67" name="Rectangle 29"/>
          <p:cNvSpPr>
            <a:spLocks noChangeArrowheads="1"/>
          </p:cNvSpPr>
          <p:nvPr/>
        </p:nvSpPr>
        <p:spPr bwMode="auto">
          <a:xfrm>
            <a:off x="1989116" y="3542061"/>
            <a:ext cx="226280" cy="514139"/>
          </a:xfrm>
          <a:prstGeom prst="rect">
            <a:avLst/>
          </a:prstGeom>
          <a:solidFill>
            <a:schemeClr val="bg1">
              <a:lumMod val="65000"/>
            </a:schemeClr>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68" name="Rectangle 29"/>
          <p:cNvSpPr>
            <a:spLocks noChangeArrowheads="1"/>
          </p:cNvSpPr>
          <p:nvPr/>
        </p:nvSpPr>
        <p:spPr bwMode="auto">
          <a:xfrm>
            <a:off x="3499561" y="3556502"/>
            <a:ext cx="226280" cy="514139"/>
          </a:xfrm>
          <a:prstGeom prst="rect">
            <a:avLst/>
          </a:prstGeom>
          <a:solidFill>
            <a:schemeClr val="bg1">
              <a:lumMod val="65000"/>
            </a:schemeClr>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69" name="Rectangle 29"/>
          <p:cNvSpPr>
            <a:spLocks noChangeArrowheads="1"/>
          </p:cNvSpPr>
          <p:nvPr/>
        </p:nvSpPr>
        <p:spPr bwMode="auto">
          <a:xfrm>
            <a:off x="6541159" y="3556502"/>
            <a:ext cx="226280" cy="514139"/>
          </a:xfrm>
          <a:prstGeom prst="rect">
            <a:avLst/>
          </a:prstGeom>
          <a:solidFill>
            <a:schemeClr val="bg1">
              <a:lumMod val="65000"/>
            </a:schemeClr>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65" name="Line 33"/>
          <p:cNvSpPr>
            <a:spLocks noChangeShapeType="1"/>
          </p:cNvSpPr>
          <p:nvPr/>
        </p:nvSpPr>
        <p:spPr bwMode="auto">
          <a:xfrm flipV="1">
            <a:off x="2097646" y="3201644"/>
            <a:ext cx="117749" cy="611927"/>
          </a:xfrm>
          <a:prstGeom prst="line">
            <a:avLst/>
          </a:prstGeom>
          <a:noFill/>
          <a:ln w="57150" cmpd="sng">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 name="Line 33"/>
          <p:cNvSpPr>
            <a:spLocks noChangeShapeType="1"/>
          </p:cNvSpPr>
          <p:nvPr/>
        </p:nvSpPr>
        <p:spPr bwMode="auto">
          <a:xfrm flipV="1">
            <a:off x="5135723" y="3199098"/>
            <a:ext cx="117749" cy="611927"/>
          </a:xfrm>
          <a:prstGeom prst="line">
            <a:avLst/>
          </a:prstGeom>
          <a:noFill/>
          <a:ln w="57150" cmpd="sng">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 name="Rectangle 71"/>
          <p:cNvSpPr/>
          <p:nvPr/>
        </p:nvSpPr>
        <p:spPr>
          <a:xfrm>
            <a:off x="2367328" y="1412832"/>
            <a:ext cx="2666162" cy="7543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solidFill>
              </a:rPr>
              <a:t>A log/buffer to store copies (per-thread)</a:t>
            </a:r>
            <a:endParaRPr lang="en-US" sz="2200" b="1" dirty="0">
              <a:solidFill>
                <a:schemeClr val="tx1"/>
              </a:solidFill>
            </a:endParaRPr>
          </a:p>
        </p:txBody>
      </p:sp>
      <p:sp>
        <p:nvSpPr>
          <p:cNvPr id="2" name="Rounded Rectangle 1"/>
          <p:cNvSpPr/>
          <p:nvPr/>
        </p:nvSpPr>
        <p:spPr>
          <a:xfrm>
            <a:off x="1989117" y="2554784"/>
            <a:ext cx="4342926" cy="743452"/>
          </a:xfrm>
          <a:prstGeom prst="roundRect">
            <a:avLst/>
          </a:prstGeom>
          <a:noFill/>
          <a:ln w="190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2400" dirty="0">
                <a:solidFill>
                  <a:srgbClr val="FF0000"/>
                </a:solidFill>
              </a:rPr>
              <a:t>L</a:t>
            </a:r>
            <a:r>
              <a:rPr lang="en-US" sz="2400" dirty="0" smtClean="0">
                <a:solidFill>
                  <a:srgbClr val="FF0000"/>
                </a:solidFill>
              </a:rPr>
              <a:t>og</a:t>
            </a:r>
            <a:endParaRPr lang="en-US" sz="2400" dirty="0">
              <a:solidFill>
                <a:srgbClr val="FF0000"/>
              </a:solidFill>
            </a:endParaRPr>
          </a:p>
        </p:txBody>
      </p:sp>
      <p:cxnSp>
        <p:nvCxnSpPr>
          <p:cNvPr id="5" name="Straight Connector 4"/>
          <p:cNvCxnSpPr/>
          <p:nvPr/>
        </p:nvCxnSpPr>
        <p:spPr>
          <a:xfrm flipV="1">
            <a:off x="2097647" y="2133850"/>
            <a:ext cx="269681" cy="392956"/>
          </a:xfrm>
          <a:prstGeom prst="line">
            <a:avLst/>
          </a:prstGeom>
          <a:ln w="15875">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flipH="1" flipV="1">
            <a:off x="5025833" y="2133850"/>
            <a:ext cx="329245" cy="420934"/>
          </a:xfrm>
          <a:prstGeom prst="line">
            <a:avLst/>
          </a:prstGeom>
          <a:ln w="15875">
            <a:solidFill>
              <a:srgbClr val="FF0000"/>
            </a:solidFill>
            <a:prstDash val="dash"/>
          </a:ln>
        </p:spPr>
        <p:style>
          <a:lnRef idx="2">
            <a:schemeClr val="accent1"/>
          </a:lnRef>
          <a:fillRef idx="0">
            <a:schemeClr val="accent1"/>
          </a:fillRef>
          <a:effectRef idx="1">
            <a:schemeClr val="accent1"/>
          </a:effectRef>
          <a:fontRef idx="minor">
            <a:schemeClr val="tx1"/>
          </a:fontRef>
        </p:style>
      </p:cxnSp>
      <p:sp>
        <p:nvSpPr>
          <p:cNvPr id="84" name="Rounded Rectangle 83"/>
          <p:cNvSpPr/>
          <p:nvPr/>
        </p:nvSpPr>
        <p:spPr>
          <a:xfrm>
            <a:off x="328361" y="3436012"/>
            <a:ext cx="471200" cy="743452"/>
          </a:xfrm>
          <a:prstGeom prst="roundRect">
            <a:avLst/>
          </a:prstGeom>
          <a:noFill/>
          <a:ln w="190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156777" y="2687506"/>
            <a:ext cx="1672023" cy="5099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solidFill>
              </a:rPr>
              <a:t>RLU header</a:t>
            </a:r>
          </a:p>
        </p:txBody>
      </p:sp>
      <p:cxnSp>
        <p:nvCxnSpPr>
          <p:cNvPr id="90" name="Straight Connector 89"/>
          <p:cNvCxnSpPr>
            <a:stCxn id="89" idx="2"/>
            <a:endCxn id="84" idx="0"/>
          </p:cNvCxnSpPr>
          <p:nvPr/>
        </p:nvCxnSpPr>
        <p:spPr>
          <a:xfrm flipH="1">
            <a:off x="563961" y="3197476"/>
            <a:ext cx="428828" cy="238536"/>
          </a:xfrm>
          <a:prstGeom prst="line">
            <a:avLst/>
          </a:prstGeom>
          <a:ln w="15875">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155515" y="1412832"/>
            <a:ext cx="1672023" cy="8262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solidFill>
              </a:rPr>
              <a:t>Global Clock (22)</a:t>
            </a:r>
            <a:endParaRPr lang="en-US" sz="2200" b="1" dirty="0">
              <a:solidFill>
                <a:schemeClr val="tx1"/>
              </a:solidFill>
            </a:endParaRPr>
          </a:p>
        </p:txBody>
      </p:sp>
      <p:sp>
        <p:nvSpPr>
          <p:cNvPr id="110" name="Rectangle 109"/>
          <p:cNvSpPr/>
          <p:nvPr/>
        </p:nvSpPr>
        <p:spPr>
          <a:xfrm>
            <a:off x="1827538" y="4744881"/>
            <a:ext cx="1672023" cy="8262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solidFill>
              </a:rPr>
              <a:t>Local Clock</a:t>
            </a:r>
          </a:p>
          <a:p>
            <a:pPr algn="ctr"/>
            <a:r>
              <a:rPr lang="en-US" sz="2200" b="1" dirty="0" smtClean="0">
                <a:solidFill>
                  <a:schemeClr val="tx1"/>
                </a:solidFill>
              </a:rPr>
              <a:t>(22)</a:t>
            </a:r>
            <a:endParaRPr lang="en-US" sz="2200" b="1" dirty="0">
              <a:solidFill>
                <a:schemeClr val="tx1"/>
              </a:solidFill>
            </a:endParaRPr>
          </a:p>
        </p:txBody>
      </p:sp>
      <p:sp>
        <p:nvSpPr>
          <p:cNvPr id="111" name="Rectangle 110"/>
          <p:cNvSpPr/>
          <p:nvPr/>
        </p:nvSpPr>
        <p:spPr>
          <a:xfrm>
            <a:off x="6381596" y="1412832"/>
            <a:ext cx="1672023" cy="8262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solidFill>
              </a:rPr>
              <a:t>Write Clock</a:t>
            </a:r>
          </a:p>
          <a:p>
            <a:pPr algn="ctr"/>
            <a:r>
              <a:rPr lang="en-US" sz="2200" b="1" dirty="0" smtClean="0">
                <a:solidFill>
                  <a:schemeClr val="tx1"/>
                </a:solidFill>
              </a:rPr>
              <a:t>(</a:t>
            </a:r>
            <a:r>
              <a:rPr lang="en-US" sz="2200" b="1" dirty="0" smtClean="0">
                <a:solidFill>
                  <a:schemeClr val="tx1"/>
                </a:solidFill>
                <a:latin typeface="Symbol" charset="2"/>
                <a:cs typeface="Symbol" charset="2"/>
              </a:rPr>
              <a:t>∞</a:t>
            </a:r>
            <a:r>
              <a:rPr lang="en-US" sz="2200" b="1" dirty="0" smtClean="0">
                <a:solidFill>
                  <a:schemeClr val="tx1"/>
                </a:solidFill>
              </a:rPr>
              <a:t>)</a:t>
            </a:r>
            <a:endParaRPr lang="en-US" sz="2200" b="1" dirty="0">
              <a:solidFill>
                <a:schemeClr val="tx1"/>
              </a:solidFill>
            </a:endParaRPr>
          </a:p>
        </p:txBody>
      </p:sp>
      <p:cxnSp>
        <p:nvCxnSpPr>
          <p:cNvPr id="112" name="Straight Connector 111"/>
          <p:cNvCxnSpPr>
            <a:stCxn id="103" idx="2"/>
            <a:endCxn id="110" idx="0"/>
          </p:cNvCxnSpPr>
          <p:nvPr/>
        </p:nvCxnSpPr>
        <p:spPr>
          <a:xfrm>
            <a:off x="991527" y="2239071"/>
            <a:ext cx="1672023" cy="2505810"/>
          </a:xfrm>
          <a:prstGeom prst="line">
            <a:avLst/>
          </a:prstGeom>
          <a:ln w="15875">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2441288" y="4153542"/>
            <a:ext cx="1762021" cy="430887"/>
          </a:xfrm>
          <a:prstGeom prst="rect">
            <a:avLst/>
          </a:prstGeom>
          <a:noFill/>
        </p:spPr>
        <p:txBody>
          <a:bodyPr wrap="none" rtlCol="0">
            <a:spAutoFit/>
          </a:bodyPr>
          <a:lstStyle/>
          <a:p>
            <a:r>
              <a:rPr lang="en-US" sz="2200" b="1" dirty="0" smtClean="0"/>
              <a:t>Read on start</a:t>
            </a:r>
            <a:endParaRPr lang="en-US" sz="2200" b="1" dirty="0"/>
          </a:p>
        </p:txBody>
      </p:sp>
      <p:cxnSp>
        <p:nvCxnSpPr>
          <p:cNvPr id="117" name="Straight Connector 116"/>
          <p:cNvCxnSpPr>
            <a:stCxn id="125" idx="0"/>
            <a:endCxn id="111" idx="2"/>
          </p:cNvCxnSpPr>
          <p:nvPr/>
        </p:nvCxnSpPr>
        <p:spPr>
          <a:xfrm flipH="1" flipV="1">
            <a:off x="7217608" y="2239071"/>
            <a:ext cx="517895" cy="342586"/>
          </a:xfrm>
          <a:prstGeom prst="line">
            <a:avLst/>
          </a:prstGeom>
          <a:ln w="15875">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7164667" y="2581657"/>
            <a:ext cx="1141671" cy="769441"/>
          </a:xfrm>
          <a:prstGeom prst="rect">
            <a:avLst/>
          </a:prstGeom>
          <a:noFill/>
          <a:ln>
            <a:solidFill>
              <a:srgbClr val="FF0000"/>
            </a:solidFill>
            <a:prstDash val="dash"/>
          </a:ln>
        </p:spPr>
        <p:txBody>
          <a:bodyPr wrap="none" rtlCol="0">
            <a:spAutoFit/>
          </a:bodyPr>
          <a:lstStyle/>
          <a:p>
            <a:r>
              <a:rPr lang="en-US" sz="2200" b="1" dirty="0" smtClean="0"/>
              <a:t>Used on </a:t>
            </a:r>
          </a:p>
          <a:p>
            <a:r>
              <a:rPr lang="en-US" sz="2200" b="1" dirty="0" smtClean="0"/>
              <a:t>commit</a:t>
            </a:r>
            <a:endParaRPr lang="en-US" sz="2200" b="1" dirty="0"/>
          </a:p>
        </p:txBody>
      </p:sp>
      <p:sp>
        <p:nvSpPr>
          <p:cNvPr id="73" name="Title 1"/>
          <p:cNvSpPr>
            <a:spLocks noGrp="1"/>
          </p:cNvSpPr>
          <p:nvPr>
            <p:ph type="title"/>
          </p:nvPr>
        </p:nvSpPr>
        <p:spPr>
          <a:xfrm>
            <a:off x="250062" y="56024"/>
            <a:ext cx="8229600" cy="1143000"/>
          </a:xfrm>
        </p:spPr>
        <p:txBody>
          <a:bodyPr>
            <a:normAutofit/>
          </a:bodyPr>
          <a:lstStyle/>
          <a:p>
            <a:pPr eaLnBrk="1" hangingPunct="1">
              <a:spcBef>
                <a:spcPct val="50000"/>
              </a:spcBef>
            </a:pPr>
            <a:r>
              <a:rPr lang="en-US" sz="4000" u="sng" dirty="0" smtClean="0"/>
              <a:t>RLU Clocks and Logs</a:t>
            </a:r>
            <a:endParaRPr lang="en-US" u="sng" dirty="0"/>
          </a:p>
        </p:txBody>
      </p:sp>
    </p:spTree>
    <p:extLst>
      <p:ext uri="{BB962C8B-B14F-4D97-AF65-F5344CB8AC3E}">
        <p14:creationId xmlns:p14="http://schemas.microsoft.com/office/powerpoint/2010/main" val="13170919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fade">
                                      <p:cBhvr>
                                        <p:cTn id="10" dur="500"/>
                                        <p:tgtEl>
                                          <p:spTgt spid="6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fade">
                                      <p:cBhvr>
                                        <p:cTn id="13" dur="500"/>
                                        <p:tgtEl>
                                          <p:spTgt spid="6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fade">
                                      <p:cBhvr>
                                        <p:cTn id="16" dur="500"/>
                                        <p:tgtEl>
                                          <p:spTgt spid="6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500"/>
                                        <p:tgtEl>
                                          <p:spTgt spid="6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4"/>
                                        </p:tgtEl>
                                        <p:attrNameLst>
                                          <p:attrName>style.visibility</p:attrName>
                                        </p:attrNameLst>
                                      </p:cBhvr>
                                      <p:to>
                                        <p:strVal val="visible"/>
                                      </p:to>
                                    </p:set>
                                    <p:animEffect transition="in" filter="fade">
                                      <p:cBhvr>
                                        <p:cTn id="22" dur="500"/>
                                        <p:tgtEl>
                                          <p:spTgt spid="84"/>
                                        </p:tgtEl>
                                      </p:cBhvr>
                                    </p:animEffect>
                                  </p:childTnLst>
                                </p:cTn>
                              </p:par>
                              <p:par>
                                <p:cTn id="23" presetID="10" presetClass="entr" presetSubtype="0" fill="hold" nodeType="withEffect">
                                  <p:stCondLst>
                                    <p:cond delay="0"/>
                                  </p:stCondLst>
                                  <p:childTnLst>
                                    <p:set>
                                      <p:cBhvr>
                                        <p:cTn id="24" dur="1" fill="hold">
                                          <p:stCondLst>
                                            <p:cond delay="0"/>
                                          </p:stCondLst>
                                        </p:cTn>
                                        <p:tgtEl>
                                          <p:spTgt spid="90"/>
                                        </p:tgtEl>
                                        <p:attrNameLst>
                                          <p:attrName>style.visibility</p:attrName>
                                        </p:attrNameLst>
                                      </p:cBhvr>
                                      <p:to>
                                        <p:strVal val="visible"/>
                                      </p:to>
                                    </p:set>
                                    <p:animEffect transition="in" filter="fade">
                                      <p:cBhvr>
                                        <p:cTn id="25" dur="500"/>
                                        <p:tgtEl>
                                          <p:spTgt spid="9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9"/>
                                        </p:tgtEl>
                                        <p:attrNameLst>
                                          <p:attrName>style.visibility</p:attrName>
                                        </p:attrNameLst>
                                      </p:cBhvr>
                                      <p:to>
                                        <p:strVal val="visible"/>
                                      </p:to>
                                    </p:set>
                                    <p:animEffect transition="in" filter="fade">
                                      <p:cBhvr>
                                        <p:cTn id="28" dur="500"/>
                                        <p:tgtEl>
                                          <p:spTgt spid="8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500"/>
                                        <p:tgtEl>
                                          <p:spTgt spid="5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fade">
                                      <p:cBhvr>
                                        <p:cTn id="39" dur="500"/>
                                        <p:tgtEl>
                                          <p:spTgt spid="5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9"/>
                                        </p:tgtEl>
                                        <p:attrNameLst>
                                          <p:attrName>style.visibility</p:attrName>
                                        </p:attrNameLst>
                                      </p:cBhvr>
                                      <p:to>
                                        <p:strVal val="visible"/>
                                      </p:to>
                                    </p:set>
                                    <p:animEffect transition="in" filter="fade">
                                      <p:cBhvr>
                                        <p:cTn id="42" dur="500"/>
                                        <p:tgtEl>
                                          <p:spTgt spid="14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48"/>
                                        </p:tgtEl>
                                        <p:attrNameLst>
                                          <p:attrName>style.visibility</p:attrName>
                                        </p:attrNameLst>
                                      </p:cBhvr>
                                      <p:to>
                                        <p:strVal val="visible"/>
                                      </p:to>
                                    </p:set>
                                    <p:animEffect transition="in" filter="fade">
                                      <p:cBhvr>
                                        <p:cTn id="45" dur="500"/>
                                        <p:tgtEl>
                                          <p:spTgt spid="14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84"/>
                                        </p:tgtEl>
                                        <p:attrNameLst>
                                          <p:attrName>style.visibility</p:attrName>
                                        </p:attrNameLst>
                                      </p:cBhvr>
                                      <p:to>
                                        <p:strVal val="visible"/>
                                      </p:to>
                                    </p:set>
                                    <p:animEffect transition="in" filter="fade">
                                      <p:cBhvr>
                                        <p:cTn id="48" dur="500"/>
                                        <p:tgtEl>
                                          <p:spTgt spid="18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fade">
                                      <p:cBhvr>
                                        <p:cTn id="51" dur="500"/>
                                        <p:tgtEl>
                                          <p:spTgt spid="58"/>
                                        </p:tgtEl>
                                      </p:cBhvr>
                                    </p:animEffect>
                                  </p:childTnLst>
                                </p:cTn>
                              </p:par>
                              <p:par>
                                <p:cTn id="52" presetID="10" presetClass="exit" presetSubtype="0" fill="hold" nodeType="withEffect">
                                  <p:stCondLst>
                                    <p:cond delay="0"/>
                                  </p:stCondLst>
                                  <p:childTnLst>
                                    <p:animEffect transition="out" filter="fade">
                                      <p:cBhvr>
                                        <p:cTn id="53" dur="500"/>
                                        <p:tgtEl>
                                          <p:spTgt spid="90"/>
                                        </p:tgtEl>
                                      </p:cBhvr>
                                    </p:animEffect>
                                    <p:set>
                                      <p:cBhvr>
                                        <p:cTn id="54" dur="1" fill="hold">
                                          <p:stCondLst>
                                            <p:cond delay="499"/>
                                          </p:stCondLst>
                                        </p:cTn>
                                        <p:tgtEl>
                                          <p:spTgt spid="90"/>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84"/>
                                        </p:tgtEl>
                                      </p:cBhvr>
                                    </p:animEffect>
                                    <p:set>
                                      <p:cBhvr>
                                        <p:cTn id="57" dur="1" fill="hold">
                                          <p:stCondLst>
                                            <p:cond delay="499"/>
                                          </p:stCondLst>
                                        </p:cTn>
                                        <p:tgtEl>
                                          <p:spTgt spid="84"/>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89"/>
                                        </p:tgtEl>
                                      </p:cBhvr>
                                    </p:animEffect>
                                    <p:set>
                                      <p:cBhvr>
                                        <p:cTn id="60" dur="1" fill="hold">
                                          <p:stCondLst>
                                            <p:cond delay="499"/>
                                          </p:stCondLst>
                                        </p:cTn>
                                        <p:tgtEl>
                                          <p:spTgt spid="89"/>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fade">
                                      <p:cBhvr>
                                        <p:cTn id="65" dur="500"/>
                                        <p:tgtEl>
                                          <p:spTgt spid="2"/>
                                        </p:tgtEl>
                                      </p:cBhvr>
                                    </p:animEffect>
                                  </p:childTnLst>
                                </p:cTn>
                              </p:par>
                              <p:par>
                                <p:cTn id="66" presetID="10" presetClass="entr" presetSubtype="0" fill="hold" nodeType="withEffect">
                                  <p:stCondLst>
                                    <p:cond delay="0"/>
                                  </p:stCondLst>
                                  <p:childTnLst>
                                    <p:set>
                                      <p:cBhvr>
                                        <p:cTn id="67" dur="1" fill="hold">
                                          <p:stCondLst>
                                            <p:cond delay="0"/>
                                          </p:stCondLst>
                                        </p:cTn>
                                        <p:tgtEl>
                                          <p:spTgt spid="5"/>
                                        </p:tgtEl>
                                        <p:attrNameLst>
                                          <p:attrName>style.visibility</p:attrName>
                                        </p:attrNameLst>
                                      </p:cBhvr>
                                      <p:to>
                                        <p:strVal val="visible"/>
                                      </p:to>
                                    </p:set>
                                    <p:animEffect transition="in" filter="fade">
                                      <p:cBhvr>
                                        <p:cTn id="68" dur="500"/>
                                        <p:tgtEl>
                                          <p:spTgt spid="5"/>
                                        </p:tgtEl>
                                      </p:cBhvr>
                                    </p:animEffect>
                                  </p:childTnLst>
                                </p:cTn>
                              </p:par>
                              <p:par>
                                <p:cTn id="69" presetID="10" presetClass="entr" presetSubtype="0" fill="hold" nodeType="withEffect">
                                  <p:stCondLst>
                                    <p:cond delay="0"/>
                                  </p:stCondLst>
                                  <p:childTnLst>
                                    <p:set>
                                      <p:cBhvr>
                                        <p:cTn id="70" dur="1" fill="hold">
                                          <p:stCondLst>
                                            <p:cond delay="0"/>
                                          </p:stCondLst>
                                        </p:cTn>
                                        <p:tgtEl>
                                          <p:spTgt spid="81"/>
                                        </p:tgtEl>
                                        <p:attrNameLst>
                                          <p:attrName>style.visibility</p:attrName>
                                        </p:attrNameLst>
                                      </p:cBhvr>
                                      <p:to>
                                        <p:strVal val="visible"/>
                                      </p:to>
                                    </p:set>
                                    <p:animEffect transition="in" filter="fade">
                                      <p:cBhvr>
                                        <p:cTn id="71" dur="500"/>
                                        <p:tgtEl>
                                          <p:spTgt spid="81"/>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2"/>
                                        </p:tgtEl>
                                        <p:attrNameLst>
                                          <p:attrName>style.visibility</p:attrName>
                                        </p:attrNameLst>
                                      </p:cBhvr>
                                      <p:to>
                                        <p:strVal val="visible"/>
                                      </p:to>
                                    </p:set>
                                    <p:animEffect transition="in" filter="fade">
                                      <p:cBhvr>
                                        <p:cTn id="74" dur="500"/>
                                        <p:tgtEl>
                                          <p:spTgt spid="7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65"/>
                                        </p:tgtEl>
                                        <p:attrNameLst>
                                          <p:attrName>style.visibility</p:attrName>
                                        </p:attrNameLst>
                                      </p:cBhvr>
                                      <p:to>
                                        <p:strVal val="visible"/>
                                      </p:to>
                                    </p:set>
                                    <p:animEffect transition="in" filter="fade">
                                      <p:cBhvr>
                                        <p:cTn id="77" dur="500"/>
                                        <p:tgtEl>
                                          <p:spTgt spid="65"/>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70"/>
                                        </p:tgtEl>
                                        <p:attrNameLst>
                                          <p:attrName>style.visibility</p:attrName>
                                        </p:attrNameLst>
                                      </p:cBhvr>
                                      <p:to>
                                        <p:strVal val="visible"/>
                                      </p:to>
                                    </p:set>
                                    <p:animEffect transition="in" filter="fade">
                                      <p:cBhvr>
                                        <p:cTn id="80" dur="500"/>
                                        <p:tgtEl>
                                          <p:spTgt spid="70"/>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103"/>
                                        </p:tgtEl>
                                        <p:attrNameLst>
                                          <p:attrName>style.visibility</p:attrName>
                                        </p:attrNameLst>
                                      </p:cBhvr>
                                      <p:to>
                                        <p:strVal val="visible"/>
                                      </p:to>
                                    </p:set>
                                    <p:animEffect transition="in" filter="fade">
                                      <p:cBhvr>
                                        <p:cTn id="85" dur="500"/>
                                        <p:tgtEl>
                                          <p:spTgt spid="103"/>
                                        </p:tgtEl>
                                      </p:cBhvr>
                                    </p:animEffect>
                                  </p:childTnLst>
                                </p:cTn>
                              </p:par>
                              <p:par>
                                <p:cTn id="86" presetID="10" presetClass="exit" presetSubtype="0" fill="hold" grpId="1" nodeType="withEffect">
                                  <p:stCondLst>
                                    <p:cond delay="0"/>
                                  </p:stCondLst>
                                  <p:childTnLst>
                                    <p:animEffect transition="out" filter="fade">
                                      <p:cBhvr>
                                        <p:cTn id="87" dur="500"/>
                                        <p:tgtEl>
                                          <p:spTgt spid="72"/>
                                        </p:tgtEl>
                                      </p:cBhvr>
                                    </p:animEffect>
                                    <p:set>
                                      <p:cBhvr>
                                        <p:cTn id="88" dur="1" fill="hold">
                                          <p:stCondLst>
                                            <p:cond delay="499"/>
                                          </p:stCondLst>
                                        </p:cTn>
                                        <p:tgtEl>
                                          <p:spTgt spid="72"/>
                                        </p:tgtEl>
                                        <p:attrNameLst>
                                          <p:attrName>style.visibility</p:attrName>
                                        </p:attrNameLst>
                                      </p:cBhvr>
                                      <p:to>
                                        <p:strVal val="hidden"/>
                                      </p:to>
                                    </p:set>
                                  </p:childTnLst>
                                </p:cTn>
                              </p:par>
                              <p:par>
                                <p:cTn id="89" presetID="10" presetClass="exit" presetSubtype="0" fill="hold" nodeType="withEffect">
                                  <p:stCondLst>
                                    <p:cond delay="0"/>
                                  </p:stCondLst>
                                  <p:childTnLst>
                                    <p:animEffect transition="out" filter="fade">
                                      <p:cBhvr>
                                        <p:cTn id="90" dur="500"/>
                                        <p:tgtEl>
                                          <p:spTgt spid="81"/>
                                        </p:tgtEl>
                                      </p:cBhvr>
                                    </p:animEffect>
                                    <p:set>
                                      <p:cBhvr>
                                        <p:cTn id="91" dur="1" fill="hold">
                                          <p:stCondLst>
                                            <p:cond delay="499"/>
                                          </p:stCondLst>
                                        </p:cTn>
                                        <p:tgtEl>
                                          <p:spTgt spid="81"/>
                                        </p:tgtEl>
                                        <p:attrNameLst>
                                          <p:attrName>style.visibility</p:attrName>
                                        </p:attrNameLst>
                                      </p:cBhvr>
                                      <p:to>
                                        <p:strVal val="hidden"/>
                                      </p:to>
                                    </p:set>
                                  </p:childTnLst>
                                </p:cTn>
                              </p:par>
                              <p:par>
                                <p:cTn id="92" presetID="10" presetClass="exit" presetSubtype="0" fill="hold" nodeType="withEffect">
                                  <p:stCondLst>
                                    <p:cond delay="0"/>
                                  </p:stCondLst>
                                  <p:childTnLst>
                                    <p:animEffect transition="out" filter="fade">
                                      <p:cBhvr>
                                        <p:cTn id="93" dur="500"/>
                                        <p:tgtEl>
                                          <p:spTgt spid="5"/>
                                        </p:tgtEl>
                                      </p:cBhvr>
                                    </p:animEffect>
                                    <p:set>
                                      <p:cBhvr>
                                        <p:cTn id="94" dur="1" fill="hold">
                                          <p:stCondLst>
                                            <p:cond delay="499"/>
                                          </p:stCondLst>
                                        </p:cTn>
                                        <p:tgtEl>
                                          <p:spTgt spid="5"/>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205"/>
                                        </p:tgtEl>
                                        <p:attrNameLst>
                                          <p:attrName>style.visibility</p:attrName>
                                        </p:attrNameLst>
                                      </p:cBhvr>
                                      <p:to>
                                        <p:strVal val="visible"/>
                                      </p:to>
                                    </p:set>
                                    <p:animEffect transition="in" filter="fade">
                                      <p:cBhvr>
                                        <p:cTn id="99" dur="500"/>
                                        <p:tgtEl>
                                          <p:spTgt spid="205"/>
                                        </p:tgtEl>
                                      </p:cBhvr>
                                    </p:animEffect>
                                  </p:childTnLst>
                                </p:cTn>
                              </p:par>
                              <p:par>
                                <p:cTn id="100" presetID="10" presetClass="entr" presetSubtype="0" fill="hold" nodeType="with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fade">
                                      <p:cBhvr>
                                        <p:cTn id="102" dur="500"/>
                                        <p:tgtEl>
                                          <p:spTgt spid="1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112"/>
                                        </p:tgtEl>
                                        <p:attrNameLst>
                                          <p:attrName>style.visibility</p:attrName>
                                        </p:attrNameLst>
                                      </p:cBhvr>
                                      <p:to>
                                        <p:strVal val="visible"/>
                                      </p:to>
                                    </p:set>
                                    <p:animEffect transition="in" filter="fade">
                                      <p:cBhvr>
                                        <p:cTn id="107" dur="500"/>
                                        <p:tgtEl>
                                          <p:spTgt spid="11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55"/>
                                        </p:tgtEl>
                                        <p:attrNameLst>
                                          <p:attrName>style.visibility</p:attrName>
                                        </p:attrNameLst>
                                      </p:cBhvr>
                                      <p:to>
                                        <p:strVal val="visible"/>
                                      </p:to>
                                    </p:set>
                                    <p:animEffect transition="in" filter="fade">
                                      <p:cBhvr>
                                        <p:cTn id="110" dur="500"/>
                                        <p:tgtEl>
                                          <p:spTgt spid="55"/>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10"/>
                                        </p:tgtEl>
                                        <p:attrNameLst>
                                          <p:attrName>style.visibility</p:attrName>
                                        </p:attrNameLst>
                                      </p:cBhvr>
                                      <p:to>
                                        <p:strVal val="visible"/>
                                      </p:to>
                                    </p:set>
                                    <p:animEffect transition="in" filter="fade">
                                      <p:cBhvr>
                                        <p:cTn id="113" dur="500"/>
                                        <p:tgtEl>
                                          <p:spTgt spid="110"/>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xit" presetSubtype="0" fill="hold" nodeType="clickEffect">
                                  <p:stCondLst>
                                    <p:cond delay="0"/>
                                  </p:stCondLst>
                                  <p:childTnLst>
                                    <p:animEffect transition="out" filter="fade">
                                      <p:cBhvr>
                                        <p:cTn id="117" dur="500"/>
                                        <p:tgtEl>
                                          <p:spTgt spid="112"/>
                                        </p:tgtEl>
                                      </p:cBhvr>
                                    </p:animEffect>
                                    <p:set>
                                      <p:cBhvr>
                                        <p:cTn id="118" dur="1" fill="hold">
                                          <p:stCondLst>
                                            <p:cond delay="499"/>
                                          </p:stCondLst>
                                        </p:cTn>
                                        <p:tgtEl>
                                          <p:spTgt spid="112"/>
                                        </p:tgtEl>
                                        <p:attrNameLst>
                                          <p:attrName>style.visibility</p:attrName>
                                        </p:attrNameLst>
                                      </p:cBhvr>
                                      <p:to>
                                        <p:strVal val="hidden"/>
                                      </p:to>
                                    </p:set>
                                  </p:childTnLst>
                                </p:cTn>
                              </p:par>
                              <p:par>
                                <p:cTn id="119" presetID="10" presetClass="exit" presetSubtype="0" fill="hold" grpId="1" nodeType="withEffect">
                                  <p:stCondLst>
                                    <p:cond delay="0"/>
                                  </p:stCondLst>
                                  <p:childTnLst>
                                    <p:animEffect transition="out" filter="fade">
                                      <p:cBhvr>
                                        <p:cTn id="120" dur="500"/>
                                        <p:tgtEl>
                                          <p:spTgt spid="55"/>
                                        </p:tgtEl>
                                      </p:cBhvr>
                                    </p:animEffect>
                                    <p:set>
                                      <p:cBhvr>
                                        <p:cTn id="121" dur="1" fill="hold">
                                          <p:stCondLst>
                                            <p:cond delay="499"/>
                                          </p:stCondLst>
                                        </p:cTn>
                                        <p:tgtEl>
                                          <p:spTgt spid="55"/>
                                        </p:tgtEl>
                                        <p:attrNameLst>
                                          <p:attrName>style.visibility</p:attrName>
                                        </p:attrNameLst>
                                      </p:cBhvr>
                                      <p:to>
                                        <p:strVal val="hidden"/>
                                      </p:to>
                                    </p:set>
                                  </p:childTnLst>
                                </p:cTn>
                              </p:par>
                              <p:par>
                                <p:cTn id="122" presetID="10" presetClass="entr" presetSubtype="0" fill="hold" grpId="0" nodeType="withEffect">
                                  <p:stCondLst>
                                    <p:cond delay="0"/>
                                  </p:stCondLst>
                                  <p:childTnLst>
                                    <p:set>
                                      <p:cBhvr>
                                        <p:cTn id="123" dur="1" fill="hold">
                                          <p:stCondLst>
                                            <p:cond delay="0"/>
                                          </p:stCondLst>
                                        </p:cTn>
                                        <p:tgtEl>
                                          <p:spTgt spid="111"/>
                                        </p:tgtEl>
                                        <p:attrNameLst>
                                          <p:attrName>style.visibility</p:attrName>
                                        </p:attrNameLst>
                                      </p:cBhvr>
                                      <p:to>
                                        <p:strVal val="visible"/>
                                      </p:to>
                                    </p:set>
                                    <p:animEffect transition="in" filter="fade">
                                      <p:cBhvr>
                                        <p:cTn id="124" dur="500"/>
                                        <p:tgtEl>
                                          <p:spTgt spid="111"/>
                                        </p:tgtEl>
                                      </p:cBhvr>
                                    </p:animEffect>
                                  </p:childTnLst>
                                </p:cTn>
                              </p:par>
                              <p:par>
                                <p:cTn id="125" presetID="10" presetClass="entr" presetSubtype="0" fill="hold" nodeType="withEffect">
                                  <p:stCondLst>
                                    <p:cond delay="0"/>
                                  </p:stCondLst>
                                  <p:childTnLst>
                                    <p:set>
                                      <p:cBhvr>
                                        <p:cTn id="126" dur="1" fill="hold">
                                          <p:stCondLst>
                                            <p:cond delay="0"/>
                                          </p:stCondLst>
                                        </p:cTn>
                                        <p:tgtEl>
                                          <p:spTgt spid="117"/>
                                        </p:tgtEl>
                                        <p:attrNameLst>
                                          <p:attrName>style.visibility</p:attrName>
                                        </p:attrNameLst>
                                      </p:cBhvr>
                                      <p:to>
                                        <p:strVal val="visible"/>
                                      </p:to>
                                    </p:set>
                                    <p:animEffect transition="in" filter="fade">
                                      <p:cBhvr>
                                        <p:cTn id="127" dur="500"/>
                                        <p:tgtEl>
                                          <p:spTgt spid="117"/>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5"/>
                                        </p:tgtEl>
                                        <p:attrNameLst>
                                          <p:attrName>style.visibility</p:attrName>
                                        </p:attrNameLst>
                                      </p:cBhvr>
                                      <p:to>
                                        <p:strVal val="visible"/>
                                      </p:to>
                                    </p:set>
                                    <p:animEffect transition="in" filter="fade">
                                      <p:cBhvr>
                                        <p:cTn id="130"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animBg="1"/>
      <p:bldP spid="149" grpId="0" animBg="1"/>
      <p:bldP spid="184" grpId="0" animBg="1"/>
      <p:bldP spid="148" grpId="0" animBg="1"/>
      <p:bldP spid="56" grpId="0" animBg="1"/>
      <p:bldP spid="57" grpId="0" animBg="1"/>
      <p:bldP spid="58" grpId="0" animBg="1"/>
      <p:bldP spid="62" grpId="0" animBg="1"/>
      <p:bldP spid="66" grpId="0" animBg="1"/>
      <p:bldP spid="67" grpId="0" animBg="1"/>
      <p:bldP spid="68" grpId="0" animBg="1"/>
      <p:bldP spid="69" grpId="0" animBg="1"/>
      <p:bldP spid="65" grpId="0" animBg="1"/>
      <p:bldP spid="70" grpId="0" animBg="1"/>
      <p:bldP spid="72" grpId="0" animBg="1"/>
      <p:bldP spid="72" grpId="1" animBg="1"/>
      <p:bldP spid="2" grpId="0" animBg="1"/>
      <p:bldP spid="84" grpId="0" animBg="1"/>
      <p:bldP spid="84" grpId="1" animBg="1"/>
      <p:bldP spid="89" grpId="0" animBg="1"/>
      <p:bldP spid="89" grpId="1" animBg="1"/>
      <p:bldP spid="103" grpId="0" animBg="1"/>
      <p:bldP spid="110" grpId="0" animBg="1"/>
      <p:bldP spid="111" grpId="0" animBg="1"/>
      <p:bldP spid="55" grpId="0"/>
      <p:bldP spid="55" grpId="1"/>
      <p:bldP spid="1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a:xfrm>
            <a:off x="6381596" y="1383706"/>
            <a:ext cx="1672023" cy="8262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solidFill>
              </a:rPr>
              <a:t>Write Clock</a:t>
            </a:r>
          </a:p>
          <a:p>
            <a:pPr algn="ctr"/>
            <a:r>
              <a:rPr lang="en-US" sz="2200" b="1" dirty="0" smtClean="0">
                <a:solidFill>
                  <a:schemeClr val="tx1"/>
                </a:solidFill>
              </a:rPr>
              <a:t>(</a:t>
            </a:r>
            <a:r>
              <a:rPr lang="en-US" sz="2200" b="1" dirty="0">
                <a:solidFill>
                  <a:schemeClr val="tx1"/>
                </a:solidFill>
                <a:latin typeface="Symbol" charset="2"/>
                <a:cs typeface="Symbol" charset="2"/>
              </a:rPr>
              <a:t>∞</a:t>
            </a:r>
            <a:r>
              <a:rPr lang="en-US" sz="2200" b="1" dirty="0" smtClean="0">
                <a:solidFill>
                  <a:schemeClr val="tx1"/>
                </a:solidFill>
              </a:rPr>
              <a:t>)</a:t>
            </a:r>
            <a:endParaRPr lang="en-US" sz="2200" b="1" dirty="0">
              <a:solidFill>
                <a:schemeClr val="tx1"/>
              </a:solidFill>
            </a:endParaRPr>
          </a:p>
        </p:txBody>
      </p:sp>
      <p:sp>
        <p:nvSpPr>
          <p:cNvPr id="88" name="Rectangle 87"/>
          <p:cNvSpPr/>
          <p:nvPr/>
        </p:nvSpPr>
        <p:spPr>
          <a:xfrm>
            <a:off x="155331" y="1379762"/>
            <a:ext cx="1672023" cy="8262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solidFill>
              </a:rPr>
              <a:t>Global Clock (22)</a:t>
            </a:r>
            <a:endParaRPr lang="en-US" sz="2200" b="1" dirty="0">
              <a:solidFill>
                <a:schemeClr val="tx1"/>
              </a:solidFill>
            </a:endParaRPr>
          </a:p>
        </p:txBody>
      </p:sp>
      <p:sp>
        <p:nvSpPr>
          <p:cNvPr id="22" name="Rectangle 29"/>
          <p:cNvSpPr>
            <a:spLocks noChangeArrowheads="1"/>
          </p:cNvSpPr>
          <p:nvPr/>
        </p:nvSpPr>
        <p:spPr bwMode="auto">
          <a:xfrm>
            <a:off x="689124" y="3542061"/>
            <a:ext cx="486679" cy="514139"/>
          </a:xfrm>
          <a:prstGeom prst="rect">
            <a:avLst/>
          </a:prstGeom>
          <a:solidFill>
            <a:srgbClr val="00FFCC"/>
          </a:solidFill>
          <a:ln w="9525">
            <a:solidFill>
              <a:schemeClr val="tx1"/>
            </a:solidFill>
            <a:miter lim="800000"/>
            <a:headEnd/>
            <a:tailEnd/>
          </a:ln>
        </p:spPr>
        <p:txBody>
          <a:bodyPr wrap="none" anchor="ctr"/>
          <a:lstStyle/>
          <a:p>
            <a:pPr algn="ctr"/>
            <a:r>
              <a:rPr lang="en-US" sz="3200" b="1" dirty="0" smtClean="0">
                <a:latin typeface="Times New Roman" charset="0"/>
              </a:rPr>
              <a:t>A</a:t>
            </a:r>
            <a:endParaRPr lang="en-US" sz="3200" b="1" dirty="0">
              <a:latin typeface="Times New Roman" charset="0"/>
            </a:endParaRPr>
          </a:p>
        </p:txBody>
      </p:sp>
      <p:sp>
        <p:nvSpPr>
          <p:cNvPr id="23" name="Rectangle 29"/>
          <p:cNvSpPr>
            <a:spLocks noChangeArrowheads="1"/>
          </p:cNvSpPr>
          <p:nvPr/>
        </p:nvSpPr>
        <p:spPr bwMode="auto">
          <a:xfrm>
            <a:off x="1166592" y="3542061"/>
            <a:ext cx="486679" cy="514139"/>
          </a:xfrm>
          <a:prstGeom prst="rect">
            <a:avLst/>
          </a:prstGeom>
          <a:solidFill>
            <a:srgbClr val="00FFCC"/>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24" name="Line 33"/>
          <p:cNvSpPr>
            <a:spLocks noChangeShapeType="1"/>
          </p:cNvSpPr>
          <p:nvPr/>
        </p:nvSpPr>
        <p:spPr bwMode="auto">
          <a:xfrm flipV="1">
            <a:off x="1391896" y="3813572"/>
            <a:ext cx="597220" cy="0"/>
          </a:xfrm>
          <a:prstGeom prst="line">
            <a:avLst/>
          </a:prstGeom>
          <a:noFill/>
          <a:ln w="57150"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 name="Rectangle 29"/>
          <p:cNvSpPr>
            <a:spLocks noChangeArrowheads="1"/>
          </p:cNvSpPr>
          <p:nvPr/>
        </p:nvSpPr>
        <p:spPr bwMode="auto">
          <a:xfrm>
            <a:off x="2215396" y="3542061"/>
            <a:ext cx="486679" cy="514139"/>
          </a:xfrm>
          <a:prstGeom prst="rect">
            <a:avLst/>
          </a:prstGeom>
          <a:solidFill>
            <a:srgbClr val="00FFCC"/>
          </a:solidFill>
          <a:ln w="9525">
            <a:solidFill>
              <a:schemeClr val="tx1"/>
            </a:solidFill>
            <a:miter lim="800000"/>
            <a:headEnd/>
            <a:tailEnd/>
          </a:ln>
        </p:spPr>
        <p:txBody>
          <a:bodyPr wrap="none" anchor="ctr"/>
          <a:lstStyle/>
          <a:p>
            <a:pPr algn="ctr"/>
            <a:r>
              <a:rPr lang="en-US" sz="3200" b="1" dirty="0">
                <a:latin typeface="Times New Roman" charset="0"/>
              </a:rPr>
              <a:t>B</a:t>
            </a:r>
          </a:p>
        </p:txBody>
      </p:sp>
      <p:sp>
        <p:nvSpPr>
          <p:cNvPr id="37" name="Rectangle 29"/>
          <p:cNvSpPr>
            <a:spLocks noChangeArrowheads="1"/>
          </p:cNvSpPr>
          <p:nvPr/>
        </p:nvSpPr>
        <p:spPr bwMode="auto">
          <a:xfrm>
            <a:off x="2692864" y="3542061"/>
            <a:ext cx="486679" cy="514139"/>
          </a:xfrm>
          <a:prstGeom prst="rect">
            <a:avLst/>
          </a:prstGeom>
          <a:solidFill>
            <a:srgbClr val="00FFCC"/>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40" name="Line 33"/>
          <p:cNvSpPr>
            <a:spLocks noChangeShapeType="1"/>
          </p:cNvSpPr>
          <p:nvPr/>
        </p:nvSpPr>
        <p:spPr bwMode="auto">
          <a:xfrm flipV="1">
            <a:off x="2915142" y="3813572"/>
            <a:ext cx="584419" cy="0"/>
          </a:xfrm>
          <a:prstGeom prst="line">
            <a:avLst/>
          </a:prstGeom>
          <a:noFill/>
          <a:ln w="57150"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 name="Rectangle 29"/>
          <p:cNvSpPr>
            <a:spLocks noChangeArrowheads="1"/>
          </p:cNvSpPr>
          <p:nvPr/>
        </p:nvSpPr>
        <p:spPr bwMode="auto">
          <a:xfrm>
            <a:off x="3725841" y="3556502"/>
            <a:ext cx="486679" cy="514139"/>
          </a:xfrm>
          <a:prstGeom prst="rect">
            <a:avLst/>
          </a:prstGeom>
          <a:solidFill>
            <a:srgbClr val="00FFCC"/>
          </a:solidFill>
          <a:ln w="9525">
            <a:solidFill>
              <a:schemeClr val="tx1"/>
            </a:solidFill>
            <a:miter lim="800000"/>
            <a:headEnd/>
            <a:tailEnd/>
          </a:ln>
        </p:spPr>
        <p:txBody>
          <a:bodyPr wrap="none" anchor="ctr"/>
          <a:lstStyle/>
          <a:p>
            <a:pPr algn="ctr"/>
            <a:r>
              <a:rPr lang="en-US" sz="3200" b="1" dirty="0">
                <a:latin typeface="Times New Roman" charset="0"/>
              </a:rPr>
              <a:t>C</a:t>
            </a:r>
          </a:p>
        </p:txBody>
      </p:sp>
      <p:sp>
        <p:nvSpPr>
          <p:cNvPr id="42" name="Rectangle 29"/>
          <p:cNvSpPr>
            <a:spLocks noChangeArrowheads="1"/>
          </p:cNvSpPr>
          <p:nvPr/>
        </p:nvSpPr>
        <p:spPr bwMode="auto">
          <a:xfrm>
            <a:off x="4203309" y="3556502"/>
            <a:ext cx="486679" cy="514139"/>
          </a:xfrm>
          <a:prstGeom prst="rect">
            <a:avLst/>
          </a:prstGeom>
          <a:solidFill>
            <a:srgbClr val="00FFCC"/>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43" name="Line 33"/>
          <p:cNvSpPr>
            <a:spLocks noChangeShapeType="1"/>
          </p:cNvSpPr>
          <p:nvPr/>
        </p:nvSpPr>
        <p:spPr bwMode="auto">
          <a:xfrm flipV="1">
            <a:off x="4428613" y="3828013"/>
            <a:ext cx="597220" cy="0"/>
          </a:xfrm>
          <a:prstGeom prst="line">
            <a:avLst/>
          </a:prstGeom>
          <a:noFill/>
          <a:ln w="57150"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 name="Rectangle 29"/>
          <p:cNvSpPr>
            <a:spLocks noChangeArrowheads="1"/>
          </p:cNvSpPr>
          <p:nvPr/>
        </p:nvSpPr>
        <p:spPr bwMode="auto">
          <a:xfrm>
            <a:off x="5252113" y="3556502"/>
            <a:ext cx="486679" cy="514139"/>
          </a:xfrm>
          <a:prstGeom prst="rect">
            <a:avLst/>
          </a:prstGeom>
          <a:solidFill>
            <a:srgbClr val="00FFCC"/>
          </a:solidFill>
          <a:ln w="9525">
            <a:solidFill>
              <a:schemeClr val="tx1"/>
            </a:solidFill>
            <a:miter lim="800000"/>
            <a:headEnd/>
            <a:tailEnd/>
          </a:ln>
        </p:spPr>
        <p:txBody>
          <a:bodyPr wrap="none" anchor="ctr"/>
          <a:lstStyle/>
          <a:p>
            <a:pPr algn="ctr"/>
            <a:r>
              <a:rPr lang="en-US" sz="3200" b="1" dirty="0">
                <a:latin typeface="Times New Roman" charset="0"/>
              </a:rPr>
              <a:t>D</a:t>
            </a:r>
          </a:p>
        </p:txBody>
      </p:sp>
      <p:sp>
        <p:nvSpPr>
          <p:cNvPr id="45" name="Rectangle 29"/>
          <p:cNvSpPr>
            <a:spLocks noChangeArrowheads="1"/>
          </p:cNvSpPr>
          <p:nvPr/>
        </p:nvSpPr>
        <p:spPr bwMode="auto">
          <a:xfrm>
            <a:off x="5729581" y="3556502"/>
            <a:ext cx="486679" cy="514139"/>
          </a:xfrm>
          <a:prstGeom prst="rect">
            <a:avLst/>
          </a:prstGeom>
          <a:solidFill>
            <a:srgbClr val="00FFCC"/>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46" name="Line 33"/>
          <p:cNvSpPr>
            <a:spLocks noChangeShapeType="1"/>
          </p:cNvSpPr>
          <p:nvPr/>
        </p:nvSpPr>
        <p:spPr bwMode="auto">
          <a:xfrm flipV="1">
            <a:off x="5951859" y="3828012"/>
            <a:ext cx="589300" cy="0"/>
          </a:xfrm>
          <a:prstGeom prst="line">
            <a:avLst/>
          </a:prstGeom>
          <a:noFill/>
          <a:ln w="57150"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2" name="Group 11"/>
          <p:cNvGrpSpPr/>
          <p:nvPr/>
        </p:nvGrpSpPr>
        <p:grpSpPr>
          <a:xfrm>
            <a:off x="5262590" y="1691778"/>
            <a:ext cx="971551" cy="835026"/>
            <a:chOff x="4894073" y="1711844"/>
            <a:chExt cx="971551" cy="835026"/>
          </a:xfrm>
        </p:grpSpPr>
        <p:grpSp>
          <p:nvGrpSpPr>
            <p:cNvPr id="135" name="Group 6"/>
            <p:cNvGrpSpPr>
              <a:grpSpLocks/>
            </p:cNvGrpSpPr>
            <p:nvPr/>
          </p:nvGrpSpPr>
          <p:grpSpPr bwMode="auto">
            <a:xfrm>
              <a:off x="4894073" y="1711844"/>
              <a:ext cx="971551" cy="835026"/>
              <a:chOff x="1584" y="816"/>
              <a:chExt cx="912" cy="816"/>
            </a:xfrm>
          </p:grpSpPr>
          <p:sp>
            <p:nvSpPr>
              <p:cNvPr id="136" name="Freeform 7"/>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37" name="Freeform 8"/>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38" name="Freeform 9"/>
              <p:cNvSpPr>
                <a:spLocks/>
              </p:cNvSpPr>
              <p:nvPr/>
            </p:nvSpPr>
            <p:spPr bwMode="auto">
              <a:xfrm>
                <a:off x="1920" y="816"/>
                <a:ext cx="144" cy="288"/>
              </a:xfrm>
              <a:custGeom>
                <a:avLst/>
                <a:gdLst>
                  <a:gd name="T0" fmla="*/ 0 w 144"/>
                  <a:gd name="T1" fmla="*/ 3 h 336"/>
                  <a:gd name="T2" fmla="*/ 96 w 144"/>
                  <a:gd name="T3" fmla="*/ 0 h 336"/>
                  <a:gd name="T4" fmla="*/ 144 w 144"/>
                  <a:gd name="T5" fmla="*/ 3 h 336"/>
                  <a:gd name="T6" fmla="*/ 144 w 144"/>
                  <a:gd name="T7" fmla="*/ 24 h 336"/>
                  <a:gd name="T8" fmla="*/ 96 w 144"/>
                  <a:gd name="T9" fmla="*/ 21 h 336"/>
                  <a:gd name="T10" fmla="*/ 96 w 144"/>
                  <a:gd name="T11" fmla="*/ 7 h 336"/>
                  <a:gd name="T12" fmla="*/ 0 w 144"/>
                  <a:gd name="T13" fmla="*/ 11 h 336"/>
                  <a:gd name="T14" fmla="*/ 0 w 144"/>
                  <a:gd name="T15" fmla="*/ 3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39" name="Freeform 10"/>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3399FF"/>
              </a:solidFill>
              <a:ln w="0">
                <a:solidFill>
                  <a:schemeClr val="tx1"/>
                </a:solidFill>
                <a:round/>
                <a:headEnd/>
                <a:tailEnd/>
              </a:ln>
            </p:spPr>
            <p:txBody>
              <a:bodyPr wrap="none" anchor="ctr"/>
              <a:lstStyle/>
              <a:p>
                <a:endParaRPr lang="en-US"/>
              </a:p>
            </p:txBody>
          </p:sp>
          <p:sp>
            <p:nvSpPr>
              <p:cNvPr id="140" name="Freeform 11"/>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3399FF"/>
              </a:solidFill>
              <a:ln w="0">
                <a:solidFill>
                  <a:schemeClr val="tx1"/>
                </a:solidFill>
                <a:round/>
                <a:headEnd/>
                <a:tailEnd/>
              </a:ln>
            </p:spPr>
            <p:txBody>
              <a:bodyPr wrap="none" anchor="ctr"/>
              <a:lstStyle/>
              <a:p>
                <a:endParaRPr lang="en-US"/>
              </a:p>
            </p:txBody>
          </p:sp>
          <p:sp>
            <p:nvSpPr>
              <p:cNvPr id="141" name="Freeform 12"/>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3399FF"/>
              </a:solidFill>
              <a:ln w="0">
                <a:solidFill>
                  <a:schemeClr val="tx1"/>
                </a:solidFill>
                <a:round/>
                <a:headEnd/>
                <a:tailEnd/>
              </a:ln>
            </p:spPr>
            <p:txBody>
              <a:bodyPr wrap="none" anchor="ctr"/>
              <a:lstStyle/>
              <a:p>
                <a:endParaRPr lang="en-US"/>
              </a:p>
            </p:txBody>
          </p:sp>
          <p:sp>
            <p:nvSpPr>
              <p:cNvPr id="142" name="Freeform 13"/>
              <p:cNvSpPr>
                <a:spLocks/>
              </p:cNvSpPr>
              <p:nvPr/>
            </p:nvSpPr>
            <p:spPr bwMode="auto">
              <a:xfrm>
                <a:off x="1920" y="1296"/>
                <a:ext cx="240" cy="336"/>
              </a:xfrm>
              <a:custGeom>
                <a:avLst/>
                <a:gdLst>
                  <a:gd name="T0" fmla="*/ 1 w 336"/>
                  <a:gd name="T1" fmla="*/ 0 h 432"/>
                  <a:gd name="T2" fmla="*/ 1 w 336"/>
                  <a:gd name="T3" fmla="*/ 2 h 432"/>
                  <a:gd name="T4" fmla="*/ 1 w 336"/>
                  <a:gd name="T5" fmla="*/ 2 h 432"/>
                  <a:gd name="T6" fmla="*/ 1 w 336"/>
                  <a:gd name="T7" fmla="*/ 5 h 432"/>
                  <a:gd name="T8" fmla="*/ 0 w 336"/>
                  <a:gd name="T9" fmla="*/ 4 h 432"/>
                  <a:gd name="T10" fmla="*/ 0 w 336"/>
                  <a:gd name="T11" fmla="*/ 2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143" name="Freeform 14"/>
              <p:cNvSpPr>
                <a:spLocks/>
              </p:cNvSpPr>
              <p:nvPr/>
            </p:nvSpPr>
            <p:spPr bwMode="auto">
              <a:xfrm>
                <a:off x="1728" y="1152"/>
                <a:ext cx="240"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144" name="Freeform 15"/>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grpSp>
        <p:sp>
          <p:nvSpPr>
            <p:cNvPr id="145" name="Text Box 39"/>
            <p:cNvSpPr txBox="1">
              <a:spLocks noChangeArrowheads="1"/>
            </p:cNvSpPr>
            <p:nvPr/>
          </p:nvSpPr>
          <p:spPr bwMode="auto">
            <a:xfrm>
              <a:off x="5312376" y="1737006"/>
              <a:ext cx="4001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800" b="1" dirty="0">
                  <a:solidFill>
                    <a:srgbClr val="FF0000"/>
                  </a:solidFill>
                  <a:latin typeface="Courier" charset="0"/>
                  <a:cs typeface="Arial" charset="0"/>
                </a:rPr>
                <a:t>P</a:t>
              </a:r>
            </a:p>
          </p:txBody>
        </p:sp>
      </p:grpSp>
      <p:sp>
        <p:nvSpPr>
          <p:cNvPr id="146" name="Rectangle 29"/>
          <p:cNvSpPr>
            <a:spLocks noChangeArrowheads="1"/>
          </p:cNvSpPr>
          <p:nvPr/>
        </p:nvSpPr>
        <p:spPr bwMode="auto">
          <a:xfrm>
            <a:off x="5259076" y="2687506"/>
            <a:ext cx="486679" cy="514139"/>
          </a:xfrm>
          <a:prstGeom prst="rect">
            <a:avLst/>
          </a:prstGeom>
          <a:solidFill>
            <a:srgbClr val="00FFCC"/>
          </a:solidFill>
          <a:ln w="9525">
            <a:solidFill>
              <a:schemeClr val="tx1"/>
            </a:solidFill>
            <a:miter lim="800000"/>
            <a:headEnd/>
            <a:tailEnd/>
          </a:ln>
        </p:spPr>
        <p:txBody>
          <a:bodyPr wrap="none" anchor="ctr"/>
          <a:lstStyle/>
          <a:p>
            <a:pPr algn="ctr"/>
            <a:r>
              <a:rPr lang="en-US" sz="3200" b="1" dirty="0" smtClean="0">
                <a:latin typeface="Times New Roman" charset="0"/>
              </a:rPr>
              <a:t>C’</a:t>
            </a:r>
            <a:endParaRPr lang="en-US" sz="3200" b="1" dirty="0">
              <a:latin typeface="Times New Roman" charset="0"/>
            </a:endParaRPr>
          </a:p>
        </p:txBody>
      </p:sp>
      <p:sp>
        <p:nvSpPr>
          <p:cNvPr id="147" name="Rectangle 29"/>
          <p:cNvSpPr>
            <a:spLocks noChangeArrowheads="1"/>
          </p:cNvSpPr>
          <p:nvPr/>
        </p:nvSpPr>
        <p:spPr bwMode="auto">
          <a:xfrm>
            <a:off x="5736544" y="2687506"/>
            <a:ext cx="486679" cy="514139"/>
          </a:xfrm>
          <a:prstGeom prst="rect">
            <a:avLst/>
          </a:prstGeom>
          <a:solidFill>
            <a:srgbClr val="00FFCC"/>
          </a:solidFill>
          <a:ln w="9525">
            <a:solidFill>
              <a:schemeClr val="tx1"/>
            </a:solidFill>
            <a:miter lim="800000"/>
            <a:headEnd/>
            <a:tailEnd/>
          </a:ln>
        </p:spPr>
        <p:txBody>
          <a:bodyPr wrap="none" anchor="ctr"/>
          <a:lstStyle/>
          <a:p>
            <a:pPr algn="ctr"/>
            <a:endParaRPr lang="en-US" sz="3200" b="1" dirty="0">
              <a:latin typeface="Times New Roman" charset="0"/>
            </a:endParaRPr>
          </a:p>
        </p:txBody>
      </p:sp>
      <p:grpSp>
        <p:nvGrpSpPr>
          <p:cNvPr id="16" name="Group 15"/>
          <p:cNvGrpSpPr/>
          <p:nvPr/>
        </p:nvGrpSpPr>
        <p:grpSpPr>
          <a:xfrm>
            <a:off x="5252113" y="4759178"/>
            <a:ext cx="971551" cy="835026"/>
            <a:chOff x="4898382" y="4734016"/>
            <a:chExt cx="971551" cy="835026"/>
          </a:xfrm>
        </p:grpSpPr>
        <p:grpSp>
          <p:nvGrpSpPr>
            <p:cNvPr id="185" name="Group 6"/>
            <p:cNvGrpSpPr>
              <a:grpSpLocks/>
            </p:cNvGrpSpPr>
            <p:nvPr/>
          </p:nvGrpSpPr>
          <p:grpSpPr bwMode="auto">
            <a:xfrm>
              <a:off x="4898382" y="4734016"/>
              <a:ext cx="971551" cy="835026"/>
              <a:chOff x="1584" y="816"/>
              <a:chExt cx="912" cy="816"/>
            </a:xfrm>
          </p:grpSpPr>
          <p:sp>
            <p:nvSpPr>
              <p:cNvPr id="186" name="Freeform 7"/>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87" name="Freeform 8"/>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88" name="Freeform 9"/>
              <p:cNvSpPr>
                <a:spLocks/>
              </p:cNvSpPr>
              <p:nvPr/>
            </p:nvSpPr>
            <p:spPr bwMode="auto">
              <a:xfrm>
                <a:off x="1920" y="816"/>
                <a:ext cx="144" cy="288"/>
              </a:xfrm>
              <a:custGeom>
                <a:avLst/>
                <a:gdLst>
                  <a:gd name="T0" fmla="*/ 0 w 144"/>
                  <a:gd name="T1" fmla="*/ 3 h 336"/>
                  <a:gd name="T2" fmla="*/ 96 w 144"/>
                  <a:gd name="T3" fmla="*/ 0 h 336"/>
                  <a:gd name="T4" fmla="*/ 144 w 144"/>
                  <a:gd name="T5" fmla="*/ 3 h 336"/>
                  <a:gd name="T6" fmla="*/ 144 w 144"/>
                  <a:gd name="T7" fmla="*/ 24 h 336"/>
                  <a:gd name="T8" fmla="*/ 96 w 144"/>
                  <a:gd name="T9" fmla="*/ 21 h 336"/>
                  <a:gd name="T10" fmla="*/ 96 w 144"/>
                  <a:gd name="T11" fmla="*/ 7 h 336"/>
                  <a:gd name="T12" fmla="*/ 0 w 144"/>
                  <a:gd name="T13" fmla="*/ 11 h 336"/>
                  <a:gd name="T14" fmla="*/ 0 w 144"/>
                  <a:gd name="T15" fmla="*/ 3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89" name="Freeform 10"/>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3399FF"/>
              </a:solidFill>
              <a:ln w="0">
                <a:solidFill>
                  <a:schemeClr val="tx1"/>
                </a:solidFill>
                <a:round/>
                <a:headEnd/>
                <a:tailEnd/>
              </a:ln>
            </p:spPr>
            <p:txBody>
              <a:bodyPr wrap="none" anchor="ctr"/>
              <a:lstStyle/>
              <a:p>
                <a:endParaRPr lang="en-US"/>
              </a:p>
            </p:txBody>
          </p:sp>
          <p:sp>
            <p:nvSpPr>
              <p:cNvPr id="190" name="Freeform 11"/>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3399FF"/>
              </a:solidFill>
              <a:ln w="0">
                <a:solidFill>
                  <a:schemeClr val="tx1"/>
                </a:solidFill>
                <a:round/>
                <a:headEnd/>
                <a:tailEnd/>
              </a:ln>
            </p:spPr>
            <p:txBody>
              <a:bodyPr wrap="none" anchor="ctr"/>
              <a:lstStyle/>
              <a:p>
                <a:endParaRPr lang="en-US"/>
              </a:p>
            </p:txBody>
          </p:sp>
          <p:sp>
            <p:nvSpPr>
              <p:cNvPr id="191" name="Freeform 12"/>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3399FF"/>
              </a:solidFill>
              <a:ln w="0">
                <a:solidFill>
                  <a:schemeClr val="tx1"/>
                </a:solidFill>
                <a:round/>
                <a:headEnd/>
                <a:tailEnd/>
              </a:ln>
            </p:spPr>
            <p:txBody>
              <a:bodyPr wrap="none" anchor="ctr"/>
              <a:lstStyle/>
              <a:p>
                <a:endParaRPr lang="en-US"/>
              </a:p>
            </p:txBody>
          </p:sp>
          <p:sp>
            <p:nvSpPr>
              <p:cNvPr id="192" name="Freeform 13"/>
              <p:cNvSpPr>
                <a:spLocks/>
              </p:cNvSpPr>
              <p:nvPr/>
            </p:nvSpPr>
            <p:spPr bwMode="auto">
              <a:xfrm>
                <a:off x="1920" y="1296"/>
                <a:ext cx="240" cy="336"/>
              </a:xfrm>
              <a:custGeom>
                <a:avLst/>
                <a:gdLst>
                  <a:gd name="T0" fmla="*/ 1 w 336"/>
                  <a:gd name="T1" fmla="*/ 0 h 432"/>
                  <a:gd name="T2" fmla="*/ 1 w 336"/>
                  <a:gd name="T3" fmla="*/ 2 h 432"/>
                  <a:gd name="T4" fmla="*/ 1 w 336"/>
                  <a:gd name="T5" fmla="*/ 2 h 432"/>
                  <a:gd name="T6" fmla="*/ 1 w 336"/>
                  <a:gd name="T7" fmla="*/ 5 h 432"/>
                  <a:gd name="T8" fmla="*/ 0 w 336"/>
                  <a:gd name="T9" fmla="*/ 4 h 432"/>
                  <a:gd name="T10" fmla="*/ 0 w 336"/>
                  <a:gd name="T11" fmla="*/ 2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193" name="Freeform 14"/>
              <p:cNvSpPr>
                <a:spLocks/>
              </p:cNvSpPr>
              <p:nvPr/>
            </p:nvSpPr>
            <p:spPr bwMode="auto">
              <a:xfrm>
                <a:off x="1728" y="1152"/>
                <a:ext cx="240"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194" name="Freeform 15"/>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grpSp>
        <p:sp>
          <p:nvSpPr>
            <p:cNvPr id="195" name="Text Box 39"/>
            <p:cNvSpPr txBox="1">
              <a:spLocks noChangeArrowheads="1"/>
            </p:cNvSpPr>
            <p:nvPr/>
          </p:nvSpPr>
          <p:spPr bwMode="auto">
            <a:xfrm>
              <a:off x="5316685" y="4759178"/>
              <a:ext cx="4001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800" b="1" dirty="0">
                  <a:solidFill>
                    <a:srgbClr val="FF0000"/>
                  </a:solidFill>
                  <a:latin typeface="Courier" charset="0"/>
                  <a:cs typeface="Arial" charset="0"/>
                </a:rPr>
                <a:t>Q</a:t>
              </a:r>
            </a:p>
          </p:txBody>
        </p:sp>
      </p:grpSp>
      <p:sp>
        <p:nvSpPr>
          <p:cNvPr id="205" name="Down Arrow 204"/>
          <p:cNvSpPr/>
          <p:nvPr/>
        </p:nvSpPr>
        <p:spPr>
          <a:xfrm rot="10800000">
            <a:off x="5474851" y="4229111"/>
            <a:ext cx="484632" cy="380480"/>
          </a:xfrm>
          <a:prstGeom prst="down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Rectangle 29"/>
          <p:cNvSpPr>
            <a:spLocks noChangeArrowheads="1"/>
          </p:cNvSpPr>
          <p:nvPr/>
        </p:nvSpPr>
        <p:spPr bwMode="auto">
          <a:xfrm>
            <a:off x="5261687" y="2683338"/>
            <a:ext cx="486679" cy="514139"/>
          </a:xfrm>
          <a:prstGeom prst="rect">
            <a:avLst/>
          </a:prstGeom>
          <a:solidFill>
            <a:srgbClr val="FF0000"/>
          </a:solidFill>
          <a:ln w="9525">
            <a:solidFill>
              <a:schemeClr val="tx1"/>
            </a:solidFill>
            <a:miter lim="800000"/>
            <a:headEnd/>
            <a:tailEnd/>
          </a:ln>
        </p:spPr>
        <p:txBody>
          <a:bodyPr wrap="none" anchor="ctr"/>
          <a:lstStyle/>
          <a:p>
            <a:pPr algn="ctr"/>
            <a:r>
              <a:rPr lang="en-US" sz="3200" b="1" dirty="0" smtClean="0">
                <a:latin typeface="Times New Roman" charset="0"/>
              </a:rPr>
              <a:t>D’</a:t>
            </a:r>
            <a:endParaRPr lang="en-US" sz="3200" b="1" dirty="0">
              <a:latin typeface="Times New Roman" charset="0"/>
            </a:endParaRPr>
          </a:p>
        </p:txBody>
      </p:sp>
      <p:sp>
        <p:nvSpPr>
          <p:cNvPr id="184" name="Rectangle 29"/>
          <p:cNvSpPr>
            <a:spLocks noChangeArrowheads="1"/>
          </p:cNvSpPr>
          <p:nvPr/>
        </p:nvSpPr>
        <p:spPr bwMode="auto">
          <a:xfrm>
            <a:off x="5739155" y="2683338"/>
            <a:ext cx="486679" cy="514139"/>
          </a:xfrm>
          <a:prstGeom prst="rect">
            <a:avLst/>
          </a:prstGeom>
          <a:solidFill>
            <a:srgbClr val="FF0000"/>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148" name="Line 33"/>
          <p:cNvSpPr>
            <a:spLocks noChangeShapeType="1"/>
          </p:cNvSpPr>
          <p:nvPr/>
        </p:nvSpPr>
        <p:spPr bwMode="auto">
          <a:xfrm>
            <a:off x="5958822" y="2959016"/>
            <a:ext cx="814168" cy="616093"/>
          </a:xfrm>
          <a:prstGeom prst="line">
            <a:avLst/>
          </a:prstGeom>
          <a:noFill/>
          <a:ln w="57150"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3" name="Rectangle 29"/>
          <p:cNvSpPr>
            <a:spLocks noChangeArrowheads="1"/>
          </p:cNvSpPr>
          <p:nvPr/>
        </p:nvSpPr>
        <p:spPr bwMode="auto">
          <a:xfrm>
            <a:off x="6767439" y="3556502"/>
            <a:ext cx="486679" cy="514139"/>
          </a:xfrm>
          <a:prstGeom prst="rect">
            <a:avLst/>
          </a:prstGeom>
          <a:solidFill>
            <a:srgbClr val="00FFCC"/>
          </a:solidFill>
          <a:ln w="9525">
            <a:solidFill>
              <a:schemeClr val="tx1"/>
            </a:solidFill>
            <a:miter lim="800000"/>
            <a:headEnd/>
            <a:tailEnd/>
          </a:ln>
        </p:spPr>
        <p:txBody>
          <a:bodyPr wrap="none" anchor="ctr"/>
          <a:lstStyle/>
          <a:p>
            <a:pPr algn="ctr"/>
            <a:r>
              <a:rPr lang="en-US" sz="3200" b="1" dirty="0">
                <a:latin typeface="Times New Roman" charset="0"/>
              </a:rPr>
              <a:t>E</a:t>
            </a:r>
          </a:p>
        </p:txBody>
      </p:sp>
      <p:sp>
        <p:nvSpPr>
          <p:cNvPr id="219" name="Rectangle 29"/>
          <p:cNvSpPr>
            <a:spLocks noChangeArrowheads="1"/>
          </p:cNvSpPr>
          <p:nvPr/>
        </p:nvSpPr>
        <p:spPr bwMode="auto">
          <a:xfrm>
            <a:off x="7244907" y="3556502"/>
            <a:ext cx="486679" cy="514139"/>
          </a:xfrm>
          <a:prstGeom prst="rect">
            <a:avLst/>
          </a:prstGeom>
          <a:solidFill>
            <a:srgbClr val="00FFCC"/>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220" name="Line 33"/>
          <p:cNvSpPr>
            <a:spLocks noChangeShapeType="1"/>
          </p:cNvSpPr>
          <p:nvPr/>
        </p:nvSpPr>
        <p:spPr bwMode="auto">
          <a:xfrm flipV="1">
            <a:off x="7467185" y="3828013"/>
            <a:ext cx="823500" cy="0"/>
          </a:xfrm>
          <a:prstGeom prst="line">
            <a:avLst/>
          </a:prstGeom>
          <a:noFill/>
          <a:ln w="57150"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 name="Rectangle 29"/>
          <p:cNvSpPr>
            <a:spLocks noChangeArrowheads="1"/>
          </p:cNvSpPr>
          <p:nvPr/>
        </p:nvSpPr>
        <p:spPr bwMode="auto">
          <a:xfrm>
            <a:off x="2228776" y="2683338"/>
            <a:ext cx="469663" cy="514139"/>
          </a:xfrm>
          <a:prstGeom prst="rect">
            <a:avLst/>
          </a:prstGeom>
          <a:solidFill>
            <a:srgbClr val="FF0000"/>
          </a:solidFill>
          <a:ln w="9525">
            <a:solidFill>
              <a:schemeClr val="tx1"/>
            </a:solidFill>
            <a:miter lim="800000"/>
            <a:headEnd/>
            <a:tailEnd/>
          </a:ln>
        </p:spPr>
        <p:txBody>
          <a:bodyPr wrap="none" anchor="ctr"/>
          <a:lstStyle/>
          <a:p>
            <a:pPr algn="ctr"/>
            <a:r>
              <a:rPr lang="en-US" sz="3200" b="1" dirty="0">
                <a:latin typeface="Times New Roman" charset="0"/>
              </a:rPr>
              <a:t>B</a:t>
            </a:r>
            <a:r>
              <a:rPr lang="en-US" sz="3200" b="1" dirty="0" smtClean="0">
                <a:latin typeface="Times New Roman" charset="0"/>
              </a:rPr>
              <a:t>’</a:t>
            </a:r>
            <a:endParaRPr lang="en-US" sz="3200" b="1" dirty="0">
              <a:latin typeface="Times New Roman" charset="0"/>
            </a:endParaRPr>
          </a:p>
        </p:txBody>
      </p:sp>
      <p:sp>
        <p:nvSpPr>
          <p:cNvPr id="57" name="Rectangle 29"/>
          <p:cNvSpPr>
            <a:spLocks noChangeArrowheads="1"/>
          </p:cNvSpPr>
          <p:nvPr/>
        </p:nvSpPr>
        <p:spPr bwMode="auto">
          <a:xfrm>
            <a:off x="2706244" y="2683338"/>
            <a:ext cx="469663" cy="514139"/>
          </a:xfrm>
          <a:prstGeom prst="rect">
            <a:avLst/>
          </a:prstGeom>
          <a:solidFill>
            <a:srgbClr val="FF0000"/>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58" name="Line 33"/>
          <p:cNvSpPr>
            <a:spLocks noChangeShapeType="1"/>
          </p:cNvSpPr>
          <p:nvPr/>
        </p:nvSpPr>
        <p:spPr bwMode="auto">
          <a:xfrm>
            <a:off x="2925911" y="2959016"/>
            <a:ext cx="785702" cy="616093"/>
          </a:xfrm>
          <a:prstGeom prst="line">
            <a:avLst/>
          </a:prstGeom>
          <a:noFill/>
          <a:ln w="57150"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 name="Rectangle 29"/>
          <p:cNvSpPr>
            <a:spLocks noChangeArrowheads="1"/>
          </p:cNvSpPr>
          <p:nvPr/>
        </p:nvSpPr>
        <p:spPr bwMode="auto">
          <a:xfrm>
            <a:off x="5025833" y="3556502"/>
            <a:ext cx="226280" cy="514139"/>
          </a:xfrm>
          <a:prstGeom prst="rect">
            <a:avLst/>
          </a:prstGeom>
          <a:solidFill>
            <a:schemeClr val="bg1">
              <a:lumMod val="65000"/>
            </a:schemeClr>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66" name="Rectangle 29"/>
          <p:cNvSpPr>
            <a:spLocks noChangeArrowheads="1"/>
          </p:cNvSpPr>
          <p:nvPr/>
        </p:nvSpPr>
        <p:spPr bwMode="auto">
          <a:xfrm>
            <a:off x="462844" y="3542061"/>
            <a:ext cx="226280" cy="514139"/>
          </a:xfrm>
          <a:prstGeom prst="rect">
            <a:avLst/>
          </a:prstGeom>
          <a:solidFill>
            <a:schemeClr val="bg1">
              <a:lumMod val="65000"/>
            </a:schemeClr>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67" name="Rectangle 29"/>
          <p:cNvSpPr>
            <a:spLocks noChangeArrowheads="1"/>
          </p:cNvSpPr>
          <p:nvPr/>
        </p:nvSpPr>
        <p:spPr bwMode="auto">
          <a:xfrm>
            <a:off x="1989116" y="3542061"/>
            <a:ext cx="226280" cy="514139"/>
          </a:xfrm>
          <a:prstGeom prst="rect">
            <a:avLst/>
          </a:prstGeom>
          <a:solidFill>
            <a:schemeClr val="bg1">
              <a:lumMod val="65000"/>
            </a:schemeClr>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68" name="Rectangle 29"/>
          <p:cNvSpPr>
            <a:spLocks noChangeArrowheads="1"/>
          </p:cNvSpPr>
          <p:nvPr/>
        </p:nvSpPr>
        <p:spPr bwMode="auto">
          <a:xfrm>
            <a:off x="3499561" y="3556502"/>
            <a:ext cx="226280" cy="514139"/>
          </a:xfrm>
          <a:prstGeom prst="rect">
            <a:avLst/>
          </a:prstGeom>
          <a:solidFill>
            <a:schemeClr val="bg1">
              <a:lumMod val="65000"/>
            </a:schemeClr>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69" name="Rectangle 29"/>
          <p:cNvSpPr>
            <a:spLocks noChangeArrowheads="1"/>
          </p:cNvSpPr>
          <p:nvPr/>
        </p:nvSpPr>
        <p:spPr bwMode="auto">
          <a:xfrm>
            <a:off x="6541159" y="3556502"/>
            <a:ext cx="226280" cy="514139"/>
          </a:xfrm>
          <a:prstGeom prst="rect">
            <a:avLst/>
          </a:prstGeom>
          <a:solidFill>
            <a:schemeClr val="bg1">
              <a:lumMod val="65000"/>
            </a:schemeClr>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65" name="Line 33"/>
          <p:cNvSpPr>
            <a:spLocks noChangeShapeType="1"/>
          </p:cNvSpPr>
          <p:nvPr/>
        </p:nvSpPr>
        <p:spPr bwMode="auto">
          <a:xfrm flipV="1">
            <a:off x="2097646" y="3201644"/>
            <a:ext cx="117749" cy="611927"/>
          </a:xfrm>
          <a:prstGeom prst="line">
            <a:avLst/>
          </a:prstGeom>
          <a:noFill/>
          <a:ln w="57150" cmpd="sng">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 name="Line 33"/>
          <p:cNvSpPr>
            <a:spLocks noChangeShapeType="1"/>
          </p:cNvSpPr>
          <p:nvPr/>
        </p:nvSpPr>
        <p:spPr bwMode="auto">
          <a:xfrm flipV="1">
            <a:off x="5135723" y="3199098"/>
            <a:ext cx="117749" cy="611927"/>
          </a:xfrm>
          <a:prstGeom prst="line">
            <a:avLst/>
          </a:prstGeom>
          <a:noFill/>
          <a:ln w="57150" cmpd="sng">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 name="Rectangle 71"/>
          <p:cNvSpPr/>
          <p:nvPr/>
        </p:nvSpPr>
        <p:spPr>
          <a:xfrm>
            <a:off x="2093562" y="1378620"/>
            <a:ext cx="3042161" cy="1152552"/>
          </a:xfrm>
          <a:prstGeom prst="rect">
            <a:avLst/>
          </a:prstGeom>
          <a:noFill/>
          <a:ln>
            <a:solidFill>
              <a:schemeClr val="tx1"/>
            </a:solid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smtClean="0">
                <a:solidFill>
                  <a:schemeClr val="tx1"/>
                </a:solidFill>
              </a:rPr>
              <a:t>1. P updates clocks</a:t>
            </a:r>
            <a:r>
              <a:rPr lang="en-US" sz="2200" b="1" dirty="0">
                <a:solidFill>
                  <a:schemeClr val="tx1"/>
                </a:solidFill>
              </a:rPr>
              <a:t> </a:t>
            </a:r>
            <a:endParaRPr lang="en-US" sz="2200" b="1" dirty="0" smtClean="0">
              <a:solidFill>
                <a:schemeClr val="tx1"/>
              </a:solidFill>
            </a:endParaRPr>
          </a:p>
          <a:p>
            <a:r>
              <a:rPr lang="en-US" sz="2200" b="1" dirty="0" smtClean="0">
                <a:solidFill>
                  <a:schemeClr val="tx1"/>
                </a:solidFill>
              </a:rPr>
              <a:t>2. P executes RCU-epoch</a:t>
            </a:r>
          </a:p>
          <a:p>
            <a:pPr marL="342900" indent="-342900">
              <a:buFont typeface="Wingdings" charset="0"/>
              <a:buChar char="è"/>
            </a:pPr>
            <a:r>
              <a:rPr lang="en-US" sz="2200" b="1" dirty="0" smtClean="0">
                <a:solidFill>
                  <a:schemeClr val="tx1"/>
                </a:solidFill>
                <a:sym typeface="Wingdings"/>
              </a:rPr>
              <a:t>Waits for Q to finish</a:t>
            </a:r>
          </a:p>
        </p:txBody>
      </p:sp>
      <p:sp>
        <p:nvSpPr>
          <p:cNvPr id="103" name="Rectangle 102"/>
          <p:cNvSpPr/>
          <p:nvPr/>
        </p:nvSpPr>
        <p:spPr>
          <a:xfrm>
            <a:off x="155331" y="1378620"/>
            <a:ext cx="1672023" cy="8262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rgbClr val="FF0000"/>
                </a:solidFill>
              </a:rPr>
              <a:t>Global Clock (23)</a:t>
            </a:r>
            <a:endParaRPr lang="en-US" sz="2200" b="1" dirty="0">
              <a:solidFill>
                <a:srgbClr val="FF0000"/>
              </a:solidFill>
            </a:endParaRPr>
          </a:p>
        </p:txBody>
      </p:sp>
      <p:sp>
        <p:nvSpPr>
          <p:cNvPr id="110" name="Rectangle 109"/>
          <p:cNvSpPr/>
          <p:nvPr/>
        </p:nvSpPr>
        <p:spPr>
          <a:xfrm>
            <a:off x="6332043" y="4771803"/>
            <a:ext cx="1672023" cy="8262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solidFill>
              </a:rPr>
              <a:t>Local Clock</a:t>
            </a:r>
          </a:p>
          <a:p>
            <a:pPr algn="ctr"/>
            <a:r>
              <a:rPr lang="en-US" sz="2200" b="1" dirty="0" smtClean="0">
                <a:solidFill>
                  <a:schemeClr val="tx1"/>
                </a:solidFill>
              </a:rPr>
              <a:t>(22)</a:t>
            </a:r>
            <a:endParaRPr lang="en-US" sz="2200" b="1" dirty="0">
              <a:solidFill>
                <a:schemeClr val="tx1"/>
              </a:solidFill>
            </a:endParaRPr>
          </a:p>
        </p:txBody>
      </p:sp>
      <p:sp>
        <p:nvSpPr>
          <p:cNvPr id="111" name="Rectangle 110"/>
          <p:cNvSpPr/>
          <p:nvPr/>
        </p:nvSpPr>
        <p:spPr>
          <a:xfrm>
            <a:off x="6381596" y="1378620"/>
            <a:ext cx="1672023" cy="8262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rgbClr val="FF0000"/>
                </a:solidFill>
              </a:rPr>
              <a:t>Write Clock</a:t>
            </a:r>
          </a:p>
          <a:p>
            <a:pPr algn="ctr"/>
            <a:r>
              <a:rPr lang="en-US" sz="2200" b="1" dirty="0" smtClean="0">
                <a:solidFill>
                  <a:srgbClr val="FF0000"/>
                </a:solidFill>
              </a:rPr>
              <a:t>(23)</a:t>
            </a:r>
            <a:endParaRPr lang="en-US" sz="2200" b="1" dirty="0">
              <a:solidFill>
                <a:srgbClr val="FF0000"/>
              </a:solidFill>
            </a:endParaRPr>
          </a:p>
        </p:txBody>
      </p:sp>
      <p:sp>
        <p:nvSpPr>
          <p:cNvPr id="125" name="TextBox 124"/>
          <p:cNvSpPr txBox="1"/>
          <p:nvPr/>
        </p:nvSpPr>
        <p:spPr>
          <a:xfrm>
            <a:off x="6572725" y="2281208"/>
            <a:ext cx="2363546" cy="1107996"/>
          </a:xfrm>
          <a:prstGeom prst="rect">
            <a:avLst/>
          </a:prstGeom>
          <a:noFill/>
        </p:spPr>
        <p:txBody>
          <a:bodyPr wrap="square" rtlCol="0">
            <a:spAutoFit/>
          </a:bodyPr>
          <a:lstStyle/>
          <a:p>
            <a:r>
              <a:rPr lang="en-US" sz="2200" b="1" dirty="0" smtClean="0"/>
              <a:t>Steal copy when:</a:t>
            </a:r>
          </a:p>
          <a:p>
            <a:r>
              <a:rPr lang="en-US" sz="2200" b="1" dirty="0" smtClean="0"/>
              <a:t>  Local Clock &gt;=</a:t>
            </a:r>
          </a:p>
          <a:p>
            <a:r>
              <a:rPr lang="en-US" sz="2200" b="1" dirty="0" smtClean="0"/>
              <a:t>  Write Clock</a:t>
            </a:r>
            <a:endParaRPr lang="en-US" sz="2200" b="1" dirty="0"/>
          </a:p>
        </p:txBody>
      </p:sp>
      <p:grpSp>
        <p:nvGrpSpPr>
          <p:cNvPr id="71" name="Group 70"/>
          <p:cNvGrpSpPr/>
          <p:nvPr/>
        </p:nvGrpSpPr>
        <p:grpSpPr>
          <a:xfrm>
            <a:off x="2209952" y="4755340"/>
            <a:ext cx="971551" cy="835026"/>
            <a:chOff x="4898382" y="4734016"/>
            <a:chExt cx="971551" cy="835026"/>
          </a:xfrm>
        </p:grpSpPr>
        <p:grpSp>
          <p:nvGrpSpPr>
            <p:cNvPr id="73" name="Group 6"/>
            <p:cNvGrpSpPr>
              <a:grpSpLocks/>
            </p:cNvGrpSpPr>
            <p:nvPr/>
          </p:nvGrpSpPr>
          <p:grpSpPr bwMode="auto">
            <a:xfrm>
              <a:off x="4898382" y="4734016"/>
              <a:ext cx="971551" cy="835026"/>
              <a:chOff x="1584" y="816"/>
              <a:chExt cx="912" cy="816"/>
            </a:xfrm>
          </p:grpSpPr>
          <p:sp>
            <p:nvSpPr>
              <p:cNvPr id="75" name="Freeform 7"/>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76" name="Freeform 8"/>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77" name="Freeform 9"/>
              <p:cNvSpPr>
                <a:spLocks/>
              </p:cNvSpPr>
              <p:nvPr/>
            </p:nvSpPr>
            <p:spPr bwMode="auto">
              <a:xfrm>
                <a:off x="1920" y="816"/>
                <a:ext cx="144" cy="288"/>
              </a:xfrm>
              <a:custGeom>
                <a:avLst/>
                <a:gdLst>
                  <a:gd name="T0" fmla="*/ 0 w 144"/>
                  <a:gd name="T1" fmla="*/ 3 h 336"/>
                  <a:gd name="T2" fmla="*/ 96 w 144"/>
                  <a:gd name="T3" fmla="*/ 0 h 336"/>
                  <a:gd name="T4" fmla="*/ 144 w 144"/>
                  <a:gd name="T5" fmla="*/ 3 h 336"/>
                  <a:gd name="T6" fmla="*/ 144 w 144"/>
                  <a:gd name="T7" fmla="*/ 24 h 336"/>
                  <a:gd name="T8" fmla="*/ 96 w 144"/>
                  <a:gd name="T9" fmla="*/ 21 h 336"/>
                  <a:gd name="T10" fmla="*/ 96 w 144"/>
                  <a:gd name="T11" fmla="*/ 7 h 336"/>
                  <a:gd name="T12" fmla="*/ 0 w 144"/>
                  <a:gd name="T13" fmla="*/ 11 h 336"/>
                  <a:gd name="T14" fmla="*/ 0 w 144"/>
                  <a:gd name="T15" fmla="*/ 3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78" name="Freeform 10"/>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3399FF"/>
              </a:solidFill>
              <a:ln w="0">
                <a:solidFill>
                  <a:schemeClr val="tx1"/>
                </a:solidFill>
                <a:round/>
                <a:headEnd/>
                <a:tailEnd/>
              </a:ln>
            </p:spPr>
            <p:txBody>
              <a:bodyPr wrap="none" anchor="ctr"/>
              <a:lstStyle/>
              <a:p>
                <a:endParaRPr lang="en-US"/>
              </a:p>
            </p:txBody>
          </p:sp>
          <p:sp>
            <p:nvSpPr>
              <p:cNvPr id="79" name="Freeform 11"/>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3399FF"/>
              </a:solidFill>
              <a:ln w="0">
                <a:solidFill>
                  <a:schemeClr val="tx1"/>
                </a:solidFill>
                <a:round/>
                <a:headEnd/>
                <a:tailEnd/>
              </a:ln>
            </p:spPr>
            <p:txBody>
              <a:bodyPr wrap="none" anchor="ctr"/>
              <a:lstStyle/>
              <a:p>
                <a:endParaRPr lang="en-US"/>
              </a:p>
            </p:txBody>
          </p:sp>
          <p:sp>
            <p:nvSpPr>
              <p:cNvPr id="80" name="Freeform 12"/>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3399FF"/>
              </a:solidFill>
              <a:ln w="0">
                <a:solidFill>
                  <a:schemeClr val="tx1"/>
                </a:solidFill>
                <a:round/>
                <a:headEnd/>
                <a:tailEnd/>
              </a:ln>
            </p:spPr>
            <p:txBody>
              <a:bodyPr wrap="none" anchor="ctr"/>
              <a:lstStyle/>
              <a:p>
                <a:endParaRPr lang="en-US"/>
              </a:p>
            </p:txBody>
          </p:sp>
          <p:sp>
            <p:nvSpPr>
              <p:cNvPr id="82" name="Freeform 13"/>
              <p:cNvSpPr>
                <a:spLocks/>
              </p:cNvSpPr>
              <p:nvPr/>
            </p:nvSpPr>
            <p:spPr bwMode="auto">
              <a:xfrm>
                <a:off x="1920" y="1296"/>
                <a:ext cx="240" cy="336"/>
              </a:xfrm>
              <a:custGeom>
                <a:avLst/>
                <a:gdLst>
                  <a:gd name="T0" fmla="*/ 1 w 336"/>
                  <a:gd name="T1" fmla="*/ 0 h 432"/>
                  <a:gd name="T2" fmla="*/ 1 w 336"/>
                  <a:gd name="T3" fmla="*/ 2 h 432"/>
                  <a:gd name="T4" fmla="*/ 1 w 336"/>
                  <a:gd name="T5" fmla="*/ 2 h 432"/>
                  <a:gd name="T6" fmla="*/ 1 w 336"/>
                  <a:gd name="T7" fmla="*/ 5 h 432"/>
                  <a:gd name="T8" fmla="*/ 0 w 336"/>
                  <a:gd name="T9" fmla="*/ 4 h 432"/>
                  <a:gd name="T10" fmla="*/ 0 w 336"/>
                  <a:gd name="T11" fmla="*/ 2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83" name="Freeform 14"/>
              <p:cNvSpPr>
                <a:spLocks/>
              </p:cNvSpPr>
              <p:nvPr/>
            </p:nvSpPr>
            <p:spPr bwMode="auto">
              <a:xfrm>
                <a:off x="1728" y="1152"/>
                <a:ext cx="240"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85" name="Freeform 15"/>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grpSp>
        <p:sp>
          <p:nvSpPr>
            <p:cNvPr id="74" name="Text Box 39"/>
            <p:cNvSpPr txBox="1">
              <a:spLocks noChangeArrowheads="1"/>
            </p:cNvSpPr>
            <p:nvPr/>
          </p:nvSpPr>
          <p:spPr bwMode="auto">
            <a:xfrm>
              <a:off x="5316685" y="4759178"/>
              <a:ext cx="4001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800" b="1" dirty="0">
                  <a:solidFill>
                    <a:srgbClr val="FF0000"/>
                  </a:solidFill>
                  <a:latin typeface="Courier" charset="0"/>
                  <a:cs typeface="Arial" charset="0"/>
                </a:rPr>
                <a:t>Z</a:t>
              </a:r>
            </a:p>
          </p:txBody>
        </p:sp>
      </p:grpSp>
      <p:sp>
        <p:nvSpPr>
          <p:cNvPr id="86" name="Down Arrow 85"/>
          <p:cNvSpPr/>
          <p:nvPr/>
        </p:nvSpPr>
        <p:spPr>
          <a:xfrm rot="10800000">
            <a:off x="2518149" y="3298235"/>
            <a:ext cx="349430" cy="1307517"/>
          </a:xfrm>
          <a:prstGeom prst="downArrow">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3289882" y="4767965"/>
            <a:ext cx="1672023" cy="8262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rgbClr val="FF0000"/>
                </a:solidFill>
              </a:rPr>
              <a:t>Local Clock</a:t>
            </a:r>
          </a:p>
          <a:p>
            <a:pPr algn="ctr"/>
            <a:r>
              <a:rPr lang="en-US" sz="2200" b="1" dirty="0" smtClean="0">
                <a:solidFill>
                  <a:srgbClr val="FF0000"/>
                </a:solidFill>
              </a:rPr>
              <a:t>(23)</a:t>
            </a:r>
            <a:endParaRPr lang="en-US" sz="2200" b="1" dirty="0">
              <a:solidFill>
                <a:srgbClr val="FF0000"/>
              </a:solidFill>
            </a:endParaRPr>
          </a:p>
        </p:txBody>
      </p:sp>
      <p:cxnSp>
        <p:nvCxnSpPr>
          <p:cNvPr id="4" name="Elbow Connector 3"/>
          <p:cNvCxnSpPr>
            <a:stCxn id="87" idx="0"/>
            <a:endCxn id="111" idx="2"/>
          </p:cNvCxnSpPr>
          <p:nvPr/>
        </p:nvCxnSpPr>
        <p:spPr>
          <a:xfrm rot="5400000" flipH="1" flipV="1">
            <a:off x="4390198" y="1940555"/>
            <a:ext cx="2563106" cy="3091714"/>
          </a:xfrm>
          <a:prstGeom prst="bentConnector3">
            <a:avLst>
              <a:gd name="adj1" fmla="val 17577"/>
            </a:avLst>
          </a:prstGeom>
          <a:ln w="15875">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91" name="Elbow Connector 90"/>
          <p:cNvCxnSpPr>
            <a:stCxn id="110" idx="0"/>
          </p:cNvCxnSpPr>
          <p:nvPr/>
        </p:nvCxnSpPr>
        <p:spPr>
          <a:xfrm rot="5400000" flipH="1" flipV="1">
            <a:off x="6110230" y="3262684"/>
            <a:ext cx="2566944" cy="451295"/>
          </a:xfrm>
          <a:prstGeom prst="bentConnector3">
            <a:avLst>
              <a:gd name="adj1" fmla="val 9074"/>
            </a:avLst>
          </a:prstGeom>
          <a:ln w="15875">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313557" y="5598042"/>
            <a:ext cx="3412284" cy="430887"/>
          </a:xfrm>
          <a:prstGeom prst="rect">
            <a:avLst/>
          </a:prstGeom>
          <a:noFill/>
        </p:spPr>
        <p:txBody>
          <a:bodyPr wrap="square" rtlCol="0">
            <a:spAutoFit/>
          </a:bodyPr>
          <a:lstStyle/>
          <a:p>
            <a:r>
              <a:rPr lang="en-US" sz="2200" b="1" dirty="0" smtClean="0"/>
              <a:t>Z will read </a:t>
            </a:r>
            <a:r>
              <a:rPr lang="en-US" sz="2200" b="1" dirty="0" smtClean="0">
                <a:solidFill>
                  <a:srgbClr val="0000FF"/>
                </a:solidFill>
              </a:rPr>
              <a:t>only new </a:t>
            </a:r>
            <a:r>
              <a:rPr lang="en-US" sz="2200" b="1" dirty="0" smtClean="0"/>
              <a:t>objects</a:t>
            </a:r>
            <a:endParaRPr lang="en-US" sz="2200" b="1" dirty="0"/>
          </a:p>
        </p:txBody>
      </p:sp>
      <p:sp>
        <p:nvSpPr>
          <p:cNvPr id="99" name="TextBox 98"/>
          <p:cNvSpPr txBox="1"/>
          <p:nvPr/>
        </p:nvSpPr>
        <p:spPr>
          <a:xfrm>
            <a:off x="5066848" y="5590366"/>
            <a:ext cx="3412284" cy="430887"/>
          </a:xfrm>
          <a:prstGeom prst="rect">
            <a:avLst/>
          </a:prstGeom>
          <a:noFill/>
        </p:spPr>
        <p:txBody>
          <a:bodyPr wrap="square" rtlCol="0">
            <a:spAutoFit/>
          </a:bodyPr>
          <a:lstStyle/>
          <a:p>
            <a:r>
              <a:rPr lang="en-US" sz="2200" b="1" dirty="0"/>
              <a:t>Q</a:t>
            </a:r>
            <a:r>
              <a:rPr lang="en-US" sz="2200" b="1" dirty="0" smtClean="0"/>
              <a:t> will read </a:t>
            </a:r>
            <a:r>
              <a:rPr lang="en-US" sz="2200" b="1" dirty="0" smtClean="0">
                <a:solidFill>
                  <a:srgbClr val="0000FF"/>
                </a:solidFill>
              </a:rPr>
              <a:t>only old </a:t>
            </a:r>
            <a:r>
              <a:rPr lang="en-US" sz="2200" b="1" dirty="0" smtClean="0"/>
              <a:t>objects</a:t>
            </a:r>
            <a:endParaRPr lang="en-US" sz="2200" b="1" dirty="0"/>
          </a:p>
        </p:txBody>
      </p:sp>
      <p:sp>
        <p:nvSpPr>
          <p:cNvPr id="81" name="Title 1"/>
          <p:cNvSpPr>
            <a:spLocks noGrp="1"/>
          </p:cNvSpPr>
          <p:nvPr>
            <p:ph type="title"/>
          </p:nvPr>
        </p:nvSpPr>
        <p:spPr>
          <a:xfrm>
            <a:off x="250062" y="56024"/>
            <a:ext cx="8229600" cy="1143000"/>
          </a:xfrm>
        </p:spPr>
        <p:txBody>
          <a:bodyPr>
            <a:normAutofit/>
          </a:bodyPr>
          <a:lstStyle/>
          <a:p>
            <a:pPr eaLnBrk="1" hangingPunct="1">
              <a:spcBef>
                <a:spcPct val="50000"/>
              </a:spcBef>
            </a:pPr>
            <a:r>
              <a:rPr lang="en-US" sz="4000" u="sng" dirty="0" smtClean="0"/>
              <a:t>RLU Commit – Phase 1</a:t>
            </a:r>
            <a:endParaRPr lang="en-US" u="sng" dirty="0"/>
          </a:p>
        </p:txBody>
      </p:sp>
    </p:spTree>
    <p:extLst>
      <p:ext uri="{BB962C8B-B14F-4D97-AF65-F5344CB8AC3E}">
        <p14:creationId xmlns:p14="http://schemas.microsoft.com/office/powerpoint/2010/main" val="40024003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fade">
                                      <p:cBhvr>
                                        <p:cTn id="7" dur="500"/>
                                        <p:tgtEl>
                                          <p:spTgt spid="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fade">
                                      <p:cBhvr>
                                        <p:cTn id="12" dur="500"/>
                                        <p:tgtEl>
                                          <p:spTgt spid="1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3"/>
                                        </p:tgtEl>
                                        <p:attrNameLst>
                                          <p:attrName>style.visibility</p:attrName>
                                        </p:attrNameLst>
                                      </p:cBhvr>
                                      <p:to>
                                        <p:strVal val="visible"/>
                                      </p:to>
                                    </p:set>
                                    <p:animEffect transition="in" filter="fade">
                                      <p:cBhvr>
                                        <p:cTn id="17" dur="500"/>
                                        <p:tgtEl>
                                          <p:spTgt spid="10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9"/>
                                        </p:tgtEl>
                                        <p:attrNameLst>
                                          <p:attrName>style.visibility</p:attrName>
                                        </p:attrNameLst>
                                      </p:cBhvr>
                                      <p:to>
                                        <p:strVal val="visible"/>
                                      </p:to>
                                    </p:set>
                                    <p:animEffect transition="in" filter="fade">
                                      <p:cBhvr>
                                        <p:cTn id="22" dur="500"/>
                                        <p:tgtEl>
                                          <p:spTgt spid="99"/>
                                        </p:tgtEl>
                                      </p:cBhvr>
                                    </p:animEffect>
                                  </p:childTnLst>
                                </p:cTn>
                              </p:par>
                              <p:par>
                                <p:cTn id="23" presetID="10" presetClass="entr" presetSubtype="0" fill="hold" nodeType="withEffect">
                                  <p:stCondLst>
                                    <p:cond delay="0"/>
                                  </p:stCondLst>
                                  <p:childTnLst>
                                    <p:set>
                                      <p:cBhvr>
                                        <p:cTn id="24" dur="1" fill="hold">
                                          <p:stCondLst>
                                            <p:cond delay="0"/>
                                          </p:stCondLst>
                                        </p:cTn>
                                        <p:tgtEl>
                                          <p:spTgt spid="91"/>
                                        </p:tgtEl>
                                        <p:attrNameLst>
                                          <p:attrName>style.visibility</p:attrName>
                                        </p:attrNameLst>
                                      </p:cBhvr>
                                      <p:to>
                                        <p:strVal val="visible"/>
                                      </p:to>
                                    </p:set>
                                    <p:animEffect transition="in" filter="fade">
                                      <p:cBhvr>
                                        <p:cTn id="25" dur="500"/>
                                        <p:tgtEl>
                                          <p:spTgt spid="9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5"/>
                                        </p:tgtEl>
                                        <p:attrNameLst>
                                          <p:attrName>style.visibility</p:attrName>
                                        </p:attrNameLst>
                                      </p:cBhvr>
                                      <p:to>
                                        <p:strVal val="visible"/>
                                      </p:to>
                                    </p:set>
                                    <p:animEffect transition="in" filter="fade">
                                      <p:cBhvr>
                                        <p:cTn id="28" dur="500"/>
                                        <p:tgtEl>
                                          <p:spTgt spid="12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91"/>
                                        </p:tgtEl>
                                      </p:cBhvr>
                                    </p:animEffect>
                                    <p:set>
                                      <p:cBhvr>
                                        <p:cTn id="33" dur="1" fill="hold">
                                          <p:stCondLst>
                                            <p:cond delay="499"/>
                                          </p:stCondLst>
                                        </p:cTn>
                                        <p:tgtEl>
                                          <p:spTgt spid="91"/>
                                        </p:tgtEl>
                                        <p:attrNameLst>
                                          <p:attrName>style.visibility</p:attrName>
                                        </p:attrNameLst>
                                      </p:cBhvr>
                                      <p:to>
                                        <p:strVal val="hidden"/>
                                      </p:to>
                                    </p:set>
                                  </p:childTnLst>
                                </p:cTn>
                              </p:par>
                              <p:par>
                                <p:cTn id="34" presetID="10" presetClass="entr" presetSubtype="0" fill="hold" nodeType="withEffect">
                                  <p:stCondLst>
                                    <p:cond delay="0"/>
                                  </p:stCondLst>
                                  <p:childTnLst>
                                    <p:set>
                                      <p:cBhvr>
                                        <p:cTn id="35" dur="1" fill="hold">
                                          <p:stCondLst>
                                            <p:cond delay="0"/>
                                          </p:stCondLst>
                                        </p:cTn>
                                        <p:tgtEl>
                                          <p:spTgt spid="71"/>
                                        </p:tgtEl>
                                        <p:attrNameLst>
                                          <p:attrName>style.visibility</p:attrName>
                                        </p:attrNameLst>
                                      </p:cBhvr>
                                      <p:to>
                                        <p:strVal val="visible"/>
                                      </p:to>
                                    </p:set>
                                    <p:animEffect transition="in" filter="fade">
                                      <p:cBhvr>
                                        <p:cTn id="36" dur="500"/>
                                        <p:tgtEl>
                                          <p:spTgt spid="7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7"/>
                                        </p:tgtEl>
                                        <p:attrNameLst>
                                          <p:attrName>style.visibility</p:attrName>
                                        </p:attrNameLst>
                                      </p:cBhvr>
                                      <p:to>
                                        <p:strVal val="visible"/>
                                      </p:to>
                                    </p:set>
                                    <p:animEffect transition="in" filter="fade">
                                      <p:cBhvr>
                                        <p:cTn id="39" dur="500"/>
                                        <p:tgtEl>
                                          <p:spTgt spid="8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8"/>
                                        </p:tgtEl>
                                        <p:attrNameLst>
                                          <p:attrName>style.visibility</p:attrName>
                                        </p:attrNameLst>
                                      </p:cBhvr>
                                      <p:to>
                                        <p:strVal val="visible"/>
                                      </p:to>
                                    </p:set>
                                    <p:animEffect transition="in" filter="fade">
                                      <p:cBhvr>
                                        <p:cTn id="42" dur="500"/>
                                        <p:tgtEl>
                                          <p:spTgt spid="98"/>
                                        </p:tgtEl>
                                      </p:cBhvr>
                                    </p:animEffect>
                                  </p:childTnLst>
                                </p:cTn>
                              </p:par>
                              <p:par>
                                <p:cTn id="43" presetID="10" presetClass="entr" presetSubtype="0" fill="hold" nodeType="with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86"/>
                                        </p:tgtEl>
                                        <p:attrNameLst>
                                          <p:attrName>style.visibility</p:attrName>
                                        </p:attrNameLst>
                                      </p:cBhvr>
                                      <p:to>
                                        <p:strVal val="visible"/>
                                      </p:to>
                                    </p:set>
                                    <p:animEffect transition="in" filter="fade">
                                      <p:cBhvr>
                                        <p:cTn id="48" dur="500"/>
                                        <p:tgtEl>
                                          <p:spTgt spid="8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nodeType="clickEffect">
                                  <p:stCondLst>
                                    <p:cond delay="0"/>
                                  </p:stCondLst>
                                  <p:childTnLst>
                                    <p:animEffect transition="out" filter="fade">
                                      <p:cBhvr>
                                        <p:cTn id="52" dur="500"/>
                                        <p:tgtEl>
                                          <p:spTgt spid="4"/>
                                        </p:tgtEl>
                                      </p:cBhvr>
                                    </p:animEffect>
                                    <p:set>
                                      <p:cBhvr>
                                        <p:cTn id="53" dur="1" fill="hold">
                                          <p:stCondLst>
                                            <p:cond delay="499"/>
                                          </p:stCondLst>
                                        </p:cTn>
                                        <p:tgtEl>
                                          <p:spTgt spid="4"/>
                                        </p:tgtEl>
                                        <p:attrNameLst>
                                          <p:attrName>style.visibility</p:attrName>
                                        </p:attrNameLst>
                                      </p:cBhvr>
                                      <p:to>
                                        <p:strVal val="hidden"/>
                                      </p:to>
                                    </p:set>
                                  </p:childTnLst>
                                </p:cTn>
                              </p:par>
                              <p:par>
                                <p:cTn id="54" presetID="10" presetClass="entr" presetSubtype="0" fill="hold" nodeType="withEffect">
                                  <p:stCondLst>
                                    <p:cond delay="0"/>
                                  </p:stCondLst>
                                  <p:childTnLst>
                                    <p:set>
                                      <p:cBhvr>
                                        <p:cTn id="55" dur="1" fill="hold">
                                          <p:stCondLst>
                                            <p:cond delay="0"/>
                                          </p:stCondLst>
                                        </p:cTn>
                                        <p:tgtEl>
                                          <p:spTgt spid="72">
                                            <p:txEl>
                                              <p:pRg st="1" end="1"/>
                                            </p:txEl>
                                          </p:spTgt>
                                        </p:tgtEl>
                                        <p:attrNameLst>
                                          <p:attrName>style.visibility</p:attrName>
                                        </p:attrNameLst>
                                      </p:cBhvr>
                                      <p:to>
                                        <p:strVal val="visible"/>
                                      </p:to>
                                    </p:set>
                                    <p:animEffect transition="in" filter="fade">
                                      <p:cBhvr>
                                        <p:cTn id="56" dur="500"/>
                                        <p:tgtEl>
                                          <p:spTgt spid="72">
                                            <p:txEl>
                                              <p:pRg st="1" end="1"/>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72">
                                            <p:txEl>
                                              <p:pRg st="2" end="2"/>
                                            </p:txEl>
                                          </p:spTgt>
                                        </p:tgtEl>
                                        <p:attrNameLst>
                                          <p:attrName>style.visibility</p:attrName>
                                        </p:attrNameLst>
                                      </p:cBhvr>
                                      <p:to>
                                        <p:strVal val="visible"/>
                                      </p:to>
                                    </p:set>
                                    <p:animEffect transition="in" filter="fade">
                                      <p:cBhvr>
                                        <p:cTn id="59" dur="500"/>
                                        <p:tgtEl>
                                          <p:spTgt spid="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11" grpId="0" animBg="1"/>
      <p:bldP spid="125" grpId="0"/>
      <p:bldP spid="86" grpId="0" animBg="1"/>
      <p:bldP spid="87" grpId="0" animBg="1"/>
      <p:bldP spid="98" grpId="0"/>
      <p:bldP spid="9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p:cNvSpPr/>
          <p:nvPr/>
        </p:nvSpPr>
        <p:spPr>
          <a:xfrm>
            <a:off x="365217" y="2003560"/>
            <a:ext cx="1672023" cy="8262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rgbClr val="0000FF"/>
                </a:solidFill>
              </a:rPr>
              <a:t>Global Clock (23)</a:t>
            </a:r>
            <a:endParaRPr lang="en-US" sz="2200" b="1" dirty="0">
              <a:solidFill>
                <a:srgbClr val="0000FF"/>
              </a:solidFill>
            </a:endParaRPr>
          </a:p>
        </p:txBody>
      </p:sp>
      <p:sp>
        <p:nvSpPr>
          <p:cNvPr id="71" name="Rectangle 70"/>
          <p:cNvSpPr/>
          <p:nvPr/>
        </p:nvSpPr>
        <p:spPr>
          <a:xfrm>
            <a:off x="6582920" y="1993998"/>
            <a:ext cx="1672023" cy="8262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rgbClr val="FF0000"/>
                </a:solidFill>
              </a:rPr>
              <a:t>Write Clock</a:t>
            </a:r>
          </a:p>
          <a:p>
            <a:pPr algn="ctr"/>
            <a:r>
              <a:rPr lang="en-US" sz="2200" b="1" dirty="0" smtClean="0">
                <a:solidFill>
                  <a:srgbClr val="FF0000"/>
                </a:solidFill>
              </a:rPr>
              <a:t>(23)</a:t>
            </a:r>
            <a:endParaRPr lang="en-US" sz="2200" b="1" dirty="0">
              <a:solidFill>
                <a:srgbClr val="FF0000"/>
              </a:solidFill>
            </a:endParaRPr>
          </a:p>
        </p:txBody>
      </p:sp>
      <p:sp>
        <p:nvSpPr>
          <p:cNvPr id="22" name="Rectangle 29"/>
          <p:cNvSpPr>
            <a:spLocks noChangeArrowheads="1"/>
          </p:cNvSpPr>
          <p:nvPr/>
        </p:nvSpPr>
        <p:spPr bwMode="auto">
          <a:xfrm>
            <a:off x="890448" y="4412286"/>
            <a:ext cx="486679" cy="514139"/>
          </a:xfrm>
          <a:prstGeom prst="rect">
            <a:avLst/>
          </a:prstGeom>
          <a:solidFill>
            <a:srgbClr val="00FFCC"/>
          </a:solidFill>
          <a:ln w="9525">
            <a:solidFill>
              <a:schemeClr val="tx1"/>
            </a:solidFill>
            <a:miter lim="800000"/>
            <a:headEnd/>
            <a:tailEnd/>
          </a:ln>
        </p:spPr>
        <p:txBody>
          <a:bodyPr wrap="none" anchor="ctr"/>
          <a:lstStyle/>
          <a:p>
            <a:pPr algn="ctr"/>
            <a:r>
              <a:rPr lang="en-US" sz="3200" b="1" dirty="0" smtClean="0">
                <a:latin typeface="Times New Roman" charset="0"/>
              </a:rPr>
              <a:t>A</a:t>
            </a:r>
            <a:endParaRPr lang="en-US" sz="3200" b="1" dirty="0">
              <a:latin typeface="Times New Roman" charset="0"/>
            </a:endParaRPr>
          </a:p>
        </p:txBody>
      </p:sp>
      <p:sp>
        <p:nvSpPr>
          <p:cNvPr id="23" name="Rectangle 29"/>
          <p:cNvSpPr>
            <a:spLocks noChangeArrowheads="1"/>
          </p:cNvSpPr>
          <p:nvPr/>
        </p:nvSpPr>
        <p:spPr bwMode="auto">
          <a:xfrm>
            <a:off x="1367916" y="4412286"/>
            <a:ext cx="486679" cy="514139"/>
          </a:xfrm>
          <a:prstGeom prst="rect">
            <a:avLst/>
          </a:prstGeom>
          <a:solidFill>
            <a:srgbClr val="00FFCC"/>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24" name="Line 33"/>
          <p:cNvSpPr>
            <a:spLocks noChangeShapeType="1"/>
          </p:cNvSpPr>
          <p:nvPr/>
        </p:nvSpPr>
        <p:spPr bwMode="auto">
          <a:xfrm flipV="1">
            <a:off x="1593220" y="4683797"/>
            <a:ext cx="597220" cy="0"/>
          </a:xfrm>
          <a:prstGeom prst="line">
            <a:avLst/>
          </a:prstGeom>
          <a:noFill/>
          <a:ln w="57150"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 name="Rectangle 29"/>
          <p:cNvSpPr>
            <a:spLocks noChangeArrowheads="1"/>
          </p:cNvSpPr>
          <p:nvPr/>
        </p:nvSpPr>
        <p:spPr bwMode="auto">
          <a:xfrm>
            <a:off x="3927165" y="4426727"/>
            <a:ext cx="486679" cy="514139"/>
          </a:xfrm>
          <a:prstGeom prst="rect">
            <a:avLst/>
          </a:prstGeom>
          <a:solidFill>
            <a:srgbClr val="00FFCC"/>
          </a:solidFill>
          <a:ln w="9525">
            <a:solidFill>
              <a:schemeClr val="tx1"/>
            </a:solidFill>
            <a:miter lim="800000"/>
            <a:headEnd/>
            <a:tailEnd/>
          </a:ln>
        </p:spPr>
        <p:txBody>
          <a:bodyPr wrap="none" anchor="ctr"/>
          <a:lstStyle/>
          <a:p>
            <a:pPr algn="ctr"/>
            <a:r>
              <a:rPr lang="en-US" sz="3200" b="1" dirty="0">
                <a:latin typeface="Times New Roman" charset="0"/>
              </a:rPr>
              <a:t>C</a:t>
            </a:r>
          </a:p>
        </p:txBody>
      </p:sp>
      <p:sp>
        <p:nvSpPr>
          <p:cNvPr id="42" name="Rectangle 29"/>
          <p:cNvSpPr>
            <a:spLocks noChangeArrowheads="1"/>
          </p:cNvSpPr>
          <p:nvPr/>
        </p:nvSpPr>
        <p:spPr bwMode="auto">
          <a:xfrm>
            <a:off x="4404633" y="4426727"/>
            <a:ext cx="486679" cy="514139"/>
          </a:xfrm>
          <a:prstGeom prst="rect">
            <a:avLst/>
          </a:prstGeom>
          <a:solidFill>
            <a:srgbClr val="00FFCC"/>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43" name="Line 33"/>
          <p:cNvSpPr>
            <a:spLocks noChangeShapeType="1"/>
          </p:cNvSpPr>
          <p:nvPr/>
        </p:nvSpPr>
        <p:spPr bwMode="auto">
          <a:xfrm flipV="1">
            <a:off x="4629937" y="4698238"/>
            <a:ext cx="597220" cy="0"/>
          </a:xfrm>
          <a:prstGeom prst="line">
            <a:avLst/>
          </a:prstGeom>
          <a:noFill/>
          <a:ln w="57150"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2" name="Group 11"/>
          <p:cNvGrpSpPr/>
          <p:nvPr/>
        </p:nvGrpSpPr>
        <p:grpSpPr>
          <a:xfrm>
            <a:off x="5463914" y="2562003"/>
            <a:ext cx="971551" cy="835026"/>
            <a:chOff x="4894073" y="1711844"/>
            <a:chExt cx="971551" cy="835026"/>
          </a:xfrm>
        </p:grpSpPr>
        <p:grpSp>
          <p:nvGrpSpPr>
            <p:cNvPr id="135" name="Group 6"/>
            <p:cNvGrpSpPr>
              <a:grpSpLocks/>
            </p:cNvGrpSpPr>
            <p:nvPr/>
          </p:nvGrpSpPr>
          <p:grpSpPr bwMode="auto">
            <a:xfrm>
              <a:off x="4894073" y="1711844"/>
              <a:ext cx="971551" cy="835026"/>
              <a:chOff x="1584" y="816"/>
              <a:chExt cx="912" cy="816"/>
            </a:xfrm>
          </p:grpSpPr>
          <p:sp>
            <p:nvSpPr>
              <p:cNvPr id="136" name="Freeform 7"/>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37" name="Freeform 8"/>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38" name="Freeform 9"/>
              <p:cNvSpPr>
                <a:spLocks/>
              </p:cNvSpPr>
              <p:nvPr/>
            </p:nvSpPr>
            <p:spPr bwMode="auto">
              <a:xfrm>
                <a:off x="1920" y="816"/>
                <a:ext cx="144" cy="288"/>
              </a:xfrm>
              <a:custGeom>
                <a:avLst/>
                <a:gdLst>
                  <a:gd name="T0" fmla="*/ 0 w 144"/>
                  <a:gd name="T1" fmla="*/ 3 h 336"/>
                  <a:gd name="T2" fmla="*/ 96 w 144"/>
                  <a:gd name="T3" fmla="*/ 0 h 336"/>
                  <a:gd name="T4" fmla="*/ 144 w 144"/>
                  <a:gd name="T5" fmla="*/ 3 h 336"/>
                  <a:gd name="T6" fmla="*/ 144 w 144"/>
                  <a:gd name="T7" fmla="*/ 24 h 336"/>
                  <a:gd name="T8" fmla="*/ 96 w 144"/>
                  <a:gd name="T9" fmla="*/ 21 h 336"/>
                  <a:gd name="T10" fmla="*/ 96 w 144"/>
                  <a:gd name="T11" fmla="*/ 7 h 336"/>
                  <a:gd name="T12" fmla="*/ 0 w 144"/>
                  <a:gd name="T13" fmla="*/ 11 h 336"/>
                  <a:gd name="T14" fmla="*/ 0 w 144"/>
                  <a:gd name="T15" fmla="*/ 3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39" name="Freeform 10"/>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3399FF"/>
              </a:solidFill>
              <a:ln w="0">
                <a:solidFill>
                  <a:schemeClr val="tx1"/>
                </a:solidFill>
                <a:round/>
                <a:headEnd/>
                <a:tailEnd/>
              </a:ln>
            </p:spPr>
            <p:txBody>
              <a:bodyPr wrap="none" anchor="ctr"/>
              <a:lstStyle/>
              <a:p>
                <a:endParaRPr lang="en-US"/>
              </a:p>
            </p:txBody>
          </p:sp>
          <p:sp>
            <p:nvSpPr>
              <p:cNvPr id="140" name="Freeform 11"/>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3399FF"/>
              </a:solidFill>
              <a:ln w="0">
                <a:solidFill>
                  <a:schemeClr val="tx1"/>
                </a:solidFill>
                <a:round/>
                <a:headEnd/>
                <a:tailEnd/>
              </a:ln>
            </p:spPr>
            <p:txBody>
              <a:bodyPr wrap="none" anchor="ctr"/>
              <a:lstStyle/>
              <a:p>
                <a:endParaRPr lang="en-US"/>
              </a:p>
            </p:txBody>
          </p:sp>
          <p:sp>
            <p:nvSpPr>
              <p:cNvPr id="141" name="Freeform 12"/>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3399FF"/>
              </a:solidFill>
              <a:ln w="0">
                <a:solidFill>
                  <a:schemeClr val="tx1"/>
                </a:solidFill>
                <a:round/>
                <a:headEnd/>
                <a:tailEnd/>
              </a:ln>
            </p:spPr>
            <p:txBody>
              <a:bodyPr wrap="none" anchor="ctr"/>
              <a:lstStyle/>
              <a:p>
                <a:endParaRPr lang="en-US"/>
              </a:p>
            </p:txBody>
          </p:sp>
          <p:sp>
            <p:nvSpPr>
              <p:cNvPr id="142" name="Freeform 13"/>
              <p:cNvSpPr>
                <a:spLocks/>
              </p:cNvSpPr>
              <p:nvPr/>
            </p:nvSpPr>
            <p:spPr bwMode="auto">
              <a:xfrm>
                <a:off x="1920" y="1296"/>
                <a:ext cx="240" cy="336"/>
              </a:xfrm>
              <a:custGeom>
                <a:avLst/>
                <a:gdLst>
                  <a:gd name="T0" fmla="*/ 1 w 336"/>
                  <a:gd name="T1" fmla="*/ 0 h 432"/>
                  <a:gd name="T2" fmla="*/ 1 w 336"/>
                  <a:gd name="T3" fmla="*/ 2 h 432"/>
                  <a:gd name="T4" fmla="*/ 1 w 336"/>
                  <a:gd name="T5" fmla="*/ 2 h 432"/>
                  <a:gd name="T6" fmla="*/ 1 w 336"/>
                  <a:gd name="T7" fmla="*/ 5 h 432"/>
                  <a:gd name="T8" fmla="*/ 0 w 336"/>
                  <a:gd name="T9" fmla="*/ 4 h 432"/>
                  <a:gd name="T10" fmla="*/ 0 w 336"/>
                  <a:gd name="T11" fmla="*/ 2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143" name="Freeform 14"/>
              <p:cNvSpPr>
                <a:spLocks/>
              </p:cNvSpPr>
              <p:nvPr/>
            </p:nvSpPr>
            <p:spPr bwMode="auto">
              <a:xfrm>
                <a:off x="1728" y="1152"/>
                <a:ext cx="240"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144" name="Freeform 15"/>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grpSp>
        <p:sp>
          <p:nvSpPr>
            <p:cNvPr id="145" name="Text Box 39"/>
            <p:cNvSpPr txBox="1">
              <a:spLocks noChangeArrowheads="1"/>
            </p:cNvSpPr>
            <p:nvPr/>
          </p:nvSpPr>
          <p:spPr bwMode="auto">
            <a:xfrm>
              <a:off x="5312376" y="1737006"/>
              <a:ext cx="4001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800" b="1" dirty="0">
                  <a:solidFill>
                    <a:srgbClr val="FF0000"/>
                  </a:solidFill>
                  <a:latin typeface="Courier" charset="0"/>
                  <a:cs typeface="Arial" charset="0"/>
                </a:rPr>
                <a:t>P</a:t>
              </a:r>
            </a:p>
          </p:txBody>
        </p:sp>
      </p:grpSp>
      <p:sp>
        <p:nvSpPr>
          <p:cNvPr id="146" name="Rectangle 29"/>
          <p:cNvSpPr>
            <a:spLocks noChangeArrowheads="1"/>
          </p:cNvSpPr>
          <p:nvPr/>
        </p:nvSpPr>
        <p:spPr bwMode="auto">
          <a:xfrm>
            <a:off x="5460400" y="3557731"/>
            <a:ext cx="486679" cy="514139"/>
          </a:xfrm>
          <a:prstGeom prst="rect">
            <a:avLst/>
          </a:prstGeom>
          <a:solidFill>
            <a:srgbClr val="00FFCC"/>
          </a:solidFill>
          <a:ln w="9525">
            <a:solidFill>
              <a:schemeClr val="tx1"/>
            </a:solidFill>
            <a:miter lim="800000"/>
            <a:headEnd/>
            <a:tailEnd/>
          </a:ln>
        </p:spPr>
        <p:txBody>
          <a:bodyPr wrap="none" anchor="ctr"/>
          <a:lstStyle/>
          <a:p>
            <a:pPr algn="ctr"/>
            <a:r>
              <a:rPr lang="en-US" sz="3200" b="1" dirty="0" smtClean="0">
                <a:latin typeface="Times New Roman" charset="0"/>
              </a:rPr>
              <a:t>C’</a:t>
            </a:r>
            <a:endParaRPr lang="en-US" sz="3200" b="1" dirty="0">
              <a:latin typeface="Times New Roman" charset="0"/>
            </a:endParaRPr>
          </a:p>
        </p:txBody>
      </p:sp>
      <p:sp>
        <p:nvSpPr>
          <p:cNvPr id="147" name="Rectangle 29"/>
          <p:cNvSpPr>
            <a:spLocks noChangeArrowheads="1"/>
          </p:cNvSpPr>
          <p:nvPr/>
        </p:nvSpPr>
        <p:spPr bwMode="auto">
          <a:xfrm>
            <a:off x="5937868" y="3557731"/>
            <a:ext cx="486679" cy="514139"/>
          </a:xfrm>
          <a:prstGeom prst="rect">
            <a:avLst/>
          </a:prstGeom>
          <a:solidFill>
            <a:srgbClr val="00FFCC"/>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149" name="Rectangle 29"/>
          <p:cNvSpPr>
            <a:spLocks noChangeArrowheads="1"/>
          </p:cNvSpPr>
          <p:nvPr/>
        </p:nvSpPr>
        <p:spPr bwMode="auto">
          <a:xfrm>
            <a:off x="5463011" y="3553563"/>
            <a:ext cx="486679" cy="514139"/>
          </a:xfrm>
          <a:prstGeom prst="rect">
            <a:avLst/>
          </a:prstGeom>
          <a:solidFill>
            <a:srgbClr val="FF0000"/>
          </a:solidFill>
          <a:ln w="9525">
            <a:solidFill>
              <a:schemeClr val="tx1"/>
            </a:solidFill>
            <a:miter lim="800000"/>
            <a:headEnd/>
            <a:tailEnd/>
          </a:ln>
        </p:spPr>
        <p:txBody>
          <a:bodyPr wrap="none" anchor="ctr"/>
          <a:lstStyle/>
          <a:p>
            <a:pPr algn="ctr"/>
            <a:r>
              <a:rPr lang="en-US" sz="3200" b="1" dirty="0" smtClean="0">
                <a:latin typeface="Times New Roman" charset="0"/>
              </a:rPr>
              <a:t>D’</a:t>
            </a:r>
            <a:endParaRPr lang="en-US" sz="3200" b="1" dirty="0">
              <a:latin typeface="Times New Roman" charset="0"/>
            </a:endParaRPr>
          </a:p>
        </p:txBody>
      </p:sp>
      <p:sp>
        <p:nvSpPr>
          <p:cNvPr id="184" name="Rectangle 29"/>
          <p:cNvSpPr>
            <a:spLocks noChangeArrowheads="1"/>
          </p:cNvSpPr>
          <p:nvPr/>
        </p:nvSpPr>
        <p:spPr bwMode="auto">
          <a:xfrm>
            <a:off x="5940479" y="3553563"/>
            <a:ext cx="486679" cy="514139"/>
          </a:xfrm>
          <a:prstGeom prst="rect">
            <a:avLst/>
          </a:prstGeom>
          <a:solidFill>
            <a:srgbClr val="FF0000"/>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148" name="Line 33"/>
          <p:cNvSpPr>
            <a:spLocks noChangeShapeType="1"/>
          </p:cNvSpPr>
          <p:nvPr/>
        </p:nvSpPr>
        <p:spPr bwMode="auto">
          <a:xfrm>
            <a:off x="6160146" y="3829241"/>
            <a:ext cx="814168" cy="616093"/>
          </a:xfrm>
          <a:prstGeom prst="line">
            <a:avLst/>
          </a:prstGeom>
          <a:noFill/>
          <a:ln w="57150"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3" name="Rectangle 29"/>
          <p:cNvSpPr>
            <a:spLocks noChangeArrowheads="1"/>
          </p:cNvSpPr>
          <p:nvPr/>
        </p:nvSpPr>
        <p:spPr bwMode="auto">
          <a:xfrm>
            <a:off x="6968763" y="4426727"/>
            <a:ext cx="486679" cy="514139"/>
          </a:xfrm>
          <a:prstGeom prst="rect">
            <a:avLst/>
          </a:prstGeom>
          <a:solidFill>
            <a:srgbClr val="00FFCC"/>
          </a:solidFill>
          <a:ln w="9525">
            <a:solidFill>
              <a:schemeClr val="tx1"/>
            </a:solidFill>
            <a:miter lim="800000"/>
            <a:headEnd/>
            <a:tailEnd/>
          </a:ln>
        </p:spPr>
        <p:txBody>
          <a:bodyPr wrap="none" anchor="ctr"/>
          <a:lstStyle/>
          <a:p>
            <a:pPr algn="ctr"/>
            <a:r>
              <a:rPr lang="en-US" sz="3200" b="1" dirty="0">
                <a:latin typeface="Times New Roman" charset="0"/>
              </a:rPr>
              <a:t>E</a:t>
            </a:r>
          </a:p>
        </p:txBody>
      </p:sp>
      <p:sp>
        <p:nvSpPr>
          <p:cNvPr id="219" name="Rectangle 29"/>
          <p:cNvSpPr>
            <a:spLocks noChangeArrowheads="1"/>
          </p:cNvSpPr>
          <p:nvPr/>
        </p:nvSpPr>
        <p:spPr bwMode="auto">
          <a:xfrm>
            <a:off x="7446231" y="4426727"/>
            <a:ext cx="486679" cy="514139"/>
          </a:xfrm>
          <a:prstGeom prst="rect">
            <a:avLst/>
          </a:prstGeom>
          <a:solidFill>
            <a:srgbClr val="00FFCC"/>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220" name="Line 33"/>
          <p:cNvSpPr>
            <a:spLocks noChangeShapeType="1"/>
          </p:cNvSpPr>
          <p:nvPr/>
        </p:nvSpPr>
        <p:spPr bwMode="auto">
          <a:xfrm flipV="1">
            <a:off x="7668509" y="4698238"/>
            <a:ext cx="823500" cy="0"/>
          </a:xfrm>
          <a:prstGeom prst="line">
            <a:avLst/>
          </a:prstGeom>
          <a:noFill/>
          <a:ln w="57150"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 name="Rectangle 29"/>
          <p:cNvSpPr>
            <a:spLocks noChangeArrowheads="1"/>
          </p:cNvSpPr>
          <p:nvPr/>
        </p:nvSpPr>
        <p:spPr bwMode="auto">
          <a:xfrm>
            <a:off x="2430100" y="3553563"/>
            <a:ext cx="469663" cy="514139"/>
          </a:xfrm>
          <a:prstGeom prst="rect">
            <a:avLst/>
          </a:prstGeom>
          <a:solidFill>
            <a:srgbClr val="FF0000"/>
          </a:solidFill>
          <a:ln w="9525">
            <a:solidFill>
              <a:schemeClr val="tx1"/>
            </a:solidFill>
            <a:miter lim="800000"/>
            <a:headEnd/>
            <a:tailEnd/>
          </a:ln>
        </p:spPr>
        <p:txBody>
          <a:bodyPr wrap="none" anchor="ctr"/>
          <a:lstStyle/>
          <a:p>
            <a:pPr algn="ctr"/>
            <a:r>
              <a:rPr lang="en-US" sz="3200" b="1" dirty="0">
                <a:latin typeface="Times New Roman" charset="0"/>
              </a:rPr>
              <a:t>B</a:t>
            </a:r>
            <a:r>
              <a:rPr lang="en-US" sz="3200" b="1" dirty="0" smtClean="0">
                <a:latin typeface="Times New Roman" charset="0"/>
              </a:rPr>
              <a:t>’</a:t>
            </a:r>
            <a:endParaRPr lang="en-US" sz="3200" b="1" dirty="0">
              <a:latin typeface="Times New Roman" charset="0"/>
            </a:endParaRPr>
          </a:p>
        </p:txBody>
      </p:sp>
      <p:sp>
        <p:nvSpPr>
          <p:cNvPr id="57" name="Rectangle 29"/>
          <p:cNvSpPr>
            <a:spLocks noChangeArrowheads="1"/>
          </p:cNvSpPr>
          <p:nvPr/>
        </p:nvSpPr>
        <p:spPr bwMode="auto">
          <a:xfrm>
            <a:off x="2907568" y="3553563"/>
            <a:ext cx="469663" cy="514139"/>
          </a:xfrm>
          <a:prstGeom prst="rect">
            <a:avLst/>
          </a:prstGeom>
          <a:solidFill>
            <a:srgbClr val="FF0000"/>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58" name="Line 33"/>
          <p:cNvSpPr>
            <a:spLocks noChangeShapeType="1"/>
          </p:cNvSpPr>
          <p:nvPr/>
        </p:nvSpPr>
        <p:spPr bwMode="auto">
          <a:xfrm>
            <a:off x="3127235" y="3829241"/>
            <a:ext cx="785702" cy="616093"/>
          </a:xfrm>
          <a:prstGeom prst="line">
            <a:avLst/>
          </a:prstGeom>
          <a:noFill/>
          <a:ln w="57150"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 name="Rectangle 29"/>
          <p:cNvSpPr>
            <a:spLocks noChangeArrowheads="1"/>
          </p:cNvSpPr>
          <p:nvPr/>
        </p:nvSpPr>
        <p:spPr bwMode="auto">
          <a:xfrm>
            <a:off x="5227157" y="4426727"/>
            <a:ext cx="226280" cy="514139"/>
          </a:xfrm>
          <a:prstGeom prst="rect">
            <a:avLst/>
          </a:prstGeom>
          <a:solidFill>
            <a:schemeClr val="bg1">
              <a:lumMod val="65000"/>
            </a:schemeClr>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66" name="Rectangle 29"/>
          <p:cNvSpPr>
            <a:spLocks noChangeArrowheads="1"/>
          </p:cNvSpPr>
          <p:nvPr/>
        </p:nvSpPr>
        <p:spPr bwMode="auto">
          <a:xfrm>
            <a:off x="664168" y="4412286"/>
            <a:ext cx="226280" cy="514139"/>
          </a:xfrm>
          <a:prstGeom prst="rect">
            <a:avLst/>
          </a:prstGeom>
          <a:solidFill>
            <a:schemeClr val="bg1">
              <a:lumMod val="65000"/>
            </a:schemeClr>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67" name="Rectangle 29"/>
          <p:cNvSpPr>
            <a:spLocks noChangeArrowheads="1"/>
          </p:cNvSpPr>
          <p:nvPr/>
        </p:nvSpPr>
        <p:spPr bwMode="auto">
          <a:xfrm>
            <a:off x="2190440" y="4412286"/>
            <a:ext cx="226280" cy="514139"/>
          </a:xfrm>
          <a:prstGeom prst="rect">
            <a:avLst/>
          </a:prstGeom>
          <a:solidFill>
            <a:schemeClr val="bg1">
              <a:lumMod val="65000"/>
            </a:schemeClr>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68" name="Rectangle 29"/>
          <p:cNvSpPr>
            <a:spLocks noChangeArrowheads="1"/>
          </p:cNvSpPr>
          <p:nvPr/>
        </p:nvSpPr>
        <p:spPr bwMode="auto">
          <a:xfrm>
            <a:off x="3700885" y="4426727"/>
            <a:ext cx="226280" cy="514139"/>
          </a:xfrm>
          <a:prstGeom prst="rect">
            <a:avLst/>
          </a:prstGeom>
          <a:solidFill>
            <a:schemeClr val="bg1">
              <a:lumMod val="65000"/>
            </a:schemeClr>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69" name="Rectangle 29"/>
          <p:cNvSpPr>
            <a:spLocks noChangeArrowheads="1"/>
          </p:cNvSpPr>
          <p:nvPr/>
        </p:nvSpPr>
        <p:spPr bwMode="auto">
          <a:xfrm>
            <a:off x="6742483" y="4426727"/>
            <a:ext cx="226280" cy="514139"/>
          </a:xfrm>
          <a:prstGeom prst="rect">
            <a:avLst/>
          </a:prstGeom>
          <a:solidFill>
            <a:schemeClr val="bg1">
              <a:lumMod val="65000"/>
            </a:schemeClr>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72" name="Rectangle 71"/>
          <p:cNvSpPr/>
          <p:nvPr/>
        </p:nvSpPr>
        <p:spPr>
          <a:xfrm>
            <a:off x="2106324" y="1716940"/>
            <a:ext cx="3276600" cy="1680090"/>
          </a:xfrm>
          <a:prstGeom prst="rect">
            <a:avLst/>
          </a:prstGeom>
          <a:noFill/>
          <a:ln>
            <a:solidFill>
              <a:schemeClr val="tx1"/>
            </a:solid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3</a:t>
            </a:r>
            <a:r>
              <a:rPr lang="en-US" sz="2200" b="1" dirty="0" smtClean="0">
                <a:solidFill>
                  <a:schemeClr val="tx1"/>
                </a:solidFill>
              </a:rPr>
              <a:t>. P </a:t>
            </a:r>
            <a:r>
              <a:rPr lang="en-US" sz="2200" b="1" dirty="0" smtClean="0">
                <a:solidFill>
                  <a:schemeClr val="tx1"/>
                </a:solidFill>
              </a:rPr>
              <a:t>writes back </a:t>
            </a:r>
            <a:r>
              <a:rPr lang="en-US" sz="2200" b="1" dirty="0" smtClean="0">
                <a:solidFill>
                  <a:schemeClr val="tx1"/>
                </a:solidFill>
              </a:rPr>
              <a:t>log </a:t>
            </a:r>
          </a:p>
          <a:p>
            <a:r>
              <a:rPr lang="en-US" sz="2200" b="1" dirty="0" smtClean="0">
                <a:solidFill>
                  <a:schemeClr val="tx1"/>
                </a:solidFill>
              </a:rPr>
              <a:t>4. P </a:t>
            </a:r>
            <a:r>
              <a:rPr lang="en-US" sz="2200" b="1" dirty="0" smtClean="0">
                <a:solidFill>
                  <a:schemeClr val="tx1"/>
                </a:solidFill>
              </a:rPr>
              <a:t>resets write clock</a:t>
            </a:r>
            <a:endParaRPr lang="en-US" sz="2200" b="1" dirty="0" smtClean="0">
              <a:solidFill>
                <a:schemeClr val="tx1"/>
              </a:solidFill>
            </a:endParaRPr>
          </a:p>
          <a:p>
            <a:r>
              <a:rPr lang="en-US" sz="2200" b="1" dirty="0" smtClean="0">
                <a:solidFill>
                  <a:schemeClr val="tx1"/>
                </a:solidFill>
              </a:rPr>
              <a:t>5. P swaps logs </a:t>
            </a:r>
          </a:p>
          <a:p>
            <a:r>
              <a:rPr lang="en-US" sz="2200" b="1" dirty="0">
                <a:solidFill>
                  <a:schemeClr val="tx1"/>
                </a:solidFill>
              </a:rPr>
              <a:t> </a:t>
            </a:r>
            <a:r>
              <a:rPr lang="en-US" sz="2200" b="1" dirty="0" smtClean="0">
                <a:solidFill>
                  <a:schemeClr val="tx1"/>
                </a:solidFill>
              </a:rPr>
              <a:t>(current log is safe for</a:t>
            </a:r>
          </a:p>
          <a:p>
            <a:r>
              <a:rPr lang="en-US" sz="2200" b="1" dirty="0">
                <a:solidFill>
                  <a:schemeClr val="tx1"/>
                </a:solidFill>
              </a:rPr>
              <a:t> </a:t>
            </a:r>
            <a:r>
              <a:rPr lang="en-US" sz="2200" b="1" dirty="0" smtClean="0">
                <a:solidFill>
                  <a:schemeClr val="tx1"/>
                </a:solidFill>
              </a:rPr>
              <a:t> re-use after next commit)</a:t>
            </a:r>
          </a:p>
        </p:txBody>
      </p:sp>
      <p:sp>
        <p:nvSpPr>
          <p:cNvPr id="111" name="Rectangle 110"/>
          <p:cNvSpPr/>
          <p:nvPr/>
        </p:nvSpPr>
        <p:spPr>
          <a:xfrm>
            <a:off x="6582920" y="1998882"/>
            <a:ext cx="1672023" cy="8262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rgbClr val="0000FF"/>
                </a:solidFill>
              </a:rPr>
              <a:t>Write Clock</a:t>
            </a:r>
          </a:p>
          <a:p>
            <a:pPr algn="ctr"/>
            <a:r>
              <a:rPr lang="en-US" sz="2200" b="1" dirty="0" smtClean="0">
                <a:solidFill>
                  <a:srgbClr val="0000FF"/>
                </a:solidFill>
              </a:rPr>
              <a:t>(</a:t>
            </a:r>
            <a:r>
              <a:rPr lang="en-US" sz="2200" b="1" dirty="0">
                <a:solidFill>
                  <a:srgbClr val="0000FF"/>
                </a:solidFill>
                <a:latin typeface="Symbol" charset="2"/>
                <a:cs typeface="Symbol" charset="2"/>
              </a:rPr>
              <a:t>∞</a:t>
            </a:r>
            <a:r>
              <a:rPr lang="en-US" sz="2200" b="1" dirty="0" smtClean="0">
                <a:solidFill>
                  <a:srgbClr val="0000FF"/>
                </a:solidFill>
              </a:rPr>
              <a:t>)</a:t>
            </a:r>
            <a:endParaRPr lang="en-US" sz="2200" b="1" dirty="0">
              <a:solidFill>
                <a:srgbClr val="0000FF"/>
              </a:solidFill>
            </a:endParaRPr>
          </a:p>
        </p:txBody>
      </p:sp>
      <p:sp>
        <p:nvSpPr>
          <p:cNvPr id="47" name="Title 1"/>
          <p:cNvSpPr>
            <a:spLocks noGrp="1"/>
          </p:cNvSpPr>
          <p:nvPr>
            <p:ph type="title"/>
          </p:nvPr>
        </p:nvSpPr>
        <p:spPr>
          <a:xfrm>
            <a:off x="250062" y="56024"/>
            <a:ext cx="8229600" cy="1143000"/>
          </a:xfrm>
        </p:spPr>
        <p:txBody>
          <a:bodyPr>
            <a:normAutofit/>
          </a:bodyPr>
          <a:lstStyle/>
          <a:p>
            <a:pPr eaLnBrk="1" hangingPunct="1">
              <a:spcBef>
                <a:spcPct val="50000"/>
              </a:spcBef>
            </a:pPr>
            <a:r>
              <a:rPr lang="en-US" sz="4000" u="sng" dirty="0" smtClean="0"/>
              <a:t>RLU Commit – Phase 2</a:t>
            </a:r>
            <a:endParaRPr lang="en-US" u="sng" dirty="0"/>
          </a:p>
        </p:txBody>
      </p:sp>
      <p:sp>
        <p:nvSpPr>
          <p:cNvPr id="48" name="Line 33"/>
          <p:cNvSpPr>
            <a:spLocks noChangeShapeType="1"/>
          </p:cNvSpPr>
          <p:nvPr/>
        </p:nvSpPr>
        <p:spPr bwMode="auto">
          <a:xfrm flipV="1">
            <a:off x="2298971" y="4067702"/>
            <a:ext cx="117749" cy="611927"/>
          </a:xfrm>
          <a:prstGeom prst="line">
            <a:avLst/>
          </a:prstGeom>
          <a:noFill/>
          <a:ln w="57150" cmpd="sng">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 name="Line 33"/>
          <p:cNvSpPr>
            <a:spLocks noChangeShapeType="1"/>
          </p:cNvSpPr>
          <p:nvPr/>
        </p:nvSpPr>
        <p:spPr bwMode="auto">
          <a:xfrm flipV="1">
            <a:off x="5337048" y="4065156"/>
            <a:ext cx="117749" cy="611927"/>
          </a:xfrm>
          <a:prstGeom prst="line">
            <a:avLst/>
          </a:prstGeom>
          <a:noFill/>
          <a:ln w="57150" cmpd="sng">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 name="Rectangle 29"/>
          <p:cNvSpPr>
            <a:spLocks noChangeArrowheads="1"/>
          </p:cNvSpPr>
          <p:nvPr/>
        </p:nvSpPr>
        <p:spPr bwMode="auto">
          <a:xfrm>
            <a:off x="2422295" y="4412286"/>
            <a:ext cx="486679" cy="514139"/>
          </a:xfrm>
          <a:prstGeom prst="rect">
            <a:avLst/>
          </a:prstGeom>
          <a:solidFill>
            <a:srgbClr val="00FFCC"/>
          </a:solidFill>
          <a:ln w="9525">
            <a:solidFill>
              <a:schemeClr val="tx1"/>
            </a:solidFill>
            <a:miter lim="800000"/>
            <a:headEnd/>
            <a:tailEnd/>
          </a:ln>
        </p:spPr>
        <p:txBody>
          <a:bodyPr wrap="none" anchor="ctr"/>
          <a:lstStyle/>
          <a:p>
            <a:pPr algn="ctr"/>
            <a:r>
              <a:rPr lang="en-US" sz="3200" b="1" dirty="0">
                <a:latin typeface="Times New Roman" charset="0"/>
              </a:rPr>
              <a:t>B</a:t>
            </a:r>
          </a:p>
        </p:txBody>
      </p:sp>
      <p:sp>
        <p:nvSpPr>
          <p:cNvPr id="63" name="Rectangle 29"/>
          <p:cNvSpPr>
            <a:spLocks noChangeArrowheads="1"/>
          </p:cNvSpPr>
          <p:nvPr/>
        </p:nvSpPr>
        <p:spPr bwMode="auto">
          <a:xfrm>
            <a:off x="2899763" y="4412286"/>
            <a:ext cx="486679" cy="514139"/>
          </a:xfrm>
          <a:prstGeom prst="rect">
            <a:avLst/>
          </a:prstGeom>
          <a:solidFill>
            <a:srgbClr val="00FFCC"/>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64" name="Rectangle 29"/>
          <p:cNvSpPr>
            <a:spLocks noChangeArrowheads="1"/>
          </p:cNvSpPr>
          <p:nvPr/>
        </p:nvSpPr>
        <p:spPr bwMode="auto">
          <a:xfrm>
            <a:off x="5453437" y="4426727"/>
            <a:ext cx="486679" cy="514139"/>
          </a:xfrm>
          <a:prstGeom prst="rect">
            <a:avLst/>
          </a:prstGeom>
          <a:solidFill>
            <a:srgbClr val="00FFCC"/>
          </a:solidFill>
          <a:ln w="9525">
            <a:solidFill>
              <a:schemeClr val="tx1"/>
            </a:solidFill>
            <a:miter lim="800000"/>
            <a:headEnd/>
            <a:tailEnd/>
          </a:ln>
        </p:spPr>
        <p:txBody>
          <a:bodyPr wrap="none" anchor="ctr"/>
          <a:lstStyle/>
          <a:p>
            <a:pPr algn="ctr"/>
            <a:r>
              <a:rPr lang="en-US" sz="3200" b="1" dirty="0">
                <a:latin typeface="Times New Roman" charset="0"/>
              </a:rPr>
              <a:t>D</a:t>
            </a:r>
          </a:p>
        </p:txBody>
      </p:sp>
      <p:sp>
        <p:nvSpPr>
          <p:cNvPr id="65" name="Rectangle 29"/>
          <p:cNvSpPr>
            <a:spLocks noChangeArrowheads="1"/>
          </p:cNvSpPr>
          <p:nvPr/>
        </p:nvSpPr>
        <p:spPr bwMode="auto">
          <a:xfrm>
            <a:off x="5930905" y="4426727"/>
            <a:ext cx="486679" cy="514139"/>
          </a:xfrm>
          <a:prstGeom prst="rect">
            <a:avLst/>
          </a:prstGeom>
          <a:solidFill>
            <a:srgbClr val="00FFCC"/>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36" name="Rectangle 29"/>
          <p:cNvSpPr>
            <a:spLocks noChangeArrowheads="1"/>
          </p:cNvSpPr>
          <p:nvPr/>
        </p:nvSpPr>
        <p:spPr bwMode="auto">
          <a:xfrm>
            <a:off x="2416720" y="4408118"/>
            <a:ext cx="486679" cy="514139"/>
          </a:xfrm>
          <a:prstGeom prst="rect">
            <a:avLst/>
          </a:prstGeom>
          <a:solidFill>
            <a:srgbClr val="FF0000"/>
          </a:solidFill>
          <a:ln w="9525">
            <a:solidFill>
              <a:schemeClr val="tx1"/>
            </a:solidFill>
            <a:miter lim="800000"/>
            <a:headEnd/>
            <a:tailEnd/>
          </a:ln>
        </p:spPr>
        <p:txBody>
          <a:bodyPr wrap="none" anchor="ctr"/>
          <a:lstStyle/>
          <a:p>
            <a:pPr algn="ctr"/>
            <a:r>
              <a:rPr lang="en-US" sz="3200" b="1" dirty="0" smtClean="0">
                <a:latin typeface="Times New Roman" charset="0"/>
              </a:rPr>
              <a:t>B’</a:t>
            </a:r>
            <a:endParaRPr lang="en-US" sz="3200" b="1" dirty="0">
              <a:latin typeface="Times New Roman" charset="0"/>
            </a:endParaRPr>
          </a:p>
        </p:txBody>
      </p:sp>
      <p:sp>
        <p:nvSpPr>
          <p:cNvPr id="37" name="Rectangle 29"/>
          <p:cNvSpPr>
            <a:spLocks noChangeArrowheads="1"/>
          </p:cNvSpPr>
          <p:nvPr/>
        </p:nvSpPr>
        <p:spPr bwMode="auto">
          <a:xfrm>
            <a:off x="2894188" y="4408118"/>
            <a:ext cx="486679" cy="514139"/>
          </a:xfrm>
          <a:prstGeom prst="rect">
            <a:avLst/>
          </a:prstGeom>
          <a:solidFill>
            <a:srgbClr val="FF0000"/>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44" name="Rectangle 29"/>
          <p:cNvSpPr>
            <a:spLocks noChangeArrowheads="1"/>
          </p:cNvSpPr>
          <p:nvPr/>
        </p:nvSpPr>
        <p:spPr bwMode="auto">
          <a:xfrm>
            <a:off x="5453437" y="4422559"/>
            <a:ext cx="486679" cy="514139"/>
          </a:xfrm>
          <a:prstGeom prst="rect">
            <a:avLst/>
          </a:prstGeom>
          <a:solidFill>
            <a:srgbClr val="FF0000"/>
          </a:solidFill>
          <a:ln w="9525">
            <a:solidFill>
              <a:schemeClr val="tx1"/>
            </a:solidFill>
            <a:miter lim="800000"/>
            <a:headEnd/>
            <a:tailEnd/>
          </a:ln>
        </p:spPr>
        <p:txBody>
          <a:bodyPr wrap="none" anchor="ctr"/>
          <a:lstStyle/>
          <a:p>
            <a:pPr algn="ctr"/>
            <a:r>
              <a:rPr lang="en-US" sz="3200" b="1" dirty="0" smtClean="0">
                <a:latin typeface="Times New Roman" charset="0"/>
              </a:rPr>
              <a:t>D’</a:t>
            </a:r>
            <a:endParaRPr lang="en-US" sz="3200" b="1" dirty="0">
              <a:latin typeface="Times New Roman" charset="0"/>
            </a:endParaRPr>
          </a:p>
        </p:txBody>
      </p:sp>
      <p:sp>
        <p:nvSpPr>
          <p:cNvPr id="45" name="Rectangle 29"/>
          <p:cNvSpPr>
            <a:spLocks noChangeArrowheads="1"/>
          </p:cNvSpPr>
          <p:nvPr/>
        </p:nvSpPr>
        <p:spPr bwMode="auto">
          <a:xfrm>
            <a:off x="5930905" y="4422559"/>
            <a:ext cx="486679" cy="514139"/>
          </a:xfrm>
          <a:prstGeom prst="rect">
            <a:avLst/>
          </a:prstGeom>
          <a:solidFill>
            <a:srgbClr val="FF0000"/>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46" name="Line 33"/>
          <p:cNvSpPr>
            <a:spLocks noChangeShapeType="1"/>
          </p:cNvSpPr>
          <p:nvPr/>
        </p:nvSpPr>
        <p:spPr bwMode="auto">
          <a:xfrm flipV="1">
            <a:off x="6153183" y="4698237"/>
            <a:ext cx="589300" cy="0"/>
          </a:xfrm>
          <a:prstGeom prst="line">
            <a:avLst/>
          </a:prstGeom>
          <a:noFill/>
          <a:ln w="57150"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 name="Line 33"/>
          <p:cNvSpPr>
            <a:spLocks noChangeShapeType="1"/>
          </p:cNvSpPr>
          <p:nvPr/>
        </p:nvSpPr>
        <p:spPr bwMode="auto">
          <a:xfrm flipV="1">
            <a:off x="3116466" y="4683797"/>
            <a:ext cx="584419" cy="0"/>
          </a:xfrm>
          <a:prstGeom prst="line">
            <a:avLst/>
          </a:prstGeom>
          <a:noFill/>
          <a:ln w="57150"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 name="Rectangle 29"/>
          <p:cNvSpPr>
            <a:spLocks noChangeArrowheads="1"/>
          </p:cNvSpPr>
          <p:nvPr/>
        </p:nvSpPr>
        <p:spPr bwMode="auto">
          <a:xfrm>
            <a:off x="5455724" y="3551017"/>
            <a:ext cx="486679" cy="514139"/>
          </a:xfrm>
          <a:prstGeom prst="rect">
            <a:avLst/>
          </a:prstGeom>
          <a:pattFill prst="wdDnDiag">
            <a:fgClr>
              <a:srgbClr val="FF0000"/>
            </a:fgClr>
            <a:bgClr>
              <a:prstClr val="white"/>
            </a:bgClr>
          </a:pattFill>
          <a:ln w="9525">
            <a:solidFill>
              <a:schemeClr val="tx1"/>
            </a:solidFill>
            <a:miter lim="800000"/>
            <a:headEnd/>
            <a:tailEnd/>
          </a:ln>
        </p:spPr>
        <p:txBody>
          <a:bodyPr wrap="none" anchor="ctr"/>
          <a:lstStyle/>
          <a:p>
            <a:pPr algn="ctr"/>
            <a:r>
              <a:rPr lang="en-US" sz="3200" b="1" dirty="0" smtClean="0">
                <a:latin typeface="Times New Roman" charset="0"/>
              </a:rPr>
              <a:t>D’</a:t>
            </a:r>
            <a:endParaRPr lang="en-US" sz="3200" b="1" dirty="0">
              <a:latin typeface="Times New Roman" charset="0"/>
            </a:endParaRPr>
          </a:p>
        </p:txBody>
      </p:sp>
      <p:sp>
        <p:nvSpPr>
          <p:cNvPr id="74" name="Rectangle 29"/>
          <p:cNvSpPr>
            <a:spLocks noChangeArrowheads="1"/>
          </p:cNvSpPr>
          <p:nvPr/>
        </p:nvSpPr>
        <p:spPr bwMode="auto">
          <a:xfrm>
            <a:off x="5933192" y="3551017"/>
            <a:ext cx="486679" cy="514139"/>
          </a:xfrm>
          <a:prstGeom prst="rect">
            <a:avLst/>
          </a:prstGeom>
          <a:pattFill prst="wdDnDiag">
            <a:fgClr>
              <a:srgbClr val="FF0000"/>
            </a:fgClr>
            <a:bgClr>
              <a:prstClr val="white"/>
            </a:bgClr>
          </a:patt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75" name="Rectangle 29"/>
          <p:cNvSpPr>
            <a:spLocks noChangeArrowheads="1"/>
          </p:cNvSpPr>
          <p:nvPr/>
        </p:nvSpPr>
        <p:spPr bwMode="auto">
          <a:xfrm>
            <a:off x="2422813" y="3551017"/>
            <a:ext cx="469663" cy="514139"/>
          </a:xfrm>
          <a:prstGeom prst="rect">
            <a:avLst/>
          </a:prstGeom>
          <a:pattFill prst="wdDnDiag">
            <a:fgClr>
              <a:srgbClr val="FF0000"/>
            </a:fgClr>
            <a:bgClr>
              <a:prstClr val="white"/>
            </a:bgClr>
          </a:pattFill>
          <a:ln w="9525">
            <a:solidFill>
              <a:schemeClr val="tx1"/>
            </a:solidFill>
            <a:miter lim="800000"/>
            <a:headEnd/>
            <a:tailEnd/>
          </a:ln>
        </p:spPr>
        <p:txBody>
          <a:bodyPr wrap="none" anchor="ctr"/>
          <a:lstStyle/>
          <a:p>
            <a:pPr algn="ctr"/>
            <a:r>
              <a:rPr lang="en-US" sz="3200" b="1" dirty="0">
                <a:latin typeface="Times New Roman" charset="0"/>
              </a:rPr>
              <a:t>B</a:t>
            </a:r>
            <a:r>
              <a:rPr lang="en-US" sz="3200" b="1" dirty="0" smtClean="0">
                <a:latin typeface="Times New Roman" charset="0"/>
              </a:rPr>
              <a:t>’</a:t>
            </a:r>
            <a:endParaRPr lang="en-US" sz="3200" b="1" dirty="0">
              <a:latin typeface="Times New Roman" charset="0"/>
            </a:endParaRPr>
          </a:p>
        </p:txBody>
      </p:sp>
      <p:sp>
        <p:nvSpPr>
          <p:cNvPr id="76" name="Rectangle 29"/>
          <p:cNvSpPr>
            <a:spLocks noChangeArrowheads="1"/>
          </p:cNvSpPr>
          <p:nvPr/>
        </p:nvSpPr>
        <p:spPr bwMode="auto">
          <a:xfrm>
            <a:off x="2900281" y="3551017"/>
            <a:ext cx="469663" cy="514139"/>
          </a:xfrm>
          <a:prstGeom prst="rect">
            <a:avLst/>
          </a:prstGeom>
          <a:pattFill prst="wdDnDiag">
            <a:fgClr>
              <a:srgbClr val="FF0000"/>
            </a:fgClr>
            <a:bgClr>
              <a:prstClr val="white"/>
            </a:bgClr>
          </a:pattFill>
          <a:ln w="9525">
            <a:solidFill>
              <a:schemeClr val="tx1"/>
            </a:solidFill>
            <a:miter lim="800000"/>
            <a:headEnd/>
            <a:tailEnd/>
          </a:ln>
        </p:spPr>
        <p:txBody>
          <a:bodyPr wrap="none" anchor="ctr"/>
          <a:lstStyle/>
          <a:p>
            <a:pPr algn="ctr"/>
            <a:endParaRPr lang="en-US" sz="3200" b="1" dirty="0">
              <a:latin typeface="Times New Roman" charset="0"/>
            </a:endParaRPr>
          </a:p>
        </p:txBody>
      </p:sp>
    </p:spTree>
    <p:extLst>
      <p:ext uri="{BB962C8B-B14F-4D97-AF65-F5344CB8AC3E}">
        <p14:creationId xmlns:p14="http://schemas.microsoft.com/office/powerpoint/2010/main" val="22838743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fade">
                                      <p:cBhvr>
                                        <p:cTn id="7" dur="500"/>
                                        <p:tgtEl>
                                          <p:spTgt spid="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childTnLst>
                                </p:cTn>
                              </p:par>
                              <p:par>
                                <p:cTn id="22" presetID="10" presetClass="exit" presetSubtype="0" fill="hold" grpId="0" nodeType="withEffect">
                                  <p:stCondLst>
                                    <p:cond delay="0"/>
                                  </p:stCondLst>
                                  <p:childTnLst>
                                    <p:animEffect transition="out" filter="fade">
                                      <p:cBhvr>
                                        <p:cTn id="23" dur="500"/>
                                        <p:tgtEl>
                                          <p:spTgt spid="48"/>
                                        </p:tgtEl>
                                      </p:cBhvr>
                                    </p:animEffect>
                                    <p:set>
                                      <p:cBhvr>
                                        <p:cTn id="24" dur="1" fill="hold">
                                          <p:stCondLst>
                                            <p:cond delay="499"/>
                                          </p:stCondLst>
                                        </p:cTn>
                                        <p:tgtEl>
                                          <p:spTgt spid="48"/>
                                        </p:tgtEl>
                                        <p:attrNameLst>
                                          <p:attrName>style.visibility</p:attrName>
                                        </p:attrNameLst>
                                      </p:cBhvr>
                                      <p:to>
                                        <p:strVal val="hidden"/>
                                      </p:to>
                                    </p:set>
                                  </p:childTnLst>
                                </p:cTn>
                              </p:par>
                              <p:par>
                                <p:cTn id="25" presetID="10" presetClass="exit" presetSubtype="0" fill="hold" grpId="0" nodeType="withEffect">
                                  <p:stCondLst>
                                    <p:cond delay="0"/>
                                  </p:stCondLst>
                                  <p:childTnLst>
                                    <p:animEffect transition="out" filter="fade">
                                      <p:cBhvr>
                                        <p:cTn id="26" dur="500"/>
                                        <p:tgtEl>
                                          <p:spTgt spid="49"/>
                                        </p:tgtEl>
                                      </p:cBhvr>
                                    </p:animEffect>
                                    <p:set>
                                      <p:cBhvr>
                                        <p:cTn id="27" dur="1" fill="hold">
                                          <p:stCondLst>
                                            <p:cond delay="499"/>
                                          </p:stCondLst>
                                        </p:cTn>
                                        <p:tgtEl>
                                          <p:spTgt spid="4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2">
                                            <p:txEl>
                                              <p:pRg st="1" end="1"/>
                                            </p:txEl>
                                          </p:spTgt>
                                        </p:tgtEl>
                                        <p:attrNameLst>
                                          <p:attrName>style.visibility</p:attrName>
                                        </p:attrNameLst>
                                      </p:cBhvr>
                                      <p:to>
                                        <p:strVal val="visible"/>
                                      </p:to>
                                    </p:set>
                                    <p:animEffect transition="in" filter="fade">
                                      <p:cBhvr>
                                        <p:cTn id="32" dur="500"/>
                                        <p:tgtEl>
                                          <p:spTgt spid="72">
                                            <p:txEl>
                                              <p:pRg st="1" end="1"/>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1"/>
                                        </p:tgtEl>
                                        <p:attrNameLst>
                                          <p:attrName>style.visibility</p:attrName>
                                        </p:attrNameLst>
                                      </p:cBhvr>
                                      <p:to>
                                        <p:strVal val="visible"/>
                                      </p:to>
                                    </p:set>
                                    <p:animEffect transition="in" filter="fade">
                                      <p:cBhvr>
                                        <p:cTn id="35" dur="500"/>
                                        <p:tgtEl>
                                          <p:spTgt spid="1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72">
                                            <p:txEl>
                                              <p:pRg st="2" end="2"/>
                                            </p:txEl>
                                          </p:spTgt>
                                        </p:tgtEl>
                                        <p:attrNameLst>
                                          <p:attrName>style.visibility</p:attrName>
                                        </p:attrNameLst>
                                      </p:cBhvr>
                                      <p:to>
                                        <p:strVal val="visible"/>
                                      </p:to>
                                    </p:set>
                                    <p:animEffect transition="in" filter="fade">
                                      <p:cBhvr>
                                        <p:cTn id="40" dur="500"/>
                                        <p:tgtEl>
                                          <p:spTgt spid="72">
                                            <p:txEl>
                                              <p:pRg st="2" end="2"/>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72">
                                            <p:txEl>
                                              <p:pRg st="3" end="3"/>
                                            </p:txEl>
                                          </p:spTgt>
                                        </p:tgtEl>
                                        <p:attrNameLst>
                                          <p:attrName>style.visibility</p:attrName>
                                        </p:attrNameLst>
                                      </p:cBhvr>
                                      <p:to>
                                        <p:strVal val="visible"/>
                                      </p:to>
                                    </p:set>
                                    <p:animEffect transition="in" filter="fade">
                                      <p:cBhvr>
                                        <p:cTn id="43" dur="500"/>
                                        <p:tgtEl>
                                          <p:spTgt spid="72">
                                            <p:txEl>
                                              <p:pRg st="3" end="3"/>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72">
                                            <p:txEl>
                                              <p:pRg st="4" end="4"/>
                                            </p:txEl>
                                          </p:spTgt>
                                        </p:tgtEl>
                                        <p:attrNameLst>
                                          <p:attrName>style.visibility</p:attrName>
                                        </p:attrNameLst>
                                      </p:cBhvr>
                                      <p:to>
                                        <p:strVal val="visible"/>
                                      </p:to>
                                    </p:set>
                                    <p:animEffect transition="in" filter="fade">
                                      <p:cBhvr>
                                        <p:cTn id="46" dur="500"/>
                                        <p:tgtEl>
                                          <p:spTgt spid="72">
                                            <p:txEl>
                                              <p:pRg st="4" end="4"/>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3"/>
                                        </p:tgtEl>
                                        <p:attrNameLst>
                                          <p:attrName>style.visibility</p:attrName>
                                        </p:attrNameLst>
                                      </p:cBhvr>
                                      <p:to>
                                        <p:strVal val="visible"/>
                                      </p:to>
                                    </p:set>
                                    <p:animEffect transition="in" filter="fade">
                                      <p:cBhvr>
                                        <p:cTn id="49" dur="500"/>
                                        <p:tgtEl>
                                          <p:spTgt spid="7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4"/>
                                        </p:tgtEl>
                                        <p:attrNameLst>
                                          <p:attrName>style.visibility</p:attrName>
                                        </p:attrNameLst>
                                      </p:cBhvr>
                                      <p:to>
                                        <p:strVal val="visible"/>
                                      </p:to>
                                    </p:set>
                                    <p:animEffect transition="in" filter="fade">
                                      <p:cBhvr>
                                        <p:cTn id="52" dur="500"/>
                                        <p:tgtEl>
                                          <p:spTgt spid="7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5"/>
                                        </p:tgtEl>
                                        <p:attrNameLst>
                                          <p:attrName>style.visibility</p:attrName>
                                        </p:attrNameLst>
                                      </p:cBhvr>
                                      <p:to>
                                        <p:strVal val="visible"/>
                                      </p:to>
                                    </p:set>
                                    <p:animEffect transition="in" filter="fade">
                                      <p:cBhvr>
                                        <p:cTn id="55" dur="500"/>
                                        <p:tgtEl>
                                          <p:spTgt spid="7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6"/>
                                        </p:tgtEl>
                                        <p:attrNameLst>
                                          <p:attrName>style.visibility</p:attrName>
                                        </p:attrNameLst>
                                      </p:cBhvr>
                                      <p:to>
                                        <p:strVal val="visible"/>
                                      </p:to>
                                    </p:set>
                                    <p:animEffect transition="in" filter="fade">
                                      <p:cBhvr>
                                        <p:cTn id="58"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48" grpId="0" animBg="1"/>
      <p:bldP spid="49" grpId="0" animBg="1"/>
      <p:bldP spid="36" grpId="0" animBg="1"/>
      <p:bldP spid="37" grpId="0" animBg="1"/>
      <p:bldP spid="44" grpId="0" animBg="1"/>
      <p:bldP spid="45" grpId="0" animBg="1"/>
      <p:bldP spid="73" grpId="0" animBg="1"/>
      <p:bldP spid="74" grpId="0" animBg="1"/>
      <p:bldP spid="75" grpId="0" animBg="1"/>
      <p:bldP spid="7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RLU Programming</a:t>
            </a:r>
            <a:endParaRPr lang="en-US" dirty="0"/>
          </a:p>
        </p:txBody>
      </p:sp>
      <p:sp>
        <p:nvSpPr>
          <p:cNvPr id="3" name="Content Placeholder 2"/>
          <p:cNvSpPr>
            <a:spLocks noGrp="1"/>
          </p:cNvSpPr>
          <p:nvPr>
            <p:ph idx="1"/>
          </p:nvPr>
        </p:nvSpPr>
        <p:spPr/>
        <p:txBody>
          <a:bodyPr>
            <a:normAutofit/>
          </a:bodyPr>
          <a:lstStyle/>
          <a:p>
            <a:r>
              <a:rPr lang="en-US" dirty="0" smtClean="0"/>
              <a:t>RLU API extends the RCU API:</a:t>
            </a:r>
          </a:p>
          <a:p>
            <a:pPr lvl="1"/>
            <a:r>
              <a:rPr lang="en-US" dirty="0" err="1" smtClean="0"/>
              <a:t>rcu_dereference</a:t>
            </a:r>
            <a:r>
              <a:rPr lang="en-US" dirty="0" smtClean="0"/>
              <a:t>(..) / </a:t>
            </a:r>
            <a:r>
              <a:rPr lang="en-US" dirty="0" err="1" smtClean="0"/>
              <a:t>rlu_dereference</a:t>
            </a:r>
            <a:r>
              <a:rPr lang="en-US" dirty="0" smtClean="0"/>
              <a:t>(..)</a:t>
            </a:r>
          </a:p>
          <a:p>
            <a:pPr lvl="1"/>
            <a:r>
              <a:rPr lang="en-US" dirty="0" err="1" smtClean="0"/>
              <a:t>rcu_assign_pointer</a:t>
            </a:r>
            <a:r>
              <a:rPr lang="en-US" dirty="0" smtClean="0"/>
              <a:t>(..) / </a:t>
            </a:r>
            <a:r>
              <a:rPr lang="en-US" dirty="0" err="1" smtClean="0"/>
              <a:t>rlu_assign_pointer</a:t>
            </a:r>
            <a:r>
              <a:rPr lang="en-US" dirty="0" smtClean="0"/>
              <a:t>(..)</a:t>
            </a:r>
          </a:p>
          <a:p>
            <a:pPr lvl="1"/>
            <a:r>
              <a:rPr lang="en-US" dirty="0" smtClean="0"/>
              <a:t>…</a:t>
            </a:r>
          </a:p>
          <a:p>
            <a:r>
              <a:rPr lang="en-US" dirty="0" smtClean="0"/>
              <a:t>RLU adds a new call: </a:t>
            </a:r>
            <a:r>
              <a:rPr lang="en-US" dirty="0" err="1" smtClean="0">
                <a:solidFill>
                  <a:srgbClr val="FF0000"/>
                </a:solidFill>
              </a:rPr>
              <a:t>rlu_try_lock</a:t>
            </a:r>
            <a:r>
              <a:rPr lang="en-US" dirty="0" smtClean="0"/>
              <a:t>(..)</a:t>
            </a:r>
          </a:p>
          <a:p>
            <a:pPr lvl="1"/>
            <a:r>
              <a:rPr lang="en-US" dirty="0" smtClean="0"/>
              <a:t>To modify object =&gt; Lock it</a:t>
            </a:r>
          </a:p>
          <a:p>
            <a:pPr lvl="1"/>
            <a:r>
              <a:rPr lang="en-US" dirty="0" smtClean="0"/>
              <a:t>Provides multi-location atomic updates</a:t>
            </a:r>
          </a:p>
          <a:p>
            <a:pPr lvl="2"/>
            <a:r>
              <a:rPr lang="en-US" dirty="0" smtClean="0"/>
              <a:t>Hides </a:t>
            </a:r>
            <a:r>
              <a:rPr lang="en-US" dirty="0" smtClean="0"/>
              <a:t>object duplications and manipulations</a:t>
            </a:r>
          </a:p>
        </p:txBody>
      </p:sp>
    </p:spTree>
    <p:extLst>
      <p:ext uri="{BB962C8B-B14F-4D97-AF65-F5344CB8AC3E}">
        <p14:creationId xmlns:p14="http://schemas.microsoft.com/office/powerpoint/2010/main" val="298696401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799"/>
            <a:ext cx="8229600" cy="1143000"/>
          </a:xfrm>
        </p:spPr>
        <p:txBody>
          <a:bodyPr>
            <a:normAutofit fontScale="90000"/>
          </a:bodyPr>
          <a:lstStyle/>
          <a:p>
            <a:r>
              <a:rPr lang="en-US" dirty="0" smtClean="0"/>
              <a:t>Programming </a:t>
            </a:r>
            <a:r>
              <a:rPr lang="en-US" dirty="0" smtClean="0"/>
              <a:t>Example</a:t>
            </a:r>
            <a:br>
              <a:rPr lang="en-US" dirty="0" smtClean="0"/>
            </a:br>
            <a:r>
              <a:rPr lang="en-US" sz="4000" dirty="0" smtClean="0"/>
              <a:t>List </a:t>
            </a:r>
            <a:r>
              <a:rPr lang="en-US" sz="4000" dirty="0" smtClean="0"/>
              <a:t>Delete with a </a:t>
            </a:r>
            <a:r>
              <a:rPr lang="en-US" sz="4000" dirty="0" err="1" smtClean="0"/>
              <a:t>Mutex</a:t>
            </a:r>
            <a:endParaRPr lang="en-US" sz="4000" dirty="0"/>
          </a:p>
        </p:txBody>
      </p:sp>
      <p:sp>
        <p:nvSpPr>
          <p:cNvPr id="5" name="Content Placeholder 2"/>
          <p:cNvSpPr txBox="1">
            <a:spLocks/>
          </p:cNvSpPr>
          <p:nvPr/>
        </p:nvSpPr>
        <p:spPr>
          <a:xfrm>
            <a:off x="2173848" y="1391918"/>
            <a:ext cx="4811152" cy="5293363"/>
          </a:xfrm>
          <a:prstGeom prst="rect">
            <a:avLst/>
          </a:prstGeom>
          <a:ln w="12700">
            <a:solidFill>
              <a:schemeClr val="tx1"/>
            </a:solidFill>
          </a:ln>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350" dirty="0">
                <a:latin typeface="Courier"/>
                <a:cs typeface="Courier"/>
              </a:rPr>
              <a:t>void </a:t>
            </a:r>
            <a:r>
              <a:rPr lang="en-US" sz="1350" b="1" dirty="0" err="1">
                <a:latin typeface="Courier"/>
                <a:cs typeface="Courier"/>
              </a:rPr>
              <a:t>RLU_list_delete</a:t>
            </a:r>
            <a:r>
              <a:rPr lang="en-US" sz="1350" dirty="0">
                <a:latin typeface="Courier"/>
                <a:cs typeface="Courier"/>
              </a:rPr>
              <a:t>(</a:t>
            </a:r>
            <a:r>
              <a:rPr lang="en-US" sz="1350" dirty="0" err="1">
                <a:latin typeface="Courier"/>
                <a:cs typeface="Courier"/>
              </a:rPr>
              <a:t>list_t</a:t>
            </a:r>
            <a:r>
              <a:rPr lang="en-US" sz="1350" dirty="0">
                <a:latin typeface="Courier"/>
                <a:cs typeface="Courier"/>
              </a:rPr>
              <a:t> *list, </a:t>
            </a:r>
            <a:r>
              <a:rPr lang="en-US" sz="1350" dirty="0" err="1">
                <a:latin typeface="Courier"/>
                <a:cs typeface="Courier"/>
              </a:rPr>
              <a:t>int</a:t>
            </a:r>
            <a:r>
              <a:rPr lang="en-US" sz="1350" dirty="0">
                <a:latin typeface="Courier"/>
                <a:cs typeface="Courier"/>
              </a:rPr>
              <a:t> </a:t>
            </a:r>
            <a:r>
              <a:rPr lang="en-US" sz="1350" dirty="0" err="1">
                <a:latin typeface="Courier"/>
                <a:cs typeface="Courier"/>
              </a:rPr>
              <a:t>val</a:t>
            </a:r>
            <a:r>
              <a:rPr lang="en-US" sz="1350" dirty="0">
                <a:latin typeface="Courier"/>
                <a:cs typeface="Courier"/>
              </a:rPr>
              <a:t>) {</a:t>
            </a:r>
          </a:p>
          <a:p>
            <a:pPr marL="0" indent="0">
              <a:buNone/>
            </a:pPr>
            <a:r>
              <a:rPr lang="en-US" sz="1350" dirty="0">
                <a:latin typeface="Courier"/>
                <a:cs typeface="Courier"/>
              </a:rPr>
              <a:t>	</a:t>
            </a:r>
            <a:endParaRPr lang="en-US" sz="1350" dirty="0" smtClean="0">
              <a:latin typeface="Courier"/>
              <a:cs typeface="Courier"/>
            </a:endParaRPr>
          </a:p>
          <a:p>
            <a:pPr marL="0" indent="0">
              <a:buNone/>
            </a:pPr>
            <a:r>
              <a:rPr lang="en-US" sz="1350" dirty="0">
                <a:latin typeface="Courier"/>
                <a:cs typeface="Courier"/>
              </a:rPr>
              <a:t>	</a:t>
            </a:r>
            <a:r>
              <a:rPr lang="en-US" sz="1350" dirty="0" err="1">
                <a:solidFill>
                  <a:srgbClr val="0000FF"/>
                </a:solidFill>
                <a:latin typeface="Courier"/>
                <a:cs typeface="Courier"/>
              </a:rPr>
              <a:t>spin_lock</a:t>
            </a:r>
            <a:r>
              <a:rPr lang="en-US" sz="1350" dirty="0">
                <a:latin typeface="Courier"/>
                <a:cs typeface="Courier"/>
              </a:rPr>
              <a:t>(&amp;</a:t>
            </a:r>
            <a:r>
              <a:rPr lang="en-US" sz="1350" dirty="0" err="1">
                <a:latin typeface="Courier"/>
                <a:cs typeface="Courier"/>
              </a:rPr>
              <a:t>writer_lock</a:t>
            </a:r>
            <a:r>
              <a:rPr lang="en-US" sz="1350" dirty="0">
                <a:latin typeface="Courier"/>
                <a:cs typeface="Courier"/>
              </a:rPr>
              <a:t>)</a:t>
            </a:r>
            <a:r>
              <a:rPr lang="en-US" sz="1350" dirty="0" smtClean="0">
                <a:latin typeface="Courier"/>
                <a:cs typeface="Courier"/>
              </a:rPr>
              <a:t>;</a:t>
            </a:r>
            <a:endParaRPr lang="en-US" sz="1350" dirty="0">
              <a:latin typeface="Courier"/>
              <a:cs typeface="Courier"/>
            </a:endParaRPr>
          </a:p>
          <a:p>
            <a:pPr marL="0" indent="0">
              <a:buNone/>
            </a:pPr>
            <a:r>
              <a:rPr lang="en-US" sz="1350" dirty="0">
                <a:latin typeface="Courier"/>
                <a:cs typeface="Courier"/>
              </a:rPr>
              <a:t>	</a:t>
            </a:r>
            <a:r>
              <a:rPr lang="en-US" sz="1350" dirty="0" err="1" smtClean="0">
                <a:solidFill>
                  <a:srgbClr val="0000FF"/>
                </a:solidFill>
                <a:latin typeface="Courier"/>
                <a:cs typeface="Courier"/>
              </a:rPr>
              <a:t>rlu_reader_lock</a:t>
            </a:r>
            <a:r>
              <a:rPr lang="en-US" sz="1350" dirty="0">
                <a:latin typeface="Courier"/>
                <a:cs typeface="Courier"/>
              </a:rPr>
              <a:t>();</a:t>
            </a:r>
          </a:p>
          <a:p>
            <a:pPr marL="0" indent="0">
              <a:buNone/>
            </a:pPr>
            <a:r>
              <a:rPr lang="en-US" sz="1350" dirty="0">
                <a:latin typeface="Courier"/>
                <a:cs typeface="Courier"/>
              </a:rPr>
              <a:t>	</a:t>
            </a:r>
          </a:p>
          <a:p>
            <a:pPr marL="0" indent="0">
              <a:buNone/>
            </a:pPr>
            <a:r>
              <a:rPr lang="en-US" sz="1350" dirty="0">
                <a:latin typeface="Courier"/>
                <a:cs typeface="Courier"/>
              </a:rPr>
              <a:t>	</a:t>
            </a:r>
            <a:r>
              <a:rPr lang="en-US" sz="1350" dirty="0" err="1">
                <a:latin typeface="Courier"/>
                <a:cs typeface="Courier"/>
              </a:rPr>
              <a:t>prev</a:t>
            </a:r>
            <a:r>
              <a:rPr lang="en-US" sz="1350" dirty="0">
                <a:latin typeface="Courier"/>
                <a:cs typeface="Courier"/>
              </a:rPr>
              <a:t> = </a:t>
            </a:r>
            <a:r>
              <a:rPr lang="en-US" sz="1350" dirty="0" err="1">
                <a:solidFill>
                  <a:srgbClr val="0000FF"/>
                </a:solidFill>
                <a:latin typeface="Courier"/>
                <a:cs typeface="Courier"/>
              </a:rPr>
              <a:t>rlu_dereference</a:t>
            </a:r>
            <a:r>
              <a:rPr lang="en-US" sz="1350" dirty="0">
                <a:latin typeface="Courier"/>
                <a:cs typeface="Courier"/>
              </a:rPr>
              <a:t>(list-&gt;head);</a:t>
            </a:r>
          </a:p>
          <a:p>
            <a:pPr marL="0" indent="0">
              <a:buNone/>
            </a:pPr>
            <a:r>
              <a:rPr lang="en-US" sz="1350" dirty="0">
                <a:latin typeface="Courier"/>
                <a:cs typeface="Courier"/>
              </a:rPr>
              <a:t>	</a:t>
            </a:r>
            <a:r>
              <a:rPr lang="en-US" sz="1350" dirty="0" err="1">
                <a:latin typeface="Courier"/>
                <a:cs typeface="Courier"/>
              </a:rPr>
              <a:t>curr</a:t>
            </a:r>
            <a:r>
              <a:rPr lang="en-US" sz="1350" dirty="0">
                <a:latin typeface="Courier"/>
                <a:cs typeface="Courier"/>
              </a:rPr>
              <a:t> = </a:t>
            </a:r>
            <a:r>
              <a:rPr lang="en-US" sz="1350" dirty="0" err="1">
                <a:solidFill>
                  <a:srgbClr val="0000FF"/>
                </a:solidFill>
                <a:latin typeface="Courier"/>
                <a:cs typeface="Courier"/>
              </a:rPr>
              <a:t>rlu_dereference</a:t>
            </a:r>
            <a:r>
              <a:rPr lang="en-US" sz="1350" dirty="0">
                <a:latin typeface="Courier"/>
                <a:cs typeface="Courier"/>
              </a:rPr>
              <a:t>(</a:t>
            </a:r>
            <a:r>
              <a:rPr lang="en-US" sz="1350" dirty="0" err="1">
                <a:latin typeface="Courier"/>
                <a:cs typeface="Courier"/>
              </a:rPr>
              <a:t>prev</a:t>
            </a:r>
            <a:r>
              <a:rPr lang="en-US" sz="1350" dirty="0">
                <a:latin typeface="Courier"/>
                <a:cs typeface="Courier"/>
              </a:rPr>
              <a:t>-&gt;next);</a:t>
            </a:r>
          </a:p>
          <a:p>
            <a:pPr marL="0" indent="0">
              <a:buNone/>
            </a:pPr>
            <a:r>
              <a:rPr lang="en-US" sz="1350" dirty="0">
                <a:latin typeface="Courier"/>
                <a:cs typeface="Courier"/>
              </a:rPr>
              <a:t>	</a:t>
            </a:r>
            <a:r>
              <a:rPr lang="en-US" sz="1350" b="1" dirty="0">
                <a:latin typeface="Courier"/>
                <a:cs typeface="Courier"/>
              </a:rPr>
              <a:t>while</a:t>
            </a:r>
            <a:r>
              <a:rPr lang="en-US" sz="1350" dirty="0">
                <a:latin typeface="Courier"/>
                <a:cs typeface="Courier"/>
              </a:rPr>
              <a:t> (</a:t>
            </a:r>
            <a:r>
              <a:rPr lang="en-US" sz="1350" dirty="0" err="1">
                <a:latin typeface="Courier"/>
                <a:cs typeface="Courier"/>
              </a:rPr>
              <a:t>curr</a:t>
            </a:r>
            <a:r>
              <a:rPr lang="en-US" sz="1350" dirty="0">
                <a:latin typeface="Courier"/>
                <a:cs typeface="Courier"/>
              </a:rPr>
              <a:t>-&gt;</a:t>
            </a:r>
            <a:r>
              <a:rPr lang="en-US" sz="1350" dirty="0" err="1">
                <a:latin typeface="Courier"/>
                <a:cs typeface="Courier"/>
              </a:rPr>
              <a:t>val</a:t>
            </a:r>
            <a:r>
              <a:rPr lang="en-US" sz="1350" dirty="0">
                <a:latin typeface="Courier"/>
                <a:cs typeface="Courier"/>
              </a:rPr>
              <a:t> &lt; </a:t>
            </a:r>
            <a:r>
              <a:rPr lang="en-US" sz="1350" dirty="0" err="1">
                <a:latin typeface="Courier"/>
                <a:cs typeface="Courier"/>
              </a:rPr>
              <a:t>val</a:t>
            </a:r>
            <a:r>
              <a:rPr lang="en-US" sz="1350" dirty="0">
                <a:latin typeface="Courier"/>
                <a:cs typeface="Courier"/>
              </a:rPr>
              <a:t>) {</a:t>
            </a:r>
          </a:p>
          <a:p>
            <a:pPr marL="0" indent="0">
              <a:buNone/>
            </a:pPr>
            <a:r>
              <a:rPr lang="en-US" sz="1350" dirty="0">
                <a:latin typeface="Courier"/>
                <a:cs typeface="Courier"/>
              </a:rPr>
              <a:t>		</a:t>
            </a:r>
            <a:r>
              <a:rPr lang="en-US" sz="1350" dirty="0" err="1">
                <a:latin typeface="Courier"/>
                <a:cs typeface="Courier"/>
              </a:rPr>
              <a:t>prev</a:t>
            </a:r>
            <a:r>
              <a:rPr lang="en-US" sz="1350" dirty="0">
                <a:latin typeface="Courier"/>
                <a:cs typeface="Courier"/>
              </a:rPr>
              <a:t> = </a:t>
            </a:r>
            <a:r>
              <a:rPr lang="en-US" sz="1350" dirty="0" err="1">
                <a:latin typeface="Courier"/>
                <a:cs typeface="Courier"/>
              </a:rPr>
              <a:t>curr</a:t>
            </a:r>
            <a:r>
              <a:rPr lang="en-US" sz="1350" dirty="0">
                <a:latin typeface="Courier"/>
                <a:cs typeface="Courier"/>
              </a:rPr>
              <a:t>;</a:t>
            </a:r>
          </a:p>
          <a:p>
            <a:pPr marL="0" indent="0">
              <a:buNone/>
            </a:pPr>
            <a:r>
              <a:rPr lang="en-US" sz="1350" dirty="0">
                <a:latin typeface="Courier"/>
                <a:cs typeface="Courier"/>
              </a:rPr>
              <a:t>		</a:t>
            </a:r>
            <a:r>
              <a:rPr lang="en-US" sz="1350" dirty="0" err="1">
                <a:latin typeface="Courier"/>
                <a:cs typeface="Courier"/>
              </a:rPr>
              <a:t>curr</a:t>
            </a:r>
            <a:r>
              <a:rPr lang="en-US" sz="1350" dirty="0">
                <a:latin typeface="Courier"/>
                <a:cs typeface="Courier"/>
              </a:rPr>
              <a:t> = </a:t>
            </a:r>
            <a:r>
              <a:rPr lang="en-US" sz="1350" dirty="0" err="1">
                <a:solidFill>
                  <a:srgbClr val="0000FF"/>
                </a:solidFill>
                <a:latin typeface="Courier"/>
                <a:cs typeface="Courier"/>
              </a:rPr>
              <a:t>rlu_dereference</a:t>
            </a:r>
            <a:r>
              <a:rPr lang="en-US" sz="1350" dirty="0">
                <a:latin typeface="Courier"/>
                <a:cs typeface="Courier"/>
              </a:rPr>
              <a:t>(</a:t>
            </a:r>
            <a:r>
              <a:rPr lang="en-US" sz="1350" dirty="0" err="1">
                <a:latin typeface="Courier"/>
                <a:cs typeface="Courier"/>
              </a:rPr>
              <a:t>prev</a:t>
            </a:r>
            <a:r>
              <a:rPr lang="en-US" sz="1350" dirty="0">
                <a:latin typeface="Courier"/>
                <a:cs typeface="Courier"/>
              </a:rPr>
              <a:t>-&gt;next);</a:t>
            </a:r>
          </a:p>
          <a:p>
            <a:pPr marL="0" indent="0">
              <a:buNone/>
            </a:pPr>
            <a:r>
              <a:rPr lang="en-US" sz="1350" dirty="0">
                <a:latin typeface="Courier"/>
                <a:cs typeface="Courier"/>
              </a:rPr>
              <a:t>	}</a:t>
            </a:r>
          </a:p>
          <a:p>
            <a:pPr marL="0" indent="0">
              <a:buNone/>
            </a:pPr>
            <a:r>
              <a:rPr lang="en-US" sz="1350" dirty="0">
                <a:latin typeface="Courier"/>
                <a:cs typeface="Courier"/>
              </a:rPr>
              <a:t>	</a:t>
            </a:r>
          </a:p>
          <a:p>
            <a:pPr marL="0" indent="0">
              <a:buNone/>
            </a:pPr>
            <a:r>
              <a:rPr lang="en-US" sz="1350" dirty="0">
                <a:latin typeface="Courier"/>
                <a:cs typeface="Courier"/>
              </a:rPr>
              <a:t>	</a:t>
            </a:r>
            <a:r>
              <a:rPr lang="en-US" sz="1350" dirty="0" smtClean="0">
                <a:latin typeface="Courier"/>
                <a:cs typeface="Courier"/>
              </a:rPr>
              <a:t>next = </a:t>
            </a:r>
            <a:r>
              <a:rPr lang="en-US" sz="1350" dirty="0" err="1" smtClean="0">
                <a:solidFill>
                  <a:srgbClr val="0000FF"/>
                </a:solidFill>
                <a:latin typeface="Courier"/>
                <a:cs typeface="Courier"/>
              </a:rPr>
              <a:t>rlu_dereference</a:t>
            </a:r>
            <a:r>
              <a:rPr lang="en-US" sz="1350" dirty="0">
                <a:latin typeface="Courier"/>
                <a:cs typeface="Courier"/>
              </a:rPr>
              <a:t>(</a:t>
            </a:r>
            <a:r>
              <a:rPr lang="en-US" sz="1350" dirty="0" err="1">
                <a:latin typeface="Courier"/>
                <a:cs typeface="Courier"/>
              </a:rPr>
              <a:t>curr</a:t>
            </a:r>
            <a:r>
              <a:rPr lang="en-US" sz="1350" dirty="0">
                <a:latin typeface="Courier"/>
                <a:cs typeface="Courier"/>
              </a:rPr>
              <a:t>-&gt;next);</a:t>
            </a:r>
          </a:p>
          <a:p>
            <a:pPr marL="0" indent="0">
              <a:buNone/>
            </a:pPr>
            <a:r>
              <a:rPr lang="en-US" sz="1350" dirty="0">
                <a:latin typeface="Courier"/>
                <a:cs typeface="Courier"/>
              </a:rPr>
              <a:t>	</a:t>
            </a:r>
            <a:r>
              <a:rPr lang="en-US" sz="1350" b="1" dirty="0" err="1" smtClean="0">
                <a:solidFill>
                  <a:srgbClr val="FF0000"/>
                </a:solidFill>
                <a:latin typeface="Courier"/>
                <a:cs typeface="Courier"/>
              </a:rPr>
              <a:t>rlu_try_lock</a:t>
            </a:r>
            <a:r>
              <a:rPr lang="en-US" sz="1350" dirty="0">
                <a:latin typeface="Courier"/>
                <a:cs typeface="Courier"/>
              </a:rPr>
              <a:t>(&amp;</a:t>
            </a:r>
            <a:r>
              <a:rPr lang="en-US" sz="1350" dirty="0" err="1">
                <a:latin typeface="Courier"/>
                <a:cs typeface="Courier"/>
              </a:rPr>
              <a:t>prev</a:t>
            </a:r>
            <a:r>
              <a:rPr lang="en-US" sz="1350" dirty="0">
                <a:latin typeface="Courier"/>
                <a:cs typeface="Courier"/>
              </a:rPr>
              <a:t>)</a:t>
            </a:r>
          </a:p>
          <a:p>
            <a:pPr marL="0" indent="0">
              <a:buNone/>
            </a:pPr>
            <a:r>
              <a:rPr lang="en-US" sz="1350" dirty="0">
                <a:latin typeface="Courier"/>
                <a:cs typeface="Courier"/>
              </a:rPr>
              <a:t>	</a:t>
            </a:r>
            <a:r>
              <a:rPr lang="en-US" sz="1350" dirty="0" err="1">
                <a:solidFill>
                  <a:srgbClr val="0000FF"/>
                </a:solidFill>
                <a:latin typeface="Courier"/>
                <a:cs typeface="Courier"/>
              </a:rPr>
              <a:t>rlu_assign_ptr</a:t>
            </a:r>
            <a:r>
              <a:rPr lang="en-US" sz="1350" dirty="0">
                <a:latin typeface="Courier"/>
                <a:cs typeface="Courier"/>
              </a:rPr>
              <a:t>(&amp;(</a:t>
            </a:r>
            <a:r>
              <a:rPr lang="en-US" sz="1350" dirty="0" err="1">
                <a:latin typeface="Courier"/>
                <a:cs typeface="Courier"/>
              </a:rPr>
              <a:t>prev</a:t>
            </a:r>
            <a:r>
              <a:rPr lang="en-US" sz="1350" dirty="0">
                <a:latin typeface="Courier"/>
                <a:cs typeface="Courier"/>
              </a:rPr>
              <a:t>-&gt;next) , next);</a:t>
            </a:r>
          </a:p>
          <a:p>
            <a:pPr marL="0" indent="0">
              <a:buNone/>
            </a:pPr>
            <a:r>
              <a:rPr lang="en-US" sz="1350" dirty="0">
                <a:latin typeface="Courier"/>
                <a:cs typeface="Courier"/>
              </a:rPr>
              <a:t>	</a:t>
            </a:r>
          </a:p>
          <a:p>
            <a:pPr marL="0" indent="0">
              <a:buNone/>
            </a:pPr>
            <a:r>
              <a:rPr lang="en-US" sz="1350" dirty="0">
                <a:latin typeface="Courier"/>
                <a:cs typeface="Courier"/>
              </a:rPr>
              <a:t>	</a:t>
            </a:r>
            <a:r>
              <a:rPr lang="en-US" sz="1350" dirty="0" err="1">
                <a:solidFill>
                  <a:srgbClr val="0000FF"/>
                </a:solidFill>
                <a:latin typeface="Courier"/>
                <a:cs typeface="Courier"/>
              </a:rPr>
              <a:t>rlu_free</a:t>
            </a:r>
            <a:r>
              <a:rPr lang="en-US" sz="1350" dirty="0">
                <a:latin typeface="Courier"/>
                <a:cs typeface="Courier"/>
              </a:rPr>
              <a:t>(</a:t>
            </a:r>
            <a:r>
              <a:rPr lang="en-US" sz="1350" dirty="0" err="1">
                <a:latin typeface="Courier"/>
                <a:cs typeface="Courier"/>
              </a:rPr>
              <a:t>curr</a:t>
            </a:r>
            <a:r>
              <a:rPr lang="en-US" sz="1350" dirty="0" smtClean="0">
                <a:latin typeface="Courier"/>
                <a:cs typeface="Courier"/>
              </a:rPr>
              <a:t>);</a:t>
            </a:r>
            <a:endParaRPr lang="en-US" sz="1350" dirty="0">
              <a:latin typeface="Courier"/>
              <a:cs typeface="Courier"/>
            </a:endParaRPr>
          </a:p>
          <a:p>
            <a:pPr marL="0" indent="0">
              <a:buNone/>
            </a:pPr>
            <a:r>
              <a:rPr lang="en-US" sz="1350" dirty="0">
                <a:latin typeface="Courier"/>
                <a:cs typeface="Courier"/>
              </a:rPr>
              <a:t>	</a:t>
            </a:r>
            <a:r>
              <a:rPr lang="en-US" sz="1350" dirty="0" err="1" smtClean="0">
                <a:solidFill>
                  <a:srgbClr val="0000FF"/>
                </a:solidFill>
                <a:latin typeface="Courier"/>
                <a:cs typeface="Courier"/>
              </a:rPr>
              <a:t>rlu_reader_unlock</a:t>
            </a:r>
            <a:r>
              <a:rPr lang="en-US" sz="1350" dirty="0" smtClean="0">
                <a:latin typeface="Courier"/>
                <a:cs typeface="Courier"/>
              </a:rPr>
              <a:t>();</a:t>
            </a:r>
          </a:p>
          <a:p>
            <a:pPr marL="0" indent="0">
              <a:buNone/>
            </a:pPr>
            <a:r>
              <a:rPr lang="en-US" sz="1350" dirty="0" smtClean="0">
                <a:solidFill>
                  <a:srgbClr val="0000FF"/>
                </a:solidFill>
                <a:latin typeface="Courier"/>
                <a:cs typeface="Courier"/>
              </a:rPr>
              <a:t>	</a:t>
            </a:r>
            <a:r>
              <a:rPr lang="en-US" sz="1350" dirty="0" err="1" smtClean="0">
                <a:solidFill>
                  <a:srgbClr val="0000FF"/>
                </a:solidFill>
                <a:latin typeface="Courier"/>
                <a:cs typeface="Courier"/>
              </a:rPr>
              <a:t>spin_lock</a:t>
            </a:r>
            <a:r>
              <a:rPr lang="en-US" sz="1350" dirty="0" smtClean="0">
                <a:latin typeface="Courier"/>
                <a:cs typeface="Courier"/>
              </a:rPr>
              <a:t>(&amp;</a:t>
            </a:r>
            <a:r>
              <a:rPr lang="en-US" sz="1350" dirty="0" err="1" smtClean="0">
                <a:latin typeface="Courier"/>
                <a:cs typeface="Courier"/>
              </a:rPr>
              <a:t>writer_lock</a:t>
            </a:r>
            <a:r>
              <a:rPr lang="en-US" sz="1350" dirty="0" smtClean="0">
                <a:latin typeface="Courier"/>
                <a:cs typeface="Courier"/>
              </a:rPr>
              <a:t>);</a:t>
            </a:r>
            <a:endParaRPr lang="en-US" sz="1350" dirty="0">
              <a:latin typeface="Courier"/>
              <a:cs typeface="Courier"/>
            </a:endParaRPr>
          </a:p>
          <a:p>
            <a:pPr marL="0" indent="0">
              <a:buNone/>
            </a:pPr>
            <a:r>
              <a:rPr lang="en-US" sz="1350" dirty="0">
                <a:latin typeface="Courier"/>
                <a:cs typeface="Courier"/>
              </a:rPr>
              <a:t>}</a:t>
            </a:r>
          </a:p>
        </p:txBody>
      </p:sp>
      <p:sp>
        <p:nvSpPr>
          <p:cNvPr id="21" name="Rounded Rectangle 20"/>
          <p:cNvSpPr/>
          <p:nvPr/>
        </p:nvSpPr>
        <p:spPr>
          <a:xfrm>
            <a:off x="2514600" y="1828800"/>
            <a:ext cx="2743200" cy="685800"/>
          </a:xfrm>
          <a:prstGeom prst="roundRect">
            <a:avLst/>
          </a:prstGeom>
          <a:noFill/>
          <a:ln w="25400">
            <a:solidFill>
              <a:srgbClr val="FF0000"/>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ounded Rectangle 22"/>
          <p:cNvSpPr/>
          <p:nvPr/>
        </p:nvSpPr>
        <p:spPr>
          <a:xfrm>
            <a:off x="2514600" y="2590800"/>
            <a:ext cx="4343400" cy="1676400"/>
          </a:xfrm>
          <a:prstGeom prst="roundRect">
            <a:avLst/>
          </a:prstGeom>
          <a:noFill/>
          <a:ln w="25400">
            <a:solidFill>
              <a:srgbClr val="FF0000"/>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2514600" y="4343400"/>
            <a:ext cx="4343400" cy="870355"/>
          </a:xfrm>
          <a:prstGeom prst="roundRect">
            <a:avLst/>
          </a:prstGeom>
          <a:noFill/>
          <a:ln w="25400">
            <a:solidFill>
              <a:srgbClr val="FF0000"/>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ounded Rectangle 26"/>
          <p:cNvSpPr/>
          <p:nvPr/>
        </p:nvSpPr>
        <p:spPr>
          <a:xfrm>
            <a:off x="2514600" y="5385088"/>
            <a:ext cx="4343400" cy="790812"/>
          </a:xfrm>
          <a:prstGeom prst="roundRect">
            <a:avLst/>
          </a:prstGeom>
          <a:noFill/>
          <a:ln w="25400">
            <a:solidFill>
              <a:srgbClr val="FF0000"/>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7134836" y="1600200"/>
            <a:ext cx="1932964" cy="9144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b="1" dirty="0" smtClean="0">
                <a:solidFill>
                  <a:schemeClr val="tx1"/>
                </a:solidFill>
              </a:rPr>
              <a:t>Acquire </a:t>
            </a:r>
            <a:r>
              <a:rPr lang="en-US" sz="2200" b="1" dirty="0" err="1">
                <a:solidFill>
                  <a:schemeClr val="tx1"/>
                </a:solidFill>
              </a:rPr>
              <a:t>m</a:t>
            </a:r>
            <a:r>
              <a:rPr lang="en-US" sz="2200" b="1" dirty="0" err="1" smtClean="0">
                <a:solidFill>
                  <a:schemeClr val="tx1"/>
                </a:solidFill>
              </a:rPr>
              <a:t>utex</a:t>
            </a:r>
            <a:endParaRPr lang="en-US" sz="2200" b="1" dirty="0" smtClean="0">
              <a:solidFill>
                <a:schemeClr val="tx1"/>
              </a:solidFill>
            </a:endParaRPr>
          </a:p>
          <a:p>
            <a:pPr algn="ctr"/>
            <a:r>
              <a:rPr lang="en-US" sz="2200" b="1" dirty="0" smtClean="0">
                <a:solidFill>
                  <a:schemeClr val="tx1"/>
                </a:solidFill>
              </a:rPr>
              <a:t>and start</a:t>
            </a:r>
            <a:endParaRPr lang="en-US" sz="2200" b="1" dirty="0">
              <a:solidFill>
                <a:schemeClr val="tx1"/>
              </a:solidFill>
            </a:endParaRPr>
          </a:p>
        </p:txBody>
      </p:sp>
      <p:cxnSp>
        <p:nvCxnSpPr>
          <p:cNvPr id="10" name="Straight Arrow Connector 9"/>
          <p:cNvCxnSpPr>
            <a:stCxn id="6" idx="1"/>
            <a:endCxn id="21" idx="3"/>
          </p:cNvCxnSpPr>
          <p:nvPr/>
        </p:nvCxnSpPr>
        <p:spPr>
          <a:xfrm flipH="1">
            <a:off x="5257800" y="2057400"/>
            <a:ext cx="1877036" cy="1143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7134836" y="3009900"/>
            <a:ext cx="1859328" cy="9144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b="1" dirty="0" smtClean="0">
                <a:solidFill>
                  <a:schemeClr val="tx1"/>
                </a:solidFill>
              </a:rPr>
              <a:t>Find node</a:t>
            </a:r>
            <a:endParaRPr lang="en-US" sz="2200" b="1" dirty="0">
              <a:solidFill>
                <a:schemeClr val="tx1"/>
              </a:solidFill>
            </a:endParaRPr>
          </a:p>
        </p:txBody>
      </p:sp>
      <p:cxnSp>
        <p:nvCxnSpPr>
          <p:cNvPr id="31" name="Straight Arrow Connector 30"/>
          <p:cNvCxnSpPr>
            <a:stCxn id="30" idx="1"/>
          </p:cNvCxnSpPr>
          <p:nvPr/>
        </p:nvCxnSpPr>
        <p:spPr>
          <a:xfrm flipH="1">
            <a:off x="6858000" y="3467100"/>
            <a:ext cx="276836"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7134836" y="4372143"/>
            <a:ext cx="1859328" cy="9144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b="1" dirty="0" smtClean="0">
                <a:solidFill>
                  <a:schemeClr val="tx1"/>
                </a:solidFill>
              </a:rPr>
              <a:t>Delete node</a:t>
            </a:r>
            <a:endParaRPr lang="en-US" sz="2200" b="1" dirty="0">
              <a:solidFill>
                <a:schemeClr val="tx1"/>
              </a:solidFill>
            </a:endParaRPr>
          </a:p>
        </p:txBody>
      </p:sp>
      <p:cxnSp>
        <p:nvCxnSpPr>
          <p:cNvPr id="33" name="Straight Arrow Connector 32"/>
          <p:cNvCxnSpPr>
            <a:stCxn id="32" idx="1"/>
          </p:cNvCxnSpPr>
          <p:nvPr/>
        </p:nvCxnSpPr>
        <p:spPr>
          <a:xfrm flipH="1">
            <a:off x="6858000" y="4829343"/>
            <a:ext cx="276836"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7134836" y="5438943"/>
            <a:ext cx="1859328" cy="9144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b="1" dirty="0" smtClean="0">
                <a:solidFill>
                  <a:schemeClr val="tx1"/>
                </a:solidFill>
              </a:rPr>
              <a:t>Finish and release </a:t>
            </a:r>
            <a:r>
              <a:rPr lang="en-US" sz="2200" b="1" dirty="0" err="1" smtClean="0">
                <a:solidFill>
                  <a:schemeClr val="tx1"/>
                </a:solidFill>
              </a:rPr>
              <a:t>mutex</a:t>
            </a:r>
            <a:endParaRPr lang="en-US" sz="2200" b="1" dirty="0">
              <a:solidFill>
                <a:schemeClr val="tx1"/>
              </a:solidFill>
            </a:endParaRPr>
          </a:p>
        </p:txBody>
      </p:sp>
      <p:cxnSp>
        <p:nvCxnSpPr>
          <p:cNvPr id="35" name="Straight Arrow Connector 34"/>
          <p:cNvCxnSpPr>
            <a:stCxn id="34" idx="1"/>
          </p:cNvCxnSpPr>
          <p:nvPr/>
        </p:nvCxnSpPr>
        <p:spPr>
          <a:xfrm flipH="1">
            <a:off x="6858000" y="5896143"/>
            <a:ext cx="276836"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457200" y="5995366"/>
            <a:ext cx="8305801" cy="689915"/>
          </a:xfrm>
          <a:prstGeom prst="rect">
            <a:avLst/>
          </a:prstGeom>
          <a:solidFill>
            <a:schemeClr val="bg1"/>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tx1"/>
                </a:solidFill>
              </a:rPr>
              <a:t>How </a:t>
            </a:r>
            <a:r>
              <a:rPr lang="en-US" sz="2800" b="1" dirty="0" smtClean="0">
                <a:solidFill>
                  <a:schemeClr val="tx1"/>
                </a:solidFill>
              </a:rPr>
              <a:t>can we eliminate </a:t>
            </a:r>
            <a:r>
              <a:rPr lang="en-US" sz="2800" b="1" dirty="0" smtClean="0">
                <a:solidFill>
                  <a:schemeClr val="tx1"/>
                </a:solidFill>
              </a:rPr>
              <a:t>the </a:t>
            </a:r>
            <a:r>
              <a:rPr lang="en-US" sz="2800" b="1" dirty="0" err="1" smtClean="0">
                <a:solidFill>
                  <a:schemeClr val="tx1"/>
                </a:solidFill>
              </a:rPr>
              <a:t>mutex</a:t>
            </a:r>
            <a:r>
              <a:rPr lang="en-US" sz="2800" b="1" dirty="0" smtClean="0">
                <a:solidFill>
                  <a:schemeClr val="tx1"/>
                </a:solidFill>
              </a:rPr>
              <a:t>?</a:t>
            </a:r>
            <a:endParaRPr lang="en-US" sz="2800" b="1" dirty="0">
              <a:solidFill>
                <a:schemeClr val="tx1"/>
              </a:solidFill>
            </a:endParaRPr>
          </a:p>
        </p:txBody>
      </p:sp>
    </p:spTree>
    <p:extLst>
      <p:ext uri="{BB962C8B-B14F-4D97-AF65-F5344CB8AC3E}">
        <p14:creationId xmlns:p14="http://schemas.microsoft.com/office/powerpoint/2010/main" val="9277423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500"/>
                                        <p:tgtEl>
                                          <p:spTgt spid="3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500"/>
                                        <p:tgtEl>
                                          <p:spTgt spid="6"/>
                                        </p:tgtEl>
                                      </p:cBhvr>
                                    </p:animEffect>
                                    <p:set>
                                      <p:cBhvr>
                                        <p:cTn id="51" dur="1" fill="hold">
                                          <p:stCondLst>
                                            <p:cond delay="499"/>
                                          </p:stCondLst>
                                        </p:cTn>
                                        <p:tgtEl>
                                          <p:spTgt spid="6"/>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30"/>
                                        </p:tgtEl>
                                      </p:cBhvr>
                                    </p:animEffect>
                                    <p:set>
                                      <p:cBhvr>
                                        <p:cTn id="54" dur="1" fill="hold">
                                          <p:stCondLst>
                                            <p:cond delay="499"/>
                                          </p:stCondLst>
                                        </p:cTn>
                                        <p:tgtEl>
                                          <p:spTgt spid="30"/>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32"/>
                                        </p:tgtEl>
                                      </p:cBhvr>
                                    </p:animEffect>
                                    <p:set>
                                      <p:cBhvr>
                                        <p:cTn id="57" dur="1" fill="hold">
                                          <p:stCondLst>
                                            <p:cond delay="499"/>
                                          </p:stCondLst>
                                        </p:cTn>
                                        <p:tgtEl>
                                          <p:spTgt spid="32"/>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34"/>
                                        </p:tgtEl>
                                      </p:cBhvr>
                                    </p:animEffect>
                                    <p:set>
                                      <p:cBhvr>
                                        <p:cTn id="60" dur="1" fill="hold">
                                          <p:stCondLst>
                                            <p:cond delay="499"/>
                                          </p:stCondLst>
                                        </p:cTn>
                                        <p:tgtEl>
                                          <p:spTgt spid="34"/>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27"/>
                                        </p:tgtEl>
                                      </p:cBhvr>
                                    </p:animEffect>
                                    <p:set>
                                      <p:cBhvr>
                                        <p:cTn id="63" dur="1" fill="hold">
                                          <p:stCondLst>
                                            <p:cond delay="499"/>
                                          </p:stCondLst>
                                        </p:cTn>
                                        <p:tgtEl>
                                          <p:spTgt spid="27"/>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25"/>
                                        </p:tgtEl>
                                      </p:cBhvr>
                                    </p:animEffect>
                                    <p:set>
                                      <p:cBhvr>
                                        <p:cTn id="66" dur="1" fill="hold">
                                          <p:stCondLst>
                                            <p:cond delay="499"/>
                                          </p:stCondLst>
                                        </p:cTn>
                                        <p:tgtEl>
                                          <p:spTgt spid="25"/>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23"/>
                                        </p:tgtEl>
                                      </p:cBhvr>
                                    </p:animEffect>
                                    <p:set>
                                      <p:cBhvr>
                                        <p:cTn id="69" dur="1" fill="hold">
                                          <p:stCondLst>
                                            <p:cond delay="499"/>
                                          </p:stCondLst>
                                        </p:cTn>
                                        <p:tgtEl>
                                          <p:spTgt spid="23"/>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21"/>
                                        </p:tgtEl>
                                      </p:cBhvr>
                                    </p:animEffect>
                                    <p:set>
                                      <p:cBhvr>
                                        <p:cTn id="72" dur="1" fill="hold">
                                          <p:stCondLst>
                                            <p:cond delay="499"/>
                                          </p:stCondLst>
                                        </p:cTn>
                                        <p:tgtEl>
                                          <p:spTgt spid="21"/>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10"/>
                                        </p:tgtEl>
                                      </p:cBhvr>
                                    </p:animEffect>
                                    <p:set>
                                      <p:cBhvr>
                                        <p:cTn id="75" dur="1" fill="hold">
                                          <p:stCondLst>
                                            <p:cond delay="499"/>
                                          </p:stCondLst>
                                        </p:cTn>
                                        <p:tgtEl>
                                          <p:spTgt spid="10"/>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31"/>
                                        </p:tgtEl>
                                      </p:cBhvr>
                                    </p:animEffect>
                                    <p:set>
                                      <p:cBhvr>
                                        <p:cTn id="78" dur="1" fill="hold">
                                          <p:stCondLst>
                                            <p:cond delay="499"/>
                                          </p:stCondLst>
                                        </p:cTn>
                                        <p:tgtEl>
                                          <p:spTgt spid="31"/>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33"/>
                                        </p:tgtEl>
                                      </p:cBhvr>
                                    </p:animEffect>
                                    <p:set>
                                      <p:cBhvr>
                                        <p:cTn id="81" dur="1" fill="hold">
                                          <p:stCondLst>
                                            <p:cond delay="499"/>
                                          </p:stCondLst>
                                        </p:cTn>
                                        <p:tgtEl>
                                          <p:spTgt spid="33"/>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35"/>
                                        </p:tgtEl>
                                      </p:cBhvr>
                                    </p:animEffect>
                                    <p:set>
                                      <p:cBhvr>
                                        <p:cTn id="84" dur="1" fill="hold">
                                          <p:stCondLst>
                                            <p:cond delay="499"/>
                                          </p:stCondLst>
                                        </p:cTn>
                                        <p:tgtEl>
                                          <p:spTgt spid="35"/>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7"/>
                                        </p:tgtEl>
                                        <p:attrNameLst>
                                          <p:attrName>style.visibility</p:attrName>
                                        </p:attrNameLst>
                                      </p:cBhvr>
                                      <p:to>
                                        <p:strVal val="visible"/>
                                      </p:to>
                                    </p:set>
                                    <p:animEffect transition="in" filter="fade">
                                      <p:cBhvr>
                                        <p:cTn id="8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3" grpId="0" animBg="1"/>
      <p:bldP spid="23" grpId="1" animBg="1"/>
      <p:bldP spid="25" grpId="0" animBg="1"/>
      <p:bldP spid="25" grpId="1" animBg="1"/>
      <p:bldP spid="27" grpId="0" animBg="1"/>
      <p:bldP spid="27" grpId="1" animBg="1"/>
      <p:bldP spid="6" grpId="0" animBg="1"/>
      <p:bldP spid="6" grpId="1" animBg="1"/>
      <p:bldP spid="30" grpId="0" animBg="1"/>
      <p:bldP spid="30" grpId="1" animBg="1"/>
      <p:bldP spid="32" grpId="0" animBg="1"/>
      <p:bldP spid="32" grpId="1" animBg="1"/>
      <p:bldP spid="34" grpId="0" animBg="1"/>
      <p:bldP spid="34" grpId="1"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Down Arrow 217"/>
          <p:cNvSpPr/>
          <p:nvPr/>
        </p:nvSpPr>
        <p:spPr>
          <a:xfrm>
            <a:off x="5095627" y="3093735"/>
            <a:ext cx="484632" cy="380480"/>
          </a:xfrm>
          <a:prstGeom prst="down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50062" y="56024"/>
            <a:ext cx="8229600" cy="1143000"/>
          </a:xfrm>
        </p:spPr>
        <p:txBody>
          <a:bodyPr>
            <a:normAutofit/>
          </a:bodyPr>
          <a:lstStyle/>
          <a:p>
            <a:pPr algn="l" eaLnBrk="1" hangingPunct="1">
              <a:spcBef>
                <a:spcPct val="50000"/>
              </a:spcBef>
            </a:pPr>
            <a:r>
              <a:rPr lang="en-US" sz="4000" b="1" u="sng" dirty="0" smtClean="0"/>
              <a:t>RCU + Fine-Grained Locks</a:t>
            </a:r>
            <a:endParaRPr lang="en-US" b="1" u="sng" dirty="0"/>
          </a:p>
        </p:txBody>
      </p:sp>
      <p:sp>
        <p:nvSpPr>
          <p:cNvPr id="22" name="Rectangle 29"/>
          <p:cNvSpPr>
            <a:spLocks noChangeArrowheads="1"/>
          </p:cNvSpPr>
          <p:nvPr/>
        </p:nvSpPr>
        <p:spPr bwMode="auto">
          <a:xfrm>
            <a:off x="1844555" y="3562127"/>
            <a:ext cx="486679" cy="514139"/>
          </a:xfrm>
          <a:prstGeom prst="rect">
            <a:avLst/>
          </a:prstGeom>
          <a:solidFill>
            <a:srgbClr val="00FFCC"/>
          </a:solidFill>
          <a:ln w="9525">
            <a:solidFill>
              <a:schemeClr val="tx1"/>
            </a:solidFill>
            <a:miter lim="800000"/>
            <a:headEnd/>
            <a:tailEnd/>
          </a:ln>
        </p:spPr>
        <p:txBody>
          <a:bodyPr wrap="none" anchor="ctr"/>
          <a:lstStyle/>
          <a:p>
            <a:pPr algn="ctr"/>
            <a:r>
              <a:rPr lang="en-US" sz="3200" b="1" dirty="0" smtClean="0">
                <a:latin typeface="Times New Roman" charset="0"/>
              </a:rPr>
              <a:t>A</a:t>
            </a:r>
            <a:endParaRPr lang="en-US" sz="3200" b="1" dirty="0">
              <a:latin typeface="Times New Roman" charset="0"/>
            </a:endParaRPr>
          </a:p>
        </p:txBody>
      </p:sp>
      <p:sp>
        <p:nvSpPr>
          <p:cNvPr id="23" name="Rectangle 29"/>
          <p:cNvSpPr>
            <a:spLocks noChangeArrowheads="1"/>
          </p:cNvSpPr>
          <p:nvPr/>
        </p:nvSpPr>
        <p:spPr bwMode="auto">
          <a:xfrm>
            <a:off x="2322023" y="3562127"/>
            <a:ext cx="486679" cy="514139"/>
          </a:xfrm>
          <a:prstGeom prst="rect">
            <a:avLst/>
          </a:prstGeom>
          <a:solidFill>
            <a:srgbClr val="00FFCC"/>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24" name="Line 33"/>
          <p:cNvSpPr>
            <a:spLocks noChangeShapeType="1"/>
          </p:cNvSpPr>
          <p:nvPr/>
        </p:nvSpPr>
        <p:spPr bwMode="auto">
          <a:xfrm flipV="1">
            <a:off x="2547327" y="3833638"/>
            <a:ext cx="823500" cy="0"/>
          </a:xfrm>
          <a:prstGeom prst="line">
            <a:avLst/>
          </a:prstGeom>
          <a:noFill/>
          <a:ln w="57150"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 name="Rectangle 29"/>
          <p:cNvSpPr>
            <a:spLocks noChangeArrowheads="1"/>
          </p:cNvSpPr>
          <p:nvPr/>
        </p:nvSpPr>
        <p:spPr bwMode="auto">
          <a:xfrm>
            <a:off x="3370827" y="3562127"/>
            <a:ext cx="486679" cy="514139"/>
          </a:xfrm>
          <a:prstGeom prst="rect">
            <a:avLst/>
          </a:prstGeom>
          <a:solidFill>
            <a:srgbClr val="00FFCC"/>
          </a:solidFill>
          <a:ln w="9525">
            <a:solidFill>
              <a:schemeClr val="tx1"/>
            </a:solidFill>
            <a:miter lim="800000"/>
            <a:headEnd/>
            <a:tailEnd/>
          </a:ln>
        </p:spPr>
        <p:txBody>
          <a:bodyPr wrap="none" anchor="ctr"/>
          <a:lstStyle/>
          <a:p>
            <a:pPr algn="ctr"/>
            <a:r>
              <a:rPr lang="en-US" sz="3200" b="1" dirty="0">
                <a:latin typeface="Times New Roman" charset="0"/>
              </a:rPr>
              <a:t>B</a:t>
            </a:r>
          </a:p>
        </p:txBody>
      </p:sp>
      <p:sp>
        <p:nvSpPr>
          <p:cNvPr id="37" name="Rectangle 29"/>
          <p:cNvSpPr>
            <a:spLocks noChangeArrowheads="1"/>
          </p:cNvSpPr>
          <p:nvPr/>
        </p:nvSpPr>
        <p:spPr bwMode="auto">
          <a:xfrm>
            <a:off x="3848295" y="3562127"/>
            <a:ext cx="486679" cy="514139"/>
          </a:xfrm>
          <a:prstGeom prst="rect">
            <a:avLst/>
          </a:prstGeom>
          <a:solidFill>
            <a:srgbClr val="00FFCC"/>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40" name="Line 33"/>
          <p:cNvSpPr>
            <a:spLocks noChangeShapeType="1"/>
          </p:cNvSpPr>
          <p:nvPr/>
        </p:nvSpPr>
        <p:spPr bwMode="auto">
          <a:xfrm flipV="1">
            <a:off x="4070573" y="3833638"/>
            <a:ext cx="823500" cy="0"/>
          </a:xfrm>
          <a:prstGeom prst="line">
            <a:avLst/>
          </a:prstGeom>
          <a:noFill/>
          <a:ln w="57150"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 name="Rectangle 29"/>
          <p:cNvSpPr>
            <a:spLocks noChangeArrowheads="1"/>
          </p:cNvSpPr>
          <p:nvPr/>
        </p:nvSpPr>
        <p:spPr bwMode="auto">
          <a:xfrm>
            <a:off x="4881272" y="3576568"/>
            <a:ext cx="486679" cy="514139"/>
          </a:xfrm>
          <a:prstGeom prst="rect">
            <a:avLst/>
          </a:prstGeom>
          <a:solidFill>
            <a:srgbClr val="00FFCC"/>
          </a:solidFill>
          <a:ln w="9525">
            <a:solidFill>
              <a:schemeClr val="tx1"/>
            </a:solidFill>
            <a:miter lim="800000"/>
            <a:headEnd/>
            <a:tailEnd/>
          </a:ln>
        </p:spPr>
        <p:txBody>
          <a:bodyPr wrap="none" anchor="ctr"/>
          <a:lstStyle/>
          <a:p>
            <a:pPr algn="ctr"/>
            <a:r>
              <a:rPr lang="en-US" sz="3200" b="1" dirty="0">
                <a:latin typeface="Times New Roman" charset="0"/>
              </a:rPr>
              <a:t>C</a:t>
            </a:r>
          </a:p>
        </p:txBody>
      </p:sp>
      <p:sp>
        <p:nvSpPr>
          <p:cNvPr id="42" name="Rectangle 29"/>
          <p:cNvSpPr>
            <a:spLocks noChangeArrowheads="1"/>
          </p:cNvSpPr>
          <p:nvPr/>
        </p:nvSpPr>
        <p:spPr bwMode="auto">
          <a:xfrm>
            <a:off x="5358740" y="3576568"/>
            <a:ext cx="486679" cy="514139"/>
          </a:xfrm>
          <a:prstGeom prst="rect">
            <a:avLst/>
          </a:prstGeom>
          <a:solidFill>
            <a:srgbClr val="00FFCC"/>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43" name="Line 33"/>
          <p:cNvSpPr>
            <a:spLocks noChangeShapeType="1"/>
          </p:cNvSpPr>
          <p:nvPr/>
        </p:nvSpPr>
        <p:spPr bwMode="auto">
          <a:xfrm flipV="1">
            <a:off x="5584044" y="3848079"/>
            <a:ext cx="823500" cy="0"/>
          </a:xfrm>
          <a:prstGeom prst="line">
            <a:avLst/>
          </a:prstGeom>
          <a:noFill/>
          <a:ln w="57150"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 name="Rectangle 29"/>
          <p:cNvSpPr>
            <a:spLocks noChangeArrowheads="1"/>
          </p:cNvSpPr>
          <p:nvPr/>
        </p:nvSpPr>
        <p:spPr bwMode="auto">
          <a:xfrm>
            <a:off x="6407544" y="3576568"/>
            <a:ext cx="486679" cy="514139"/>
          </a:xfrm>
          <a:prstGeom prst="rect">
            <a:avLst/>
          </a:prstGeom>
          <a:solidFill>
            <a:srgbClr val="00FFCC"/>
          </a:solidFill>
          <a:ln w="9525">
            <a:solidFill>
              <a:schemeClr val="tx1"/>
            </a:solidFill>
            <a:miter lim="800000"/>
            <a:headEnd/>
            <a:tailEnd/>
          </a:ln>
        </p:spPr>
        <p:txBody>
          <a:bodyPr wrap="none" anchor="ctr"/>
          <a:lstStyle/>
          <a:p>
            <a:pPr algn="ctr"/>
            <a:r>
              <a:rPr lang="en-US" sz="3200" b="1" dirty="0">
                <a:latin typeface="Times New Roman" charset="0"/>
              </a:rPr>
              <a:t>E</a:t>
            </a:r>
          </a:p>
        </p:txBody>
      </p:sp>
      <p:sp>
        <p:nvSpPr>
          <p:cNvPr id="45" name="Rectangle 29"/>
          <p:cNvSpPr>
            <a:spLocks noChangeArrowheads="1"/>
          </p:cNvSpPr>
          <p:nvPr/>
        </p:nvSpPr>
        <p:spPr bwMode="auto">
          <a:xfrm>
            <a:off x="6885012" y="3576568"/>
            <a:ext cx="486679" cy="514139"/>
          </a:xfrm>
          <a:prstGeom prst="rect">
            <a:avLst/>
          </a:prstGeom>
          <a:solidFill>
            <a:srgbClr val="00FFCC"/>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46" name="Line 33"/>
          <p:cNvSpPr>
            <a:spLocks noChangeShapeType="1"/>
          </p:cNvSpPr>
          <p:nvPr/>
        </p:nvSpPr>
        <p:spPr bwMode="auto">
          <a:xfrm flipV="1">
            <a:off x="7107290" y="3848079"/>
            <a:ext cx="823500" cy="0"/>
          </a:xfrm>
          <a:prstGeom prst="line">
            <a:avLst/>
          </a:prstGeom>
          <a:noFill/>
          <a:ln w="57150"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0" name="Group 9"/>
          <p:cNvGrpSpPr/>
          <p:nvPr/>
        </p:nvGrpSpPr>
        <p:grpSpPr>
          <a:xfrm>
            <a:off x="1908741" y="2141490"/>
            <a:ext cx="971551" cy="835026"/>
            <a:chOff x="1908741" y="2141490"/>
            <a:chExt cx="971551" cy="835026"/>
          </a:xfrm>
        </p:grpSpPr>
        <p:grpSp>
          <p:nvGrpSpPr>
            <p:cNvPr id="51" name="Group 6"/>
            <p:cNvGrpSpPr>
              <a:grpSpLocks/>
            </p:cNvGrpSpPr>
            <p:nvPr/>
          </p:nvGrpSpPr>
          <p:grpSpPr bwMode="auto">
            <a:xfrm>
              <a:off x="1908741" y="2141490"/>
              <a:ext cx="971551" cy="835026"/>
              <a:chOff x="1584" y="816"/>
              <a:chExt cx="912" cy="816"/>
            </a:xfrm>
          </p:grpSpPr>
          <p:sp>
            <p:nvSpPr>
              <p:cNvPr id="53" name="Freeform 7"/>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54" name="Freeform 8"/>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55" name="Freeform 9"/>
              <p:cNvSpPr>
                <a:spLocks/>
              </p:cNvSpPr>
              <p:nvPr/>
            </p:nvSpPr>
            <p:spPr bwMode="auto">
              <a:xfrm>
                <a:off x="1920" y="816"/>
                <a:ext cx="144" cy="288"/>
              </a:xfrm>
              <a:custGeom>
                <a:avLst/>
                <a:gdLst>
                  <a:gd name="T0" fmla="*/ 0 w 144"/>
                  <a:gd name="T1" fmla="*/ 3 h 336"/>
                  <a:gd name="T2" fmla="*/ 96 w 144"/>
                  <a:gd name="T3" fmla="*/ 0 h 336"/>
                  <a:gd name="T4" fmla="*/ 144 w 144"/>
                  <a:gd name="T5" fmla="*/ 3 h 336"/>
                  <a:gd name="T6" fmla="*/ 144 w 144"/>
                  <a:gd name="T7" fmla="*/ 24 h 336"/>
                  <a:gd name="T8" fmla="*/ 96 w 144"/>
                  <a:gd name="T9" fmla="*/ 21 h 336"/>
                  <a:gd name="T10" fmla="*/ 96 w 144"/>
                  <a:gd name="T11" fmla="*/ 7 h 336"/>
                  <a:gd name="T12" fmla="*/ 0 w 144"/>
                  <a:gd name="T13" fmla="*/ 11 h 336"/>
                  <a:gd name="T14" fmla="*/ 0 w 144"/>
                  <a:gd name="T15" fmla="*/ 3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56" name="Freeform 10"/>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3399FF"/>
              </a:solidFill>
              <a:ln w="0">
                <a:solidFill>
                  <a:schemeClr val="tx1"/>
                </a:solidFill>
                <a:round/>
                <a:headEnd/>
                <a:tailEnd/>
              </a:ln>
            </p:spPr>
            <p:txBody>
              <a:bodyPr wrap="none" anchor="ctr"/>
              <a:lstStyle/>
              <a:p>
                <a:endParaRPr lang="en-US"/>
              </a:p>
            </p:txBody>
          </p:sp>
          <p:sp>
            <p:nvSpPr>
              <p:cNvPr id="57" name="Freeform 11"/>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3399FF"/>
              </a:solidFill>
              <a:ln w="0">
                <a:solidFill>
                  <a:schemeClr val="tx1"/>
                </a:solidFill>
                <a:round/>
                <a:headEnd/>
                <a:tailEnd/>
              </a:ln>
            </p:spPr>
            <p:txBody>
              <a:bodyPr wrap="none" anchor="ctr"/>
              <a:lstStyle/>
              <a:p>
                <a:endParaRPr lang="en-US"/>
              </a:p>
            </p:txBody>
          </p:sp>
          <p:sp>
            <p:nvSpPr>
              <p:cNvPr id="58" name="Freeform 12"/>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3399FF"/>
              </a:solidFill>
              <a:ln w="0">
                <a:solidFill>
                  <a:schemeClr val="tx1"/>
                </a:solidFill>
                <a:round/>
                <a:headEnd/>
                <a:tailEnd/>
              </a:ln>
            </p:spPr>
            <p:txBody>
              <a:bodyPr wrap="none" anchor="ctr"/>
              <a:lstStyle/>
              <a:p>
                <a:endParaRPr lang="en-US"/>
              </a:p>
            </p:txBody>
          </p:sp>
          <p:sp>
            <p:nvSpPr>
              <p:cNvPr id="59" name="Freeform 13"/>
              <p:cNvSpPr>
                <a:spLocks/>
              </p:cNvSpPr>
              <p:nvPr/>
            </p:nvSpPr>
            <p:spPr bwMode="auto">
              <a:xfrm>
                <a:off x="1920" y="1296"/>
                <a:ext cx="240" cy="336"/>
              </a:xfrm>
              <a:custGeom>
                <a:avLst/>
                <a:gdLst>
                  <a:gd name="T0" fmla="*/ 1 w 336"/>
                  <a:gd name="T1" fmla="*/ 0 h 432"/>
                  <a:gd name="T2" fmla="*/ 1 w 336"/>
                  <a:gd name="T3" fmla="*/ 2 h 432"/>
                  <a:gd name="T4" fmla="*/ 1 w 336"/>
                  <a:gd name="T5" fmla="*/ 2 h 432"/>
                  <a:gd name="T6" fmla="*/ 1 w 336"/>
                  <a:gd name="T7" fmla="*/ 5 h 432"/>
                  <a:gd name="T8" fmla="*/ 0 w 336"/>
                  <a:gd name="T9" fmla="*/ 4 h 432"/>
                  <a:gd name="T10" fmla="*/ 0 w 336"/>
                  <a:gd name="T11" fmla="*/ 2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60" name="Freeform 14"/>
              <p:cNvSpPr>
                <a:spLocks/>
              </p:cNvSpPr>
              <p:nvPr/>
            </p:nvSpPr>
            <p:spPr bwMode="auto">
              <a:xfrm>
                <a:off x="1728" y="1152"/>
                <a:ext cx="240"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61" name="Freeform 15"/>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grpSp>
        <p:sp>
          <p:nvSpPr>
            <p:cNvPr id="52" name="Text Box 39"/>
            <p:cNvSpPr txBox="1">
              <a:spLocks noChangeArrowheads="1"/>
            </p:cNvSpPr>
            <p:nvPr/>
          </p:nvSpPr>
          <p:spPr bwMode="auto">
            <a:xfrm>
              <a:off x="2327044" y="2166652"/>
              <a:ext cx="4001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800" b="1" dirty="0">
                  <a:solidFill>
                    <a:srgbClr val="FF0000"/>
                  </a:solidFill>
                  <a:latin typeface="Courier" charset="0"/>
                  <a:cs typeface="Arial" charset="0"/>
                </a:rPr>
                <a:t>P</a:t>
              </a:r>
            </a:p>
          </p:txBody>
        </p:sp>
      </p:grpSp>
      <p:sp>
        <p:nvSpPr>
          <p:cNvPr id="75" name="Rectangle 74"/>
          <p:cNvSpPr/>
          <p:nvPr/>
        </p:nvSpPr>
        <p:spPr>
          <a:xfrm>
            <a:off x="144604" y="1189193"/>
            <a:ext cx="1917540" cy="617410"/>
          </a:xfrm>
          <a:prstGeom prst="rect">
            <a:avLst/>
          </a:prstGeom>
          <a:solidFill>
            <a:schemeClr val="bg1"/>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tx1"/>
                </a:solidFill>
              </a:rPr>
              <a:t>Insert(D)</a:t>
            </a:r>
            <a:endParaRPr lang="en-US" sz="2800" b="1" dirty="0">
              <a:solidFill>
                <a:schemeClr val="tx1"/>
              </a:solidFill>
            </a:endParaRPr>
          </a:p>
        </p:txBody>
      </p:sp>
      <p:sp>
        <p:nvSpPr>
          <p:cNvPr id="4" name="Slide Number Placeholder 3"/>
          <p:cNvSpPr>
            <a:spLocks noGrp="1"/>
          </p:cNvSpPr>
          <p:nvPr>
            <p:ph type="sldNum" sz="quarter" idx="12"/>
          </p:nvPr>
        </p:nvSpPr>
        <p:spPr/>
        <p:txBody>
          <a:bodyPr/>
          <a:lstStyle/>
          <a:p>
            <a:fld id="{1C46065A-54F7-284D-99AB-AA4E2FFB30A0}" type="slidenum">
              <a:rPr lang="en-US" smtClean="0"/>
              <a:t>18</a:t>
            </a:fld>
            <a:endParaRPr lang="en-US"/>
          </a:p>
        </p:txBody>
      </p:sp>
      <p:grpSp>
        <p:nvGrpSpPr>
          <p:cNvPr id="11" name="Group 10"/>
          <p:cNvGrpSpPr/>
          <p:nvPr/>
        </p:nvGrpSpPr>
        <p:grpSpPr>
          <a:xfrm>
            <a:off x="3444446" y="2137322"/>
            <a:ext cx="971551" cy="835026"/>
            <a:chOff x="3444446" y="2137322"/>
            <a:chExt cx="971551" cy="835026"/>
          </a:xfrm>
        </p:grpSpPr>
        <p:grpSp>
          <p:nvGrpSpPr>
            <p:cNvPr id="78" name="Group 6"/>
            <p:cNvGrpSpPr>
              <a:grpSpLocks/>
            </p:cNvGrpSpPr>
            <p:nvPr/>
          </p:nvGrpSpPr>
          <p:grpSpPr bwMode="auto">
            <a:xfrm>
              <a:off x="3444446" y="2137322"/>
              <a:ext cx="971551" cy="835026"/>
              <a:chOff x="1584" y="816"/>
              <a:chExt cx="912" cy="816"/>
            </a:xfrm>
          </p:grpSpPr>
          <p:sp>
            <p:nvSpPr>
              <p:cNvPr id="80" name="Freeform 7"/>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81" name="Freeform 8"/>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82" name="Freeform 9"/>
              <p:cNvSpPr>
                <a:spLocks/>
              </p:cNvSpPr>
              <p:nvPr/>
            </p:nvSpPr>
            <p:spPr bwMode="auto">
              <a:xfrm>
                <a:off x="1920" y="816"/>
                <a:ext cx="144" cy="288"/>
              </a:xfrm>
              <a:custGeom>
                <a:avLst/>
                <a:gdLst>
                  <a:gd name="T0" fmla="*/ 0 w 144"/>
                  <a:gd name="T1" fmla="*/ 3 h 336"/>
                  <a:gd name="T2" fmla="*/ 96 w 144"/>
                  <a:gd name="T3" fmla="*/ 0 h 336"/>
                  <a:gd name="T4" fmla="*/ 144 w 144"/>
                  <a:gd name="T5" fmla="*/ 3 h 336"/>
                  <a:gd name="T6" fmla="*/ 144 w 144"/>
                  <a:gd name="T7" fmla="*/ 24 h 336"/>
                  <a:gd name="T8" fmla="*/ 96 w 144"/>
                  <a:gd name="T9" fmla="*/ 21 h 336"/>
                  <a:gd name="T10" fmla="*/ 96 w 144"/>
                  <a:gd name="T11" fmla="*/ 7 h 336"/>
                  <a:gd name="T12" fmla="*/ 0 w 144"/>
                  <a:gd name="T13" fmla="*/ 11 h 336"/>
                  <a:gd name="T14" fmla="*/ 0 w 144"/>
                  <a:gd name="T15" fmla="*/ 3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83" name="Freeform 10"/>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3399FF"/>
              </a:solidFill>
              <a:ln w="0">
                <a:solidFill>
                  <a:schemeClr val="tx1"/>
                </a:solidFill>
                <a:round/>
                <a:headEnd/>
                <a:tailEnd/>
              </a:ln>
            </p:spPr>
            <p:txBody>
              <a:bodyPr wrap="none" anchor="ctr"/>
              <a:lstStyle/>
              <a:p>
                <a:endParaRPr lang="en-US"/>
              </a:p>
            </p:txBody>
          </p:sp>
          <p:sp>
            <p:nvSpPr>
              <p:cNvPr id="84" name="Freeform 11"/>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3399FF"/>
              </a:solidFill>
              <a:ln w="0">
                <a:solidFill>
                  <a:schemeClr val="tx1"/>
                </a:solidFill>
                <a:round/>
                <a:headEnd/>
                <a:tailEnd/>
              </a:ln>
            </p:spPr>
            <p:txBody>
              <a:bodyPr wrap="none" anchor="ctr"/>
              <a:lstStyle/>
              <a:p>
                <a:endParaRPr lang="en-US"/>
              </a:p>
            </p:txBody>
          </p:sp>
          <p:sp>
            <p:nvSpPr>
              <p:cNvPr id="97" name="Freeform 12"/>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3399FF"/>
              </a:solidFill>
              <a:ln w="0">
                <a:solidFill>
                  <a:schemeClr val="tx1"/>
                </a:solidFill>
                <a:round/>
                <a:headEnd/>
                <a:tailEnd/>
              </a:ln>
            </p:spPr>
            <p:txBody>
              <a:bodyPr wrap="none" anchor="ctr"/>
              <a:lstStyle/>
              <a:p>
                <a:endParaRPr lang="en-US"/>
              </a:p>
            </p:txBody>
          </p:sp>
          <p:sp>
            <p:nvSpPr>
              <p:cNvPr id="98" name="Freeform 13"/>
              <p:cNvSpPr>
                <a:spLocks/>
              </p:cNvSpPr>
              <p:nvPr/>
            </p:nvSpPr>
            <p:spPr bwMode="auto">
              <a:xfrm>
                <a:off x="1920" y="1296"/>
                <a:ext cx="240" cy="336"/>
              </a:xfrm>
              <a:custGeom>
                <a:avLst/>
                <a:gdLst>
                  <a:gd name="T0" fmla="*/ 1 w 336"/>
                  <a:gd name="T1" fmla="*/ 0 h 432"/>
                  <a:gd name="T2" fmla="*/ 1 w 336"/>
                  <a:gd name="T3" fmla="*/ 2 h 432"/>
                  <a:gd name="T4" fmla="*/ 1 w 336"/>
                  <a:gd name="T5" fmla="*/ 2 h 432"/>
                  <a:gd name="T6" fmla="*/ 1 w 336"/>
                  <a:gd name="T7" fmla="*/ 5 h 432"/>
                  <a:gd name="T8" fmla="*/ 0 w 336"/>
                  <a:gd name="T9" fmla="*/ 4 h 432"/>
                  <a:gd name="T10" fmla="*/ 0 w 336"/>
                  <a:gd name="T11" fmla="*/ 2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99" name="Freeform 14"/>
              <p:cNvSpPr>
                <a:spLocks/>
              </p:cNvSpPr>
              <p:nvPr/>
            </p:nvSpPr>
            <p:spPr bwMode="auto">
              <a:xfrm>
                <a:off x="1728" y="1152"/>
                <a:ext cx="240"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100" name="Freeform 15"/>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grpSp>
        <p:sp>
          <p:nvSpPr>
            <p:cNvPr id="101" name="Text Box 39"/>
            <p:cNvSpPr txBox="1">
              <a:spLocks noChangeArrowheads="1"/>
            </p:cNvSpPr>
            <p:nvPr/>
          </p:nvSpPr>
          <p:spPr bwMode="auto">
            <a:xfrm>
              <a:off x="3862749" y="2162484"/>
              <a:ext cx="4001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800" b="1" dirty="0">
                  <a:solidFill>
                    <a:srgbClr val="FF0000"/>
                  </a:solidFill>
                  <a:latin typeface="Courier" charset="0"/>
                  <a:cs typeface="Arial" charset="0"/>
                </a:rPr>
                <a:t>P</a:t>
              </a:r>
            </a:p>
          </p:txBody>
        </p:sp>
      </p:grpSp>
      <p:grpSp>
        <p:nvGrpSpPr>
          <p:cNvPr id="9" name="Group 8"/>
          <p:cNvGrpSpPr/>
          <p:nvPr/>
        </p:nvGrpSpPr>
        <p:grpSpPr>
          <a:xfrm>
            <a:off x="449099" y="2144165"/>
            <a:ext cx="971551" cy="835026"/>
            <a:chOff x="449099" y="2144165"/>
            <a:chExt cx="971551" cy="835026"/>
          </a:xfrm>
        </p:grpSpPr>
        <p:grpSp>
          <p:nvGrpSpPr>
            <p:cNvPr id="123" name="Group 6"/>
            <p:cNvGrpSpPr>
              <a:grpSpLocks/>
            </p:cNvGrpSpPr>
            <p:nvPr/>
          </p:nvGrpSpPr>
          <p:grpSpPr bwMode="auto">
            <a:xfrm>
              <a:off x="449099" y="2144165"/>
              <a:ext cx="971551" cy="835026"/>
              <a:chOff x="1584" y="816"/>
              <a:chExt cx="912" cy="816"/>
            </a:xfrm>
          </p:grpSpPr>
          <p:sp>
            <p:nvSpPr>
              <p:cNvPr id="124" name="Freeform 7"/>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25" name="Freeform 8"/>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26" name="Freeform 9"/>
              <p:cNvSpPr>
                <a:spLocks/>
              </p:cNvSpPr>
              <p:nvPr/>
            </p:nvSpPr>
            <p:spPr bwMode="auto">
              <a:xfrm>
                <a:off x="1920" y="816"/>
                <a:ext cx="144" cy="288"/>
              </a:xfrm>
              <a:custGeom>
                <a:avLst/>
                <a:gdLst>
                  <a:gd name="T0" fmla="*/ 0 w 144"/>
                  <a:gd name="T1" fmla="*/ 3 h 336"/>
                  <a:gd name="T2" fmla="*/ 96 w 144"/>
                  <a:gd name="T3" fmla="*/ 0 h 336"/>
                  <a:gd name="T4" fmla="*/ 144 w 144"/>
                  <a:gd name="T5" fmla="*/ 3 h 336"/>
                  <a:gd name="T6" fmla="*/ 144 w 144"/>
                  <a:gd name="T7" fmla="*/ 24 h 336"/>
                  <a:gd name="T8" fmla="*/ 96 w 144"/>
                  <a:gd name="T9" fmla="*/ 21 h 336"/>
                  <a:gd name="T10" fmla="*/ 96 w 144"/>
                  <a:gd name="T11" fmla="*/ 7 h 336"/>
                  <a:gd name="T12" fmla="*/ 0 w 144"/>
                  <a:gd name="T13" fmla="*/ 11 h 336"/>
                  <a:gd name="T14" fmla="*/ 0 w 144"/>
                  <a:gd name="T15" fmla="*/ 3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27" name="Freeform 10"/>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3399FF"/>
              </a:solidFill>
              <a:ln w="0">
                <a:solidFill>
                  <a:schemeClr val="tx1"/>
                </a:solidFill>
                <a:round/>
                <a:headEnd/>
                <a:tailEnd/>
              </a:ln>
            </p:spPr>
            <p:txBody>
              <a:bodyPr wrap="none" anchor="ctr"/>
              <a:lstStyle/>
              <a:p>
                <a:endParaRPr lang="en-US"/>
              </a:p>
            </p:txBody>
          </p:sp>
          <p:sp>
            <p:nvSpPr>
              <p:cNvPr id="128" name="Freeform 11"/>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3399FF"/>
              </a:solidFill>
              <a:ln w="0">
                <a:solidFill>
                  <a:schemeClr val="tx1"/>
                </a:solidFill>
                <a:round/>
                <a:headEnd/>
                <a:tailEnd/>
              </a:ln>
            </p:spPr>
            <p:txBody>
              <a:bodyPr wrap="none" anchor="ctr"/>
              <a:lstStyle/>
              <a:p>
                <a:endParaRPr lang="en-US"/>
              </a:p>
            </p:txBody>
          </p:sp>
          <p:sp>
            <p:nvSpPr>
              <p:cNvPr id="129" name="Freeform 12"/>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3399FF"/>
              </a:solidFill>
              <a:ln w="0">
                <a:solidFill>
                  <a:schemeClr val="tx1"/>
                </a:solidFill>
                <a:round/>
                <a:headEnd/>
                <a:tailEnd/>
              </a:ln>
            </p:spPr>
            <p:txBody>
              <a:bodyPr wrap="none" anchor="ctr"/>
              <a:lstStyle/>
              <a:p>
                <a:endParaRPr lang="en-US"/>
              </a:p>
            </p:txBody>
          </p:sp>
          <p:sp>
            <p:nvSpPr>
              <p:cNvPr id="130" name="Freeform 13"/>
              <p:cNvSpPr>
                <a:spLocks/>
              </p:cNvSpPr>
              <p:nvPr/>
            </p:nvSpPr>
            <p:spPr bwMode="auto">
              <a:xfrm>
                <a:off x="1920" y="1296"/>
                <a:ext cx="240" cy="336"/>
              </a:xfrm>
              <a:custGeom>
                <a:avLst/>
                <a:gdLst>
                  <a:gd name="T0" fmla="*/ 1 w 336"/>
                  <a:gd name="T1" fmla="*/ 0 h 432"/>
                  <a:gd name="T2" fmla="*/ 1 w 336"/>
                  <a:gd name="T3" fmla="*/ 2 h 432"/>
                  <a:gd name="T4" fmla="*/ 1 w 336"/>
                  <a:gd name="T5" fmla="*/ 2 h 432"/>
                  <a:gd name="T6" fmla="*/ 1 w 336"/>
                  <a:gd name="T7" fmla="*/ 5 h 432"/>
                  <a:gd name="T8" fmla="*/ 0 w 336"/>
                  <a:gd name="T9" fmla="*/ 4 h 432"/>
                  <a:gd name="T10" fmla="*/ 0 w 336"/>
                  <a:gd name="T11" fmla="*/ 2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131" name="Freeform 14"/>
              <p:cNvSpPr>
                <a:spLocks/>
              </p:cNvSpPr>
              <p:nvPr/>
            </p:nvSpPr>
            <p:spPr bwMode="auto">
              <a:xfrm>
                <a:off x="1728" y="1152"/>
                <a:ext cx="240"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132" name="Freeform 15"/>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grpSp>
        <p:sp>
          <p:nvSpPr>
            <p:cNvPr id="133" name="Text Box 39"/>
            <p:cNvSpPr txBox="1">
              <a:spLocks noChangeArrowheads="1"/>
            </p:cNvSpPr>
            <p:nvPr/>
          </p:nvSpPr>
          <p:spPr bwMode="auto">
            <a:xfrm>
              <a:off x="867402" y="2169327"/>
              <a:ext cx="4001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800" b="1" dirty="0">
                  <a:solidFill>
                    <a:srgbClr val="FF0000"/>
                  </a:solidFill>
                  <a:latin typeface="Courier" charset="0"/>
                  <a:cs typeface="Arial" charset="0"/>
                </a:rPr>
                <a:t>P</a:t>
              </a:r>
            </a:p>
          </p:txBody>
        </p:sp>
      </p:grpSp>
      <p:grpSp>
        <p:nvGrpSpPr>
          <p:cNvPr id="12" name="Group 11"/>
          <p:cNvGrpSpPr/>
          <p:nvPr/>
        </p:nvGrpSpPr>
        <p:grpSpPr>
          <a:xfrm>
            <a:off x="4894073" y="1711844"/>
            <a:ext cx="971551" cy="835026"/>
            <a:chOff x="4894073" y="1711844"/>
            <a:chExt cx="971551" cy="835026"/>
          </a:xfrm>
        </p:grpSpPr>
        <p:grpSp>
          <p:nvGrpSpPr>
            <p:cNvPr id="135" name="Group 6"/>
            <p:cNvGrpSpPr>
              <a:grpSpLocks/>
            </p:cNvGrpSpPr>
            <p:nvPr/>
          </p:nvGrpSpPr>
          <p:grpSpPr bwMode="auto">
            <a:xfrm>
              <a:off x="4894073" y="1711844"/>
              <a:ext cx="971551" cy="835026"/>
              <a:chOff x="1584" y="816"/>
              <a:chExt cx="912" cy="816"/>
            </a:xfrm>
          </p:grpSpPr>
          <p:sp>
            <p:nvSpPr>
              <p:cNvPr id="136" name="Freeform 7"/>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37" name="Freeform 8"/>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38" name="Freeform 9"/>
              <p:cNvSpPr>
                <a:spLocks/>
              </p:cNvSpPr>
              <p:nvPr/>
            </p:nvSpPr>
            <p:spPr bwMode="auto">
              <a:xfrm>
                <a:off x="1920" y="816"/>
                <a:ext cx="144" cy="288"/>
              </a:xfrm>
              <a:custGeom>
                <a:avLst/>
                <a:gdLst>
                  <a:gd name="T0" fmla="*/ 0 w 144"/>
                  <a:gd name="T1" fmla="*/ 3 h 336"/>
                  <a:gd name="T2" fmla="*/ 96 w 144"/>
                  <a:gd name="T3" fmla="*/ 0 h 336"/>
                  <a:gd name="T4" fmla="*/ 144 w 144"/>
                  <a:gd name="T5" fmla="*/ 3 h 336"/>
                  <a:gd name="T6" fmla="*/ 144 w 144"/>
                  <a:gd name="T7" fmla="*/ 24 h 336"/>
                  <a:gd name="T8" fmla="*/ 96 w 144"/>
                  <a:gd name="T9" fmla="*/ 21 h 336"/>
                  <a:gd name="T10" fmla="*/ 96 w 144"/>
                  <a:gd name="T11" fmla="*/ 7 h 336"/>
                  <a:gd name="T12" fmla="*/ 0 w 144"/>
                  <a:gd name="T13" fmla="*/ 11 h 336"/>
                  <a:gd name="T14" fmla="*/ 0 w 144"/>
                  <a:gd name="T15" fmla="*/ 3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39" name="Freeform 10"/>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3399FF"/>
              </a:solidFill>
              <a:ln w="0">
                <a:solidFill>
                  <a:schemeClr val="tx1"/>
                </a:solidFill>
                <a:round/>
                <a:headEnd/>
                <a:tailEnd/>
              </a:ln>
            </p:spPr>
            <p:txBody>
              <a:bodyPr wrap="none" anchor="ctr"/>
              <a:lstStyle/>
              <a:p>
                <a:endParaRPr lang="en-US"/>
              </a:p>
            </p:txBody>
          </p:sp>
          <p:sp>
            <p:nvSpPr>
              <p:cNvPr id="140" name="Freeform 11"/>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3399FF"/>
              </a:solidFill>
              <a:ln w="0">
                <a:solidFill>
                  <a:schemeClr val="tx1"/>
                </a:solidFill>
                <a:round/>
                <a:headEnd/>
                <a:tailEnd/>
              </a:ln>
            </p:spPr>
            <p:txBody>
              <a:bodyPr wrap="none" anchor="ctr"/>
              <a:lstStyle/>
              <a:p>
                <a:endParaRPr lang="en-US"/>
              </a:p>
            </p:txBody>
          </p:sp>
          <p:sp>
            <p:nvSpPr>
              <p:cNvPr id="141" name="Freeform 12"/>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3399FF"/>
              </a:solidFill>
              <a:ln w="0">
                <a:solidFill>
                  <a:schemeClr val="tx1"/>
                </a:solidFill>
                <a:round/>
                <a:headEnd/>
                <a:tailEnd/>
              </a:ln>
            </p:spPr>
            <p:txBody>
              <a:bodyPr wrap="none" anchor="ctr"/>
              <a:lstStyle/>
              <a:p>
                <a:endParaRPr lang="en-US"/>
              </a:p>
            </p:txBody>
          </p:sp>
          <p:sp>
            <p:nvSpPr>
              <p:cNvPr id="142" name="Freeform 13"/>
              <p:cNvSpPr>
                <a:spLocks/>
              </p:cNvSpPr>
              <p:nvPr/>
            </p:nvSpPr>
            <p:spPr bwMode="auto">
              <a:xfrm>
                <a:off x="1920" y="1296"/>
                <a:ext cx="240" cy="336"/>
              </a:xfrm>
              <a:custGeom>
                <a:avLst/>
                <a:gdLst>
                  <a:gd name="T0" fmla="*/ 1 w 336"/>
                  <a:gd name="T1" fmla="*/ 0 h 432"/>
                  <a:gd name="T2" fmla="*/ 1 w 336"/>
                  <a:gd name="T3" fmla="*/ 2 h 432"/>
                  <a:gd name="T4" fmla="*/ 1 w 336"/>
                  <a:gd name="T5" fmla="*/ 2 h 432"/>
                  <a:gd name="T6" fmla="*/ 1 w 336"/>
                  <a:gd name="T7" fmla="*/ 5 h 432"/>
                  <a:gd name="T8" fmla="*/ 0 w 336"/>
                  <a:gd name="T9" fmla="*/ 4 h 432"/>
                  <a:gd name="T10" fmla="*/ 0 w 336"/>
                  <a:gd name="T11" fmla="*/ 2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143" name="Freeform 14"/>
              <p:cNvSpPr>
                <a:spLocks/>
              </p:cNvSpPr>
              <p:nvPr/>
            </p:nvSpPr>
            <p:spPr bwMode="auto">
              <a:xfrm>
                <a:off x="1728" y="1152"/>
                <a:ext cx="240"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144" name="Freeform 15"/>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grpSp>
        <p:sp>
          <p:nvSpPr>
            <p:cNvPr id="145" name="Text Box 39"/>
            <p:cNvSpPr txBox="1">
              <a:spLocks noChangeArrowheads="1"/>
            </p:cNvSpPr>
            <p:nvPr/>
          </p:nvSpPr>
          <p:spPr bwMode="auto">
            <a:xfrm>
              <a:off x="5312376" y="1737006"/>
              <a:ext cx="4001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800" b="1" dirty="0">
                  <a:solidFill>
                    <a:srgbClr val="FF0000"/>
                  </a:solidFill>
                  <a:latin typeface="Courier" charset="0"/>
                  <a:cs typeface="Arial" charset="0"/>
                </a:rPr>
                <a:t>P</a:t>
              </a:r>
            </a:p>
          </p:txBody>
        </p:sp>
      </p:grpSp>
      <p:grpSp>
        <p:nvGrpSpPr>
          <p:cNvPr id="14" name="Group 13"/>
          <p:cNvGrpSpPr/>
          <p:nvPr/>
        </p:nvGrpSpPr>
        <p:grpSpPr>
          <a:xfrm>
            <a:off x="1908741" y="4762256"/>
            <a:ext cx="971551" cy="835026"/>
            <a:chOff x="1908741" y="4762256"/>
            <a:chExt cx="971551" cy="835026"/>
          </a:xfrm>
        </p:grpSpPr>
        <p:grpSp>
          <p:nvGrpSpPr>
            <p:cNvPr id="151" name="Group 6"/>
            <p:cNvGrpSpPr>
              <a:grpSpLocks/>
            </p:cNvGrpSpPr>
            <p:nvPr/>
          </p:nvGrpSpPr>
          <p:grpSpPr bwMode="auto">
            <a:xfrm>
              <a:off x="1908741" y="4762256"/>
              <a:ext cx="971551" cy="835026"/>
              <a:chOff x="1584" y="816"/>
              <a:chExt cx="912" cy="816"/>
            </a:xfrm>
          </p:grpSpPr>
          <p:sp>
            <p:nvSpPr>
              <p:cNvPr id="152" name="Freeform 7"/>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53" name="Freeform 8"/>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54" name="Freeform 9"/>
              <p:cNvSpPr>
                <a:spLocks/>
              </p:cNvSpPr>
              <p:nvPr/>
            </p:nvSpPr>
            <p:spPr bwMode="auto">
              <a:xfrm>
                <a:off x="1920" y="816"/>
                <a:ext cx="144" cy="288"/>
              </a:xfrm>
              <a:custGeom>
                <a:avLst/>
                <a:gdLst>
                  <a:gd name="T0" fmla="*/ 0 w 144"/>
                  <a:gd name="T1" fmla="*/ 3 h 336"/>
                  <a:gd name="T2" fmla="*/ 96 w 144"/>
                  <a:gd name="T3" fmla="*/ 0 h 336"/>
                  <a:gd name="T4" fmla="*/ 144 w 144"/>
                  <a:gd name="T5" fmla="*/ 3 h 336"/>
                  <a:gd name="T6" fmla="*/ 144 w 144"/>
                  <a:gd name="T7" fmla="*/ 24 h 336"/>
                  <a:gd name="T8" fmla="*/ 96 w 144"/>
                  <a:gd name="T9" fmla="*/ 21 h 336"/>
                  <a:gd name="T10" fmla="*/ 96 w 144"/>
                  <a:gd name="T11" fmla="*/ 7 h 336"/>
                  <a:gd name="T12" fmla="*/ 0 w 144"/>
                  <a:gd name="T13" fmla="*/ 11 h 336"/>
                  <a:gd name="T14" fmla="*/ 0 w 144"/>
                  <a:gd name="T15" fmla="*/ 3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55" name="Freeform 10"/>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3399FF"/>
              </a:solidFill>
              <a:ln w="0">
                <a:solidFill>
                  <a:schemeClr val="tx1"/>
                </a:solidFill>
                <a:round/>
                <a:headEnd/>
                <a:tailEnd/>
              </a:ln>
            </p:spPr>
            <p:txBody>
              <a:bodyPr wrap="none" anchor="ctr"/>
              <a:lstStyle/>
              <a:p>
                <a:endParaRPr lang="en-US"/>
              </a:p>
            </p:txBody>
          </p:sp>
          <p:sp>
            <p:nvSpPr>
              <p:cNvPr id="156" name="Freeform 11"/>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3399FF"/>
              </a:solidFill>
              <a:ln w="0">
                <a:solidFill>
                  <a:schemeClr val="tx1"/>
                </a:solidFill>
                <a:round/>
                <a:headEnd/>
                <a:tailEnd/>
              </a:ln>
            </p:spPr>
            <p:txBody>
              <a:bodyPr wrap="none" anchor="ctr"/>
              <a:lstStyle/>
              <a:p>
                <a:endParaRPr lang="en-US"/>
              </a:p>
            </p:txBody>
          </p:sp>
          <p:sp>
            <p:nvSpPr>
              <p:cNvPr id="157" name="Freeform 12"/>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3399FF"/>
              </a:solidFill>
              <a:ln w="0">
                <a:solidFill>
                  <a:schemeClr val="tx1"/>
                </a:solidFill>
                <a:round/>
                <a:headEnd/>
                <a:tailEnd/>
              </a:ln>
            </p:spPr>
            <p:txBody>
              <a:bodyPr wrap="none" anchor="ctr"/>
              <a:lstStyle/>
              <a:p>
                <a:endParaRPr lang="en-US"/>
              </a:p>
            </p:txBody>
          </p:sp>
          <p:sp>
            <p:nvSpPr>
              <p:cNvPr id="158" name="Freeform 13"/>
              <p:cNvSpPr>
                <a:spLocks/>
              </p:cNvSpPr>
              <p:nvPr/>
            </p:nvSpPr>
            <p:spPr bwMode="auto">
              <a:xfrm>
                <a:off x="1920" y="1296"/>
                <a:ext cx="240" cy="336"/>
              </a:xfrm>
              <a:custGeom>
                <a:avLst/>
                <a:gdLst>
                  <a:gd name="T0" fmla="*/ 1 w 336"/>
                  <a:gd name="T1" fmla="*/ 0 h 432"/>
                  <a:gd name="T2" fmla="*/ 1 w 336"/>
                  <a:gd name="T3" fmla="*/ 2 h 432"/>
                  <a:gd name="T4" fmla="*/ 1 w 336"/>
                  <a:gd name="T5" fmla="*/ 2 h 432"/>
                  <a:gd name="T6" fmla="*/ 1 w 336"/>
                  <a:gd name="T7" fmla="*/ 5 h 432"/>
                  <a:gd name="T8" fmla="*/ 0 w 336"/>
                  <a:gd name="T9" fmla="*/ 4 h 432"/>
                  <a:gd name="T10" fmla="*/ 0 w 336"/>
                  <a:gd name="T11" fmla="*/ 2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159" name="Freeform 14"/>
              <p:cNvSpPr>
                <a:spLocks/>
              </p:cNvSpPr>
              <p:nvPr/>
            </p:nvSpPr>
            <p:spPr bwMode="auto">
              <a:xfrm>
                <a:off x="1728" y="1152"/>
                <a:ext cx="240"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160" name="Freeform 15"/>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grpSp>
        <p:sp>
          <p:nvSpPr>
            <p:cNvPr id="161" name="Text Box 39"/>
            <p:cNvSpPr txBox="1">
              <a:spLocks noChangeArrowheads="1"/>
            </p:cNvSpPr>
            <p:nvPr/>
          </p:nvSpPr>
          <p:spPr bwMode="auto">
            <a:xfrm>
              <a:off x="2327044" y="4787418"/>
              <a:ext cx="4001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800" b="1" dirty="0">
                  <a:solidFill>
                    <a:srgbClr val="FF0000"/>
                  </a:solidFill>
                  <a:latin typeface="Courier" charset="0"/>
                  <a:cs typeface="Arial" charset="0"/>
                </a:rPr>
                <a:t>Q</a:t>
              </a:r>
            </a:p>
          </p:txBody>
        </p:sp>
      </p:grpSp>
      <p:grpSp>
        <p:nvGrpSpPr>
          <p:cNvPr id="15" name="Group 14"/>
          <p:cNvGrpSpPr/>
          <p:nvPr/>
        </p:nvGrpSpPr>
        <p:grpSpPr>
          <a:xfrm>
            <a:off x="3444446" y="4758088"/>
            <a:ext cx="971551" cy="835026"/>
            <a:chOff x="3444446" y="4758088"/>
            <a:chExt cx="971551" cy="835026"/>
          </a:xfrm>
        </p:grpSpPr>
        <p:grpSp>
          <p:nvGrpSpPr>
            <p:cNvPr id="162" name="Group 6"/>
            <p:cNvGrpSpPr>
              <a:grpSpLocks/>
            </p:cNvGrpSpPr>
            <p:nvPr/>
          </p:nvGrpSpPr>
          <p:grpSpPr bwMode="auto">
            <a:xfrm>
              <a:off x="3444446" y="4758088"/>
              <a:ext cx="971551" cy="835026"/>
              <a:chOff x="1584" y="816"/>
              <a:chExt cx="912" cy="816"/>
            </a:xfrm>
          </p:grpSpPr>
          <p:sp>
            <p:nvSpPr>
              <p:cNvPr id="163" name="Freeform 7"/>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64" name="Freeform 8"/>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65" name="Freeform 9"/>
              <p:cNvSpPr>
                <a:spLocks/>
              </p:cNvSpPr>
              <p:nvPr/>
            </p:nvSpPr>
            <p:spPr bwMode="auto">
              <a:xfrm>
                <a:off x="1920" y="816"/>
                <a:ext cx="144" cy="288"/>
              </a:xfrm>
              <a:custGeom>
                <a:avLst/>
                <a:gdLst>
                  <a:gd name="T0" fmla="*/ 0 w 144"/>
                  <a:gd name="T1" fmla="*/ 3 h 336"/>
                  <a:gd name="T2" fmla="*/ 96 w 144"/>
                  <a:gd name="T3" fmla="*/ 0 h 336"/>
                  <a:gd name="T4" fmla="*/ 144 w 144"/>
                  <a:gd name="T5" fmla="*/ 3 h 336"/>
                  <a:gd name="T6" fmla="*/ 144 w 144"/>
                  <a:gd name="T7" fmla="*/ 24 h 336"/>
                  <a:gd name="T8" fmla="*/ 96 w 144"/>
                  <a:gd name="T9" fmla="*/ 21 h 336"/>
                  <a:gd name="T10" fmla="*/ 96 w 144"/>
                  <a:gd name="T11" fmla="*/ 7 h 336"/>
                  <a:gd name="T12" fmla="*/ 0 w 144"/>
                  <a:gd name="T13" fmla="*/ 11 h 336"/>
                  <a:gd name="T14" fmla="*/ 0 w 144"/>
                  <a:gd name="T15" fmla="*/ 3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66" name="Freeform 10"/>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3399FF"/>
              </a:solidFill>
              <a:ln w="0">
                <a:solidFill>
                  <a:schemeClr val="tx1"/>
                </a:solidFill>
                <a:round/>
                <a:headEnd/>
                <a:tailEnd/>
              </a:ln>
            </p:spPr>
            <p:txBody>
              <a:bodyPr wrap="none" anchor="ctr"/>
              <a:lstStyle/>
              <a:p>
                <a:endParaRPr lang="en-US"/>
              </a:p>
            </p:txBody>
          </p:sp>
          <p:sp>
            <p:nvSpPr>
              <p:cNvPr id="167" name="Freeform 11"/>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3399FF"/>
              </a:solidFill>
              <a:ln w="0">
                <a:solidFill>
                  <a:schemeClr val="tx1"/>
                </a:solidFill>
                <a:round/>
                <a:headEnd/>
                <a:tailEnd/>
              </a:ln>
            </p:spPr>
            <p:txBody>
              <a:bodyPr wrap="none" anchor="ctr"/>
              <a:lstStyle/>
              <a:p>
                <a:endParaRPr lang="en-US"/>
              </a:p>
            </p:txBody>
          </p:sp>
          <p:sp>
            <p:nvSpPr>
              <p:cNvPr id="168" name="Freeform 12"/>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3399FF"/>
              </a:solidFill>
              <a:ln w="0">
                <a:solidFill>
                  <a:schemeClr val="tx1"/>
                </a:solidFill>
                <a:round/>
                <a:headEnd/>
                <a:tailEnd/>
              </a:ln>
            </p:spPr>
            <p:txBody>
              <a:bodyPr wrap="none" anchor="ctr"/>
              <a:lstStyle/>
              <a:p>
                <a:endParaRPr lang="en-US"/>
              </a:p>
            </p:txBody>
          </p:sp>
          <p:sp>
            <p:nvSpPr>
              <p:cNvPr id="169" name="Freeform 13"/>
              <p:cNvSpPr>
                <a:spLocks/>
              </p:cNvSpPr>
              <p:nvPr/>
            </p:nvSpPr>
            <p:spPr bwMode="auto">
              <a:xfrm>
                <a:off x="1920" y="1296"/>
                <a:ext cx="240" cy="336"/>
              </a:xfrm>
              <a:custGeom>
                <a:avLst/>
                <a:gdLst>
                  <a:gd name="T0" fmla="*/ 1 w 336"/>
                  <a:gd name="T1" fmla="*/ 0 h 432"/>
                  <a:gd name="T2" fmla="*/ 1 w 336"/>
                  <a:gd name="T3" fmla="*/ 2 h 432"/>
                  <a:gd name="T4" fmla="*/ 1 w 336"/>
                  <a:gd name="T5" fmla="*/ 2 h 432"/>
                  <a:gd name="T6" fmla="*/ 1 w 336"/>
                  <a:gd name="T7" fmla="*/ 5 h 432"/>
                  <a:gd name="T8" fmla="*/ 0 w 336"/>
                  <a:gd name="T9" fmla="*/ 4 h 432"/>
                  <a:gd name="T10" fmla="*/ 0 w 336"/>
                  <a:gd name="T11" fmla="*/ 2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170" name="Freeform 14"/>
              <p:cNvSpPr>
                <a:spLocks/>
              </p:cNvSpPr>
              <p:nvPr/>
            </p:nvSpPr>
            <p:spPr bwMode="auto">
              <a:xfrm>
                <a:off x="1728" y="1152"/>
                <a:ext cx="240"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171" name="Freeform 15"/>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grpSp>
        <p:sp>
          <p:nvSpPr>
            <p:cNvPr id="172" name="Text Box 39"/>
            <p:cNvSpPr txBox="1">
              <a:spLocks noChangeArrowheads="1"/>
            </p:cNvSpPr>
            <p:nvPr/>
          </p:nvSpPr>
          <p:spPr bwMode="auto">
            <a:xfrm>
              <a:off x="3862749" y="4783250"/>
              <a:ext cx="4001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800" b="1" dirty="0">
                  <a:solidFill>
                    <a:srgbClr val="FF0000"/>
                  </a:solidFill>
                  <a:latin typeface="Courier" charset="0"/>
                  <a:cs typeface="Arial" charset="0"/>
                </a:rPr>
                <a:t>Q</a:t>
              </a:r>
            </a:p>
          </p:txBody>
        </p:sp>
      </p:grpSp>
      <p:grpSp>
        <p:nvGrpSpPr>
          <p:cNvPr id="13" name="Group 12"/>
          <p:cNvGrpSpPr/>
          <p:nvPr/>
        </p:nvGrpSpPr>
        <p:grpSpPr>
          <a:xfrm>
            <a:off x="449099" y="4764931"/>
            <a:ext cx="971551" cy="835026"/>
            <a:chOff x="449099" y="4764931"/>
            <a:chExt cx="971551" cy="835026"/>
          </a:xfrm>
        </p:grpSpPr>
        <p:grpSp>
          <p:nvGrpSpPr>
            <p:cNvPr id="173" name="Group 6"/>
            <p:cNvGrpSpPr>
              <a:grpSpLocks/>
            </p:cNvGrpSpPr>
            <p:nvPr/>
          </p:nvGrpSpPr>
          <p:grpSpPr bwMode="auto">
            <a:xfrm>
              <a:off x="449099" y="4764931"/>
              <a:ext cx="971551" cy="835026"/>
              <a:chOff x="1584" y="816"/>
              <a:chExt cx="912" cy="816"/>
            </a:xfrm>
          </p:grpSpPr>
          <p:sp>
            <p:nvSpPr>
              <p:cNvPr id="174" name="Freeform 7"/>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75" name="Freeform 8"/>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76" name="Freeform 9"/>
              <p:cNvSpPr>
                <a:spLocks/>
              </p:cNvSpPr>
              <p:nvPr/>
            </p:nvSpPr>
            <p:spPr bwMode="auto">
              <a:xfrm>
                <a:off x="1920" y="816"/>
                <a:ext cx="144" cy="288"/>
              </a:xfrm>
              <a:custGeom>
                <a:avLst/>
                <a:gdLst>
                  <a:gd name="T0" fmla="*/ 0 w 144"/>
                  <a:gd name="T1" fmla="*/ 3 h 336"/>
                  <a:gd name="T2" fmla="*/ 96 w 144"/>
                  <a:gd name="T3" fmla="*/ 0 h 336"/>
                  <a:gd name="T4" fmla="*/ 144 w 144"/>
                  <a:gd name="T5" fmla="*/ 3 h 336"/>
                  <a:gd name="T6" fmla="*/ 144 w 144"/>
                  <a:gd name="T7" fmla="*/ 24 h 336"/>
                  <a:gd name="T8" fmla="*/ 96 w 144"/>
                  <a:gd name="T9" fmla="*/ 21 h 336"/>
                  <a:gd name="T10" fmla="*/ 96 w 144"/>
                  <a:gd name="T11" fmla="*/ 7 h 336"/>
                  <a:gd name="T12" fmla="*/ 0 w 144"/>
                  <a:gd name="T13" fmla="*/ 11 h 336"/>
                  <a:gd name="T14" fmla="*/ 0 w 144"/>
                  <a:gd name="T15" fmla="*/ 3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77" name="Freeform 10"/>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3399FF"/>
              </a:solidFill>
              <a:ln w="0">
                <a:solidFill>
                  <a:schemeClr val="tx1"/>
                </a:solidFill>
                <a:round/>
                <a:headEnd/>
                <a:tailEnd/>
              </a:ln>
            </p:spPr>
            <p:txBody>
              <a:bodyPr wrap="none" anchor="ctr"/>
              <a:lstStyle/>
              <a:p>
                <a:endParaRPr lang="en-US"/>
              </a:p>
            </p:txBody>
          </p:sp>
          <p:sp>
            <p:nvSpPr>
              <p:cNvPr id="178" name="Freeform 11"/>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3399FF"/>
              </a:solidFill>
              <a:ln w="0">
                <a:solidFill>
                  <a:schemeClr val="tx1"/>
                </a:solidFill>
                <a:round/>
                <a:headEnd/>
                <a:tailEnd/>
              </a:ln>
            </p:spPr>
            <p:txBody>
              <a:bodyPr wrap="none" anchor="ctr"/>
              <a:lstStyle/>
              <a:p>
                <a:endParaRPr lang="en-US"/>
              </a:p>
            </p:txBody>
          </p:sp>
          <p:sp>
            <p:nvSpPr>
              <p:cNvPr id="179" name="Freeform 12"/>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3399FF"/>
              </a:solidFill>
              <a:ln w="0">
                <a:solidFill>
                  <a:schemeClr val="tx1"/>
                </a:solidFill>
                <a:round/>
                <a:headEnd/>
                <a:tailEnd/>
              </a:ln>
            </p:spPr>
            <p:txBody>
              <a:bodyPr wrap="none" anchor="ctr"/>
              <a:lstStyle/>
              <a:p>
                <a:endParaRPr lang="en-US"/>
              </a:p>
            </p:txBody>
          </p:sp>
          <p:sp>
            <p:nvSpPr>
              <p:cNvPr id="180" name="Freeform 13"/>
              <p:cNvSpPr>
                <a:spLocks/>
              </p:cNvSpPr>
              <p:nvPr/>
            </p:nvSpPr>
            <p:spPr bwMode="auto">
              <a:xfrm>
                <a:off x="1920" y="1296"/>
                <a:ext cx="240" cy="336"/>
              </a:xfrm>
              <a:custGeom>
                <a:avLst/>
                <a:gdLst>
                  <a:gd name="T0" fmla="*/ 1 w 336"/>
                  <a:gd name="T1" fmla="*/ 0 h 432"/>
                  <a:gd name="T2" fmla="*/ 1 w 336"/>
                  <a:gd name="T3" fmla="*/ 2 h 432"/>
                  <a:gd name="T4" fmla="*/ 1 w 336"/>
                  <a:gd name="T5" fmla="*/ 2 h 432"/>
                  <a:gd name="T6" fmla="*/ 1 w 336"/>
                  <a:gd name="T7" fmla="*/ 5 h 432"/>
                  <a:gd name="T8" fmla="*/ 0 w 336"/>
                  <a:gd name="T9" fmla="*/ 4 h 432"/>
                  <a:gd name="T10" fmla="*/ 0 w 336"/>
                  <a:gd name="T11" fmla="*/ 2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181" name="Freeform 14"/>
              <p:cNvSpPr>
                <a:spLocks/>
              </p:cNvSpPr>
              <p:nvPr/>
            </p:nvSpPr>
            <p:spPr bwMode="auto">
              <a:xfrm>
                <a:off x="1728" y="1152"/>
                <a:ext cx="240"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182" name="Freeform 15"/>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grpSp>
        <p:sp>
          <p:nvSpPr>
            <p:cNvPr id="183" name="Text Box 39"/>
            <p:cNvSpPr txBox="1">
              <a:spLocks noChangeArrowheads="1"/>
            </p:cNvSpPr>
            <p:nvPr/>
          </p:nvSpPr>
          <p:spPr bwMode="auto">
            <a:xfrm>
              <a:off x="867402" y="4790093"/>
              <a:ext cx="4001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800" b="1" dirty="0">
                  <a:solidFill>
                    <a:srgbClr val="FF0000"/>
                  </a:solidFill>
                  <a:latin typeface="Courier" charset="0"/>
                  <a:cs typeface="Arial" charset="0"/>
                </a:rPr>
                <a:t>Q</a:t>
              </a:r>
            </a:p>
          </p:txBody>
        </p:sp>
      </p:grpSp>
      <p:grpSp>
        <p:nvGrpSpPr>
          <p:cNvPr id="16" name="Group 15"/>
          <p:cNvGrpSpPr/>
          <p:nvPr/>
        </p:nvGrpSpPr>
        <p:grpSpPr>
          <a:xfrm>
            <a:off x="4898382" y="4734016"/>
            <a:ext cx="971551" cy="835026"/>
            <a:chOff x="4898382" y="4734016"/>
            <a:chExt cx="971551" cy="835026"/>
          </a:xfrm>
        </p:grpSpPr>
        <p:grpSp>
          <p:nvGrpSpPr>
            <p:cNvPr id="185" name="Group 6"/>
            <p:cNvGrpSpPr>
              <a:grpSpLocks/>
            </p:cNvGrpSpPr>
            <p:nvPr/>
          </p:nvGrpSpPr>
          <p:grpSpPr bwMode="auto">
            <a:xfrm>
              <a:off x="4898382" y="4734016"/>
              <a:ext cx="971551" cy="835026"/>
              <a:chOff x="1584" y="816"/>
              <a:chExt cx="912" cy="816"/>
            </a:xfrm>
          </p:grpSpPr>
          <p:sp>
            <p:nvSpPr>
              <p:cNvPr id="186" name="Freeform 7"/>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87" name="Freeform 8"/>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88" name="Freeform 9"/>
              <p:cNvSpPr>
                <a:spLocks/>
              </p:cNvSpPr>
              <p:nvPr/>
            </p:nvSpPr>
            <p:spPr bwMode="auto">
              <a:xfrm>
                <a:off x="1920" y="816"/>
                <a:ext cx="144" cy="288"/>
              </a:xfrm>
              <a:custGeom>
                <a:avLst/>
                <a:gdLst>
                  <a:gd name="T0" fmla="*/ 0 w 144"/>
                  <a:gd name="T1" fmla="*/ 3 h 336"/>
                  <a:gd name="T2" fmla="*/ 96 w 144"/>
                  <a:gd name="T3" fmla="*/ 0 h 336"/>
                  <a:gd name="T4" fmla="*/ 144 w 144"/>
                  <a:gd name="T5" fmla="*/ 3 h 336"/>
                  <a:gd name="T6" fmla="*/ 144 w 144"/>
                  <a:gd name="T7" fmla="*/ 24 h 336"/>
                  <a:gd name="T8" fmla="*/ 96 w 144"/>
                  <a:gd name="T9" fmla="*/ 21 h 336"/>
                  <a:gd name="T10" fmla="*/ 96 w 144"/>
                  <a:gd name="T11" fmla="*/ 7 h 336"/>
                  <a:gd name="T12" fmla="*/ 0 w 144"/>
                  <a:gd name="T13" fmla="*/ 11 h 336"/>
                  <a:gd name="T14" fmla="*/ 0 w 144"/>
                  <a:gd name="T15" fmla="*/ 3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89" name="Freeform 10"/>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3399FF"/>
              </a:solidFill>
              <a:ln w="0">
                <a:solidFill>
                  <a:schemeClr val="tx1"/>
                </a:solidFill>
                <a:round/>
                <a:headEnd/>
                <a:tailEnd/>
              </a:ln>
            </p:spPr>
            <p:txBody>
              <a:bodyPr wrap="none" anchor="ctr"/>
              <a:lstStyle/>
              <a:p>
                <a:endParaRPr lang="en-US"/>
              </a:p>
            </p:txBody>
          </p:sp>
          <p:sp>
            <p:nvSpPr>
              <p:cNvPr id="190" name="Freeform 11"/>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3399FF"/>
              </a:solidFill>
              <a:ln w="0">
                <a:solidFill>
                  <a:schemeClr val="tx1"/>
                </a:solidFill>
                <a:round/>
                <a:headEnd/>
                <a:tailEnd/>
              </a:ln>
            </p:spPr>
            <p:txBody>
              <a:bodyPr wrap="none" anchor="ctr"/>
              <a:lstStyle/>
              <a:p>
                <a:endParaRPr lang="en-US"/>
              </a:p>
            </p:txBody>
          </p:sp>
          <p:sp>
            <p:nvSpPr>
              <p:cNvPr id="191" name="Freeform 12"/>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3399FF"/>
              </a:solidFill>
              <a:ln w="0">
                <a:solidFill>
                  <a:schemeClr val="tx1"/>
                </a:solidFill>
                <a:round/>
                <a:headEnd/>
                <a:tailEnd/>
              </a:ln>
            </p:spPr>
            <p:txBody>
              <a:bodyPr wrap="none" anchor="ctr"/>
              <a:lstStyle/>
              <a:p>
                <a:endParaRPr lang="en-US"/>
              </a:p>
            </p:txBody>
          </p:sp>
          <p:sp>
            <p:nvSpPr>
              <p:cNvPr id="192" name="Freeform 13"/>
              <p:cNvSpPr>
                <a:spLocks/>
              </p:cNvSpPr>
              <p:nvPr/>
            </p:nvSpPr>
            <p:spPr bwMode="auto">
              <a:xfrm>
                <a:off x="1920" y="1296"/>
                <a:ext cx="240" cy="336"/>
              </a:xfrm>
              <a:custGeom>
                <a:avLst/>
                <a:gdLst>
                  <a:gd name="T0" fmla="*/ 1 w 336"/>
                  <a:gd name="T1" fmla="*/ 0 h 432"/>
                  <a:gd name="T2" fmla="*/ 1 w 336"/>
                  <a:gd name="T3" fmla="*/ 2 h 432"/>
                  <a:gd name="T4" fmla="*/ 1 w 336"/>
                  <a:gd name="T5" fmla="*/ 2 h 432"/>
                  <a:gd name="T6" fmla="*/ 1 w 336"/>
                  <a:gd name="T7" fmla="*/ 5 h 432"/>
                  <a:gd name="T8" fmla="*/ 0 w 336"/>
                  <a:gd name="T9" fmla="*/ 4 h 432"/>
                  <a:gd name="T10" fmla="*/ 0 w 336"/>
                  <a:gd name="T11" fmla="*/ 2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193" name="Freeform 14"/>
              <p:cNvSpPr>
                <a:spLocks/>
              </p:cNvSpPr>
              <p:nvPr/>
            </p:nvSpPr>
            <p:spPr bwMode="auto">
              <a:xfrm>
                <a:off x="1728" y="1152"/>
                <a:ext cx="240"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194" name="Freeform 15"/>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grpSp>
        <p:sp>
          <p:nvSpPr>
            <p:cNvPr id="195" name="Text Box 39"/>
            <p:cNvSpPr txBox="1">
              <a:spLocks noChangeArrowheads="1"/>
            </p:cNvSpPr>
            <p:nvPr/>
          </p:nvSpPr>
          <p:spPr bwMode="auto">
            <a:xfrm>
              <a:off x="5316685" y="4759178"/>
              <a:ext cx="4001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800" b="1" dirty="0">
                  <a:solidFill>
                    <a:srgbClr val="FF0000"/>
                  </a:solidFill>
                  <a:latin typeface="Courier" charset="0"/>
                  <a:cs typeface="Arial" charset="0"/>
                </a:rPr>
                <a:t>Q</a:t>
              </a:r>
            </a:p>
          </p:txBody>
        </p:sp>
      </p:grpSp>
      <p:sp>
        <p:nvSpPr>
          <p:cNvPr id="197" name="Rectangle 196"/>
          <p:cNvSpPr/>
          <p:nvPr/>
        </p:nvSpPr>
        <p:spPr>
          <a:xfrm>
            <a:off x="144604" y="5738940"/>
            <a:ext cx="1917540" cy="617410"/>
          </a:xfrm>
          <a:prstGeom prst="rect">
            <a:avLst/>
          </a:prstGeom>
          <a:solidFill>
            <a:schemeClr val="bg1"/>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tx1"/>
                </a:solidFill>
              </a:rPr>
              <a:t>Delete(C)</a:t>
            </a:r>
            <a:endParaRPr lang="en-US" sz="2800" b="1" dirty="0">
              <a:solidFill>
                <a:schemeClr val="tx1"/>
              </a:solidFill>
            </a:endParaRPr>
          </a:p>
        </p:txBody>
      </p:sp>
      <p:sp>
        <p:nvSpPr>
          <p:cNvPr id="198" name="Rectangle 197"/>
          <p:cNvSpPr/>
          <p:nvPr/>
        </p:nvSpPr>
        <p:spPr>
          <a:xfrm>
            <a:off x="6012388" y="146139"/>
            <a:ext cx="3123130" cy="2538658"/>
          </a:xfrm>
          <a:prstGeom prst="rect">
            <a:avLst/>
          </a:prstGeom>
          <a:solidFill>
            <a:schemeClr val="bg1"/>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2800" b="1" dirty="0" smtClean="0">
                <a:solidFill>
                  <a:srgbClr val="000000"/>
                </a:solidFill>
              </a:rPr>
              <a:t>Locking “</a:t>
            </a:r>
            <a:r>
              <a:rPr lang="en-US" sz="2800" b="1" dirty="0" err="1" smtClean="0">
                <a:solidFill>
                  <a:srgbClr val="000000"/>
                </a:solidFill>
              </a:rPr>
              <a:t>prev</a:t>
            </a:r>
            <a:r>
              <a:rPr lang="en-US" sz="2800" b="1" dirty="0" smtClean="0">
                <a:solidFill>
                  <a:srgbClr val="000000"/>
                </a:solidFill>
              </a:rPr>
              <a:t>” and “</a:t>
            </a:r>
            <a:r>
              <a:rPr lang="en-US" sz="2800" b="1" dirty="0" err="1" smtClean="0">
                <a:solidFill>
                  <a:srgbClr val="000000"/>
                </a:solidFill>
              </a:rPr>
              <a:t>curr</a:t>
            </a:r>
            <a:r>
              <a:rPr lang="en-US" sz="2800" b="1" dirty="0" smtClean="0">
                <a:solidFill>
                  <a:srgbClr val="000000"/>
                </a:solidFill>
              </a:rPr>
              <a:t>” is not enough: Thread Q may delete or insert new nodes concurrently</a:t>
            </a:r>
            <a:endParaRPr lang="en-US" sz="2800" b="1" dirty="0">
              <a:solidFill>
                <a:srgbClr val="000000"/>
              </a:solidFill>
            </a:endParaRPr>
          </a:p>
        </p:txBody>
      </p:sp>
      <p:sp>
        <p:nvSpPr>
          <p:cNvPr id="17" name="Down Arrow 16"/>
          <p:cNvSpPr/>
          <p:nvPr/>
        </p:nvSpPr>
        <p:spPr>
          <a:xfrm>
            <a:off x="2062144" y="3069061"/>
            <a:ext cx="484632" cy="380480"/>
          </a:xfrm>
          <a:prstGeom prst="down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0" name="Down Arrow 199"/>
          <p:cNvSpPr/>
          <p:nvPr/>
        </p:nvSpPr>
        <p:spPr>
          <a:xfrm rot="10800000">
            <a:off x="2062144" y="4231021"/>
            <a:ext cx="484632" cy="380480"/>
          </a:xfrm>
          <a:prstGeom prst="down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1" name="Down Arrow 200"/>
          <p:cNvSpPr/>
          <p:nvPr/>
        </p:nvSpPr>
        <p:spPr>
          <a:xfrm>
            <a:off x="3620433" y="3071931"/>
            <a:ext cx="484632" cy="380480"/>
          </a:xfrm>
          <a:prstGeom prst="down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4" name="Down Arrow 203"/>
          <p:cNvSpPr/>
          <p:nvPr/>
        </p:nvSpPr>
        <p:spPr>
          <a:xfrm rot="10800000">
            <a:off x="3597849" y="4224014"/>
            <a:ext cx="484632" cy="380480"/>
          </a:xfrm>
          <a:prstGeom prst="down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 name="Down Arrow 204"/>
          <p:cNvSpPr/>
          <p:nvPr/>
        </p:nvSpPr>
        <p:spPr>
          <a:xfrm rot="10800000">
            <a:off x="5098610" y="4224015"/>
            <a:ext cx="484632" cy="380480"/>
          </a:xfrm>
          <a:prstGeom prst="down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06" name="Group 205"/>
          <p:cNvGrpSpPr/>
          <p:nvPr/>
        </p:nvGrpSpPr>
        <p:grpSpPr>
          <a:xfrm>
            <a:off x="4919640" y="2159126"/>
            <a:ext cx="971551" cy="835026"/>
            <a:chOff x="3444446" y="2137322"/>
            <a:chExt cx="971551" cy="835026"/>
          </a:xfrm>
        </p:grpSpPr>
        <p:grpSp>
          <p:nvGrpSpPr>
            <p:cNvPr id="207" name="Group 6"/>
            <p:cNvGrpSpPr>
              <a:grpSpLocks/>
            </p:cNvGrpSpPr>
            <p:nvPr/>
          </p:nvGrpSpPr>
          <p:grpSpPr bwMode="auto">
            <a:xfrm>
              <a:off x="3444446" y="2137322"/>
              <a:ext cx="971551" cy="835026"/>
              <a:chOff x="1584" y="816"/>
              <a:chExt cx="912" cy="816"/>
            </a:xfrm>
          </p:grpSpPr>
          <p:sp>
            <p:nvSpPr>
              <p:cNvPr id="209" name="Freeform 7"/>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210" name="Freeform 8"/>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211" name="Freeform 9"/>
              <p:cNvSpPr>
                <a:spLocks/>
              </p:cNvSpPr>
              <p:nvPr/>
            </p:nvSpPr>
            <p:spPr bwMode="auto">
              <a:xfrm>
                <a:off x="1920" y="816"/>
                <a:ext cx="144" cy="288"/>
              </a:xfrm>
              <a:custGeom>
                <a:avLst/>
                <a:gdLst>
                  <a:gd name="T0" fmla="*/ 0 w 144"/>
                  <a:gd name="T1" fmla="*/ 3 h 336"/>
                  <a:gd name="T2" fmla="*/ 96 w 144"/>
                  <a:gd name="T3" fmla="*/ 0 h 336"/>
                  <a:gd name="T4" fmla="*/ 144 w 144"/>
                  <a:gd name="T5" fmla="*/ 3 h 336"/>
                  <a:gd name="T6" fmla="*/ 144 w 144"/>
                  <a:gd name="T7" fmla="*/ 24 h 336"/>
                  <a:gd name="T8" fmla="*/ 96 w 144"/>
                  <a:gd name="T9" fmla="*/ 21 h 336"/>
                  <a:gd name="T10" fmla="*/ 96 w 144"/>
                  <a:gd name="T11" fmla="*/ 7 h 336"/>
                  <a:gd name="T12" fmla="*/ 0 w 144"/>
                  <a:gd name="T13" fmla="*/ 11 h 336"/>
                  <a:gd name="T14" fmla="*/ 0 w 144"/>
                  <a:gd name="T15" fmla="*/ 3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212" name="Freeform 10"/>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3399FF"/>
              </a:solidFill>
              <a:ln w="0">
                <a:solidFill>
                  <a:schemeClr val="tx1"/>
                </a:solidFill>
                <a:round/>
                <a:headEnd/>
                <a:tailEnd/>
              </a:ln>
            </p:spPr>
            <p:txBody>
              <a:bodyPr wrap="none" anchor="ctr"/>
              <a:lstStyle/>
              <a:p>
                <a:endParaRPr lang="en-US"/>
              </a:p>
            </p:txBody>
          </p:sp>
          <p:sp>
            <p:nvSpPr>
              <p:cNvPr id="213" name="Freeform 11"/>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3399FF"/>
              </a:solidFill>
              <a:ln w="0">
                <a:solidFill>
                  <a:schemeClr val="tx1"/>
                </a:solidFill>
                <a:round/>
                <a:headEnd/>
                <a:tailEnd/>
              </a:ln>
            </p:spPr>
            <p:txBody>
              <a:bodyPr wrap="none" anchor="ctr"/>
              <a:lstStyle/>
              <a:p>
                <a:endParaRPr lang="en-US"/>
              </a:p>
            </p:txBody>
          </p:sp>
          <p:sp>
            <p:nvSpPr>
              <p:cNvPr id="214" name="Freeform 12"/>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3399FF"/>
              </a:solidFill>
              <a:ln w="0">
                <a:solidFill>
                  <a:schemeClr val="tx1"/>
                </a:solidFill>
                <a:round/>
                <a:headEnd/>
                <a:tailEnd/>
              </a:ln>
            </p:spPr>
            <p:txBody>
              <a:bodyPr wrap="none" anchor="ctr"/>
              <a:lstStyle/>
              <a:p>
                <a:endParaRPr lang="en-US"/>
              </a:p>
            </p:txBody>
          </p:sp>
          <p:sp>
            <p:nvSpPr>
              <p:cNvPr id="215" name="Freeform 13"/>
              <p:cNvSpPr>
                <a:spLocks/>
              </p:cNvSpPr>
              <p:nvPr/>
            </p:nvSpPr>
            <p:spPr bwMode="auto">
              <a:xfrm>
                <a:off x="1920" y="1296"/>
                <a:ext cx="240" cy="336"/>
              </a:xfrm>
              <a:custGeom>
                <a:avLst/>
                <a:gdLst>
                  <a:gd name="T0" fmla="*/ 1 w 336"/>
                  <a:gd name="T1" fmla="*/ 0 h 432"/>
                  <a:gd name="T2" fmla="*/ 1 w 336"/>
                  <a:gd name="T3" fmla="*/ 2 h 432"/>
                  <a:gd name="T4" fmla="*/ 1 w 336"/>
                  <a:gd name="T5" fmla="*/ 2 h 432"/>
                  <a:gd name="T6" fmla="*/ 1 w 336"/>
                  <a:gd name="T7" fmla="*/ 5 h 432"/>
                  <a:gd name="T8" fmla="*/ 0 w 336"/>
                  <a:gd name="T9" fmla="*/ 4 h 432"/>
                  <a:gd name="T10" fmla="*/ 0 w 336"/>
                  <a:gd name="T11" fmla="*/ 2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216" name="Freeform 14"/>
              <p:cNvSpPr>
                <a:spLocks/>
              </p:cNvSpPr>
              <p:nvPr/>
            </p:nvSpPr>
            <p:spPr bwMode="auto">
              <a:xfrm>
                <a:off x="1728" y="1152"/>
                <a:ext cx="240"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217" name="Freeform 15"/>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grpSp>
        <p:sp>
          <p:nvSpPr>
            <p:cNvPr id="208" name="Text Box 39"/>
            <p:cNvSpPr txBox="1">
              <a:spLocks noChangeArrowheads="1"/>
            </p:cNvSpPr>
            <p:nvPr/>
          </p:nvSpPr>
          <p:spPr bwMode="auto">
            <a:xfrm>
              <a:off x="3862749" y="2162484"/>
              <a:ext cx="4001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800" b="1" dirty="0">
                  <a:solidFill>
                    <a:srgbClr val="FF0000"/>
                  </a:solidFill>
                  <a:latin typeface="Courier" charset="0"/>
                  <a:cs typeface="Arial" charset="0"/>
                </a:rPr>
                <a:t>P</a:t>
              </a:r>
            </a:p>
          </p:txBody>
        </p:sp>
      </p:grpSp>
      <p:sp>
        <p:nvSpPr>
          <p:cNvPr id="220" name="Rectangle 219"/>
          <p:cNvSpPr/>
          <p:nvPr/>
        </p:nvSpPr>
        <p:spPr>
          <a:xfrm>
            <a:off x="144605" y="4951258"/>
            <a:ext cx="8990914" cy="1804848"/>
          </a:xfrm>
          <a:prstGeom prst="rect">
            <a:avLst/>
          </a:prstGeom>
          <a:solidFill>
            <a:schemeClr val="bg1"/>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2800" b="1" dirty="0" smtClean="0">
                <a:solidFill>
                  <a:srgbClr val="000000"/>
                </a:solidFill>
              </a:rPr>
              <a:t>Programmers need to add custom post-lock validations. </a:t>
            </a:r>
          </a:p>
          <a:p>
            <a:r>
              <a:rPr lang="en-US" sz="2800" b="1" dirty="0" smtClean="0">
                <a:solidFill>
                  <a:srgbClr val="000000"/>
                </a:solidFill>
              </a:rPr>
              <a:t>In this case, we need:</a:t>
            </a:r>
          </a:p>
          <a:p>
            <a:pPr marL="742950" indent="-742950">
              <a:buAutoNum type="arabicParenBoth"/>
            </a:pPr>
            <a:r>
              <a:rPr lang="en-US" sz="2800" b="1" dirty="0" err="1" smtClean="0">
                <a:solidFill>
                  <a:srgbClr val="000000"/>
                </a:solidFill>
              </a:rPr>
              <a:t>C.next</a:t>
            </a:r>
            <a:r>
              <a:rPr lang="en-US" sz="2800" b="1" dirty="0" smtClean="0">
                <a:solidFill>
                  <a:srgbClr val="000000"/>
                </a:solidFill>
              </a:rPr>
              <a:t> == E</a:t>
            </a:r>
            <a:endParaRPr lang="en-US" sz="2800" b="1" dirty="0">
              <a:solidFill>
                <a:srgbClr val="000000"/>
              </a:solidFill>
            </a:endParaRPr>
          </a:p>
          <a:p>
            <a:pPr marL="742950" indent="-742950">
              <a:buAutoNum type="arabicParenBoth"/>
            </a:pPr>
            <a:r>
              <a:rPr lang="en-US" sz="2800" b="1" dirty="0" smtClean="0">
                <a:solidFill>
                  <a:srgbClr val="000000"/>
                </a:solidFill>
              </a:rPr>
              <a:t>C is reachable from the head</a:t>
            </a:r>
          </a:p>
        </p:txBody>
      </p:sp>
      <p:sp>
        <p:nvSpPr>
          <p:cNvPr id="149" name="Rounded Rectangle 148"/>
          <p:cNvSpPr>
            <a:spLocks noChangeArrowheads="1"/>
          </p:cNvSpPr>
          <p:nvPr/>
        </p:nvSpPr>
        <p:spPr bwMode="auto">
          <a:xfrm>
            <a:off x="4658212" y="3403518"/>
            <a:ext cx="1359461" cy="860239"/>
          </a:xfrm>
          <a:prstGeom prst="roundRect">
            <a:avLst>
              <a:gd name="adj" fmla="val 16667"/>
            </a:avLst>
          </a:prstGeom>
          <a:solidFill>
            <a:srgbClr val="3399FF">
              <a:alpha val="0"/>
            </a:srgbClr>
          </a:solidFill>
          <a:ln w="0">
            <a:solidFill>
              <a:schemeClr val="tx1"/>
            </a:solidFill>
            <a:round/>
            <a:headEnd/>
            <a:tailEnd/>
          </a:ln>
        </p:spPr>
        <p:txBody>
          <a:bodyPr wrap="none" anchor="ctr"/>
          <a:lstStyle/>
          <a:p>
            <a:endParaRPr lang="en-US"/>
          </a:p>
        </p:txBody>
      </p:sp>
      <p:grpSp>
        <p:nvGrpSpPr>
          <p:cNvPr id="184" name="Group 18"/>
          <p:cNvGrpSpPr>
            <a:grpSpLocks/>
          </p:cNvGrpSpPr>
          <p:nvPr/>
        </p:nvGrpSpPr>
        <p:grpSpPr bwMode="auto">
          <a:xfrm>
            <a:off x="5092988" y="2807496"/>
            <a:ext cx="471487" cy="476250"/>
            <a:chOff x="2208" y="1920"/>
            <a:chExt cx="1152" cy="1680"/>
          </a:xfrm>
        </p:grpSpPr>
        <p:sp>
          <p:nvSpPr>
            <p:cNvPr id="196" name="Oval 19"/>
            <p:cNvSpPr>
              <a:spLocks noChangeArrowheads="1"/>
            </p:cNvSpPr>
            <p:nvPr/>
          </p:nvSpPr>
          <p:spPr bwMode="auto">
            <a:xfrm>
              <a:off x="2208" y="2448"/>
              <a:ext cx="1152" cy="1152"/>
            </a:xfrm>
            <a:prstGeom prst="ellipse">
              <a:avLst/>
            </a:prstGeom>
            <a:solidFill>
              <a:schemeClr val="accent1"/>
            </a:solidFill>
            <a:ln w="9525" algn="ctr">
              <a:noFill/>
              <a:round/>
              <a:headEnd/>
              <a:tailEnd/>
            </a:ln>
          </p:spPr>
          <p:txBody>
            <a:bodyPr wrap="none" anchor="ctr"/>
            <a:lstStyle/>
            <a:p>
              <a:endParaRPr lang="en-US" dirty="0">
                <a:latin typeface="Courier New" pitchFamily="49" charset="0"/>
              </a:endParaRPr>
            </a:p>
          </p:txBody>
        </p:sp>
        <p:sp>
          <p:nvSpPr>
            <p:cNvPr id="199" name="Oval 20"/>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dirty="0">
                <a:latin typeface="Courier New" pitchFamily="49" charset="0"/>
              </a:endParaRPr>
            </a:p>
          </p:txBody>
        </p:sp>
        <p:sp>
          <p:nvSpPr>
            <p:cNvPr id="202" name="AutoShape 21"/>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dirty="0">
                <a:latin typeface="Courier New" pitchFamily="49" charset="0"/>
              </a:endParaRPr>
            </a:p>
          </p:txBody>
        </p:sp>
        <p:sp>
          <p:nvSpPr>
            <p:cNvPr id="203" name="AutoShape 22"/>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lgn="ctr">
              <a:noFill/>
              <a:miter lim="800000"/>
              <a:headEnd/>
              <a:tailEnd/>
            </a:ln>
          </p:spPr>
          <p:txBody>
            <a:bodyPr wrap="none" anchor="ctr"/>
            <a:lstStyle/>
            <a:p>
              <a:endParaRPr lang="en-US" dirty="0">
                <a:latin typeface="Courier New" pitchFamily="49" charset="0"/>
              </a:endParaRPr>
            </a:p>
          </p:txBody>
        </p:sp>
      </p:grpSp>
      <p:sp>
        <p:nvSpPr>
          <p:cNvPr id="219" name="Rounded Rectangle 218"/>
          <p:cNvSpPr>
            <a:spLocks noChangeArrowheads="1"/>
          </p:cNvSpPr>
          <p:nvPr/>
        </p:nvSpPr>
        <p:spPr bwMode="auto">
          <a:xfrm>
            <a:off x="6214492" y="3415494"/>
            <a:ext cx="1359461" cy="860239"/>
          </a:xfrm>
          <a:prstGeom prst="roundRect">
            <a:avLst>
              <a:gd name="adj" fmla="val 16667"/>
            </a:avLst>
          </a:prstGeom>
          <a:solidFill>
            <a:srgbClr val="3399FF">
              <a:alpha val="0"/>
            </a:srgbClr>
          </a:solidFill>
          <a:ln w="0">
            <a:solidFill>
              <a:schemeClr val="tx1"/>
            </a:solidFill>
            <a:round/>
            <a:headEnd/>
            <a:tailEnd/>
          </a:ln>
        </p:spPr>
        <p:txBody>
          <a:bodyPr wrap="none" anchor="ctr"/>
          <a:lstStyle/>
          <a:p>
            <a:endParaRPr lang="en-US"/>
          </a:p>
        </p:txBody>
      </p:sp>
      <p:grpSp>
        <p:nvGrpSpPr>
          <p:cNvPr id="221" name="Group 18"/>
          <p:cNvGrpSpPr>
            <a:grpSpLocks/>
          </p:cNvGrpSpPr>
          <p:nvPr/>
        </p:nvGrpSpPr>
        <p:grpSpPr bwMode="auto">
          <a:xfrm>
            <a:off x="6649268" y="2819472"/>
            <a:ext cx="471487" cy="476250"/>
            <a:chOff x="2208" y="1920"/>
            <a:chExt cx="1152" cy="1680"/>
          </a:xfrm>
        </p:grpSpPr>
        <p:sp>
          <p:nvSpPr>
            <p:cNvPr id="222" name="Oval 19"/>
            <p:cNvSpPr>
              <a:spLocks noChangeArrowheads="1"/>
            </p:cNvSpPr>
            <p:nvPr/>
          </p:nvSpPr>
          <p:spPr bwMode="auto">
            <a:xfrm>
              <a:off x="2208" y="2448"/>
              <a:ext cx="1152" cy="1152"/>
            </a:xfrm>
            <a:prstGeom prst="ellipse">
              <a:avLst/>
            </a:prstGeom>
            <a:solidFill>
              <a:schemeClr val="accent1"/>
            </a:solidFill>
            <a:ln w="9525" algn="ctr">
              <a:noFill/>
              <a:round/>
              <a:headEnd/>
              <a:tailEnd/>
            </a:ln>
          </p:spPr>
          <p:txBody>
            <a:bodyPr wrap="none" anchor="ctr"/>
            <a:lstStyle/>
            <a:p>
              <a:endParaRPr lang="en-US" dirty="0">
                <a:latin typeface="Courier New" pitchFamily="49" charset="0"/>
              </a:endParaRPr>
            </a:p>
          </p:txBody>
        </p:sp>
        <p:sp>
          <p:nvSpPr>
            <p:cNvPr id="223" name="Oval 20"/>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dirty="0">
                <a:latin typeface="Courier New" pitchFamily="49" charset="0"/>
              </a:endParaRPr>
            </a:p>
          </p:txBody>
        </p:sp>
        <p:sp>
          <p:nvSpPr>
            <p:cNvPr id="224" name="AutoShape 21"/>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dirty="0">
                <a:latin typeface="Courier New" pitchFamily="49" charset="0"/>
              </a:endParaRPr>
            </a:p>
          </p:txBody>
        </p:sp>
        <p:sp>
          <p:nvSpPr>
            <p:cNvPr id="225" name="AutoShape 22"/>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lgn="ctr">
              <a:noFill/>
              <a:miter lim="800000"/>
              <a:headEnd/>
              <a:tailEnd/>
            </a:ln>
          </p:spPr>
          <p:txBody>
            <a:bodyPr wrap="none" anchor="ctr"/>
            <a:lstStyle/>
            <a:p>
              <a:endParaRPr lang="en-US" dirty="0">
                <a:latin typeface="Courier New" pitchFamily="49" charset="0"/>
              </a:endParaRPr>
            </a:p>
          </p:txBody>
        </p:sp>
      </p:grpSp>
    </p:spTree>
    <p:extLst>
      <p:ext uri="{BB962C8B-B14F-4D97-AF65-F5344CB8AC3E}">
        <p14:creationId xmlns:p14="http://schemas.microsoft.com/office/powerpoint/2010/main" val="2284506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97"/>
                                        </p:tgtEl>
                                        <p:attrNameLst>
                                          <p:attrName>style.visibility</p:attrName>
                                        </p:attrNameLst>
                                      </p:cBhvr>
                                      <p:to>
                                        <p:strVal val="visible"/>
                                      </p:to>
                                    </p:set>
                                    <p:animEffect transition="in" filter="fade">
                                      <p:cBhvr>
                                        <p:cTn id="26" dur="500"/>
                                        <p:tgtEl>
                                          <p:spTgt spid="197"/>
                                        </p:tgtEl>
                                      </p:cBhvr>
                                    </p:animEffect>
                                  </p:childTnLst>
                                </p:cTn>
                              </p:par>
                              <p:par>
                                <p:cTn id="27" presetID="10"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13"/>
                                        </p:tgtEl>
                                      </p:cBhvr>
                                    </p:animEffect>
                                    <p:set>
                                      <p:cBhvr>
                                        <p:cTn id="34" dur="1" fill="hold">
                                          <p:stCondLst>
                                            <p:cond delay="499"/>
                                          </p:stCondLst>
                                        </p:cTn>
                                        <p:tgtEl>
                                          <p:spTgt spid="13"/>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00"/>
                                        </p:tgtEl>
                                        <p:attrNameLst>
                                          <p:attrName>style.visibility</p:attrName>
                                        </p:attrNameLst>
                                      </p:cBhvr>
                                      <p:to>
                                        <p:strVal val="visible"/>
                                      </p:to>
                                    </p:set>
                                    <p:animEffect transition="in" filter="fade">
                                      <p:cBhvr>
                                        <p:cTn id="40" dur="500"/>
                                        <p:tgtEl>
                                          <p:spTgt spid="20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500"/>
                                        <p:tgtEl>
                                          <p:spTgt spid="10"/>
                                        </p:tgtEl>
                                      </p:cBhvr>
                                    </p:animEffect>
                                    <p:set>
                                      <p:cBhvr>
                                        <p:cTn id="45" dur="1" fill="hold">
                                          <p:stCondLst>
                                            <p:cond delay="499"/>
                                          </p:stCondLst>
                                        </p:cTn>
                                        <p:tgtEl>
                                          <p:spTgt spid="10"/>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7"/>
                                        </p:tgtEl>
                                      </p:cBhvr>
                                    </p:animEffect>
                                    <p:set>
                                      <p:cBhvr>
                                        <p:cTn id="48" dur="1" fill="hold">
                                          <p:stCondLst>
                                            <p:cond delay="499"/>
                                          </p:stCondLst>
                                        </p:cTn>
                                        <p:tgtEl>
                                          <p:spTgt spid="17"/>
                                        </p:tgtEl>
                                        <p:attrNameLst>
                                          <p:attrName>style.visibility</p:attrName>
                                        </p:attrNameLst>
                                      </p:cBhvr>
                                      <p:to>
                                        <p:strVal val="hidden"/>
                                      </p:to>
                                    </p:set>
                                  </p:childTnLst>
                                </p:cTn>
                              </p:par>
                              <p:par>
                                <p:cTn id="49" presetID="10" presetClass="entr" presetSubtype="0" fill="hold"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01"/>
                                        </p:tgtEl>
                                        <p:attrNameLst>
                                          <p:attrName>style.visibility</p:attrName>
                                        </p:attrNameLst>
                                      </p:cBhvr>
                                      <p:to>
                                        <p:strVal val="visible"/>
                                      </p:to>
                                    </p:set>
                                    <p:animEffect transition="in" filter="fade">
                                      <p:cBhvr>
                                        <p:cTn id="54" dur="500"/>
                                        <p:tgtEl>
                                          <p:spTgt spid="20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500"/>
                                        <p:tgtEl>
                                          <p:spTgt spid="11"/>
                                        </p:tgtEl>
                                      </p:cBhvr>
                                    </p:animEffect>
                                    <p:set>
                                      <p:cBhvr>
                                        <p:cTn id="59" dur="1" fill="hold">
                                          <p:stCondLst>
                                            <p:cond delay="499"/>
                                          </p:stCondLst>
                                        </p:cTn>
                                        <p:tgtEl>
                                          <p:spTgt spid="11"/>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201"/>
                                        </p:tgtEl>
                                      </p:cBhvr>
                                    </p:animEffect>
                                    <p:set>
                                      <p:cBhvr>
                                        <p:cTn id="62" dur="1" fill="hold">
                                          <p:stCondLst>
                                            <p:cond delay="499"/>
                                          </p:stCondLst>
                                        </p:cTn>
                                        <p:tgtEl>
                                          <p:spTgt spid="201"/>
                                        </p:tgtEl>
                                        <p:attrNameLst>
                                          <p:attrName>style.visibility</p:attrName>
                                        </p:attrNameLst>
                                      </p:cBhvr>
                                      <p:to>
                                        <p:strVal val="hidden"/>
                                      </p:to>
                                    </p:set>
                                  </p:childTnLst>
                                </p:cTn>
                              </p:par>
                              <p:par>
                                <p:cTn id="63" presetID="10" presetClass="entr" presetSubtype="0" fill="hold" nodeType="withEffect">
                                  <p:stCondLst>
                                    <p:cond delay="0"/>
                                  </p:stCondLst>
                                  <p:childTnLst>
                                    <p:set>
                                      <p:cBhvr>
                                        <p:cTn id="64" dur="1" fill="hold">
                                          <p:stCondLst>
                                            <p:cond delay="0"/>
                                          </p:stCondLst>
                                        </p:cTn>
                                        <p:tgtEl>
                                          <p:spTgt spid="206"/>
                                        </p:tgtEl>
                                        <p:attrNameLst>
                                          <p:attrName>style.visibility</p:attrName>
                                        </p:attrNameLst>
                                      </p:cBhvr>
                                      <p:to>
                                        <p:strVal val="visible"/>
                                      </p:to>
                                    </p:set>
                                    <p:animEffect transition="in" filter="fade">
                                      <p:cBhvr>
                                        <p:cTn id="65" dur="500"/>
                                        <p:tgtEl>
                                          <p:spTgt spid="20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18"/>
                                        </p:tgtEl>
                                        <p:attrNameLst>
                                          <p:attrName>style.visibility</p:attrName>
                                        </p:attrNameLst>
                                      </p:cBhvr>
                                      <p:to>
                                        <p:strVal val="visible"/>
                                      </p:to>
                                    </p:set>
                                    <p:animEffect transition="in" filter="fade">
                                      <p:cBhvr>
                                        <p:cTn id="68" dur="500"/>
                                        <p:tgtEl>
                                          <p:spTgt spid="21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nodeType="clickEffect">
                                  <p:stCondLst>
                                    <p:cond delay="0"/>
                                  </p:stCondLst>
                                  <p:childTnLst>
                                    <p:animEffect transition="out" filter="fade">
                                      <p:cBhvr>
                                        <p:cTn id="72" dur="500"/>
                                        <p:tgtEl>
                                          <p:spTgt spid="14"/>
                                        </p:tgtEl>
                                      </p:cBhvr>
                                    </p:animEffect>
                                    <p:set>
                                      <p:cBhvr>
                                        <p:cTn id="73" dur="1" fill="hold">
                                          <p:stCondLst>
                                            <p:cond delay="499"/>
                                          </p:stCondLst>
                                        </p:cTn>
                                        <p:tgtEl>
                                          <p:spTgt spid="14"/>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200"/>
                                        </p:tgtEl>
                                      </p:cBhvr>
                                    </p:animEffect>
                                    <p:set>
                                      <p:cBhvr>
                                        <p:cTn id="76" dur="1" fill="hold">
                                          <p:stCondLst>
                                            <p:cond delay="499"/>
                                          </p:stCondLst>
                                        </p:cTn>
                                        <p:tgtEl>
                                          <p:spTgt spid="200"/>
                                        </p:tgtEl>
                                        <p:attrNameLst>
                                          <p:attrName>style.visibility</p:attrName>
                                        </p:attrNameLst>
                                      </p:cBhvr>
                                      <p:to>
                                        <p:strVal val="hidden"/>
                                      </p:to>
                                    </p:set>
                                  </p:childTnLst>
                                </p:cTn>
                              </p:par>
                              <p:par>
                                <p:cTn id="77" presetID="10" presetClass="entr" presetSubtype="0" fill="hold" grpId="0" nodeType="withEffect">
                                  <p:stCondLst>
                                    <p:cond delay="0"/>
                                  </p:stCondLst>
                                  <p:childTnLst>
                                    <p:set>
                                      <p:cBhvr>
                                        <p:cTn id="78" dur="1" fill="hold">
                                          <p:stCondLst>
                                            <p:cond delay="0"/>
                                          </p:stCondLst>
                                        </p:cTn>
                                        <p:tgtEl>
                                          <p:spTgt spid="204"/>
                                        </p:tgtEl>
                                        <p:attrNameLst>
                                          <p:attrName>style.visibility</p:attrName>
                                        </p:attrNameLst>
                                      </p:cBhvr>
                                      <p:to>
                                        <p:strVal val="visible"/>
                                      </p:to>
                                    </p:set>
                                    <p:animEffect transition="in" filter="fade">
                                      <p:cBhvr>
                                        <p:cTn id="79" dur="500"/>
                                        <p:tgtEl>
                                          <p:spTgt spid="204"/>
                                        </p:tgtEl>
                                      </p:cBhvr>
                                    </p:animEffect>
                                  </p:childTnLst>
                                </p:cTn>
                              </p:par>
                              <p:par>
                                <p:cTn id="80" presetID="10" presetClass="entr" presetSubtype="0" fill="hold" nodeType="with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fade">
                                      <p:cBhvr>
                                        <p:cTn id="82" dur="500"/>
                                        <p:tgtEl>
                                          <p:spTgt spid="1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nodeType="clickEffect">
                                  <p:stCondLst>
                                    <p:cond delay="0"/>
                                  </p:stCondLst>
                                  <p:childTnLst>
                                    <p:animEffect transition="out" filter="fade">
                                      <p:cBhvr>
                                        <p:cTn id="86" dur="500"/>
                                        <p:tgtEl>
                                          <p:spTgt spid="15"/>
                                        </p:tgtEl>
                                      </p:cBhvr>
                                    </p:animEffect>
                                    <p:set>
                                      <p:cBhvr>
                                        <p:cTn id="87" dur="1" fill="hold">
                                          <p:stCondLst>
                                            <p:cond delay="499"/>
                                          </p:stCondLst>
                                        </p:cTn>
                                        <p:tgtEl>
                                          <p:spTgt spid="15"/>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204"/>
                                        </p:tgtEl>
                                      </p:cBhvr>
                                    </p:animEffect>
                                    <p:set>
                                      <p:cBhvr>
                                        <p:cTn id="90" dur="1" fill="hold">
                                          <p:stCondLst>
                                            <p:cond delay="499"/>
                                          </p:stCondLst>
                                        </p:cTn>
                                        <p:tgtEl>
                                          <p:spTgt spid="204"/>
                                        </p:tgtEl>
                                        <p:attrNameLst>
                                          <p:attrName>style.visibility</p:attrName>
                                        </p:attrNameLst>
                                      </p:cBhvr>
                                      <p:to>
                                        <p:strVal val="hidden"/>
                                      </p:to>
                                    </p:set>
                                  </p:childTnLst>
                                </p:cTn>
                              </p:par>
                              <p:par>
                                <p:cTn id="91" presetID="10" presetClass="entr" presetSubtype="0" fill="hold" grpId="0" nodeType="withEffect">
                                  <p:stCondLst>
                                    <p:cond delay="0"/>
                                  </p:stCondLst>
                                  <p:childTnLst>
                                    <p:set>
                                      <p:cBhvr>
                                        <p:cTn id="92" dur="1" fill="hold">
                                          <p:stCondLst>
                                            <p:cond delay="0"/>
                                          </p:stCondLst>
                                        </p:cTn>
                                        <p:tgtEl>
                                          <p:spTgt spid="205"/>
                                        </p:tgtEl>
                                        <p:attrNameLst>
                                          <p:attrName>style.visibility</p:attrName>
                                        </p:attrNameLst>
                                      </p:cBhvr>
                                      <p:to>
                                        <p:strVal val="visible"/>
                                      </p:to>
                                    </p:set>
                                    <p:animEffect transition="in" filter="fade">
                                      <p:cBhvr>
                                        <p:cTn id="93" dur="500"/>
                                        <p:tgtEl>
                                          <p:spTgt spid="205"/>
                                        </p:tgtEl>
                                      </p:cBhvr>
                                    </p:animEffect>
                                  </p:childTnLst>
                                </p:cTn>
                              </p:par>
                              <p:par>
                                <p:cTn id="94" presetID="10" presetClass="entr" presetSubtype="0" fill="hold" nodeType="withEffect">
                                  <p:stCondLst>
                                    <p:cond delay="0"/>
                                  </p:stCondLst>
                                  <p:childTnLst>
                                    <p:set>
                                      <p:cBhvr>
                                        <p:cTn id="95" dur="1" fill="hold">
                                          <p:stCondLst>
                                            <p:cond delay="0"/>
                                          </p:stCondLst>
                                        </p:cTn>
                                        <p:tgtEl>
                                          <p:spTgt spid="16"/>
                                        </p:tgtEl>
                                        <p:attrNameLst>
                                          <p:attrName>style.visibility</p:attrName>
                                        </p:attrNameLst>
                                      </p:cBhvr>
                                      <p:to>
                                        <p:strVal val="visible"/>
                                      </p:to>
                                    </p:set>
                                    <p:animEffect transition="in" filter="fade">
                                      <p:cBhvr>
                                        <p:cTn id="96" dur="500"/>
                                        <p:tgtEl>
                                          <p:spTgt spid="16"/>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xit" presetSubtype="0" fill="hold" nodeType="clickEffect">
                                  <p:stCondLst>
                                    <p:cond delay="0"/>
                                  </p:stCondLst>
                                  <p:childTnLst>
                                    <p:animEffect transition="out" filter="fade">
                                      <p:cBhvr>
                                        <p:cTn id="100" dur="500"/>
                                        <p:tgtEl>
                                          <p:spTgt spid="206"/>
                                        </p:tgtEl>
                                      </p:cBhvr>
                                    </p:animEffect>
                                    <p:set>
                                      <p:cBhvr>
                                        <p:cTn id="101" dur="1" fill="hold">
                                          <p:stCondLst>
                                            <p:cond delay="499"/>
                                          </p:stCondLst>
                                        </p:cTn>
                                        <p:tgtEl>
                                          <p:spTgt spid="206"/>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218"/>
                                        </p:tgtEl>
                                      </p:cBhvr>
                                    </p:animEffect>
                                    <p:set>
                                      <p:cBhvr>
                                        <p:cTn id="104" dur="1" fill="hold">
                                          <p:stCondLst>
                                            <p:cond delay="499"/>
                                          </p:stCondLst>
                                        </p:cTn>
                                        <p:tgtEl>
                                          <p:spTgt spid="218"/>
                                        </p:tgtEl>
                                        <p:attrNameLst>
                                          <p:attrName>style.visibility</p:attrName>
                                        </p:attrNameLst>
                                      </p:cBhvr>
                                      <p:to>
                                        <p:strVal val="hidden"/>
                                      </p:to>
                                    </p:set>
                                  </p:childTnLst>
                                </p:cTn>
                              </p:par>
                              <p:par>
                                <p:cTn id="105" presetID="10" presetClass="entr" presetSubtype="0" fill="hold" nodeType="with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fade">
                                      <p:cBhvr>
                                        <p:cTn id="107" dur="500"/>
                                        <p:tgtEl>
                                          <p:spTgt spid="12"/>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49"/>
                                        </p:tgtEl>
                                        <p:attrNameLst>
                                          <p:attrName>style.visibility</p:attrName>
                                        </p:attrNameLst>
                                      </p:cBhvr>
                                      <p:to>
                                        <p:strVal val="visible"/>
                                      </p:to>
                                    </p:set>
                                    <p:animEffect transition="in" filter="fade">
                                      <p:cBhvr>
                                        <p:cTn id="112" dur="500"/>
                                        <p:tgtEl>
                                          <p:spTgt spid="149"/>
                                        </p:tgtEl>
                                      </p:cBhvr>
                                    </p:animEffect>
                                  </p:childTnLst>
                                </p:cTn>
                              </p:par>
                              <p:par>
                                <p:cTn id="113" presetID="10" presetClass="entr" presetSubtype="0" fill="hold" nodeType="withEffect">
                                  <p:stCondLst>
                                    <p:cond delay="0"/>
                                  </p:stCondLst>
                                  <p:childTnLst>
                                    <p:set>
                                      <p:cBhvr>
                                        <p:cTn id="114" dur="1" fill="hold">
                                          <p:stCondLst>
                                            <p:cond delay="0"/>
                                          </p:stCondLst>
                                        </p:cTn>
                                        <p:tgtEl>
                                          <p:spTgt spid="184"/>
                                        </p:tgtEl>
                                        <p:attrNameLst>
                                          <p:attrName>style.visibility</p:attrName>
                                        </p:attrNameLst>
                                      </p:cBhvr>
                                      <p:to>
                                        <p:strVal val="visible"/>
                                      </p:to>
                                    </p:set>
                                    <p:animEffect transition="in" filter="fade">
                                      <p:cBhvr>
                                        <p:cTn id="115" dur="500"/>
                                        <p:tgtEl>
                                          <p:spTgt spid="184"/>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219"/>
                                        </p:tgtEl>
                                        <p:attrNameLst>
                                          <p:attrName>style.visibility</p:attrName>
                                        </p:attrNameLst>
                                      </p:cBhvr>
                                      <p:to>
                                        <p:strVal val="visible"/>
                                      </p:to>
                                    </p:set>
                                    <p:animEffect transition="in" filter="fade">
                                      <p:cBhvr>
                                        <p:cTn id="120" dur="500"/>
                                        <p:tgtEl>
                                          <p:spTgt spid="219"/>
                                        </p:tgtEl>
                                      </p:cBhvr>
                                    </p:animEffect>
                                  </p:childTnLst>
                                </p:cTn>
                              </p:par>
                              <p:par>
                                <p:cTn id="121" presetID="10" presetClass="entr" presetSubtype="0" fill="hold" nodeType="withEffect">
                                  <p:stCondLst>
                                    <p:cond delay="0"/>
                                  </p:stCondLst>
                                  <p:childTnLst>
                                    <p:set>
                                      <p:cBhvr>
                                        <p:cTn id="122" dur="1" fill="hold">
                                          <p:stCondLst>
                                            <p:cond delay="0"/>
                                          </p:stCondLst>
                                        </p:cTn>
                                        <p:tgtEl>
                                          <p:spTgt spid="221"/>
                                        </p:tgtEl>
                                        <p:attrNameLst>
                                          <p:attrName>style.visibility</p:attrName>
                                        </p:attrNameLst>
                                      </p:cBhvr>
                                      <p:to>
                                        <p:strVal val="visible"/>
                                      </p:to>
                                    </p:set>
                                    <p:animEffect transition="in" filter="fade">
                                      <p:cBhvr>
                                        <p:cTn id="123" dur="500"/>
                                        <p:tgtEl>
                                          <p:spTgt spid="221"/>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198"/>
                                        </p:tgtEl>
                                        <p:attrNameLst>
                                          <p:attrName>style.visibility</p:attrName>
                                        </p:attrNameLst>
                                      </p:cBhvr>
                                      <p:to>
                                        <p:strVal val="visible"/>
                                      </p:to>
                                    </p:set>
                                    <p:animEffect transition="in" filter="fade">
                                      <p:cBhvr>
                                        <p:cTn id="128" dur="500"/>
                                        <p:tgtEl>
                                          <p:spTgt spid="198"/>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220"/>
                                        </p:tgtEl>
                                        <p:attrNameLst>
                                          <p:attrName>style.visibility</p:attrName>
                                        </p:attrNameLst>
                                      </p:cBhvr>
                                      <p:to>
                                        <p:strVal val="visible"/>
                                      </p:to>
                                    </p:set>
                                    <p:animEffect transition="in" filter="fade">
                                      <p:cBhvr>
                                        <p:cTn id="133" dur="500"/>
                                        <p:tgtEl>
                                          <p:spTgt spid="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animBg="1"/>
      <p:bldP spid="218" grpId="1" animBg="1"/>
      <p:bldP spid="75" grpId="0" animBg="1"/>
      <p:bldP spid="197" grpId="0" animBg="1"/>
      <p:bldP spid="198" grpId="0" animBg="1"/>
      <p:bldP spid="17" grpId="0" animBg="1"/>
      <p:bldP spid="17" grpId="1" animBg="1"/>
      <p:bldP spid="200" grpId="0" animBg="1"/>
      <p:bldP spid="200" grpId="1" animBg="1"/>
      <p:bldP spid="201" grpId="0" animBg="1"/>
      <p:bldP spid="201" grpId="1" animBg="1"/>
      <p:bldP spid="204" grpId="0" animBg="1"/>
      <p:bldP spid="204" grpId="1" animBg="1"/>
      <p:bldP spid="205" grpId="0" animBg="1"/>
      <p:bldP spid="220" grpId="0" animBg="1"/>
      <p:bldP spid="149" grpId="0" animBg="1"/>
      <p:bldP spid="2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575" y="567524"/>
            <a:ext cx="4405425" cy="6220242"/>
          </a:xfrm>
          <a:ln w="12700">
            <a:solidFill>
              <a:schemeClr val="tx1"/>
            </a:solidFill>
          </a:ln>
        </p:spPr>
        <p:txBody>
          <a:bodyPr>
            <a:noAutofit/>
          </a:bodyPr>
          <a:lstStyle/>
          <a:p>
            <a:pPr marL="0" indent="0">
              <a:buNone/>
            </a:pPr>
            <a:r>
              <a:rPr lang="en-US" sz="1200" dirty="0">
                <a:latin typeface="Courier"/>
                <a:cs typeface="Courier"/>
              </a:rPr>
              <a:t>void </a:t>
            </a:r>
            <a:r>
              <a:rPr lang="en-US" sz="1200" b="1" dirty="0" err="1">
                <a:latin typeface="Courier"/>
                <a:cs typeface="Courier"/>
              </a:rPr>
              <a:t>RCU_list_delete</a:t>
            </a:r>
            <a:r>
              <a:rPr lang="en-US" sz="1200" dirty="0">
                <a:latin typeface="Courier"/>
                <a:cs typeface="Courier"/>
              </a:rPr>
              <a:t>(</a:t>
            </a:r>
            <a:r>
              <a:rPr lang="en-US" sz="1200" dirty="0" err="1">
                <a:latin typeface="Courier"/>
                <a:cs typeface="Courier"/>
              </a:rPr>
              <a:t>list_t</a:t>
            </a:r>
            <a:r>
              <a:rPr lang="en-US" sz="1200" dirty="0">
                <a:latin typeface="Courier"/>
                <a:cs typeface="Courier"/>
              </a:rPr>
              <a:t> *list, </a:t>
            </a:r>
            <a:r>
              <a:rPr lang="en-US" sz="1200" dirty="0" err="1">
                <a:latin typeface="Courier"/>
                <a:cs typeface="Courier"/>
              </a:rPr>
              <a:t>int</a:t>
            </a:r>
            <a:r>
              <a:rPr lang="en-US" sz="1200" dirty="0">
                <a:latin typeface="Courier"/>
                <a:cs typeface="Courier"/>
              </a:rPr>
              <a:t> </a:t>
            </a:r>
            <a:r>
              <a:rPr lang="en-US" sz="1200" dirty="0" err="1">
                <a:latin typeface="Courier"/>
                <a:cs typeface="Courier"/>
              </a:rPr>
              <a:t>val</a:t>
            </a:r>
            <a:r>
              <a:rPr lang="en-US" sz="1200" dirty="0">
                <a:latin typeface="Courier"/>
                <a:cs typeface="Courier"/>
              </a:rPr>
              <a:t>) </a:t>
            </a:r>
            <a:r>
              <a:rPr lang="en-US" sz="1200" dirty="0" smtClean="0">
                <a:latin typeface="Courier"/>
                <a:cs typeface="Courier"/>
              </a:rPr>
              <a:t>{ </a:t>
            </a:r>
            <a:r>
              <a:rPr lang="en-US" sz="1200" dirty="0">
                <a:latin typeface="Courier"/>
                <a:cs typeface="Courier"/>
              </a:rPr>
              <a:t/>
            </a:r>
            <a:br>
              <a:rPr lang="en-US" sz="1200" dirty="0">
                <a:latin typeface="Courier"/>
                <a:cs typeface="Courier"/>
              </a:rPr>
            </a:br>
            <a:r>
              <a:rPr lang="en-US" sz="1200" dirty="0">
                <a:latin typeface="Courier"/>
                <a:cs typeface="Courier"/>
              </a:rPr>
              <a:t>restart:</a:t>
            </a:r>
            <a:br>
              <a:rPr lang="en-US" sz="1200" dirty="0">
                <a:latin typeface="Courier"/>
                <a:cs typeface="Courier"/>
              </a:rPr>
            </a:br>
            <a:r>
              <a:rPr lang="en-US" sz="1200" dirty="0">
                <a:latin typeface="Courier"/>
                <a:cs typeface="Courier"/>
              </a:rPr>
              <a:t>    </a:t>
            </a:r>
            <a:r>
              <a:rPr lang="en-US" sz="1200" dirty="0" err="1">
                <a:solidFill>
                  <a:srgbClr val="0000FF"/>
                </a:solidFill>
                <a:latin typeface="Courier"/>
                <a:cs typeface="Courier"/>
              </a:rPr>
              <a:t>rcu_reader_lock</a:t>
            </a:r>
            <a:r>
              <a:rPr lang="en-US" sz="1200" dirty="0">
                <a:latin typeface="Courier"/>
                <a:cs typeface="Courier"/>
              </a:rPr>
              <a:t>();</a:t>
            </a:r>
            <a:br>
              <a:rPr lang="en-US" sz="1200" dirty="0">
                <a:latin typeface="Courier"/>
                <a:cs typeface="Courier"/>
              </a:rPr>
            </a:br>
            <a:r>
              <a:rPr lang="en-US" sz="1200" dirty="0">
                <a:latin typeface="Courier"/>
                <a:cs typeface="Courier"/>
              </a:rPr>
              <a:t>    </a:t>
            </a:r>
            <a:br>
              <a:rPr lang="en-US" sz="1200" dirty="0">
                <a:latin typeface="Courier"/>
                <a:cs typeface="Courier"/>
              </a:rPr>
            </a:br>
            <a:r>
              <a:rPr lang="en-US" sz="1200" dirty="0" smtClean="0">
                <a:latin typeface="Courier"/>
                <a:cs typeface="Courier"/>
              </a:rPr>
              <a:t>   </a:t>
            </a:r>
            <a:r>
              <a:rPr lang="en-US" sz="1200" i="1" dirty="0" smtClean="0">
                <a:latin typeface="Courier"/>
                <a:cs typeface="Courier"/>
              </a:rPr>
              <a:t> … find “</a:t>
            </a:r>
            <a:r>
              <a:rPr lang="en-US" sz="1200" i="1" dirty="0" err="1" smtClean="0">
                <a:latin typeface="Courier"/>
                <a:cs typeface="Courier"/>
              </a:rPr>
              <a:t>prev</a:t>
            </a:r>
            <a:r>
              <a:rPr lang="en-US" sz="1200" i="1" dirty="0" smtClean="0">
                <a:latin typeface="Courier"/>
                <a:cs typeface="Courier"/>
              </a:rPr>
              <a:t>” and “</a:t>
            </a:r>
            <a:r>
              <a:rPr lang="en-US" sz="1200" i="1" dirty="0" err="1" smtClean="0">
                <a:latin typeface="Courier"/>
                <a:cs typeface="Courier"/>
              </a:rPr>
              <a:t>curr</a:t>
            </a:r>
            <a:r>
              <a:rPr lang="en-US" sz="1200" i="1" dirty="0" smtClean="0">
                <a:latin typeface="Courier"/>
                <a:cs typeface="Courier"/>
              </a:rPr>
              <a:t>” …</a:t>
            </a:r>
          </a:p>
          <a:p>
            <a:pPr marL="0" indent="0">
              <a:buNone/>
            </a:pPr>
            <a:r>
              <a:rPr lang="en-US" sz="1200" dirty="0">
                <a:latin typeface="Courier"/>
                <a:cs typeface="Courier"/>
              </a:rPr>
              <a:t>    </a:t>
            </a:r>
            <a:br>
              <a:rPr lang="en-US" sz="1200" dirty="0">
                <a:latin typeface="Courier"/>
                <a:cs typeface="Courier"/>
              </a:rPr>
            </a:br>
            <a:r>
              <a:rPr lang="en-US" sz="1200" dirty="0">
                <a:latin typeface="Courier"/>
                <a:cs typeface="Courier"/>
              </a:rPr>
              <a:t>    </a:t>
            </a:r>
            <a:r>
              <a:rPr lang="en-US" sz="1200" b="1" dirty="0" smtClean="0">
                <a:latin typeface="Courier"/>
                <a:cs typeface="Courier"/>
              </a:rPr>
              <a:t>if</a:t>
            </a:r>
            <a:r>
              <a:rPr lang="en-US" sz="1200" dirty="0" smtClean="0">
                <a:latin typeface="Courier"/>
                <a:cs typeface="Courier"/>
              </a:rPr>
              <a:t> </a:t>
            </a:r>
            <a:r>
              <a:rPr lang="en-US" sz="1200" dirty="0">
                <a:latin typeface="Courier"/>
                <a:cs typeface="Courier"/>
              </a:rPr>
              <a:t>(!</a:t>
            </a:r>
            <a:r>
              <a:rPr lang="en-US" sz="1200" dirty="0" err="1">
                <a:solidFill>
                  <a:srgbClr val="0000FF"/>
                </a:solidFill>
                <a:latin typeface="Courier"/>
                <a:cs typeface="Courier"/>
              </a:rPr>
              <a:t>try_lock</a:t>
            </a:r>
            <a:r>
              <a:rPr lang="en-US" sz="1200" dirty="0">
                <a:latin typeface="Courier"/>
                <a:cs typeface="Courier"/>
              </a:rPr>
              <a:t>(</a:t>
            </a:r>
            <a:r>
              <a:rPr lang="en-US" sz="1200" dirty="0" err="1">
                <a:latin typeface="Courier"/>
                <a:cs typeface="Courier"/>
              </a:rPr>
              <a:t>prev</a:t>
            </a:r>
            <a:r>
              <a:rPr lang="en-US" sz="1200" dirty="0">
                <a:latin typeface="Courier"/>
                <a:cs typeface="Courier"/>
              </a:rPr>
              <a:t>) || </a:t>
            </a:r>
            <a:endParaRPr lang="en-US" sz="1200" dirty="0" smtClean="0">
              <a:latin typeface="Courier"/>
              <a:cs typeface="Courier"/>
            </a:endParaRPr>
          </a:p>
          <a:p>
            <a:pPr marL="0" indent="0">
              <a:buNone/>
            </a:pPr>
            <a:r>
              <a:rPr lang="en-US" sz="1200" dirty="0">
                <a:latin typeface="Courier"/>
                <a:cs typeface="Courier"/>
              </a:rPr>
              <a:t>	</a:t>
            </a:r>
            <a:r>
              <a:rPr lang="en-US" sz="1200" dirty="0" smtClean="0">
                <a:latin typeface="Courier"/>
                <a:cs typeface="Courier"/>
              </a:rPr>
              <a:t>   !</a:t>
            </a:r>
            <a:r>
              <a:rPr lang="en-US" sz="1200" dirty="0" err="1">
                <a:solidFill>
                  <a:srgbClr val="0000FF"/>
                </a:solidFill>
                <a:latin typeface="Courier"/>
                <a:cs typeface="Courier"/>
              </a:rPr>
              <a:t>try_lock</a:t>
            </a:r>
            <a:r>
              <a:rPr lang="en-US" sz="1200" dirty="0">
                <a:latin typeface="Courier"/>
                <a:cs typeface="Courier"/>
              </a:rPr>
              <a:t>(</a:t>
            </a:r>
            <a:r>
              <a:rPr lang="en-US" sz="1200" dirty="0" err="1">
                <a:latin typeface="Courier"/>
                <a:cs typeface="Courier"/>
              </a:rPr>
              <a:t>curr</a:t>
            </a:r>
            <a:r>
              <a:rPr lang="en-US" sz="1200" dirty="0">
                <a:latin typeface="Courier"/>
                <a:cs typeface="Courier"/>
              </a:rPr>
              <a:t>)) </a:t>
            </a:r>
            <a:endParaRPr lang="en-US" sz="1200" dirty="0" smtClean="0">
              <a:latin typeface="Courier"/>
              <a:cs typeface="Courier"/>
            </a:endParaRPr>
          </a:p>
          <a:p>
            <a:pPr marL="0" indent="0">
              <a:buNone/>
            </a:pPr>
            <a:r>
              <a:rPr lang="en-US" sz="1200" dirty="0">
                <a:latin typeface="Courier"/>
                <a:cs typeface="Courier"/>
              </a:rPr>
              <a:t> </a:t>
            </a:r>
            <a:r>
              <a:rPr lang="en-US" sz="1200" dirty="0" smtClean="0">
                <a:latin typeface="Courier"/>
                <a:cs typeface="Courier"/>
              </a:rPr>
              <a:t>   {</a:t>
            </a:r>
            <a:r>
              <a:rPr lang="en-US" sz="1200" dirty="0">
                <a:latin typeface="Courier"/>
                <a:cs typeface="Courier"/>
              </a:rPr>
              <a:t/>
            </a:r>
            <a:br>
              <a:rPr lang="en-US" sz="1200" dirty="0">
                <a:latin typeface="Courier"/>
                <a:cs typeface="Courier"/>
              </a:rPr>
            </a:br>
            <a:r>
              <a:rPr lang="en-US" sz="1200" dirty="0">
                <a:latin typeface="Courier"/>
                <a:cs typeface="Courier"/>
              </a:rPr>
              <a:t>        </a:t>
            </a:r>
            <a:r>
              <a:rPr lang="en-US" sz="1200" dirty="0" err="1">
                <a:solidFill>
                  <a:srgbClr val="0000FF"/>
                </a:solidFill>
                <a:latin typeface="Courier"/>
                <a:cs typeface="Courier"/>
              </a:rPr>
              <a:t>rcu_reader_unlock</a:t>
            </a:r>
            <a:r>
              <a:rPr lang="en-US" sz="1200" dirty="0">
                <a:latin typeface="Courier"/>
                <a:cs typeface="Courier"/>
              </a:rPr>
              <a:t>();</a:t>
            </a:r>
            <a:br>
              <a:rPr lang="en-US" sz="1200" dirty="0">
                <a:latin typeface="Courier"/>
                <a:cs typeface="Courier"/>
              </a:rPr>
            </a:br>
            <a:r>
              <a:rPr lang="en-US" sz="1200" dirty="0">
                <a:latin typeface="Courier"/>
                <a:cs typeface="Courier"/>
              </a:rPr>
              <a:t>        </a:t>
            </a:r>
            <a:r>
              <a:rPr lang="en-US" sz="1200" b="1" dirty="0" err="1">
                <a:latin typeface="Courier"/>
                <a:cs typeface="Courier"/>
              </a:rPr>
              <a:t>goto</a:t>
            </a:r>
            <a:r>
              <a:rPr lang="en-US" sz="1200" dirty="0">
                <a:latin typeface="Courier"/>
                <a:cs typeface="Courier"/>
              </a:rPr>
              <a:t> restart;</a:t>
            </a:r>
            <a:br>
              <a:rPr lang="en-US" sz="1200" dirty="0">
                <a:latin typeface="Courier"/>
                <a:cs typeface="Courier"/>
              </a:rPr>
            </a:br>
            <a:r>
              <a:rPr lang="en-US" sz="1200" dirty="0">
                <a:latin typeface="Courier"/>
                <a:cs typeface="Courier"/>
              </a:rPr>
              <a:t>    }</a:t>
            </a:r>
            <a:br>
              <a:rPr lang="en-US" sz="1200" dirty="0">
                <a:latin typeface="Courier"/>
                <a:cs typeface="Courier"/>
              </a:rPr>
            </a:br>
            <a:r>
              <a:rPr lang="en-US" sz="1200" dirty="0">
                <a:latin typeface="Courier"/>
                <a:cs typeface="Courier"/>
              </a:rPr>
              <a:t>    </a:t>
            </a:r>
            <a:br>
              <a:rPr lang="en-US" sz="1200" dirty="0">
                <a:latin typeface="Courier"/>
                <a:cs typeface="Courier"/>
              </a:rPr>
            </a:br>
            <a:r>
              <a:rPr lang="en-US" sz="1200" dirty="0">
                <a:latin typeface="Courier"/>
                <a:cs typeface="Courier"/>
              </a:rPr>
              <a:t> </a:t>
            </a:r>
            <a:r>
              <a:rPr lang="en-US" sz="1200" dirty="0" smtClean="0">
                <a:latin typeface="Courier"/>
                <a:cs typeface="Courier"/>
              </a:rPr>
              <a:t>   </a:t>
            </a:r>
            <a:r>
              <a:rPr lang="en-US" sz="1200" dirty="0" smtClean="0">
                <a:solidFill>
                  <a:srgbClr val="008000"/>
                </a:solidFill>
                <a:latin typeface="Courier"/>
                <a:cs typeface="Courier"/>
              </a:rPr>
              <a:t>// Validate “</a:t>
            </a:r>
            <a:r>
              <a:rPr lang="en-US" sz="1200" dirty="0" err="1" smtClean="0">
                <a:solidFill>
                  <a:srgbClr val="008000"/>
                </a:solidFill>
                <a:latin typeface="Courier"/>
                <a:cs typeface="Courier"/>
              </a:rPr>
              <a:t>prev</a:t>
            </a:r>
            <a:r>
              <a:rPr lang="en-US" sz="1200" dirty="0" smtClean="0">
                <a:solidFill>
                  <a:srgbClr val="008000"/>
                </a:solidFill>
                <a:latin typeface="Courier"/>
                <a:cs typeface="Courier"/>
              </a:rPr>
              <a:t>“ and “</a:t>
            </a:r>
            <a:r>
              <a:rPr lang="en-US" sz="1200" dirty="0" err="1" smtClean="0">
                <a:solidFill>
                  <a:srgbClr val="008000"/>
                </a:solidFill>
                <a:latin typeface="Courier"/>
                <a:cs typeface="Courier"/>
              </a:rPr>
              <a:t>curr</a:t>
            </a:r>
            <a:r>
              <a:rPr lang="en-US" sz="1200" dirty="0" smtClean="0">
                <a:solidFill>
                  <a:srgbClr val="008000"/>
                </a:solidFill>
                <a:latin typeface="Courier"/>
                <a:cs typeface="Courier"/>
              </a:rPr>
              <a:t>”</a:t>
            </a:r>
          </a:p>
          <a:p>
            <a:pPr marL="0" indent="0">
              <a:buNone/>
            </a:pPr>
            <a:r>
              <a:rPr lang="en-US" sz="1200" dirty="0">
                <a:latin typeface="Courier"/>
                <a:cs typeface="Courier"/>
              </a:rPr>
              <a:t>    </a:t>
            </a:r>
            <a:r>
              <a:rPr lang="en-US" sz="1200" b="1" dirty="0">
                <a:latin typeface="Courier"/>
                <a:cs typeface="Courier"/>
              </a:rPr>
              <a:t>if</a:t>
            </a:r>
            <a:r>
              <a:rPr lang="en-US" sz="1200" dirty="0">
                <a:latin typeface="Courier"/>
                <a:cs typeface="Courier"/>
              </a:rPr>
              <a:t> ((</a:t>
            </a:r>
            <a:r>
              <a:rPr lang="en-US" sz="1200" dirty="0" err="1">
                <a:latin typeface="Courier"/>
                <a:cs typeface="Courier"/>
              </a:rPr>
              <a:t>curr</a:t>
            </a:r>
            <a:r>
              <a:rPr lang="en-US" sz="1200" dirty="0">
                <a:latin typeface="Courier"/>
                <a:cs typeface="Courier"/>
              </a:rPr>
              <a:t>-&gt;</a:t>
            </a:r>
            <a:r>
              <a:rPr lang="en-US" sz="1200" dirty="0" err="1">
                <a:latin typeface="Courier"/>
                <a:cs typeface="Courier"/>
              </a:rPr>
              <a:t>is_invalid</a:t>
            </a:r>
            <a:r>
              <a:rPr lang="en-US" sz="1200" dirty="0">
                <a:latin typeface="Courier"/>
                <a:cs typeface="Courier"/>
              </a:rPr>
              <a:t> == 1) |</a:t>
            </a:r>
            <a:r>
              <a:rPr lang="en-US" sz="1200" dirty="0" smtClean="0">
                <a:latin typeface="Courier"/>
                <a:cs typeface="Courier"/>
              </a:rPr>
              <a:t>| </a:t>
            </a:r>
          </a:p>
          <a:p>
            <a:pPr marL="0" indent="0">
              <a:buNone/>
            </a:pPr>
            <a:r>
              <a:rPr lang="en-US" sz="1200" dirty="0">
                <a:latin typeface="Courier"/>
                <a:cs typeface="Courier"/>
              </a:rPr>
              <a:t> </a:t>
            </a:r>
            <a:r>
              <a:rPr lang="en-US" sz="1200" dirty="0" smtClean="0">
                <a:latin typeface="Courier"/>
                <a:cs typeface="Courier"/>
              </a:rPr>
              <a:t>       (</a:t>
            </a:r>
            <a:r>
              <a:rPr lang="en-US" sz="1200" dirty="0" err="1">
                <a:latin typeface="Courier"/>
                <a:cs typeface="Courier"/>
              </a:rPr>
              <a:t>prev</a:t>
            </a:r>
            <a:r>
              <a:rPr lang="en-US" sz="1200" dirty="0">
                <a:latin typeface="Courier"/>
                <a:cs typeface="Courier"/>
              </a:rPr>
              <a:t>-&gt;</a:t>
            </a:r>
            <a:r>
              <a:rPr lang="en-US" sz="1200" dirty="0" err="1">
                <a:latin typeface="Courier"/>
                <a:cs typeface="Courier"/>
              </a:rPr>
              <a:t>is_invalid</a:t>
            </a:r>
            <a:r>
              <a:rPr lang="en-US" sz="1200" dirty="0">
                <a:latin typeface="Courier"/>
                <a:cs typeface="Courier"/>
              </a:rPr>
              <a:t> == 1</a:t>
            </a:r>
            <a:r>
              <a:rPr lang="en-US" sz="1200" dirty="0" smtClean="0">
                <a:latin typeface="Courier"/>
                <a:cs typeface="Courier"/>
              </a:rPr>
              <a:t>) ||</a:t>
            </a:r>
          </a:p>
          <a:p>
            <a:pPr marL="0" indent="0">
              <a:buNone/>
            </a:pPr>
            <a:r>
              <a:rPr lang="en-US" sz="1200" dirty="0" smtClean="0">
                <a:latin typeface="Courier"/>
                <a:cs typeface="Courier"/>
              </a:rPr>
              <a:t>        (</a:t>
            </a:r>
            <a:r>
              <a:rPr lang="en-US" sz="1200" dirty="0" err="1" smtClean="0">
                <a:solidFill>
                  <a:srgbClr val="0000FF"/>
                </a:solidFill>
                <a:latin typeface="Courier"/>
                <a:cs typeface="Courier"/>
              </a:rPr>
              <a:t>rcu_dereference</a:t>
            </a:r>
            <a:r>
              <a:rPr lang="en-US" sz="1200" dirty="0">
                <a:latin typeface="Courier"/>
                <a:cs typeface="Courier"/>
              </a:rPr>
              <a:t>(</a:t>
            </a:r>
            <a:r>
              <a:rPr lang="en-US" sz="1200" dirty="0" err="1">
                <a:latin typeface="Courier"/>
                <a:cs typeface="Courier"/>
              </a:rPr>
              <a:t>prev</a:t>
            </a:r>
            <a:r>
              <a:rPr lang="en-US" sz="1200" dirty="0">
                <a:latin typeface="Courier"/>
                <a:cs typeface="Courier"/>
              </a:rPr>
              <a:t>-&gt;next) != </a:t>
            </a:r>
            <a:r>
              <a:rPr lang="en-US" sz="1200" dirty="0" err="1">
                <a:latin typeface="Courier"/>
                <a:cs typeface="Courier"/>
              </a:rPr>
              <a:t>curr</a:t>
            </a:r>
            <a:r>
              <a:rPr lang="en-US" sz="1200" dirty="0" smtClean="0">
                <a:latin typeface="Courier"/>
                <a:cs typeface="Courier"/>
              </a:rPr>
              <a:t>)) </a:t>
            </a:r>
          </a:p>
          <a:p>
            <a:pPr marL="0" indent="0">
              <a:buNone/>
            </a:pPr>
            <a:r>
              <a:rPr lang="en-US" sz="1200" dirty="0">
                <a:latin typeface="Courier"/>
                <a:cs typeface="Courier"/>
              </a:rPr>
              <a:t> </a:t>
            </a:r>
            <a:r>
              <a:rPr lang="en-US" sz="1200" dirty="0" smtClean="0">
                <a:latin typeface="Courier"/>
                <a:cs typeface="Courier"/>
              </a:rPr>
              <a:t>   {</a:t>
            </a:r>
            <a:r>
              <a:rPr lang="en-US" sz="1200" dirty="0">
                <a:latin typeface="Courier"/>
                <a:cs typeface="Courier"/>
              </a:rPr>
              <a:t/>
            </a:r>
            <a:br>
              <a:rPr lang="en-US" sz="1200" dirty="0">
                <a:latin typeface="Courier"/>
                <a:cs typeface="Courier"/>
              </a:rPr>
            </a:br>
            <a:r>
              <a:rPr lang="en-US" sz="1200" dirty="0">
                <a:latin typeface="Courier"/>
                <a:cs typeface="Courier"/>
              </a:rPr>
              <a:t>        </a:t>
            </a:r>
            <a:r>
              <a:rPr lang="en-US" sz="1200" dirty="0" err="1">
                <a:solidFill>
                  <a:srgbClr val="0000FF"/>
                </a:solidFill>
                <a:latin typeface="Courier"/>
                <a:cs typeface="Courier"/>
              </a:rPr>
              <a:t>rcu_reader_unlock</a:t>
            </a:r>
            <a:r>
              <a:rPr lang="en-US" sz="1200" dirty="0">
                <a:latin typeface="Courier"/>
                <a:cs typeface="Courier"/>
              </a:rPr>
              <a:t>();</a:t>
            </a:r>
            <a:br>
              <a:rPr lang="en-US" sz="1200" dirty="0">
                <a:latin typeface="Courier"/>
                <a:cs typeface="Courier"/>
              </a:rPr>
            </a:br>
            <a:r>
              <a:rPr lang="en-US" sz="1200" dirty="0">
                <a:latin typeface="Courier"/>
                <a:cs typeface="Courier"/>
              </a:rPr>
              <a:t>        </a:t>
            </a:r>
            <a:r>
              <a:rPr lang="en-US" sz="1200" b="1" dirty="0" err="1">
                <a:latin typeface="Courier"/>
                <a:cs typeface="Courier"/>
              </a:rPr>
              <a:t>goto</a:t>
            </a:r>
            <a:r>
              <a:rPr lang="en-US" sz="1200" dirty="0">
                <a:latin typeface="Courier"/>
                <a:cs typeface="Courier"/>
              </a:rPr>
              <a:t> restart;</a:t>
            </a:r>
            <a:br>
              <a:rPr lang="en-US" sz="1200" dirty="0">
                <a:latin typeface="Courier"/>
                <a:cs typeface="Courier"/>
              </a:rPr>
            </a:br>
            <a:r>
              <a:rPr lang="en-US" sz="1200" dirty="0">
                <a:latin typeface="Courier"/>
                <a:cs typeface="Courier"/>
              </a:rPr>
              <a:t>    }</a:t>
            </a:r>
            <a:br>
              <a:rPr lang="en-US" sz="1200" dirty="0">
                <a:latin typeface="Courier"/>
                <a:cs typeface="Courier"/>
              </a:rPr>
            </a:br>
            <a:r>
              <a:rPr lang="en-US" sz="1200" dirty="0">
                <a:latin typeface="Courier"/>
                <a:cs typeface="Courier"/>
              </a:rPr>
              <a:t>        </a:t>
            </a:r>
            <a:br>
              <a:rPr lang="en-US" sz="1200" dirty="0">
                <a:latin typeface="Courier"/>
                <a:cs typeface="Courier"/>
              </a:rPr>
            </a:br>
            <a:r>
              <a:rPr lang="en-US" sz="1200" dirty="0">
                <a:latin typeface="Courier"/>
                <a:cs typeface="Courier"/>
              </a:rPr>
              <a:t>    next = </a:t>
            </a:r>
            <a:r>
              <a:rPr lang="en-US" sz="1200" dirty="0" err="1">
                <a:solidFill>
                  <a:srgbClr val="0000FF"/>
                </a:solidFill>
                <a:latin typeface="Courier"/>
                <a:cs typeface="Courier"/>
              </a:rPr>
              <a:t>rcu_dereference</a:t>
            </a:r>
            <a:r>
              <a:rPr lang="en-US" sz="1200" dirty="0">
                <a:latin typeface="Courier"/>
                <a:cs typeface="Courier"/>
              </a:rPr>
              <a:t>(</a:t>
            </a:r>
            <a:r>
              <a:rPr lang="en-US" sz="1200" dirty="0" err="1">
                <a:latin typeface="Courier"/>
                <a:cs typeface="Courier"/>
              </a:rPr>
              <a:t>curr</a:t>
            </a:r>
            <a:r>
              <a:rPr lang="en-US" sz="1200" dirty="0">
                <a:latin typeface="Courier"/>
                <a:cs typeface="Courier"/>
              </a:rPr>
              <a:t>-&gt;next);</a:t>
            </a:r>
            <a:br>
              <a:rPr lang="en-US" sz="1200" dirty="0">
                <a:latin typeface="Courier"/>
                <a:cs typeface="Courier"/>
              </a:rPr>
            </a:br>
            <a:r>
              <a:rPr lang="en-US" sz="1200" dirty="0">
                <a:latin typeface="Courier"/>
                <a:cs typeface="Courier"/>
              </a:rPr>
              <a:t>    </a:t>
            </a:r>
            <a:r>
              <a:rPr lang="en-US" sz="1200" dirty="0" err="1">
                <a:solidFill>
                  <a:srgbClr val="0000FF"/>
                </a:solidFill>
                <a:latin typeface="Courier"/>
                <a:cs typeface="Courier"/>
              </a:rPr>
              <a:t>rcu_assign_ptr</a:t>
            </a:r>
            <a:r>
              <a:rPr lang="en-US" sz="1200" dirty="0" smtClean="0">
                <a:latin typeface="Courier"/>
                <a:cs typeface="Courier"/>
              </a:rPr>
              <a:t>(&amp;(</a:t>
            </a:r>
            <a:r>
              <a:rPr lang="en-US" sz="1200" dirty="0" err="1" smtClean="0">
                <a:latin typeface="Courier"/>
                <a:cs typeface="Courier"/>
              </a:rPr>
              <a:t>prev</a:t>
            </a:r>
            <a:r>
              <a:rPr lang="en-US" sz="1200" dirty="0">
                <a:latin typeface="Courier"/>
                <a:cs typeface="Courier"/>
              </a:rPr>
              <a:t>-&gt;next) , next);</a:t>
            </a:r>
            <a:br>
              <a:rPr lang="en-US" sz="1200" dirty="0">
                <a:latin typeface="Courier"/>
                <a:cs typeface="Courier"/>
              </a:rPr>
            </a:br>
            <a:r>
              <a:rPr lang="en-US" sz="1200" dirty="0">
                <a:latin typeface="Courier"/>
                <a:cs typeface="Courier"/>
              </a:rPr>
              <a:t>    </a:t>
            </a:r>
            <a:r>
              <a:rPr lang="en-US" sz="1200" dirty="0" err="1">
                <a:latin typeface="Courier"/>
                <a:cs typeface="Courier"/>
              </a:rPr>
              <a:t>curr</a:t>
            </a:r>
            <a:r>
              <a:rPr lang="en-US" sz="1200" dirty="0">
                <a:latin typeface="Courier"/>
                <a:cs typeface="Courier"/>
              </a:rPr>
              <a:t>-&gt;</a:t>
            </a:r>
            <a:r>
              <a:rPr lang="en-US" sz="1200" dirty="0" err="1">
                <a:latin typeface="Courier"/>
                <a:cs typeface="Courier"/>
              </a:rPr>
              <a:t>is_invalid</a:t>
            </a:r>
            <a:r>
              <a:rPr lang="en-US" sz="1200" dirty="0">
                <a:latin typeface="Courier"/>
                <a:cs typeface="Courier"/>
              </a:rPr>
              <a:t> = 1;</a:t>
            </a:r>
            <a:br>
              <a:rPr lang="en-US" sz="1200" dirty="0">
                <a:latin typeface="Courier"/>
                <a:cs typeface="Courier"/>
              </a:rPr>
            </a:br>
            <a:r>
              <a:rPr lang="en-US" sz="1200" dirty="0">
                <a:latin typeface="Courier"/>
                <a:cs typeface="Courier"/>
              </a:rPr>
              <a:t>    </a:t>
            </a:r>
            <a:r>
              <a:rPr lang="en-US" sz="1200" b="1" dirty="0" err="1">
                <a:latin typeface="Courier"/>
                <a:cs typeface="Courier"/>
              </a:rPr>
              <a:t>memory_fence</a:t>
            </a:r>
            <a:r>
              <a:rPr lang="en-US" sz="1200" dirty="0">
                <a:latin typeface="Courier"/>
                <a:cs typeface="Courier"/>
              </a:rPr>
              <a:t>();</a:t>
            </a:r>
            <a:br>
              <a:rPr lang="en-US" sz="1200" dirty="0">
                <a:latin typeface="Courier"/>
                <a:cs typeface="Courier"/>
              </a:rPr>
            </a:br>
            <a:r>
              <a:rPr lang="en-US" sz="1200" dirty="0">
                <a:latin typeface="Courier"/>
                <a:cs typeface="Courier"/>
              </a:rPr>
              <a:t>    </a:t>
            </a:r>
            <a:br>
              <a:rPr lang="en-US" sz="1200" dirty="0">
                <a:latin typeface="Courier"/>
                <a:cs typeface="Courier"/>
              </a:rPr>
            </a:br>
            <a:r>
              <a:rPr lang="en-US" sz="1200" dirty="0">
                <a:latin typeface="Courier"/>
                <a:cs typeface="Courier"/>
              </a:rPr>
              <a:t>    </a:t>
            </a:r>
            <a:r>
              <a:rPr lang="en-US" sz="1200" dirty="0">
                <a:solidFill>
                  <a:srgbClr val="0000FF"/>
                </a:solidFill>
                <a:latin typeface="Courier"/>
                <a:cs typeface="Courier"/>
              </a:rPr>
              <a:t>unlock</a:t>
            </a:r>
            <a:r>
              <a:rPr lang="en-US" sz="1200" dirty="0">
                <a:latin typeface="Courier"/>
                <a:cs typeface="Courier"/>
              </a:rPr>
              <a:t>(</a:t>
            </a:r>
            <a:r>
              <a:rPr lang="en-US" sz="1200" dirty="0" err="1">
                <a:latin typeface="Courier"/>
                <a:cs typeface="Courier"/>
              </a:rPr>
              <a:t>prev</a:t>
            </a:r>
            <a:r>
              <a:rPr lang="en-US" sz="1200" dirty="0">
                <a:latin typeface="Courier"/>
                <a:cs typeface="Courier"/>
              </a:rPr>
              <a:t>);</a:t>
            </a:r>
            <a:br>
              <a:rPr lang="en-US" sz="1200" dirty="0">
                <a:latin typeface="Courier"/>
                <a:cs typeface="Courier"/>
              </a:rPr>
            </a:br>
            <a:r>
              <a:rPr lang="en-US" sz="1200" dirty="0">
                <a:latin typeface="Courier"/>
                <a:cs typeface="Courier"/>
              </a:rPr>
              <a:t>    </a:t>
            </a:r>
            <a:r>
              <a:rPr lang="en-US" sz="1200" dirty="0">
                <a:solidFill>
                  <a:srgbClr val="0000FF"/>
                </a:solidFill>
                <a:latin typeface="Courier"/>
                <a:cs typeface="Courier"/>
              </a:rPr>
              <a:t>unlock</a:t>
            </a:r>
            <a:r>
              <a:rPr lang="en-US" sz="1200" dirty="0">
                <a:latin typeface="Courier"/>
                <a:cs typeface="Courier"/>
              </a:rPr>
              <a:t>(</a:t>
            </a:r>
            <a:r>
              <a:rPr lang="en-US" sz="1200" dirty="0" err="1">
                <a:latin typeface="Courier"/>
                <a:cs typeface="Courier"/>
              </a:rPr>
              <a:t>curr</a:t>
            </a:r>
            <a:r>
              <a:rPr lang="en-US" sz="1200" dirty="0">
                <a:latin typeface="Courier"/>
                <a:cs typeface="Courier"/>
              </a:rPr>
              <a:t>);</a:t>
            </a:r>
            <a:br>
              <a:rPr lang="en-US" sz="1200" dirty="0">
                <a:latin typeface="Courier"/>
                <a:cs typeface="Courier"/>
              </a:rPr>
            </a:br>
            <a:r>
              <a:rPr lang="en-US" sz="1200" dirty="0">
                <a:latin typeface="Courier"/>
                <a:cs typeface="Courier"/>
              </a:rPr>
              <a:t>    </a:t>
            </a:r>
            <a:r>
              <a:rPr lang="en-US" sz="1200" dirty="0" err="1">
                <a:solidFill>
                  <a:srgbClr val="0000FF"/>
                </a:solidFill>
                <a:latin typeface="Courier"/>
                <a:cs typeface="Courier"/>
              </a:rPr>
              <a:t>rcu_reader_unlock</a:t>
            </a:r>
            <a:r>
              <a:rPr lang="en-US" sz="1200" dirty="0">
                <a:latin typeface="Courier"/>
                <a:cs typeface="Courier"/>
              </a:rPr>
              <a:t>();</a:t>
            </a:r>
            <a:br>
              <a:rPr lang="en-US" sz="1200" dirty="0">
                <a:latin typeface="Courier"/>
                <a:cs typeface="Courier"/>
              </a:rPr>
            </a:br>
            <a:r>
              <a:rPr lang="en-US" sz="1200" dirty="0">
                <a:latin typeface="Courier"/>
                <a:cs typeface="Courier"/>
              </a:rPr>
              <a:t>    </a:t>
            </a:r>
            <a:r>
              <a:rPr lang="en-US" sz="1200" dirty="0" err="1">
                <a:solidFill>
                  <a:srgbClr val="0000FF"/>
                </a:solidFill>
                <a:latin typeface="Courier"/>
                <a:cs typeface="Courier"/>
              </a:rPr>
              <a:t>rcu_free</a:t>
            </a:r>
            <a:r>
              <a:rPr lang="en-US" sz="1200" dirty="0">
                <a:latin typeface="Courier"/>
                <a:cs typeface="Courier"/>
              </a:rPr>
              <a:t>(</a:t>
            </a:r>
            <a:r>
              <a:rPr lang="en-US" sz="1200" dirty="0" err="1">
                <a:latin typeface="Courier"/>
                <a:cs typeface="Courier"/>
              </a:rPr>
              <a:t>curr</a:t>
            </a:r>
            <a:r>
              <a:rPr lang="en-US" sz="1200" dirty="0">
                <a:latin typeface="Courier"/>
                <a:cs typeface="Courier"/>
              </a:rPr>
              <a:t>)</a:t>
            </a:r>
            <a:r>
              <a:rPr lang="en-US" sz="1200" dirty="0" smtClean="0">
                <a:latin typeface="Courier"/>
                <a:cs typeface="Courier"/>
              </a:rPr>
              <a:t>;</a:t>
            </a:r>
            <a:r>
              <a:rPr lang="en-US" sz="1200" dirty="0">
                <a:latin typeface="Courier"/>
                <a:cs typeface="Courier"/>
              </a:rPr>
              <a:t/>
            </a:r>
            <a:br>
              <a:rPr lang="en-US" sz="1200" dirty="0">
                <a:latin typeface="Courier"/>
                <a:cs typeface="Courier"/>
              </a:rPr>
            </a:br>
            <a:r>
              <a:rPr lang="en-US" sz="1200" dirty="0">
                <a:latin typeface="Courier"/>
                <a:cs typeface="Courier"/>
              </a:rPr>
              <a:t>}</a:t>
            </a:r>
          </a:p>
        </p:txBody>
      </p:sp>
      <p:sp>
        <p:nvSpPr>
          <p:cNvPr id="7" name="Content Placeholder 2"/>
          <p:cNvSpPr txBox="1">
            <a:spLocks/>
          </p:cNvSpPr>
          <p:nvPr/>
        </p:nvSpPr>
        <p:spPr>
          <a:xfrm>
            <a:off x="4572000" y="567524"/>
            <a:ext cx="4431586" cy="6220242"/>
          </a:xfrm>
          <a:prstGeom prst="rect">
            <a:avLst/>
          </a:prstGeom>
          <a:ln w="12700">
            <a:solidFill>
              <a:schemeClr val="tx1"/>
            </a:solidFill>
          </a:ln>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200" dirty="0" smtClean="0">
                <a:latin typeface="Courier"/>
                <a:cs typeface="Courier"/>
              </a:rPr>
              <a:t>void </a:t>
            </a:r>
            <a:r>
              <a:rPr lang="en-US" sz="1200" b="1" dirty="0" err="1" smtClean="0">
                <a:latin typeface="Courier"/>
                <a:cs typeface="Courier"/>
              </a:rPr>
              <a:t>RLU_list_delete</a:t>
            </a:r>
            <a:r>
              <a:rPr lang="en-US" sz="1200" dirty="0" smtClean="0">
                <a:latin typeface="Courier"/>
                <a:cs typeface="Courier"/>
              </a:rPr>
              <a:t>(</a:t>
            </a:r>
            <a:r>
              <a:rPr lang="en-US" sz="1200" dirty="0" err="1" smtClean="0">
                <a:latin typeface="Courier"/>
                <a:cs typeface="Courier"/>
              </a:rPr>
              <a:t>list_t</a:t>
            </a:r>
            <a:r>
              <a:rPr lang="en-US" sz="1200" dirty="0" smtClean="0">
                <a:latin typeface="Courier"/>
                <a:cs typeface="Courier"/>
              </a:rPr>
              <a:t> *list, </a:t>
            </a:r>
            <a:r>
              <a:rPr lang="en-US" sz="1200" dirty="0" err="1" smtClean="0">
                <a:latin typeface="Courier"/>
                <a:cs typeface="Courier"/>
              </a:rPr>
              <a:t>int</a:t>
            </a:r>
            <a:r>
              <a:rPr lang="en-US" sz="1200" dirty="0" smtClean="0">
                <a:latin typeface="Courier"/>
                <a:cs typeface="Courier"/>
              </a:rPr>
              <a:t> </a:t>
            </a:r>
            <a:r>
              <a:rPr lang="en-US" sz="1200" dirty="0" err="1" smtClean="0">
                <a:latin typeface="Courier"/>
                <a:cs typeface="Courier"/>
              </a:rPr>
              <a:t>val</a:t>
            </a:r>
            <a:r>
              <a:rPr lang="en-US" sz="1200" dirty="0" smtClean="0">
                <a:latin typeface="Courier"/>
                <a:cs typeface="Courier"/>
              </a:rPr>
              <a:t>) {  </a:t>
            </a:r>
            <a:br>
              <a:rPr lang="en-US" sz="1200" dirty="0" smtClean="0">
                <a:latin typeface="Courier"/>
                <a:cs typeface="Courier"/>
              </a:rPr>
            </a:br>
            <a:r>
              <a:rPr lang="en-US" sz="1200" dirty="0" smtClean="0">
                <a:latin typeface="Courier"/>
                <a:cs typeface="Courier"/>
              </a:rPr>
              <a:t>restart:</a:t>
            </a:r>
            <a:br>
              <a:rPr lang="en-US" sz="1200" dirty="0" smtClean="0">
                <a:latin typeface="Courier"/>
                <a:cs typeface="Courier"/>
              </a:rPr>
            </a:br>
            <a:r>
              <a:rPr lang="en-US" sz="1200" dirty="0" smtClean="0">
                <a:latin typeface="Courier"/>
                <a:cs typeface="Courier"/>
              </a:rPr>
              <a:t>    </a:t>
            </a:r>
            <a:r>
              <a:rPr lang="en-US" sz="1200" dirty="0" err="1" smtClean="0">
                <a:solidFill>
                  <a:srgbClr val="0000FF"/>
                </a:solidFill>
                <a:latin typeface="Courier"/>
                <a:cs typeface="Courier"/>
              </a:rPr>
              <a:t>rlu_reader_lock</a:t>
            </a:r>
            <a:r>
              <a:rPr lang="en-US" sz="1200" dirty="0" smtClean="0">
                <a:latin typeface="Courier"/>
                <a:cs typeface="Courier"/>
              </a:rPr>
              <a:t>();</a:t>
            </a:r>
            <a:br>
              <a:rPr lang="en-US" sz="1200" dirty="0" smtClean="0">
                <a:latin typeface="Courier"/>
                <a:cs typeface="Courier"/>
              </a:rPr>
            </a:br>
            <a:r>
              <a:rPr lang="en-US" sz="1200" dirty="0" smtClean="0">
                <a:latin typeface="Courier"/>
                <a:cs typeface="Courier"/>
              </a:rPr>
              <a:t>    </a:t>
            </a:r>
            <a:br>
              <a:rPr lang="en-US" sz="1200" dirty="0" smtClean="0">
                <a:latin typeface="Courier"/>
                <a:cs typeface="Courier"/>
              </a:rPr>
            </a:br>
            <a:r>
              <a:rPr lang="en-US" sz="1200" i="1" dirty="0" smtClean="0">
                <a:latin typeface="Courier"/>
                <a:cs typeface="Courier"/>
              </a:rPr>
              <a:t>    … find “</a:t>
            </a:r>
            <a:r>
              <a:rPr lang="en-US" sz="1200" i="1" dirty="0" err="1" smtClean="0">
                <a:latin typeface="Courier"/>
                <a:cs typeface="Courier"/>
              </a:rPr>
              <a:t>prev</a:t>
            </a:r>
            <a:r>
              <a:rPr lang="en-US" sz="1200" i="1" dirty="0" smtClean="0">
                <a:latin typeface="Courier"/>
                <a:cs typeface="Courier"/>
              </a:rPr>
              <a:t>” and “</a:t>
            </a:r>
            <a:r>
              <a:rPr lang="en-US" sz="1200" i="1" dirty="0" err="1" smtClean="0">
                <a:latin typeface="Courier"/>
                <a:cs typeface="Courier"/>
              </a:rPr>
              <a:t>curr</a:t>
            </a:r>
            <a:r>
              <a:rPr lang="en-US" sz="1200" i="1" dirty="0" smtClean="0">
                <a:latin typeface="Courier"/>
                <a:cs typeface="Courier"/>
              </a:rPr>
              <a:t>” …</a:t>
            </a:r>
          </a:p>
          <a:p>
            <a:pPr marL="0" indent="0">
              <a:buFont typeface="Arial"/>
              <a:buNone/>
            </a:pPr>
            <a:r>
              <a:rPr lang="en-US" sz="1200" dirty="0" smtClean="0">
                <a:latin typeface="Courier"/>
                <a:cs typeface="Courier"/>
              </a:rPr>
              <a:t>    </a:t>
            </a:r>
            <a:br>
              <a:rPr lang="en-US" sz="1200" dirty="0" smtClean="0">
                <a:latin typeface="Courier"/>
                <a:cs typeface="Courier"/>
              </a:rPr>
            </a:br>
            <a:r>
              <a:rPr lang="en-US" sz="1200" dirty="0" smtClean="0">
                <a:latin typeface="Courier"/>
                <a:cs typeface="Courier"/>
              </a:rPr>
              <a:t>    </a:t>
            </a:r>
            <a:r>
              <a:rPr lang="en-US" sz="1200" b="1" dirty="0" smtClean="0">
                <a:latin typeface="Courier"/>
                <a:cs typeface="Courier"/>
              </a:rPr>
              <a:t>if</a:t>
            </a:r>
            <a:r>
              <a:rPr lang="en-US" sz="1200" dirty="0" smtClean="0">
                <a:latin typeface="Courier"/>
                <a:cs typeface="Courier"/>
              </a:rPr>
              <a:t> (!</a:t>
            </a:r>
            <a:r>
              <a:rPr lang="en-US" sz="1200" dirty="0" err="1" smtClean="0">
                <a:solidFill>
                  <a:srgbClr val="0000FF"/>
                </a:solidFill>
                <a:latin typeface="Courier"/>
                <a:cs typeface="Courier"/>
              </a:rPr>
              <a:t>rlu_try_lock</a:t>
            </a:r>
            <a:r>
              <a:rPr lang="en-US" sz="1200" dirty="0" smtClean="0">
                <a:latin typeface="Courier"/>
                <a:cs typeface="Courier"/>
              </a:rPr>
              <a:t>(</a:t>
            </a:r>
            <a:r>
              <a:rPr lang="en-US" sz="1200" dirty="0" err="1" smtClean="0">
                <a:latin typeface="Courier"/>
                <a:cs typeface="Courier"/>
              </a:rPr>
              <a:t>prev</a:t>
            </a:r>
            <a:r>
              <a:rPr lang="en-US" sz="1200" dirty="0" smtClean="0">
                <a:latin typeface="Courier"/>
                <a:cs typeface="Courier"/>
              </a:rPr>
              <a:t>) || </a:t>
            </a:r>
          </a:p>
          <a:p>
            <a:pPr marL="0" indent="0">
              <a:buFont typeface="Arial"/>
              <a:buNone/>
            </a:pPr>
            <a:r>
              <a:rPr lang="en-US" sz="1200" dirty="0">
                <a:latin typeface="Courier"/>
                <a:cs typeface="Courier"/>
              </a:rPr>
              <a:t>	</a:t>
            </a:r>
            <a:r>
              <a:rPr lang="en-US" sz="1200" dirty="0" smtClean="0">
                <a:latin typeface="Courier"/>
                <a:cs typeface="Courier"/>
              </a:rPr>
              <a:t>   !</a:t>
            </a:r>
            <a:r>
              <a:rPr lang="en-US" sz="1200" dirty="0" err="1" smtClean="0">
                <a:solidFill>
                  <a:srgbClr val="0000FF"/>
                </a:solidFill>
                <a:latin typeface="Courier"/>
                <a:cs typeface="Courier"/>
              </a:rPr>
              <a:t>rlu_try_lock</a:t>
            </a:r>
            <a:r>
              <a:rPr lang="en-US" sz="1200" dirty="0" smtClean="0">
                <a:latin typeface="Courier"/>
                <a:cs typeface="Courier"/>
              </a:rPr>
              <a:t>(</a:t>
            </a:r>
            <a:r>
              <a:rPr lang="en-US" sz="1200" dirty="0" err="1" smtClean="0">
                <a:latin typeface="Courier"/>
                <a:cs typeface="Courier"/>
              </a:rPr>
              <a:t>curr</a:t>
            </a:r>
            <a:r>
              <a:rPr lang="en-US" sz="1200" dirty="0" smtClean="0">
                <a:latin typeface="Courier"/>
                <a:cs typeface="Courier"/>
              </a:rPr>
              <a:t>)) </a:t>
            </a:r>
          </a:p>
          <a:p>
            <a:pPr marL="0" indent="0">
              <a:buFont typeface="Arial"/>
              <a:buNone/>
            </a:pPr>
            <a:r>
              <a:rPr lang="en-US" sz="1200" dirty="0" smtClean="0">
                <a:latin typeface="Courier"/>
                <a:cs typeface="Courier"/>
              </a:rPr>
              <a:t>     {</a:t>
            </a:r>
            <a:br>
              <a:rPr lang="en-US" sz="1200" dirty="0" smtClean="0">
                <a:latin typeface="Courier"/>
                <a:cs typeface="Courier"/>
              </a:rPr>
            </a:br>
            <a:r>
              <a:rPr lang="en-US" sz="1200" dirty="0" smtClean="0">
                <a:latin typeface="Courier"/>
                <a:cs typeface="Courier"/>
              </a:rPr>
              <a:t>        </a:t>
            </a:r>
            <a:r>
              <a:rPr lang="en-US" sz="1200" dirty="0" err="1" smtClean="0">
                <a:solidFill>
                  <a:srgbClr val="0000FF"/>
                </a:solidFill>
                <a:latin typeface="Courier"/>
                <a:cs typeface="Courier"/>
              </a:rPr>
              <a:t>rlu_reader_unlock</a:t>
            </a:r>
            <a:r>
              <a:rPr lang="en-US" sz="1200" dirty="0" smtClean="0">
                <a:latin typeface="Courier"/>
                <a:cs typeface="Courier"/>
              </a:rPr>
              <a:t>();</a:t>
            </a:r>
            <a:br>
              <a:rPr lang="en-US" sz="1200" dirty="0" smtClean="0">
                <a:latin typeface="Courier"/>
                <a:cs typeface="Courier"/>
              </a:rPr>
            </a:br>
            <a:r>
              <a:rPr lang="en-US" sz="1200" dirty="0" smtClean="0">
                <a:latin typeface="Courier"/>
                <a:cs typeface="Courier"/>
              </a:rPr>
              <a:t>        </a:t>
            </a:r>
            <a:r>
              <a:rPr lang="en-US" sz="1200" b="1" dirty="0" err="1" smtClean="0">
                <a:latin typeface="Courier"/>
                <a:cs typeface="Courier"/>
              </a:rPr>
              <a:t>goto</a:t>
            </a:r>
            <a:r>
              <a:rPr lang="en-US" sz="1200" dirty="0" smtClean="0">
                <a:latin typeface="Courier"/>
                <a:cs typeface="Courier"/>
              </a:rPr>
              <a:t> restart;</a:t>
            </a:r>
            <a:br>
              <a:rPr lang="en-US" sz="1200" dirty="0" smtClean="0">
                <a:latin typeface="Courier"/>
                <a:cs typeface="Courier"/>
              </a:rPr>
            </a:br>
            <a:r>
              <a:rPr lang="en-US" sz="1200" dirty="0" smtClean="0">
                <a:latin typeface="Courier"/>
                <a:cs typeface="Courier"/>
              </a:rPr>
              <a:t>    }</a:t>
            </a:r>
            <a:br>
              <a:rPr lang="en-US" sz="1200" dirty="0" smtClean="0">
                <a:latin typeface="Courier"/>
                <a:cs typeface="Courier"/>
              </a:rPr>
            </a:br>
            <a:r>
              <a:rPr lang="en-US" sz="1200" dirty="0" smtClean="0">
                <a:latin typeface="Courier"/>
                <a:cs typeface="Courier"/>
              </a:rPr>
              <a:t>    </a:t>
            </a:r>
            <a:br>
              <a:rPr lang="en-US" sz="1200" dirty="0" smtClean="0">
                <a:latin typeface="Courier"/>
                <a:cs typeface="Courier"/>
              </a:rPr>
            </a:br>
            <a:r>
              <a:rPr lang="en-US" sz="1200" dirty="0" smtClean="0">
                <a:latin typeface="Courier"/>
                <a:cs typeface="Courier"/>
              </a:rPr>
              <a:t>    next = </a:t>
            </a:r>
            <a:r>
              <a:rPr lang="en-US" sz="1200" dirty="0" err="1" smtClean="0">
                <a:solidFill>
                  <a:srgbClr val="0000FF"/>
                </a:solidFill>
                <a:latin typeface="Courier"/>
                <a:cs typeface="Courier"/>
              </a:rPr>
              <a:t>rlu_dereference</a:t>
            </a:r>
            <a:r>
              <a:rPr lang="en-US" sz="1200" dirty="0" smtClean="0">
                <a:latin typeface="Courier"/>
                <a:cs typeface="Courier"/>
              </a:rPr>
              <a:t>(</a:t>
            </a:r>
            <a:r>
              <a:rPr lang="en-US" sz="1200" dirty="0" err="1" smtClean="0">
                <a:latin typeface="Courier"/>
                <a:cs typeface="Courier"/>
              </a:rPr>
              <a:t>curr</a:t>
            </a:r>
            <a:r>
              <a:rPr lang="en-US" sz="1200" dirty="0" smtClean="0">
                <a:latin typeface="Courier"/>
                <a:cs typeface="Courier"/>
              </a:rPr>
              <a:t>-&gt;next);</a:t>
            </a:r>
            <a:br>
              <a:rPr lang="en-US" sz="1200" dirty="0" smtClean="0">
                <a:latin typeface="Courier"/>
                <a:cs typeface="Courier"/>
              </a:rPr>
            </a:br>
            <a:r>
              <a:rPr lang="en-US" sz="1200" dirty="0" smtClean="0">
                <a:latin typeface="Courier"/>
                <a:cs typeface="Courier"/>
              </a:rPr>
              <a:t>    </a:t>
            </a:r>
            <a:r>
              <a:rPr lang="en-US" sz="1200" dirty="0" err="1" smtClean="0">
                <a:solidFill>
                  <a:srgbClr val="0000FF"/>
                </a:solidFill>
                <a:latin typeface="Courier"/>
                <a:cs typeface="Courier"/>
              </a:rPr>
              <a:t>rlu_assign_ptr</a:t>
            </a:r>
            <a:r>
              <a:rPr lang="en-US" sz="1200" dirty="0" smtClean="0">
                <a:latin typeface="Courier"/>
                <a:cs typeface="Courier"/>
              </a:rPr>
              <a:t>(&amp;(</a:t>
            </a:r>
            <a:r>
              <a:rPr lang="en-US" sz="1200" dirty="0" err="1" smtClean="0">
                <a:latin typeface="Courier"/>
                <a:cs typeface="Courier"/>
              </a:rPr>
              <a:t>prev</a:t>
            </a:r>
            <a:r>
              <a:rPr lang="en-US" sz="1200" dirty="0" smtClean="0">
                <a:latin typeface="Courier"/>
                <a:cs typeface="Courier"/>
              </a:rPr>
              <a:t>-&gt;next) , next);</a:t>
            </a:r>
            <a:br>
              <a:rPr lang="en-US" sz="1200" dirty="0" smtClean="0">
                <a:latin typeface="Courier"/>
                <a:cs typeface="Courier"/>
              </a:rPr>
            </a:br>
            <a:r>
              <a:rPr lang="en-US" sz="1200" dirty="0" smtClean="0">
                <a:latin typeface="Courier"/>
                <a:cs typeface="Courier"/>
              </a:rPr>
              <a:t>    </a:t>
            </a:r>
          </a:p>
          <a:p>
            <a:pPr marL="0" indent="0">
              <a:buFont typeface="Arial"/>
              <a:buNone/>
            </a:pPr>
            <a:r>
              <a:rPr lang="en-US" sz="1200" dirty="0" smtClean="0">
                <a:latin typeface="Courier"/>
                <a:cs typeface="Courier"/>
              </a:rPr>
              <a:t>    </a:t>
            </a:r>
            <a:r>
              <a:rPr lang="en-US" sz="1200" dirty="0" err="1" smtClean="0">
                <a:solidFill>
                  <a:srgbClr val="0000FF"/>
                </a:solidFill>
                <a:latin typeface="Courier"/>
                <a:cs typeface="Courier"/>
              </a:rPr>
              <a:t>rlu_free</a:t>
            </a:r>
            <a:r>
              <a:rPr lang="en-US" sz="1200" dirty="0" smtClean="0">
                <a:latin typeface="Courier"/>
                <a:cs typeface="Courier"/>
              </a:rPr>
              <a:t>(</a:t>
            </a:r>
            <a:r>
              <a:rPr lang="en-US" sz="1200" dirty="0" err="1" smtClean="0">
                <a:latin typeface="Courier"/>
                <a:cs typeface="Courier"/>
              </a:rPr>
              <a:t>curr</a:t>
            </a:r>
            <a:r>
              <a:rPr lang="en-US" sz="1200" dirty="0" smtClean="0">
                <a:latin typeface="Courier"/>
                <a:cs typeface="Courier"/>
              </a:rPr>
              <a:t>);</a:t>
            </a:r>
          </a:p>
          <a:p>
            <a:pPr marL="0" indent="0">
              <a:buFont typeface="Arial"/>
              <a:buNone/>
            </a:pPr>
            <a:r>
              <a:rPr lang="en-US" sz="1200" dirty="0">
                <a:latin typeface="Courier"/>
                <a:cs typeface="Courier"/>
              </a:rPr>
              <a:t> </a:t>
            </a:r>
            <a:r>
              <a:rPr lang="en-US" sz="1200" dirty="0" smtClean="0">
                <a:latin typeface="Courier"/>
                <a:cs typeface="Courier"/>
              </a:rPr>
              <a:t>   </a:t>
            </a:r>
            <a:r>
              <a:rPr lang="en-US" sz="1200" dirty="0" err="1" smtClean="0">
                <a:solidFill>
                  <a:srgbClr val="0000FF"/>
                </a:solidFill>
                <a:latin typeface="Courier"/>
                <a:cs typeface="Courier"/>
              </a:rPr>
              <a:t>rlu_reader_unlock</a:t>
            </a:r>
            <a:r>
              <a:rPr lang="en-US" sz="1200" dirty="0" smtClean="0">
                <a:latin typeface="Courier"/>
                <a:cs typeface="Courier"/>
              </a:rPr>
              <a:t>();</a:t>
            </a:r>
            <a:br>
              <a:rPr lang="en-US" sz="1200" dirty="0" smtClean="0">
                <a:latin typeface="Courier"/>
                <a:cs typeface="Courier"/>
              </a:rPr>
            </a:br>
            <a:r>
              <a:rPr lang="en-US" sz="1200" dirty="0" smtClean="0">
                <a:latin typeface="Courier"/>
                <a:cs typeface="Courier"/>
              </a:rPr>
              <a:t>}</a:t>
            </a:r>
            <a:endParaRPr lang="en-US" sz="1200" dirty="0">
              <a:latin typeface="Courier"/>
              <a:cs typeface="Courier"/>
            </a:endParaRPr>
          </a:p>
        </p:txBody>
      </p:sp>
      <p:sp>
        <p:nvSpPr>
          <p:cNvPr id="8" name="Rectangle 7"/>
          <p:cNvSpPr/>
          <p:nvPr/>
        </p:nvSpPr>
        <p:spPr>
          <a:xfrm>
            <a:off x="166575" y="31360"/>
            <a:ext cx="8837011" cy="536163"/>
          </a:xfrm>
          <a:prstGeom prst="rect">
            <a:avLst/>
          </a:prstGeom>
          <a:solidFill>
            <a:schemeClr val="bg1"/>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rgbClr val="000000"/>
                </a:solidFill>
              </a:rPr>
              <a:t>List Delete </a:t>
            </a:r>
            <a:r>
              <a:rPr lang="en-US" sz="2800" b="1" dirty="0" smtClean="0">
                <a:solidFill>
                  <a:srgbClr val="000000"/>
                </a:solidFill>
              </a:rPr>
              <a:t>without </a:t>
            </a:r>
            <a:r>
              <a:rPr lang="en-US" sz="2800" b="1" dirty="0">
                <a:solidFill>
                  <a:srgbClr val="000000"/>
                </a:solidFill>
              </a:rPr>
              <a:t>a </a:t>
            </a:r>
            <a:r>
              <a:rPr lang="en-US" sz="2800" b="1" dirty="0" err="1">
                <a:solidFill>
                  <a:srgbClr val="000000"/>
                </a:solidFill>
              </a:rPr>
              <a:t>Mutex</a:t>
            </a:r>
            <a:r>
              <a:rPr lang="en-US" sz="2800" b="1" dirty="0" smtClean="0">
                <a:solidFill>
                  <a:srgbClr val="000000"/>
                </a:solidFill>
              </a:rPr>
              <a:t> </a:t>
            </a:r>
            <a:endParaRPr lang="en-US" sz="2800" b="1" dirty="0">
              <a:solidFill>
                <a:srgbClr val="000000"/>
              </a:solidFill>
            </a:endParaRPr>
          </a:p>
        </p:txBody>
      </p:sp>
      <p:sp>
        <p:nvSpPr>
          <p:cNvPr id="23" name="Rounded Rectangle 22"/>
          <p:cNvSpPr/>
          <p:nvPr/>
        </p:nvSpPr>
        <p:spPr>
          <a:xfrm>
            <a:off x="487657" y="991395"/>
            <a:ext cx="3417205" cy="685005"/>
          </a:xfrm>
          <a:prstGeom prst="roundRect">
            <a:avLst/>
          </a:prstGeom>
          <a:noFill/>
          <a:ln w="25400">
            <a:solidFill>
              <a:srgbClr val="FF0000"/>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Line Callout 2 (Border and Accent Bar) 23"/>
          <p:cNvSpPr/>
          <p:nvPr/>
        </p:nvSpPr>
        <p:spPr>
          <a:xfrm>
            <a:off x="4876800" y="1143000"/>
            <a:ext cx="3187391" cy="448272"/>
          </a:xfrm>
          <a:prstGeom prst="accentBorderCallout2">
            <a:avLst>
              <a:gd name="adj1" fmla="val 18750"/>
              <a:gd name="adj2" fmla="val -8333"/>
              <a:gd name="adj3" fmla="val 18750"/>
              <a:gd name="adj4" fmla="val -16667"/>
              <a:gd name="adj5" fmla="val 49913"/>
              <a:gd name="adj6" fmla="val -30903"/>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rgbClr val="000000"/>
                </a:solidFill>
              </a:rPr>
              <a:t>Find “</a:t>
            </a:r>
            <a:r>
              <a:rPr lang="en-US" sz="2400" b="1" dirty="0" err="1" smtClean="0">
                <a:solidFill>
                  <a:srgbClr val="000000"/>
                </a:solidFill>
              </a:rPr>
              <a:t>prev</a:t>
            </a:r>
            <a:r>
              <a:rPr lang="en-US" sz="2400" b="1" dirty="0" smtClean="0">
                <a:solidFill>
                  <a:srgbClr val="000000"/>
                </a:solidFill>
              </a:rPr>
              <a:t>” and “</a:t>
            </a:r>
            <a:r>
              <a:rPr lang="en-US" sz="2400" b="1" dirty="0" err="1" smtClean="0">
                <a:solidFill>
                  <a:srgbClr val="000000"/>
                </a:solidFill>
              </a:rPr>
              <a:t>curr</a:t>
            </a:r>
            <a:r>
              <a:rPr lang="en-US" sz="2400" b="1" dirty="0" smtClean="0">
                <a:solidFill>
                  <a:srgbClr val="000000"/>
                </a:solidFill>
              </a:rPr>
              <a:t>”</a:t>
            </a:r>
            <a:endParaRPr lang="en-US" sz="2400" b="1" dirty="0">
              <a:solidFill>
                <a:srgbClr val="000000"/>
              </a:solidFill>
            </a:endParaRPr>
          </a:p>
        </p:txBody>
      </p:sp>
      <p:sp>
        <p:nvSpPr>
          <p:cNvPr id="25" name="Rounded Rectangle 24"/>
          <p:cNvSpPr/>
          <p:nvPr/>
        </p:nvSpPr>
        <p:spPr>
          <a:xfrm>
            <a:off x="487657" y="1717815"/>
            <a:ext cx="3417205" cy="1253985"/>
          </a:xfrm>
          <a:prstGeom prst="roundRect">
            <a:avLst/>
          </a:prstGeom>
          <a:noFill/>
          <a:ln w="25400">
            <a:solidFill>
              <a:srgbClr val="FF0000"/>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Line Callout 2 (Border and Accent Bar) 25"/>
          <p:cNvSpPr/>
          <p:nvPr/>
        </p:nvSpPr>
        <p:spPr>
          <a:xfrm>
            <a:off x="4876800" y="1869420"/>
            <a:ext cx="3187391" cy="448272"/>
          </a:xfrm>
          <a:prstGeom prst="accentBorderCallout2">
            <a:avLst>
              <a:gd name="adj1" fmla="val 18750"/>
              <a:gd name="adj2" fmla="val -8333"/>
              <a:gd name="adj3" fmla="val 18750"/>
              <a:gd name="adj4" fmla="val -16667"/>
              <a:gd name="adj5" fmla="val 49913"/>
              <a:gd name="adj6" fmla="val -30903"/>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rgbClr val="000000"/>
                </a:solidFill>
              </a:rPr>
              <a:t>Lock “</a:t>
            </a:r>
            <a:r>
              <a:rPr lang="en-US" sz="2400" b="1" dirty="0" err="1" smtClean="0">
                <a:solidFill>
                  <a:srgbClr val="000000"/>
                </a:solidFill>
              </a:rPr>
              <a:t>prev</a:t>
            </a:r>
            <a:r>
              <a:rPr lang="en-US" sz="2400" b="1" dirty="0" smtClean="0">
                <a:solidFill>
                  <a:srgbClr val="000000"/>
                </a:solidFill>
              </a:rPr>
              <a:t>” and “</a:t>
            </a:r>
            <a:r>
              <a:rPr lang="en-US" sz="2400" b="1" dirty="0" err="1" smtClean="0">
                <a:solidFill>
                  <a:srgbClr val="000000"/>
                </a:solidFill>
              </a:rPr>
              <a:t>curr</a:t>
            </a:r>
            <a:r>
              <a:rPr lang="en-US" sz="2400" b="1" dirty="0" smtClean="0">
                <a:solidFill>
                  <a:srgbClr val="000000"/>
                </a:solidFill>
              </a:rPr>
              <a:t>”</a:t>
            </a:r>
            <a:endParaRPr lang="en-US" sz="2400" b="1" dirty="0">
              <a:solidFill>
                <a:srgbClr val="000000"/>
              </a:solidFill>
            </a:endParaRPr>
          </a:p>
        </p:txBody>
      </p:sp>
      <p:sp>
        <p:nvSpPr>
          <p:cNvPr id="27" name="Rounded Rectangle 26"/>
          <p:cNvSpPr/>
          <p:nvPr/>
        </p:nvSpPr>
        <p:spPr>
          <a:xfrm>
            <a:off x="487657" y="3048000"/>
            <a:ext cx="3990913" cy="1788571"/>
          </a:xfrm>
          <a:prstGeom prst="roundRect">
            <a:avLst/>
          </a:prstGeom>
          <a:noFill/>
          <a:ln w="25400">
            <a:solidFill>
              <a:srgbClr val="FF0000"/>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Line Callout 2 (Border and Accent Bar) 27"/>
          <p:cNvSpPr/>
          <p:nvPr/>
        </p:nvSpPr>
        <p:spPr>
          <a:xfrm>
            <a:off x="4876800" y="3314495"/>
            <a:ext cx="3187391" cy="1049225"/>
          </a:xfrm>
          <a:prstGeom prst="accentBorderCallout2">
            <a:avLst>
              <a:gd name="adj1" fmla="val 18750"/>
              <a:gd name="adj2" fmla="val -8333"/>
              <a:gd name="adj3" fmla="val 29174"/>
              <a:gd name="adj4" fmla="val -11138"/>
              <a:gd name="adj5" fmla="val 49913"/>
              <a:gd name="adj6" fmla="val -12410"/>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rgbClr val="000000"/>
                </a:solidFill>
              </a:rPr>
              <a:t>Custom post-lock validations</a:t>
            </a:r>
            <a:endParaRPr lang="en-US" sz="2400" b="1" dirty="0">
              <a:solidFill>
                <a:srgbClr val="000000"/>
              </a:solidFill>
            </a:endParaRPr>
          </a:p>
        </p:txBody>
      </p:sp>
      <p:sp>
        <p:nvSpPr>
          <p:cNvPr id="32" name="Rounded Rectangle 31"/>
          <p:cNvSpPr/>
          <p:nvPr/>
        </p:nvSpPr>
        <p:spPr>
          <a:xfrm>
            <a:off x="487657" y="4876801"/>
            <a:ext cx="3417205" cy="1783616"/>
          </a:xfrm>
          <a:prstGeom prst="roundRect">
            <a:avLst/>
          </a:prstGeom>
          <a:noFill/>
          <a:ln w="25400">
            <a:solidFill>
              <a:srgbClr val="FF0000"/>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Line Callout 2 (Border and Accent Bar) 32"/>
          <p:cNvSpPr/>
          <p:nvPr/>
        </p:nvSpPr>
        <p:spPr>
          <a:xfrm>
            <a:off x="4876800" y="5106858"/>
            <a:ext cx="3187391" cy="526802"/>
          </a:xfrm>
          <a:prstGeom prst="accentBorderCallout2">
            <a:avLst>
              <a:gd name="adj1" fmla="val 18750"/>
              <a:gd name="adj2" fmla="val -8333"/>
              <a:gd name="adj3" fmla="val 18750"/>
              <a:gd name="adj4" fmla="val -16667"/>
              <a:gd name="adj5" fmla="val 49913"/>
              <a:gd name="adj6" fmla="val -30903"/>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rgbClr val="000000"/>
                </a:solidFill>
              </a:rPr>
              <a:t>Delete “</a:t>
            </a:r>
            <a:r>
              <a:rPr lang="en-US" sz="2400" b="1" dirty="0" err="1" smtClean="0">
                <a:solidFill>
                  <a:srgbClr val="000000"/>
                </a:solidFill>
              </a:rPr>
              <a:t>curr</a:t>
            </a:r>
            <a:r>
              <a:rPr lang="en-US" sz="2400" b="1" dirty="0" smtClean="0">
                <a:solidFill>
                  <a:srgbClr val="000000"/>
                </a:solidFill>
              </a:rPr>
              <a:t>” and finish</a:t>
            </a:r>
            <a:endParaRPr lang="en-US" sz="2400" b="1" dirty="0">
              <a:solidFill>
                <a:srgbClr val="000000"/>
              </a:solidFill>
            </a:endParaRPr>
          </a:p>
        </p:txBody>
      </p:sp>
      <p:sp>
        <p:nvSpPr>
          <p:cNvPr id="36" name="Rounded Rectangle 35"/>
          <p:cNvSpPr/>
          <p:nvPr/>
        </p:nvSpPr>
        <p:spPr>
          <a:xfrm>
            <a:off x="4876800" y="977612"/>
            <a:ext cx="3910099" cy="698788"/>
          </a:xfrm>
          <a:prstGeom prst="roundRect">
            <a:avLst/>
          </a:prstGeom>
          <a:noFill/>
          <a:ln w="25400">
            <a:solidFill>
              <a:srgbClr val="FF0000"/>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Line Callout 2 (Border and Accent Bar) 36"/>
          <p:cNvSpPr/>
          <p:nvPr/>
        </p:nvSpPr>
        <p:spPr>
          <a:xfrm>
            <a:off x="842057" y="991395"/>
            <a:ext cx="3187391" cy="526802"/>
          </a:xfrm>
          <a:prstGeom prst="accentBorderCallout2">
            <a:avLst>
              <a:gd name="adj1" fmla="val 47534"/>
              <a:gd name="adj2" fmla="val 106449"/>
              <a:gd name="adj3" fmla="val 40338"/>
              <a:gd name="adj4" fmla="val 118930"/>
              <a:gd name="adj5" fmla="val 71501"/>
              <a:gd name="adj6" fmla="val 126402"/>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rgbClr val="000000"/>
                </a:solidFill>
              </a:rPr>
              <a:t>Find “</a:t>
            </a:r>
            <a:r>
              <a:rPr lang="en-US" sz="2400" b="1" dirty="0" err="1" smtClean="0">
                <a:solidFill>
                  <a:srgbClr val="000000"/>
                </a:solidFill>
              </a:rPr>
              <a:t>prev</a:t>
            </a:r>
            <a:r>
              <a:rPr lang="en-US" sz="2400" b="1" dirty="0" smtClean="0">
                <a:solidFill>
                  <a:srgbClr val="000000"/>
                </a:solidFill>
              </a:rPr>
              <a:t>” and “</a:t>
            </a:r>
            <a:r>
              <a:rPr lang="en-US" sz="2400" b="1" dirty="0" err="1" smtClean="0">
                <a:solidFill>
                  <a:srgbClr val="000000"/>
                </a:solidFill>
              </a:rPr>
              <a:t>curr</a:t>
            </a:r>
            <a:r>
              <a:rPr lang="en-US" sz="2400" b="1" dirty="0" smtClean="0">
                <a:solidFill>
                  <a:srgbClr val="000000"/>
                </a:solidFill>
              </a:rPr>
              <a:t>”</a:t>
            </a:r>
            <a:endParaRPr lang="en-US" sz="2400" b="1" dirty="0">
              <a:solidFill>
                <a:srgbClr val="000000"/>
              </a:solidFill>
            </a:endParaRPr>
          </a:p>
        </p:txBody>
      </p:sp>
      <p:sp>
        <p:nvSpPr>
          <p:cNvPr id="38" name="Rounded Rectangle 37"/>
          <p:cNvSpPr/>
          <p:nvPr/>
        </p:nvSpPr>
        <p:spPr>
          <a:xfrm>
            <a:off x="4876800" y="1752600"/>
            <a:ext cx="3910099" cy="1219200"/>
          </a:xfrm>
          <a:prstGeom prst="roundRect">
            <a:avLst/>
          </a:prstGeom>
          <a:noFill/>
          <a:ln w="25400">
            <a:solidFill>
              <a:srgbClr val="FF0000"/>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Line Callout 2 (Border and Accent Bar) 38"/>
          <p:cNvSpPr/>
          <p:nvPr/>
        </p:nvSpPr>
        <p:spPr>
          <a:xfrm>
            <a:off x="842057" y="1876121"/>
            <a:ext cx="3187391" cy="526802"/>
          </a:xfrm>
          <a:prstGeom prst="accentBorderCallout2">
            <a:avLst>
              <a:gd name="adj1" fmla="val 47534"/>
              <a:gd name="adj2" fmla="val 106449"/>
              <a:gd name="adj3" fmla="val 40338"/>
              <a:gd name="adj4" fmla="val 118930"/>
              <a:gd name="adj5" fmla="val 71501"/>
              <a:gd name="adj6" fmla="val 126402"/>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rgbClr val="000000"/>
                </a:solidFill>
              </a:rPr>
              <a:t>Lock “</a:t>
            </a:r>
            <a:r>
              <a:rPr lang="en-US" sz="2400" b="1" dirty="0" err="1" smtClean="0">
                <a:solidFill>
                  <a:srgbClr val="000000"/>
                </a:solidFill>
              </a:rPr>
              <a:t>prev</a:t>
            </a:r>
            <a:r>
              <a:rPr lang="en-US" sz="2400" b="1" dirty="0" smtClean="0">
                <a:solidFill>
                  <a:srgbClr val="000000"/>
                </a:solidFill>
              </a:rPr>
              <a:t>” and “</a:t>
            </a:r>
            <a:r>
              <a:rPr lang="en-US" sz="2400" b="1" dirty="0" err="1" smtClean="0">
                <a:solidFill>
                  <a:srgbClr val="000000"/>
                </a:solidFill>
              </a:rPr>
              <a:t>curr</a:t>
            </a:r>
            <a:r>
              <a:rPr lang="en-US" sz="2400" b="1" dirty="0" smtClean="0">
                <a:solidFill>
                  <a:srgbClr val="000000"/>
                </a:solidFill>
              </a:rPr>
              <a:t>”</a:t>
            </a:r>
            <a:endParaRPr lang="en-US" sz="2400" b="1" dirty="0">
              <a:solidFill>
                <a:srgbClr val="000000"/>
              </a:solidFill>
            </a:endParaRPr>
          </a:p>
        </p:txBody>
      </p:sp>
      <p:sp>
        <p:nvSpPr>
          <p:cNvPr id="40" name="Rounded Rectangle 39"/>
          <p:cNvSpPr/>
          <p:nvPr/>
        </p:nvSpPr>
        <p:spPr>
          <a:xfrm>
            <a:off x="4876800" y="3048000"/>
            <a:ext cx="3910099" cy="1219200"/>
          </a:xfrm>
          <a:prstGeom prst="roundRect">
            <a:avLst/>
          </a:prstGeom>
          <a:noFill/>
          <a:ln w="25400">
            <a:solidFill>
              <a:srgbClr val="FF0000"/>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Line Callout 2 (Border and Accent Bar) 40"/>
          <p:cNvSpPr/>
          <p:nvPr/>
        </p:nvSpPr>
        <p:spPr>
          <a:xfrm>
            <a:off x="597120" y="3171520"/>
            <a:ext cx="3432328" cy="1192200"/>
          </a:xfrm>
          <a:prstGeom prst="accentBorderCallout2">
            <a:avLst>
              <a:gd name="adj1" fmla="val 47534"/>
              <a:gd name="adj2" fmla="val 106449"/>
              <a:gd name="adj3" fmla="val 40338"/>
              <a:gd name="adj4" fmla="val 118930"/>
              <a:gd name="adj5" fmla="val 38908"/>
              <a:gd name="adj6" fmla="val 124533"/>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rgbClr val="000000"/>
                </a:solidFill>
              </a:rPr>
              <a:t> </a:t>
            </a:r>
            <a:r>
              <a:rPr lang="en-US" sz="2400" b="1" dirty="0">
                <a:solidFill>
                  <a:srgbClr val="000000"/>
                </a:solidFill>
              </a:rPr>
              <a:t>D</a:t>
            </a:r>
            <a:r>
              <a:rPr lang="en-US" sz="2400" b="1" dirty="0" smtClean="0">
                <a:solidFill>
                  <a:srgbClr val="000000"/>
                </a:solidFill>
              </a:rPr>
              <a:t>elete “</a:t>
            </a:r>
            <a:r>
              <a:rPr lang="en-US" sz="2400" b="1" dirty="0" err="1" smtClean="0">
                <a:solidFill>
                  <a:srgbClr val="000000"/>
                </a:solidFill>
              </a:rPr>
              <a:t>curr</a:t>
            </a:r>
            <a:r>
              <a:rPr lang="en-US" sz="2400" b="1" dirty="0" smtClean="0">
                <a:solidFill>
                  <a:srgbClr val="000000"/>
                </a:solidFill>
              </a:rPr>
              <a:t>” and finish.</a:t>
            </a:r>
          </a:p>
          <a:p>
            <a:pPr algn="ctr"/>
            <a:r>
              <a:rPr lang="en-US" sz="2400" b="1" dirty="0" smtClean="0">
                <a:solidFill>
                  <a:srgbClr val="000000"/>
                </a:solidFill>
              </a:rPr>
              <a:t>No post-lock validations necessary!</a:t>
            </a:r>
            <a:endParaRPr lang="en-US" sz="2400" b="1" dirty="0">
              <a:solidFill>
                <a:srgbClr val="000000"/>
              </a:solidFill>
            </a:endParaRPr>
          </a:p>
        </p:txBody>
      </p:sp>
    </p:spTree>
    <p:extLst>
      <p:ext uri="{BB962C8B-B14F-4D97-AF65-F5344CB8AC3E}">
        <p14:creationId xmlns:p14="http://schemas.microsoft.com/office/powerpoint/2010/main" val="32696302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4"/>
                                        </p:tgtEl>
                                      </p:cBhvr>
                                    </p:animEffect>
                                    <p:set>
                                      <p:cBhvr>
                                        <p:cTn id="15" dur="1" fill="hold">
                                          <p:stCondLst>
                                            <p:cond delay="499"/>
                                          </p:stCondLst>
                                        </p:cTn>
                                        <p:tgtEl>
                                          <p:spTgt spid="2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23"/>
                                        </p:tgtEl>
                                      </p:cBhvr>
                                    </p:animEffect>
                                    <p:set>
                                      <p:cBhvr>
                                        <p:cTn id="18" dur="1" fill="hold">
                                          <p:stCondLst>
                                            <p:cond delay="499"/>
                                          </p:stCondLst>
                                        </p:cTn>
                                        <p:tgtEl>
                                          <p:spTgt spid="23"/>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26"/>
                                        </p:tgtEl>
                                      </p:cBhvr>
                                    </p:animEffect>
                                    <p:set>
                                      <p:cBhvr>
                                        <p:cTn id="29" dur="1" fill="hold">
                                          <p:stCondLst>
                                            <p:cond delay="499"/>
                                          </p:stCondLst>
                                        </p:cTn>
                                        <p:tgtEl>
                                          <p:spTgt spid="26"/>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28"/>
                                        </p:tgtEl>
                                      </p:cBhvr>
                                    </p:animEffect>
                                    <p:set>
                                      <p:cBhvr>
                                        <p:cTn id="43" dur="1" fill="hold">
                                          <p:stCondLst>
                                            <p:cond delay="499"/>
                                          </p:stCondLst>
                                        </p:cTn>
                                        <p:tgtEl>
                                          <p:spTgt spid="28"/>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27"/>
                                        </p:tgtEl>
                                      </p:cBhvr>
                                    </p:animEffect>
                                    <p:set>
                                      <p:cBhvr>
                                        <p:cTn id="46" dur="1" fill="hold">
                                          <p:stCondLst>
                                            <p:cond delay="499"/>
                                          </p:stCondLst>
                                        </p:cTn>
                                        <p:tgtEl>
                                          <p:spTgt spid="27"/>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500"/>
                                        <p:tgtEl>
                                          <p:spTgt spid="3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33"/>
                                        </p:tgtEl>
                                      </p:cBhvr>
                                    </p:animEffect>
                                    <p:set>
                                      <p:cBhvr>
                                        <p:cTn id="57" dur="1" fill="hold">
                                          <p:stCondLst>
                                            <p:cond delay="499"/>
                                          </p:stCondLst>
                                        </p:cTn>
                                        <p:tgtEl>
                                          <p:spTgt spid="33"/>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32"/>
                                        </p:tgtEl>
                                      </p:cBhvr>
                                    </p:animEffect>
                                    <p:set>
                                      <p:cBhvr>
                                        <p:cTn id="60" dur="1" fill="hold">
                                          <p:stCondLst>
                                            <p:cond delay="499"/>
                                          </p:stCondLst>
                                        </p:cTn>
                                        <p:tgtEl>
                                          <p:spTgt spid="32"/>
                                        </p:tgtEl>
                                        <p:attrNameLst>
                                          <p:attrName>style.visibility</p:attrName>
                                        </p:attrNameLst>
                                      </p:cBhvr>
                                      <p:to>
                                        <p:strVal val="hidden"/>
                                      </p:to>
                                    </p:set>
                                  </p:childTnLst>
                                </p:cTn>
                              </p:par>
                              <p:par>
                                <p:cTn id="61" presetID="10"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fade">
                                      <p:cBhvr>
                                        <p:cTn id="63" dur="500"/>
                                        <p:tgtEl>
                                          <p:spTgt spid="3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500"/>
                                        <p:tgtEl>
                                          <p:spTgt spid="3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1" nodeType="clickEffect">
                                  <p:stCondLst>
                                    <p:cond delay="0"/>
                                  </p:stCondLst>
                                  <p:childTnLst>
                                    <p:animEffect transition="out" filter="fade">
                                      <p:cBhvr>
                                        <p:cTn id="70" dur="500"/>
                                        <p:tgtEl>
                                          <p:spTgt spid="37"/>
                                        </p:tgtEl>
                                      </p:cBhvr>
                                    </p:animEffect>
                                    <p:set>
                                      <p:cBhvr>
                                        <p:cTn id="71" dur="1" fill="hold">
                                          <p:stCondLst>
                                            <p:cond delay="499"/>
                                          </p:stCondLst>
                                        </p:cTn>
                                        <p:tgtEl>
                                          <p:spTgt spid="37"/>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36"/>
                                        </p:tgtEl>
                                      </p:cBhvr>
                                    </p:animEffect>
                                    <p:set>
                                      <p:cBhvr>
                                        <p:cTn id="74" dur="1" fill="hold">
                                          <p:stCondLst>
                                            <p:cond delay="499"/>
                                          </p:stCondLst>
                                        </p:cTn>
                                        <p:tgtEl>
                                          <p:spTgt spid="36"/>
                                        </p:tgtEl>
                                        <p:attrNameLst>
                                          <p:attrName>style.visibility</p:attrName>
                                        </p:attrNameLst>
                                      </p:cBhvr>
                                      <p:to>
                                        <p:strVal val="hidden"/>
                                      </p:to>
                                    </p:set>
                                  </p:childTnLst>
                                </p:cTn>
                              </p:par>
                              <p:par>
                                <p:cTn id="75" presetID="10" presetClass="entr" presetSubtype="0" fill="hold" grpId="0" nodeType="withEffect">
                                  <p:stCondLst>
                                    <p:cond delay="0"/>
                                  </p:stCondLst>
                                  <p:childTnLst>
                                    <p:set>
                                      <p:cBhvr>
                                        <p:cTn id="76" dur="1" fill="hold">
                                          <p:stCondLst>
                                            <p:cond delay="0"/>
                                          </p:stCondLst>
                                        </p:cTn>
                                        <p:tgtEl>
                                          <p:spTgt spid="38"/>
                                        </p:tgtEl>
                                        <p:attrNameLst>
                                          <p:attrName>style.visibility</p:attrName>
                                        </p:attrNameLst>
                                      </p:cBhvr>
                                      <p:to>
                                        <p:strVal val="visible"/>
                                      </p:to>
                                    </p:set>
                                    <p:animEffect transition="in" filter="fade">
                                      <p:cBhvr>
                                        <p:cTn id="77" dur="500"/>
                                        <p:tgtEl>
                                          <p:spTgt spid="3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fade">
                                      <p:cBhvr>
                                        <p:cTn id="80" dur="500"/>
                                        <p:tgtEl>
                                          <p:spTgt spid="3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xit" presetSubtype="0" fill="hold" grpId="1" nodeType="clickEffect">
                                  <p:stCondLst>
                                    <p:cond delay="0"/>
                                  </p:stCondLst>
                                  <p:childTnLst>
                                    <p:animEffect transition="out" filter="fade">
                                      <p:cBhvr>
                                        <p:cTn id="84" dur="500"/>
                                        <p:tgtEl>
                                          <p:spTgt spid="39"/>
                                        </p:tgtEl>
                                      </p:cBhvr>
                                    </p:animEffect>
                                    <p:set>
                                      <p:cBhvr>
                                        <p:cTn id="85" dur="1" fill="hold">
                                          <p:stCondLst>
                                            <p:cond delay="499"/>
                                          </p:stCondLst>
                                        </p:cTn>
                                        <p:tgtEl>
                                          <p:spTgt spid="39"/>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500"/>
                                        <p:tgtEl>
                                          <p:spTgt spid="38"/>
                                        </p:tgtEl>
                                      </p:cBhvr>
                                    </p:animEffect>
                                    <p:set>
                                      <p:cBhvr>
                                        <p:cTn id="88" dur="1" fill="hold">
                                          <p:stCondLst>
                                            <p:cond delay="499"/>
                                          </p:stCondLst>
                                        </p:cTn>
                                        <p:tgtEl>
                                          <p:spTgt spid="38"/>
                                        </p:tgtEl>
                                        <p:attrNameLst>
                                          <p:attrName>style.visibility</p:attrName>
                                        </p:attrNameLst>
                                      </p:cBhvr>
                                      <p:to>
                                        <p:strVal val="hidden"/>
                                      </p:to>
                                    </p:set>
                                  </p:childTnLst>
                                </p:cTn>
                              </p:par>
                              <p:par>
                                <p:cTn id="89" presetID="10" presetClass="entr" presetSubtype="0" fill="hold" grpId="0" nodeType="withEffect">
                                  <p:stCondLst>
                                    <p:cond delay="0"/>
                                  </p:stCondLst>
                                  <p:childTnLst>
                                    <p:set>
                                      <p:cBhvr>
                                        <p:cTn id="90" dur="1" fill="hold">
                                          <p:stCondLst>
                                            <p:cond delay="0"/>
                                          </p:stCondLst>
                                        </p:cTn>
                                        <p:tgtEl>
                                          <p:spTgt spid="40"/>
                                        </p:tgtEl>
                                        <p:attrNameLst>
                                          <p:attrName>style.visibility</p:attrName>
                                        </p:attrNameLst>
                                      </p:cBhvr>
                                      <p:to>
                                        <p:strVal val="visible"/>
                                      </p:to>
                                    </p:set>
                                    <p:animEffect transition="in" filter="fade">
                                      <p:cBhvr>
                                        <p:cTn id="91" dur="500"/>
                                        <p:tgtEl>
                                          <p:spTgt spid="40"/>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41"/>
                                        </p:tgtEl>
                                        <p:attrNameLst>
                                          <p:attrName>style.visibility</p:attrName>
                                        </p:attrNameLst>
                                      </p:cBhvr>
                                      <p:to>
                                        <p:strVal val="visible"/>
                                      </p:to>
                                    </p:set>
                                    <p:animEffect transition="in" filter="fade">
                                      <p:cBhvr>
                                        <p:cTn id="94" dur="500"/>
                                        <p:tgtEl>
                                          <p:spTgt spid="41"/>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xit" presetSubtype="0" fill="hold" grpId="1" nodeType="clickEffect">
                                  <p:stCondLst>
                                    <p:cond delay="0"/>
                                  </p:stCondLst>
                                  <p:childTnLst>
                                    <p:animEffect transition="out" filter="fade">
                                      <p:cBhvr>
                                        <p:cTn id="98" dur="500"/>
                                        <p:tgtEl>
                                          <p:spTgt spid="41"/>
                                        </p:tgtEl>
                                      </p:cBhvr>
                                    </p:animEffect>
                                    <p:set>
                                      <p:cBhvr>
                                        <p:cTn id="99" dur="1" fill="hold">
                                          <p:stCondLst>
                                            <p:cond delay="499"/>
                                          </p:stCondLst>
                                        </p:cTn>
                                        <p:tgtEl>
                                          <p:spTgt spid="41"/>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40"/>
                                        </p:tgtEl>
                                      </p:cBhvr>
                                    </p:animEffect>
                                    <p:set>
                                      <p:cBhvr>
                                        <p:cTn id="102"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32" grpId="0" animBg="1"/>
      <p:bldP spid="32" grpId="1" animBg="1"/>
      <p:bldP spid="33" grpId="0" animBg="1"/>
      <p:bldP spid="33"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Multicore Revolution</a:t>
            </a:r>
            <a:endParaRPr lang="en-US" dirty="0"/>
          </a:p>
        </p:txBody>
      </p:sp>
      <p:sp>
        <p:nvSpPr>
          <p:cNvPr id="6" name="Content Placeholder 2"/>
          <p:cNvSpPr>
            <a:spLocks noGrp="1"/>
          </p:cNvSpPr>
          <p:nvPr>
            <p:ph idx="1"/>
          </p:nvPr>
        </p:nvSpPr>
        <p:spPr>
          <a:xfrm>
            <a:off x="1727092" y="4290483"/>
            <a:ext cx="5672768" cy="622797"/>
          </a:xfrm>
          <a:ln>
            <a:solidFill>
              <a:schemeClr val="tx1"/>
            </a:solidFill>
          </a:ln>
        </p:spPr>
        <p:txBody>
          <a:bodyPr>
            <a:normAutofit/>
          </a:bodyPr>
          <a:lstStyle/>
          <a:p>
            <a:pPr marL="0" indent="0">
              <a:buNone/>
            </a:pPr>
            <a:r>
              <a:rPr lang="en-US" dirty="0" smtClean="0">
                <a:solidFill>
                  <a:srgbClr val="000000"/>
                </a:solidFill>
              </a:rPr>
              <a:t>Need concurrent data-structures</a:t>
            </a:r>
          </a:p>
        </p:txBody>
      </p:sp>
      <p:pic>
        <p:nvPicPr>
          <p:cNvPr id="3" name="Picture 2"/>
          <p:cNvPicPr>
            <a:picLocks noChangeAspect="1"/>
          </p:cNvPicPr>
          <p:nvPr/>
        </p:nvPicPr>
        <p:blipFill>
          <a:blip r:embed="rId3"/>
          <a:stretch>
            <a:fillRect/>
          </a:stretch>
        </p:blipFill>
        <p:spPr>
          <a:xfrm>
            <a:off x="3063460" y="1417638"/>
            <a:ext cx="2941087" cy="2204421"/>
          </a:xfrm>
          <a:prstGeom prst="rect">
            <a:avLst/>
          </a:prstGeom>
        </p:spPr>
      </p:pic>
      <p:sp>
        <p:nvSpPr>
          <p:cNvPr id="7" name="Content Placeholder 2"/>
          <p:cNvSpPr txBox="1">
            <a:spLocks/>
          </p:cNvSpPr>
          <p:nvPr/>
        </p:nvSpPr>
        <p:spPr>
          <a:xfrm>
            <a:off x="457200" y="5552322"/>
            <a:ext cx="8229600" cy="655287"/>
          </a:xfrm>
          <a:prstGeom prst="rect">
            <a:avLst/>
          </a:prstGeom>
          <a:ln>
            <a:solidFill>
              <a:schemeClr val="tx1"/>
            </a:solid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solidFill>
                  <a:srgbClr val="000000"/>
                </a:solidFill>
                <a:sym typeface="Wingdings"/>
              </a:rPr>
              <a:t>New </a:t>
            </a:r>
            <a:r>
              <a:rPr lang="en-US" dirty="0" smtClean="0">
                <a:solidFill>
                  <a:srgbClr val="000000"/>
                </a:solidFill>
              </a:rPr>
              <a:t>programming frameworks for concurrency</a:t>
            </a:r>
          </a:p>
        </p:txBody>
      </p:sp>
      <p:sp>
        <p:nvSpPr>
          <p:cNvPr id="5" name="Down Arrow 4"/>
          <p:cNvSpPr/>
          <p:nvPr/>
        </p:nvSpPr>
        <p:spPr>
          <a:xfrm>
            <a:off x="4076194" y="4932731"/>
            <a:ext cx="987693" cy="583896"/>
          </a:xfrm>
          <a:prstGeom prst="down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Down Arrow 8"/>
          <p:cNvSpPr/>
          <p:nvPr/>
        </p:nvSpPr>
        <p:spPr>
          <a:xfrm>
            <a:off x="4076194" y="3706587"/>
            <a:ext cx="987693" cy="583896"/>
          </a:xfrm>
          <a:prstGeom prst="down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991357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p:txBody>
          <a:bodyPr>
            <a:normAutofit/>
          </a:bodyPr>
          <a:lstStyle/>
          <a:p>
            <a:r>
              <a:rPr lang="en-US" dirty="0" smtClean="0"/>
              <a:t>RLU is optimized for read-dominated workloads (like RCU):</a:t>
            </a:r>
          </a:p>
          <a:p>
            <a:pPr lvl="1"/>
            <a:r>
              <a:rPr lang="en-US" dirty="0" smtClean="0"/>
              <a:t>RLU object lock checks are fast because:</a:t>
            </a:r>
          </a:p>
          <a:p>
            <a:pPr lvl="2"/>
            <a:r>
              <a:rPr lang="en-US" dirty="0"/>
              <a:t>Locks are co-located with the </a:t>
            </a:r>
            <a:r>
              <a:rPr lang="en-US" dirty="0" smtClean="0"/>
              <a:t>objects</a:t>
            </a:r>
          </a:p>
          <a:p>
            <a:pPr lvl="2"/>
            <a:r>
              <a:rPr lang="en-US" dirty="0" smtClean="0"/>
              <a:t>Stealing is usually </a:t>
            </a:r>
            <a:r>
              <a:rPr lang="en-US" dirty="0" smtClean="0"/>
              <a:t>rare</a:t>
            </a:r>
            <a:endParaRPr lang="en-US" dirty="0" smtClean="0"/>
          </a:p>
          <a:p>
            <a:pPr lvl="1"/>
            <a:r>
              <a:rPr lang="en-US" dirty="0" smtClean="0"/>
              <a:t>RLU writers are more expensive than RCU writers:</a:t>
            </a:r>
          </a:p>
          <a:p>
            <a:pPr lvl="2"/>
            <a:r>
              <a:rPr lang="en-US" dirty="0" smtClean="0"/>
              <a:t>Not significant for read-dominated workloads</a:t>
            </a:r>
          </a:p>
          <a:p>
            <a:r>
              <a:rPr lang="en-US" dirty="0" smtClean="0"/>
              <a:t>Tested in </a:t>
            </a:r>
            <a:r>
              <a:rPr lang="en-US" dirty="0" err="1" smtClean="0"/>
              <a:t>userspace</a:t>
            </a:r>
            <a:r>
              <a:rPr lang="en-US" dirty="0" smtClean="0"/>
              <a:t> and kernel</a:t>
            </a:r>
          </a:p>
          <a:p>
            <a:pPr marL="0" indent="0">
              <a:buNone/>
            </a:pPr>
            <a:endParaRPr lang="en-US" dirty="0" smtClean="0"/>
          </a:p>
        </p:txBody>
      </p:sp>
    </p:spTree>
    <p:extLst>
      <p:ext uri="{BB962C8B-B14F-4D97-AF65-F5344CB8AC3E}">
        <p14:creationId xmlns:p14="http://schemas.microsoft.com/office/powerpoint/2010/main" val="326287243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err="1" smtClean="0"/>
              <a:t>Userspace</a:t>
            </a:r>
            <a:r>
              <a:rPr lang="en-US" sz="3600" dirty="0" smtClean="0"/>
              <a:t> Hash Table and Linked-List</a:t>
            </a:r>
            <a:br>
              <a:rPr lang="en-US" sz="3600" dirty="0" smtClean="0"/>
            </a:br>
            <a:r>
              <a:rPr lang="en-US" sz="3600" dirty="0" smtClean="0"/>
              <a:t>(Kernel is similar)</a:t>
            </a:r>
            <a:endParaRPr lang="en-US" sz="3600" dirty="0"/>
          </a:p>
        </p:txBody>
      </p:sp>
      <p:graphicFrame>
        <p:nvGraphicFramePr>
          <p:cNvPr id="9" name="Chart 8"/>
          <p:cNvGraphicFramePr>
            <a:graphicFrameLocks/>
          </p:cNvGraphicFramePr>
          <p:nvPr>
            <p:extLst>
              <p:ext uri="{D42A27DB-BD31-4B8C-83A1-F6EECF244321}">
                <p14:modId xmlns:p14="http://schemas.microsoft.com/office/powerpoint/2010/main" val="2010564392"/>
              </p:ext>
            </p:extLst>
          </p:nvPr>
        </p:nvGraphicFramePr>
        <p:xfrm>
          <a:off x="146756" y="1417639"/>
          <a:ext cx="4419600" cy="26785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a:graphicFrameLocks/>
          </p:cNvGraphicFramePr>
          <p:nvPr>
            <p:extLst>
              <p:ext uri="{D42A27DB-BD31-4B8C-83A1-F6EECF244321}">
                <p14:modId xmlns:p14="http://schemas.microsoft.com/office/powerpoint/2010/main" val="329170549"/>
              </p:ext>
            </p:extLst>
          </p:nvPr>
        </p:nvGraphicFramePr>
        <p:xfrm>
          <a:off x="4566356" y="1417639"/>
          <a:ext cx="4419600" cy="267856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p:cNvGraphicFramePr>
            <a:graphicFrameLocks/>
          </p:cNvGraphicFramePr>
          <p:nvPr>
            <p:extLst>
              <p:ext uri="{D42A27DB-BD31-4B8C-83A1-F6EECF244321}">
                <p14:modId xmlns:p14="http://schemas.microsoft.com/office/powerpoint/2010/main" val="3163681614"/>
              </p:ext>
            </p:extLst>
          </p:nvPr>
        </p:nvGraphicFramePr>
        <p:xfrm>
          <a:off x="4566356" y="4096205"/>
          <a:ext cx="4419600" cy="267856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Chart 13"/>
          <p:cNvGraphicFramePr>
            <a:graphicFrameLocks/>
          </p:cNvGraphicFramePr>
          <p:nvPr>
            <p:extLst>
              <p:ext uri="{D42A27DB-BD31-4B8C-83A1-F6EECF244321}">
                <p14:modId xmlns:p14="http://schemas.microsoft.com/office/powerpoint/2010/main" val="2480783928"/>
              </p:ext>
            </p:extLst>
          </p:nvPr>
        </p:nvGraphicFramePr>
        <p:xfrm>
          <a:off x="146756" y="4096205"/>
          <a:ext cx="4419600" cy="2678566"/>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61937303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Applying RLU to Kyoto </a:t>
            </a:r>
            <a:r>
              <a:rPr lang="en-US" dirty="0" err="1" smtClean="0"/>
              <a:t>CacheDB</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Kyoto </a:t>
            </a:r>
            <a:r>
              <a:rPr lang="en-US" dirty="0" err="1" smtClean="0"/>
              <a:t>CacheDB</a:t>
            </a:r>
            <a:r>
              <a:rPr lang="en-US" dirty="0" smtClean="0"/>
              <a:t> uses:</a:t>
            </a:r>
          </a:p>
          <a:p>
            <a:pPr lvl="1"/>
            <a:r>
              <a:rPr lang="en-US" dirty="0"/>
              <a:t>A</a:t>
            </a:r>
            <a:r>
              <a:rPr lang="en-US" dirty="0" smtClean="0"/>
              <a:t> reader-writer lock</a:t>
            </a:r>
          </a:p>
          <a:p>
            <a:pPr lvl="1"/>
            <a:r>
              <a:rPr lang="en-US" dirty="0" smtClean="0"/>
              <a:t>A per slot lock (DB is broken </a:t>
            </a:r>
            <a:r>
              <a:rPr lang="en-US" dirty="0" smtClean="0"/>
              <a:t>into </a:t>
            </a:r>
            <a:r>
              <a:rPr lang="en-US" dirty="0" smtClean="0"/>
              <a:t>slots)</a:t>
            </a:r>
          </a:p>
          <a:p>
            <a:pPr marL="0" indent="0">
              <a:buNone/>
            </a:pPr>
            <a:r>
              <a:rPr lang="en-US" dirty="0" smtClean="0">
                <a:sym typeface="Wingdings"/>
              </a:rPr>
              <a:t> The reader-writer lock is a serial bottleneck</a:t>
            </a:r>
          </a:p>
          <a:p>
            <a:pPr>
              <a:buFont typeface="Wingdings" charset="0"/>
              <a:buChar char="è"/>
            </a:pPr>
            <a:r>
              <a:rPr lang="en-US" dirty="0" smtClean="0"/>
              <a:t> Use RLU to eliminate this lock</a:t>
            </a:r>
            <a:endParaRPr lang="en-US" dirty="0"/>
          </a:p>
          <a:p>
            <a:pPr>
              <a:buFont typeface="Wingdings" charset="0"/>
              <a:buChar char="è"/>
            </a:pPr>
            <a:r>
              <a:rPr lang="en-US" dirty="0" smtClean="0"/>
              <a:t> It was easy to apply:</a:t>
            </a:r>
          </a:p>
          <a:p>
            <a:pPr lvl="1"/>
            <a:r>
              <a:rPr lang="en-US" dirty="0" smtClean="0"/>
              <a:t>Use slot locks to serialize writers to the same </a:t>
            </a:r>
            <a:r>
              <a:rPr lang="en-US" dirty="0" smtClean="0"/>
              <a:t>slot</a:t>
            </a:r>
            <a:endParaRPr lang="en-US" dirty="0" smtClean="0"/>
          </a:p>
          <a:p>
            <a:pPr lvl="1"/>
            <a:r>
              <a:rPr lang="en-US" dirty="0" smtClean="0"/>
              <a:t>Simply lock each object before modification</a:t>
            </a:r>
          </a:p>
          <a:p>
            <a:pPr marL="457200" lvl="1" indent="0">
              <a:buNone/>
            </a:pPr>
            <a:r>
              <a:rPr lang="en-US" dirty="0"/>
              <a:t>	</a:t>
            </a:r>
          </a:p>
        </p:txBody>
      </p:sp>
    </p:spTree>
    <p:extLst>
      <p:ext uri="{BB962C8B-B14F-4D97-AF65-F5344CB8AC3E}">
        <p14:creationId xmlns:p14="http://schemas.microsoft.com/office/powerpoint/2010/main" val="379086024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440"/>
            <a:ext cx="8229600" cy="1143000"/>
          </a:xfrm>
        </p:spPr>
        <p:txBody>
          <a:bodyPr>
            <a:normAutofit/>
          </a:bodyPr>
          <a:lstStyle/>
          <a:p>
            <a:r>
              <a:rPr lang="en-US" dirty="0" smtClean="0"/>
              <a:t>RLU and Original Kyoto </a:t>
            </a:r>
            <a:r>
              <a:rPr lang="en-US" dirty="0" err="1"/>
              <a:t>CacheDB</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2443863089"/>
              </p:ext>
            </p:extLst>
          </p:nvPr>
        </p:nvGraphicFramePr>
        <p:xfrm>
          <a:off x="1487394" y="3888440"/>
          <a:ext cx="6261100" cy="2667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4241057717"/>
              </p:ext>
            </p:extLst>
          </p:nvPr>
        </p:nvGraphicFramePr>
        <p:xfrm>
          <a:off x="1487394" y="1221440"/>
          <a:ext cx="6261100" cy="2667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085640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smtClean="0"/>
              <a:t>RLU adds multi-pointer atomic updates to RCU while maintaining efficiency both in </a:t>
            </a:r>
            <a:r>
              <a:rPr lang="en-US" dirty="0" err="1" smtClean="0"/>
              <a:t>userspace</a:t>
            </a:r>
            <a:r>
              <a:rPr lang="en-US" dirty="0" smtClean="0"/>
              <a:t> and kernel </a:t>
            </a:r>
            <a:endParaRPr lang="en-US" dirty="0" smtClean="0"/>
          </a:p>
          <a:p>
            <a:r>
              <a:rPr lang="en-US" dirty="0" smtClean="0"/>
              <a:t>Much more in the paper</a:t>
            </a:r>
          </a:p>
          <a:p>
            <a:pPr lvl="1"/>
            <a:r>
              <a:rPr lang="en-US" dirty="0" smtClean="0"/>
              <a:t>Optimizations (deferral)</a:t>
            </a:r>
            <a:endParaRPr lang="en-US" dirty="0" smtClean="0"/>
          </a:p>
          <a:p>
            <a:pPr lvl="1"/>
            <a:r>
              <a:rPr lang="en-US" dirty="0" smtClean="0"/>
              <a:t>Benchmarks (kernel, Citrus, resizable hash table)</a:t>
            </a:r>
            <a:endParaRPr lang="en-US" dirty="0" smtClean="0"/>
          </a:p>
          <a:p>
            <a:r>
              <a:rPr lang="en-US" dirty="0" smtClean="0"/>
              <a:t>RLU is available as open source (MIT license):</a:t>
            </a:r>
          </a:p>
          <a:p>
            <a:pPr marL="0" indent="0">
              <a:buNone/>
            </a:pPr>
            <a:r>
              <a:rPr lang="en-US" dirty="0"/>
              <a:t> </a:t>
            </a:r>
            <a:r>
              <a:rPr lang="en-US" dirty="0" smtClean="0"/>
              <a:t>     </a:t>
            </a:r>
            <a:r>
              <a:rPr lang="en-US" dirty="0" smtClean="0">
                <a:hlinkClick r:id="rId3"/>
              </a:rPr>
              <a:t>https</a:t>
            </a:r>
            <a:r>
              <a:rPr lang="en-US" dirty="0">
                <a:hlinkClick r:id="rId3"/>
              </a:rPr>
              <a:t>://</a:t>
            </a:r>
            <a:r>
              <a:rPr lang="en-US" dirty="0" err="1">
                <a:hlinkClick r:id="rId3"/>
              </a:rPr>
              <a:t>github.com</a:t>
            </a:r>
            <a:r>
              <a:rPr lang="en-US" dirty="0">
                <a:hlinkClick r:id="rId3"/>
              </a:rPr>
              <a:t>/</a:t>
            </a:r>
            <a:r>
              <a:rPr lang="en-US" dirty="0" err="1">
                <a:hlinkClick r:id="rId3"/>
              </a:rPr>
              <a:t>rlu</a:t>
            </a:r>
            <a:r>
              <a:rPr lang="en-US" dirty="0">
                <a:hlinkClick r:id="rId3"/>
              </a:rPr>
              <a:t>-sync</a:t>
            </a:r>
            <a:endParaRPr lang="en-US" dirty="0"/>
          </a:p>
        </p:txBody>
      </p:sp>
    </p:spTree>
    <p:extLst>
      <p:ext uri="{BB962C8B-B14F-4D97-AF65-F5344CB8AC3E}">
        <p14:creationId xmlns:p14="http://schemas.microsoft.com/office/powerpoint/2010/main" val="140529400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13961" y="2783209"/>
            <a:ext cx="3937574" cy="1638239"/>
          </a:xfrm>
        </p:spPr>
        <p:txBody>
          <a:bodyPr>
            <a:normAutofit/>
          </a:bodyPr>
          <a:lstStyle/>
          <a:p>
            <a:pPr marL="0" indent="0">
              <a:buNone/>
            </a:pPr>
            <a:r>
              <a:rPr lang="en-US" sz="4800" dirty="0" smtClean="0"/>
              <a:t>Thank You</a:t>
            </a:r>
            <a:endParaRPr lang="en-US" sz="4800" dirty="0"/>
          </a:p>
        </p:txBody>
      </p:sp>
    </p:spTree>
    <p:extLst>
      <p:ext uri="{BB962C8B-B14F-4D97-AF65-F5344CB8AC3E}">
        <p14:creationId xmlns:p14="http://schemas.microsoft.com/office/powerpoint/2010/main" val="373943983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600" dirty="0" smtClean="0"/>
              <a:t>RLU-Defer</a:t>
            </a:r>
          </a:p>
          <a:p>
            <a:pPr marL="514350" indent="-514350">
              <a:buFont typeface="+mj-lt"/>
              <a:buAutoNum type="arabicPeriod"/>
            </a:pPr>
            <a:r>
              <a:rPr lang="en-US" sz="3600" dirty="0" smtClean="0"/>
              <a:t>Kernel Tests</a:t>
            </a:r>
          </a:p>
          <a:p>
            <a:pPr marL="514350" indent="-514350">
              <a:buFont typeface="+mj-lt"/>
              <a:buAutoNum type="arabicPeriod"/>
            </a:pPr>
            <a:r>
              <a:rPr lang="en-US" sz="3600" dirty="0" smtClean="0"/>
              <a:t>RCU </a:t>
            </a:r>
            <a:r>
              <a:rPr lang="en-US" sz="3600" dirty="0" err="1" smtClean="0"/>
              <a:t>vs</a:t>
            </a:r>
            <a:r>
              <a:rPr lang="en-US" sz="3600" dirty="0" smtClean="0"/>
              <a:t> RLU resizable hash table</a:t>
            </a:r>
            <a:endParaRPr lang="en-US" sz="3600" dirty="0"/>
          </a:p>
        </p:txBody>
      </p:sp>
    </p:spTree>
    <p:extLst>
      <p:ext uri="{BB962C8B-B14F-4D97-AF65-F5344CB8AC3E}">
        <p14:creationId xmlns:p14="http://schemas.microsoft.com/office/powerpoint/2010/main" val="244032077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RLU-Defer</a:t>
            </a:r>
            <a:endParaRPr lang="en-US" dirty="0"/>
          </a:p>
        </p:txBody>
      </p:sp>
      <p:sp>
        <p:nvSpPr>
          <p:cNvPr id="3" name="Content Placeholder 2"/>
          <p:cNvSpPr>
            <a:spLocks noGrp="1"/>
          </p:cNvSpPr>
          <p:nvPr>
            <p:ph idx="1"/>
          </p:nvPr>
        </p:nvSpPr>
        <p:spPr/>
        <p:txBody>
          <a:bodyPr>
            <a:normAutofit/>
          </a:bodyPr>
          <a:lstStyle/>
          <a:p>
            <a:r>
              <a:rPr lang="en-US" dirty="0" smtClean="0"/>
              <a:t>RLU writers are slower since they need to execute wait-for-readers.</a:t>
            </a:r>
          </a:p>
          <a:p>
            <a:r>
              <a:rPr lang="en-US" dirty="0" smtClean="0"/>
              <a:t>RLU-Defer reduces these costs (by 10x).</a:t>
            </a:r>
          </a:p>
          <a:p>
            <a:pPr lvl="1"/>
            <a:r>
              <a:rPr lang="en-US" dirty="0" smtClean="0"/>
              <a:t>Note that wait-for-readers write-backs and unlocks objects.</a:t>
            </a:r>
          </a:p>
          <a:p>
            <a:pPr lvl="1"/>
            <a:r>
              <a:rPr lang="en-US" dirty="0" smtClean="0"/>
              <a:t>But unlocking is only needed for a write-write conflict, so RLU-Defer executes wait-for-readers only when a write-write conflict occurs.</a:t>
            </a:r>
          </a:p>
        </p:txBody>
      </p:sp>
    </p:spTree>
    <p:extLst>
      <p:ext uri="{BB962C8B-B14F-4D97-AF65-F5344CB8AC3E}">
        <p14:creationId xmlns:p14="http://schemas.microsoft.com/office/powerpoint/2010/main" val="33883189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RLU-Defer</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2908462273"/>
              </p:ext>
            </p:extLst>
          </p:nvPr>
        </p:nvGraphicFramePr>
        <p:xfrm>
          <a:off x="431800" y="1707361"/>
          <a:ext cx="8255000"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431800" y="443887"/>
            <a:ext cx="8255000" cy="1009451"/>
          </a:xfrm>
          <a:prstGeom prst="rect">
            <a:avLst/>
          </a:prstGeom>
          <a:solidFill>
            <a:schemeClr val="bg1"/>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b="1" dirty="0" smtClean="0">
                <a:solidFill>
                  <a:schemeClr val="tx1"/>
                </a:solidFill>
              </a:rPr>
              <a:t>RLU-Defer is significant for many threads</a:t>
            </a:r>
          </a:p>
        </p:txBody>
      </p:sp>
    </p:spTree>
    <p:extLst>
      <p:ext uri="{BB962C8B-B14F-4D97-AF65-F5344CB8AC3E}">
        <p14:creationId xmlns:p14="http://schemas.microsoft.com/office/powerpoint/2010/main" val="19880081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167"/>
            <a:ext cx="8229600" cy="1143000"/>
          </a:xfrm>
        </p:spPr>
        <p:txBody>
          <a:bodyPr>
            <a:normAutofit/>
          </a:bodyPr>
          <a:lstStyle/>
          <a:p>
            <a:r>
              <a:rPr lang="en-US" dirty="0" smtClean="0"/>
              <a:t>Kernel Tests</a:t>
            </a:r>
            <a:endParaRPr lang="en-US" dirty="0"/>
          </a:p>
        </p:txBody>
      </p:sp>
      <p:pic>
        <p:nvPicPr>
          <p:cNvPr id="6" name="Picture 5"/>
          <p:cNvPicPr>
            <a:picLocks noChangeAspect="1"/>
          </p:cNvPicPr>
          <p:nvPr/>
        </p:nvPicPr>
        <p:blipFill>
          <a:blip r:embed="rId2"/>
          <a:stretch>
            <a:fillRect/>
          </a:stretch>
        </p:blipFill>
        <p:spPr>
          <a:xfrm>
            <a:off x="821766" y="1120589"/>
            <a:ext cx="7440706" cy="2764118"/>
          </a:xfrm>
          <a:prstGeom prst="rect">
            <a:avLst/>
          </a:prstGeom>
          <a:ln>
            <a:solidFill>
              <a:schemeClr val="tx1"/>
            </a:solidFill>
          </a:ln>
        </p:spPr>
      </p:pic>
      <p:pic>
        <p:nvPicPr>
          <p:cNvPr id="7" name="Picture 6"/>
          <p:cNvPicPr>
            <a:picLocks noChangeAspect="1"/>
          </p:cNvPicPr>
          <p:nvPr/>
        </p:nvPicPr>
        <p:blipFill>
          <a:blip r:embed="rId3"/>
          <a:stretch>
            <a:fillRect/>
          </a:stretch>
        </p:blipFill>
        <p:spPr>
          <a:xfrm>
            <a:off x="821765" y="3884707"/>
            <a:ext cx="7440707" cy="2764118"/>
          </a:xfrm>
          <a:prstGeom prst="rect">
            <a:avLst/>
          </a:prstGeom>
          <a:ln>
            <a:solidFill>
              <a:schemeClr val="tx1"/>
            </a:solidFill>
          </a:ln>
        </p:spPr>
      </p:pic>
    </p:spTree>
    <p:extLst>
      <p:ext uri="{BB962C8B-B14F-4D97-AF65-F5344CB8AC3E}">
        <p14:creationId xmlns:p14="http://schemas.microsoft.com/office/powerpoint/2010/main" val="371400828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Key to Performance in Concurrent Data-Structures</a:t>
            </a:r>
            <a:endParaRPr lang="en-US" dirty="0"/>
          </a:p>
        </p:txBody>
      </p:sp>
      <p:sp>
        <p:nvSpPr>
          <p:cNvPr id="3" name="Content Placeholder 2"/>
          <p:cNvSpPr>
            <a:spLocks noGrp="1"/>
          </p:cNvSpPr>
          <p:nvPr>
            <p:ph idx="1"/>
          </p:nvPr>
        </p:nvSpPr>
        <p:spPr>
          <a:xfrm>
            <a:off x="457200" y="1524000"/>
            <a:ext cx="8229600" cy="5005294"/>
          </a:xfrm>
        </p:spPr>
        <p:txBody>
          <a:bodyPr>
            <a:normAutofit/>
          </a:bodyPr>
          <a:lstStyle/>
          <a:p>
            <a:r>
              <a:rPr lang="en-US" sz="3600" dirty="0" smtClean="0">
                <a:solidFill>
                  <a:srgbClr val="0000FF"/>
                </a:solidFill>
              </a:rPr>
              <a:t>Unsynchronized traversals</a:t>
            </a:r>
            <a:r>
              <a:rPr lang="en-US" sz="3600" dirty="0" smtClean="0"/>
              <a:t>: sequences of reads without locks, memory fences or </a:t>
            </a:r>
            <a:r>
              <a:rPr lang="en-US" sz="3600" dirty="0" smtClean="0"/>
              <a:t>writes</a:t>
            </a:r>
            <a:endParaRPr lang="en-US" sz="3600" dirty="0" smtClean="0"/>
          </a:p>
          <a:p>
            <a:pPr lvl="1"/>
            <a:r>
              <a:rPr lang="en-US" sz="3200" dirty="0" smtClean="0"/>
              <a:t>90% of the time is </a:t>
            </a:r>
            <a:r>
              <a:rPr lang="en-US" sz="3200" dirty="0" smtClean="0"/>
              <a:t>spent </a:t>
            </a:r>
            <a:r>
              <a:rPr lang="en-US" sz="3200" dirty="0" smtClean="0"/>
              <a:t>traversing </a:t>
            </a:r>
            <a:r>
              <a:rPr lang="en-US" sz="3200" dirty="0" smtClean="0"/>
              <a:t>data</a:t>
            </a:r>
            <a:endParaRPr lang="en-US" sz="3200" dirty="0" smtClean="0"/>
          </a:p>
          <a:p>
            <a:r>
              <a:rPr lang="en-US" sz="3600" dirty="0" smtClean="0">
                <a:solidFill>
                  <a:srgbClr val="0000FF"/>
                </a:solidFill>
              </a:rPr>
              <a:t>Multi-location atomic </a:t>
            </a:r>
            <a:r>
              <a:rPr lang="en-US" sz="3600" dirty="0" smtClean="0"/>
              <a:t>updates</a:t>
            </a:r>
            <a:endParaRPr lang="en-US" sz="3600" dirty="0" smtClean="0"/>
          </a:p>
          <a:p>
            <a:pPr lvl="1"/>
            <a:r>
              <a:rPr lang="en-US" sz="3200" dirty="0" smtClean="0"/>
              <a:t>Hide race conditions from programmers</a:t>
            </a:r>
          </a:p>
        </p:txBody>
      </p:sp>
    </p:spTree>
    <p:extLst>
      <p:ext uri="{BB962C8B-B14F-4D97-AF65-F5344CB8AC3E}">
        <p14:creationId xmlns:p14="http://schemas.microsoft.com/office/powerpoint/2010/main" val="177207355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Resizable Hash Table</a:t>
            </a:r>
            <a:br>
              <a:rPr lang="en-US" dirty="0"/>
            </a:br>
            <a:r>
              <a:rPr lang="en-US" dirty="0" smtClean="0"/>
              <a:t>Code Comparison</a:t>
            </a:r>
            <a:endParaRPr lang="en-US" dirty="0"/>
          </a:p>
        </p:txBody>
      </p:sp>
      <p:pic>
        <p:nvPicPr>
          <p:cNvPr id="4" name="Content Placeholder 3" descr="RLU_vs_RCU_resizable_hash_table_code_comparison.pdf"/>
          <p:cNvPicPr>
            <a:picLocks noGrp="1" noChangeAspect="1"/>
          </p:cNvPicPr>
          <p:nvPr>
            <p:ph idx="1"/>
          </p:nvPr>
        </p:nvPicPr>
        <p:blipFill>
          <a:blip r:embed="rId2">
            <a:extLst>
              <a:ext uri="{28A0092B-C50C-407E-A947-70E740481C1C}">
                <a14:useLocalDpi xmlns:a14="http://schemas.microsoft.com/office/drawing/2010/main" val="0"/>
              </a:ext>
            </a:extLst>
          </a:blip>
          <a:srcRect l="-111459" r="-111459"/>
          <a:stretch>
            <a:fillRect/>
          </a:stretch>
        </p:blipFill>
        <p:spPr>
          <a:xfrm>
            <a:off x="457200" y="1600200"/>
            <a:ext cx="8229600" cy="4525963"/>
          </a:xfrm>
        </p:spPr>
      </p:pic>
    </p:spTree>
    <p:extLst>
      <p:ext uri="{BB962C8B-B14F-4D97-AF65-F5344CB8AC3E}">
        <p14:creationId xmlns:p14="http://schemas.microsoft.com/office/powerpoint/2010/main" val="376244602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Resizable Hash Table</a:t>
            </a:r>
            <a:br>
              <a:rPr lang="en-US" dirty="0" smtClean="0"/>
            </a:br>
            <a:r>
              <a:rPr lang="en-US" dirty="0" smtClean="0"/>
              <a:t>Performance</a:t>
            </a:r>
            <a:endParaRPr lang="en-US" dirty="0"/>
          </a:p>
        </p:txBody>
      </p:sp>
      <p:graphicFrame>
        <p:nvGraphicFramePr>
          <p:cNvPr id="6" name="Chart 5"/>
          <p:cNvGraphicFramePr>
            <a:graphicFrameLocks/>
          </p:cNvGraphicFramePr>
          <p:nvPr>
            <p:extLst>
              <p:ext uri="{D42A27DB-BD31-4B8C-83A1-F6EECF244321}">
                <p14:modId xmlns:p14="http://schemas.microsoft.com/office/powerpoint/2010/main" val="2670977145"/>
              </p:ext>
            </p:extLst>
          </p:nvPr>
        </p:nvGraphicFramePr>
        <p:xfrm>
          <a:off x="1409700" y="1978378"/>
          <a:ext cx="6324600" cy="3860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5152950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RCU</a:t>
            </a:r>
            <a:endParaRPr lang="en-US" dirty="0"/>
          </a:p>
        </p:txBody>
      </p:sp>
      <p:sp>
        <p:nvSpPr>
          <p:cNvPr id="3" name="Content Placeholder 2"/>
          <p:cNvSpPr>
            <a:spLocks noGrp="1"/>
          </p:cNvSpPr>
          <p:nvPr>
            <p:ph idx="1"/>
          </p:nvPr>
        </p:nvSpPr>
        <p:spPr/>
        <p:txBody>
          <a:bodyPr>
            <a:normAutofit/>
          </a:bodyPr>
          <a:lstStyle/>
          <a:p>
            <a:r>
              <a:rPr lang="en-US" sz="4000" dirty="0" smtClean="0">
                <a:solidFill>
                  <a:srgbClr val="0000FF"/>
                </a:solidFill>
              </a:rPr>
              <a:t>Read</a:t>
            </a:r>
            <a:r>
              <a:rPr lang="en-US" sz="4000" dirty="0">
                <a:solidFill>
                  <a:srgbClr val="0000FF"/>
                </a:solidFill>
              </a:rPr>
              <a:t>-Copy-</a:t>
            </a:r>
            <a:r>
              <a:rPr lang="en-US" sz="4000" dirty="0" smtClean="0">
                <a:solidFill>
                  <a:srgbClr val="0000FF"/>
                </a:solidFill>
              </a:rPr>
              <a:t>Update</a:t>
            </a:r>
            <a:r>
              <a:rPr lang="en-US" sz="4000" dirty="0" smtClean="0"/>
              <a:t> (</a:t>
            </a:r>
            <a:r>
              <a:rPr lang="en-US" sz="4000" dirty="0"/>
              <a:t>RCU</a:t>
            </a:r>
            <a:r>
              <a:rPr lang="en-US" sz="4000" dirty="0" smtClean="0"/>
              <a:t>), </a:t>
            </a:r>
            <a:r>
              <a:rPr lang="en-US" sz="4000" dirty="0"/>
              <a:t>introduced by </a:t>
            </a:r>
            <a:r>
              <a:rPr lang="en-US" sz="4000" dirty="0" err="1" smtClean="0"/>
              <a:t>McKenney</a:t>
            </a:r>
            <a:r>
              <a:rPr lang="en-US" sz="4000" dirty="0" smtClean="0"/>
              <a:t>, </a:t>
            </a:r>
            <a:r>
              <a:rPr lang="en-US" sz="4000" dirty="0" smtClean="0"/>
              <a:t>is a programming framework that provides </a:t>
            </a:r>
            <a:r>
              <a:rPr lang="en-US" sz="4000" dirty="0" smtClean="0"/>
              <a:t>built-in </a:t>
            </a:r>
            <a:r>
              <a:rPr lang="en-US" sz="4000" dirty="0" smtClean="0"/>
              <a:t>support for </a:t>
            </a:r>
            <a:r>
              <a:rPr lang="en-US" sz="4000" dirty="0" smtClean="0">
                <a:solidFill>
                  <a:srgbClr val="0000FF"/>
                </a:solidFill>
              </a:rPr>
              <a:t>unsynchronized traversals</a:t>
            </a:r>
            <a:endParaRPr lang="en-US" sz="4000" dirty="0" smtClean="0">
              <a:solidFill>
                <a:srgbClr val="000000"/>
              </a:solidFill>
            </a:endParaRPr>
          </a:p>
        </p:txBody>
      </p:sp>
    </p:spTree>
    <p:extLst>
      <p:ext uri="{BB962C8B-B14F-4D97-AF65-F5344CB8AC3E}">
        <p14:creationId xmlns:p14="http://schemas.microsoft.com/office/powerpoint/2010/main" val="397249126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RCU</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US" dirty="0" smtClean="0">
                <a:solidFill>
                  <a:srgbClr val="000000"/>
                </a:solidFill>
              </a:rPr>
              <a:t>Pros:</a:t>
            </a:r>
          </a:p>
          <a:p>
            <a:pPr lvl="1"/>
            <a:r>
              <a:rPr lang="en-US" sz="3200" dirty="0" smtClean="0">
                <a:solidFill>
                  <a:srgbClr val="000000"/>
                </a:solidFill>
              </a:rPr>
              <a:t>Very </a:t>
            </a:r>
            <a:r>
              <a:rPr lang="en-US" sz="3200" dirty="0" smtClean="0">
                <a:solidFill>
                  <a:srgbClr val="000000"/>
                </a:solidFill>
              </a:rPr>
              <a:t>efficient (no overhead for readers)</a:t>
            </a:r>
            <a:endParaRPr lang="en-US" sz="3200" dirty="0" smtClean="0">
              <a:solidFill>
                <a:srgbClr val="000000"/>
              </a:solidFill>
            </a:endParaRPr>
          </a:p>
          <a:p>
            <a:pPr lvl="1"/>
            <a:r>
              <a:rPr lang="en-US" sz="3200" dirty="0" smtClean="0">
                <a:solidFill>
                  <a:srgbClr val="000000"/>
                </a:solidFill>
              </a:rPr>
              <a:t>Popular, Linux </a:t>
            </a:r>
            <a:r>
              <a:rPr lang="en-US" sz="3200" dirty="0">
                <a:solidFill>
                  <a:srgbClr val="000000"/>
                </a:solidFill>
              </a:rPr>
              <a:t>kernel has </a:t>
            </a:r>
            <a:r>
              <a:rPr lang="en-US" sz="3200" dirty="0" smtClean="0">
                <a:solidFill>
                  <a:srgbClr val="000000"/>
                </a:solidFill>
              </a:rPr>
              <a:t>6,500</a:t>
            </a:r>
            <a:r>
              <a:rPr lang="en-US" sz="3200" dirty="0">
                <a:solidFill>
                  <a:srgbClr val="000000"/>
                </a:solidFill>
              </a:rPr>
              <a:t>+ RCU </a:t>
            </a:r>
            <a:r>
              <a:rPr lang="en-US" sz="3200" dirty="0" smtClean="0">
                <a:solidFill>
                  <a:srgbClr val="000000"/>
                </a:solidFill>
              </a:rPr>
              <a:t>calls</a:t>
            </a:r>
          </a:p>
          <a:p>
            <a:r>
              <a:rPr lang="en-US" dirty="0" smtClean="0">
                <a:solidFill>
                  <a:srgbClr val="000000"/>
                </a:solidFill>
              </a:rPr>
              <a:t>Cons:</a:t>
            </a:r>
          </a:p>
          <a:p>
            <a:pPr lvl="1"/>
            <a:r>
              <a:rPr lang="en-US" sz="3200" dirty="0" smtClean="0"/>
              <a:t>Hard to </a:t>
            </a:r>
            <a:r>
              <a:rPr lang="en-US" sz="3200" dirty="0" smtClean="0"/>
              <a:t>program (in non-trivial cases)</a:t>
            </a:r>
            <a:endParaRPr lang="en-US" sz="3200" dirty="0" smtClean="0"/>
          </a:p>
          <a:p>
            <a:pPr lvl="1"/>
            <a:r>
              <a:rPr lang="en-US" sz="3200" dirty="0" smtClean="0"/>
              <a:t>Allows only single pointer updates</a:t>
            </a:r>
          </a:p>
          <a:p>
            <a:pPr marL="457200" lvl="1" indent="0">
              <a:buNone/>
            </a:pPr>
            <a:endParaRPr lang="en-US" dirty="0" smtClean="0"/>
          </a:p>
          <a:p>
            <a:pPr lvl="1"/>
            <a:endParaRPr lang="en-US" dirty="0" smtClean="0">
              <a:solidFill>
                <a:srgbClr val="FF0000"/>
              </a:solidFill>
            </a:endParaRPr>
          </a:p>
        </p:txBody>
      </p:sp>
      <p:sp>
        <p:nvSpPr>
          <p:cNvPr id="4" name="TextBox 3"/>
          <p:cNvSpPr txBox="1"/>
          <p:nvPr/>
        </p:nvSpPr>
        <p:spPr>
          <a:xfrm>
            <a:off x="1447293" y="5389416"/>
            <a:ext cx="6518531" cy="1077218"/>
          </a:xfrm>
          <a:prstGeom prst="rect">
            <a:avLst/>
          </a:prstGeom>
          <a:solidFill>
            <a:schemeClr val="bg1"/>
          </a:solidFill>
          <a:ln>
            <a:solidFill>
              <a:schemeClr val="tx1"/>
            </a:solidFill>
          </a:ln>
        </p:spPr>
        <p:txBody>
          <a:bodyPr wrap="none" rtlCol="0">
            <a:spAutoFit/>
          </a:bodyPr>
          <a:lstStyle/>
          <a:p>
            <a:r>
              <a:rPr lang="en-US" sz="3200" dirty="0" smtClean="0"/>
              <a:t>Supports </a:t>
            </a:r>
            <a:r>
              <a:rPr lang="en-US" sz="3200" dirty="0">
                <a:solidFill>
                  <a:srgbClr val="3366FF"/>
                </a:solidFill>
              </a:rPr>
              <a:t>u</a:t>
            </a:r>
            <a:r>
              <a:rPr lang="en-US" sz="3200" dirty="0" smtClean="0">
                <a:solidFill>
                  <a:srgbClr val="3366FF"/>
                </a:solidFill>
              </a:rPr>
              <a:t>nsynchronized traversals</a:t>
            </a:r>
          </a:p>
          <a:p>
            <a:r>
              <a:rPr lang="en-US" sz="3200" dirty="0" smtClean="0"/>
              <a:t>but not </a:t>
            </a:r>
            <a:r>
              <a:rPr lang="en-US" sz="3200" dirty="0">
                <a:solidFill>
                  <a:srgbClr val="3366FF"/>
                </a:solidFill>
              </a:rPr>
              <a:t>m</a:t>
            </a:r>
            <a:r>
              <a:rPr lang="en-US" sz="3200" dirty="0" smtClean="0">
                <a:solidFill>
                  <a:srgbClr val="3366FF"/>
                </a:solidFill>
              </a:rPr>
              <a:t>ulti-location atomic </a:t>
            </a:r>
            <a:r>
              <a:rPr lang="en-US" sz="3200" dirty="0">
                <a:solidFill>
                  <a:srgbClr val="3366FF"/>
                </a:solidFill>
              </a:rPr>
              <a:t>u</a:t>
            </a:r>
            <a:r>
              <a:rPr lang="en-US" sz="3200" dirty="0" smtClean="0">
                <a:solidFill>
                  <a:srgbClr val="3366FF"/>
                </a:solidFill>
              </a:rPr>
              <a:t>pdates</a:t>
            </a:r>
            <a:endParaRPr lang="en-US" sz="3200" dirty="0">
              <a:solidFill>
                <a:srgbClr val="3366FF"/>
              </a:solidFill>
            </a:endParaRPr>
          </a:p>
        </p:txBody>
      </p:sp>
    </p:spTree>
    <p:extLst>
      <p:ext uri="{BB962C8B-B14F-4D97-AF65-F5344CB8AC3E}">
        <p14:creationId xmlns:p14="http://schemas.microsoft.com/office/powerpoint/2010/main" val="25174311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Paper </a:t>
            </a:r>
            <a:r>
              <a:rPr lang="en-US" dirty="0" smtClean="0"/>
              <a:t>— </a:t>
            </a:r>
            <a:r>
              <a:rPr lang="en-US" dirty="0" smtClean="0"/>
              <a:t>RLU</a:t>
            </a:r>
            <a:endParaRPr lang="en-US" dirty="0"/>
          </a:p>
        </p:txBody>
      </p:sp>
      <p:sp>
        <p:nvSpPr>
          <p:cNvPr id="3" name="Content Placeholder 2"/>
          <p:cNvSpPr>
            <a:spLocks noGrp="1"/>
          </p:cNvSpPr>
          <p:nvPr>
            <p:ph idx="1"/>
          </p:nvPr>
        </p:nvSpPr>
        <p:spPr/>
        <p:txBody>
          <a:bodyPr>
            <a:normAutofit fontScale="92500"/>
          </a:bodyPr>
          <a:lstStyle/>
          <a:p>
            <a:r>
              <a:rPr lang="en-US" sz="4000" dirty="0" smtClean="0">
                <a:solidFill>
                  <a:srgbClr val="0000FF"/>
                </a:solidFill>
              </a:rPr>
              <a:t>Read-Log-Update</a:t>
            </a:r>
            <a:r>
              <a:rPr lang="en-US" sz="4000" dirty="0" smtClean="0"/>
              <a:t> (RLU), an extension to RCU that provides both </a:t>
            </a:r>
            <a:r>
              <a:rPr lang="en-US" sz="4000" dirty="0" smtClean="0">
                <a:solidFill>
                  <a:srgbClr val="0000FF"/>
                </a:solidFill>
              </a:rPr>
              <a:t>unsynchronized traversals</a:t>
            </a:r>
            <a:r>
              <a:rPr lang="en-US" sz="4000" dirty="0" smtClean="0"/>
              <a:t> and </a:t>
            </a:r>
            <a:r>
              <a:rPr lang="en-US" sz="4000" dirty="0" smtClean="0">
                <a:solidFill>
                  <a:srgbClr val="0000FF"/>
                </a:solidFill>
              </a:rPr>
              <a:t>multi-location atomic updates </a:t>
            </a:r>
            <a:r>
              <a:rPr lang="en-US" sz="4000" dirty="0" smtClean="0">
                <a:solidFill>
                  <a:srgbClr val="000000"/>
                </a:solidFill>
              </a:rPr>
              <a:t>within a single framework</a:t>
            </a:r>
          </a:p>
          <a:p>
            <a:pPr lvl="1"/>
            <a:r>
              <a:rPr lang="en-US" sz="3600" dirty="0" smtClean="0">
                <a:solidFill>
                  <a:srgbClr val="000000"/>
                </a:solidFill>
              </a:rPr>
              <a:t>Key benefit: Simplifies </a:t>
            </a:r>
            <a:r>
              <a:rPr lang="en-US" sz="3600" dirty="0" smtClean="0">
                <a:solidFill>
                  <a:srgbClr val="000000"/>
                </a:solidFill>
              </a:rPr>
              <a:t>RCU </a:t>
            </a:r>
            <a:r>
              <a:rPr lang="en-US" sz="3600" dirty="0" smtClean="0">
                <a:solidFill>
                  <a:srgbClr val="000000"/>
                </a:solidFill>
              </a:rPr>
              <a:t>programming</a:t>
            </a:r>
          </a:p>
          <a:p>
            <a:pPr lvl="1"/>
            <a:r>
              <a:rPr lang="en-US" sz="3600" dirty="0" smtClean="0">
                <a:solidFill>
                  <a:srgbClr val="000000"/>
                </a:solidFill>
              </a:rPr>
              <a:t>Key challenge: Preserves RCU efficiency</a:t>
            </a:r>
          </a:p>
        </p:txBody>
      </p:sp>
    </p:spTree>
    <p:extLst>
      <p:ext uri="{BB962C8B-B14F-4D97-AF65-F5344CB8AC3E}">
        <p14:creationId xmlns:p14="http://schemas.microsoft.com/office/powerpoint/2010/main" val="1370084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RCU Overview</a:t>
            </a:r>
            <a:br>
              <a:rPr lang="en-US" dirty="0" smtClean="0"/>
            </a:br>
            <a:r>
              <a:rPr lang="en-US" dirty="0" smtClean="0"/>
              <a:t>Key Idea</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u="sng" dirty="0" smtClean="0"/>
              <a:t>To modify objects:</a:t>
            </a:r>
            <a:r>
              <a:rPr lang="en-US" dirty="0" smtClean="0"/>
              <a:t> </a:t>
            </a:r>
            <a:r>
              <a:rPr lang="en-US" dirty="0"/>
              <a:t>D</a:t>
            </a:r>
            <a:r>
              <a:rPr lang="en-US" dirty="0" smtClean="0"/>
              <a:t>uplicate them and modify </a:t>
            </a:r>
            <a:r>
              <a:rPr lang="en-US" dirty="0" smtClean="0"/>
              <a:t>copies</a:t>
            </a:r>
            <a:endParaRPr lang="en-US" dirty="0" smtClean="0"/>
          </a:p>
          <a:p>
            <a:pPr lvl="1">
              <a:buFont typeface="Wingdings" charset="0"/>
              <a:buChar char="è"/>
            </a:pPr>
            <a:r>
              <a:rPr lang="en-US" dirty="0" smtClean="0">
                <a:sym typeface="Wingdings"/>
              </a:rPr>
              <a:t> Provides unsynchronized </a:t>
            </a:r>
            <a:r>
              <a:rPr lang="en-US" dirty="0" smtClean="0">
                <a:sym typeface="Wingdings"/>
              </a:rPr>
              <a:t>traversals</a:t>
            </a:r>
            <a:endParaRPr lang="en-US" dirty="0" smtClean="0">
              <a:sym typeface="Wingdings"/>
            </a:endParaRPr>
          </a:p>
          <a:p>
            <a:pPr marL="514350" indent="-514350">
              <a:buFont typeface="+mj-lt"/>
              <a:buAutoNum type="arabicPeriod"/>
            </a:pPr>
            <a:r>
              <a:rPr lang="en-US" u="sng" dirty="0" smtClean="0">
                <a:sym typeface="Wingdings"/>
              </a:rPr>
              <a:t>To commit:</a:t>
            </a:r>
            <a:r>
              <a:rPr lang="en-US" dirty="0" smtClean="0">
                <a:sym typeface="Wingdings"/>
              </a:rPr>
              <a:t> Use a single pointer update to make new copies reachable and old copies </a:t>
            </a:r>
            <a:r>
              <a:rPr lang="en-US" dirty="0" smtClean="0">
                <a:sym typeface="Wingdings"/>
              </a:rPr>
              <a:t>unreachable</a:t>
            </a:r>
            <a:endParaRPr lang="en-US" dirty="0" smtClean="0">
              <a:sym typeface="Wingdings"/>
            </a:endParaRPr>
          </a:p>
          <a:p>
            <a:pPr marL="400050" lvl="1" indent="0">
              <a:buNone/>
            </a:pPr>
            <a:r>
              <a:rPr lang="en-US" dirty="0" smtClean="0">
                <a:sym typeface="Wingdings"/>
              </a:rPr>
              <a:t> Must happen all at once!</a:t>
            </a:r>
          </a:p>
          <a:p>
            <a:pPr lvl="1"/>
            <a:endParaRPr lang="en-US" dirty="0" smtClean="0">
              <a:sym typeface="Wingdings"/>
            </a:endParaRPr>
          </a:p>
          <a:p>
            <a:pPr>
              <a:buFont typeface="Wingdings" charset="0"/>
              <a:buChar char="è"/>
            </a:pPr>
            <a:endParaRPr lang="en-US" dirty="0" smtClean="0">
              <a:sym typeface="Wingdings"/>
            </a:endParaRPr>
          </a:p>
          <a:p>
            <a:pPr marL="0" indent="0">
              <a:buNone/>
            </a:pPr>
            <a:endParaRPr lang="en-US" dirty="0" smtClean="0"/>
          </a:p>
          <a:p>
            <a:endParaRPr lang="en-US" dirty="0" smtClean="0"/>
          </a:p>
          <a:p>
            <a:pPr lvl="1"/>
            <a:endParaRPr lang="en-US" dirty="0"/>
          </a:p>
        </p:txBody>
      </p:sp>
    </p:spTree>
    <p:extLst>
      <p:ext uri="{BB962C8B-B14F-4D97-AF65-F5344CB8AC3E}">
        <p14:creationId xmlns:p14="http://schemas.microsoft.com/office/powerpoint/2010/main" val="275616497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9" name="Straight Connector 198"/>
          <p:cNvCxnSpPr>
            <a:stCxn id="196" idx="0"/>
          </p:cNvCxnSpPr>
          <p:nvPr/>
        </p:nvCxnSpPr>
        <p:spPr>
          <a:xfrm flipH="1" flipV="1">
            <a:off x="6010701" y="4272596"/>
            <a:ext cx="1851227" cy="575140"/>
          </a:xfrm>
          <a:prstGeom prst="line">
            <a:avLst/>
          </a:prstGeom>
          <a:ln w="38100" cmpd="sng">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218" name="Down Arrow 217"/>
          <p:cNvSpPr/>
          <p:nvPr/>
        </p:nvSpPr>
        <p:spPr>
          <a:xfrm>
            <a:off x="5095627" y="3093735"/>
            <a:ext cx="484632" cy="380480"/>
          </a:xfrm>
          <a:prstGeom prst="down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50062" y="56024"/>
            <a:ext cx="8229600" cy="1143000"/>
          </a:xfrm>
        </p:spPr>
        <p:txBody>
          <a:bodyPr>
            <a:normAutofit/>
          </a:bodyPr>
          <a:lstStyle/>
          <a:p>
            <a:pPr eaLnBrk="1" hangingPunct="1">
              <a:spcBef>
                <a:spcPct val="50000"/>
              </a:spcBef>
            </a:pPr>
            <a:r>
              <a:rPr lang="en-US" sz="4000" u="sng" dirty="0" smtClean="0"/>
              <a:t>RCU Key Idea</a:t>
            </a:r>
            <a:endParaRPr lang="en-US" u="sng" dirty="0"/>
          </a:p>
        </p:txBody>
      </p:sp>
      <p:sp>
        <p:nvSpPr>
          <p:cNvPr id="22" name="Rectangle 29"/>
          <p:cNvSpPr>
            <a:spLocks noChangeArrowheads="1"/>
          </p:cNvSpPr>
          <p:nvPr/>
        </p:nvSpPr>
        <p:spPr bwMode="auto">
          <a:xfrm>
            <a:off x="1844555" y="3562127"/>
            <a:ext cx="486679" cy="514139"/>
          </a:xfrm>
          <a:prstGeom prst="rect">
            <a:avLst/>
          </a:prstGeom>
          <a:solidFill>
            <a:srgbClr val="00FFCC"/>
          </a:solidFill>
          <a:ln w="9525">
            <a:solidFill>
              <a:schemeClr val="tx1"/>
            </a:solidFill>
            <a:miter lim="800000"/>
            <a:headEnd/>
            <a:tailEnd/>
          </a:ln>
        </p:spPr>
        <p:txBody>
          <a:bodyPr wrap="none" anchor="ctr"/>
          <a:lstStyle/>
          <a:p>
            <a:pPr algn="ctr"/>
            <a:r>
              <a:rPr lang="en-US" sz="3200" b="1" dirty="0" smtClean="0">
                <a:latin typeface="Times New Roman" charset="0"/>
              </a:rPr>
              <a:t>A</a:t>
            </a:r>
            <a:endParaRPr lang="en-US" sz="3200" b="1" dirty="0">
              <a:latin typeface="Times New Roman" charset="0"/>
            </a:endParaRPr>
          </a:p>
        </p:txBody>
      </p:sp>
      <p:sp>
        <p:nvSpPr>
          <p:cNvPr id="23" name="Rectangle 29"/>
          <p:cNvSpPr>
            <a:spLocks noChangeArrowheads="1"/>
          </p:cNvSpPr>
          <p:nvPr/>
        </p:nvSpPr>
        <p:spPr bwMode="auto">
          <a:xfrm>
            <a:off x="2322023" y="3562127"/>
            <a:ext cx="486679" cy="514139"/>
          </a:xfrm>
          <a:prstGeom prst="rect">
            <a:avLst/>
          </a:prstGeom>
          <a:solidFill>
            <a:srgbClr val="00FFCC"/>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24" name="Line 33"/>
          <p:cNvSpPr>
            <a:spLocks noChangeShapeType="1"/>
          </p:cNvSpPr>
          <p:nvPr/>
        </p:nvSpPr>
        <p:spPr bwMode="auto">
          <a:xfrm flipV="1">
            <a:off x="2547327" y="3833638"/>
            <a:ext cx="823500" cy="0"/>
          </a:xfrm>
          <a:prstGeom prst="line">
            <a:avLst/>
          </a:prstGeom>
          <a:noFill/>
          <a:ln w="57150"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 name="Rectangle 29"/>
          <p:cNvSpPr>
            <a:spLocks noChangeArrowheads="1"/>
          </p:cNvSpPr>
          <p:nvPr/>
        </p:nvSpPr>
        <p:spPr bwMode="auto">
          <a:xfrm>
            <a:off x="3370827" y="3562127"/>
            <a:ext cx="486679" cy="514139"/>
          </a:xfrm>
          <a:prstGeom prst="rect">
            <a:avLst/>
          </a:prstGeom>
          <a:solidFill>
            <a:srgbClr val="00FFCC"/>
          </a:solidFill>
          <a:ln w="9525">
            <a:solidFill>
              <a:schemeClr val="tx1"/>
            </a:solidFill>
            <a:miter lim="800000"/>
            <a:headEnd/>
            <a:tailEnd/>
          </a:ln>
        </p:spPr>
        <p:txBody>
          <a:bodyPr wrap="none" anchor="ctr"/>
          <a:lstStyle/>
          <a:p>
            <a:pPr algn="ctr"/>
            <a:r>
              <a:rPr lang="en-US" sz="3200" b="1" dirty="0">
                <a:latin typeface="Times New Roman" charset="0"/>
              </a:rPr>
              <a:t>B</a:t>
            </a:r>
          </a:p>
        </p:txBody>
      </p:sp>
      <p:sp>
        <p:nvSpPr>
          <p:cNvPr id="37" name="Rectangle 29"/>
          <p:cNvSpPr>
            <a:spLocks noChangeArrowheads="1"/>
          </p:cNvSpPr>
          <p:nvPr/>
        </p:nvSpPr>
        <p:spPr bwMode="auto">
          <a:xfrm>
            <a:off x="3848295" y="3562127"/>
            <a:ext cx="486679" cy="514139"/>
          </a:xfrm>
          <a:prstGeom prst="rect">
            <a:avLst/>
          </a:prstGeom>
          <a:solidFill>
            <a:srgbClr val="00FFCC"/>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40" name="Line 33"/>
          <p:cNvSpPr>
            <a:spLocks noChangeShapeType="1"/>
          </p:cNvSpPr>
          <p:nvPr/>
        </p:nvSpPr>
        <p:spPr bwMode="auto">
          <a:xfrm flipV="1">
            <a:off x="4070573" y="3833638"/>
            <a:ext cx="823500" cy="0"/>
          </a:xfrm>
          <a:prstGeom prst="line">
            <a:avLst/>
          </a:prstGeom>
          <a:noFill/>
          <a:ln w="57150"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 name="Rectangle 29"/>
          <p:cNvSpPr>
            <a:spLocks noChangeArrowheads="1"/>
          </p:cNvSpPr>
          <p:nvPr/>
        </p:nvSpPr>
        <p:spPr bwMode="auto">
          <a:xfrm>
            <a:off x="4881272" y="3576568"/>
            <a:ext cx="486679" cy="514139"/>
          </a:xfrm>
          <a:prstGeom prst="rect">
            <a:avLst/>
          </a:prstGeom>
          <a:solidFill>
            <a:srgbClr val="00FFCC"/>
          </a:solidFill>
          <a:ln w="9525">
            <a:solidFill>
              <a:schemeClr val="tx1"/>
            </a:solidFill>
            <a:miter lim="800000"/>
            <a:headEnd/>
            <a:tailEnd/>
          </a:ln>
        </p:spPr>
        <p:txBody>
          <a:bodyPr wrap="none" anchor="ctr"/>
          <a:lstStyle/>
          <a:p>
            <a:pPr algn="ctr"/>
            <a:r>
              <a:rPr lang="en-US" sz="3200" b="1" dirty="0">
                <a:latin typeface="Times New Roman" charset="0"/>
              </a:rPr>
              <a:t>C</a:t>
            </a:r>
          </a:p>
        </p:txBody>
      </p:sp>
      <p:sp>
        <p:nvSpPr>
          <p:cNvPr id="42" name="Rectangle 29"/>
          <p:cNvSpPr>
            <a:spLocks noChangeArrowheads="1"/>
          </p:cNvSpPr>
          <p:nvPr/>
        </p:nvSpPr>
        <p:spPr bwMode="auto">
          <a:xfrm>
            <a:off x="5358740" y="3576568"/>
            <a:ext cx="486679" cy="514139"/>
          </a:xfrm>
          <a:prstGeom prst="rect">
            <a:avLst/>
          </a:prstGeom>
          <a:solidFill>
            <a:srgbClr val="00FFCC"/>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43" name="Line 33"/>
          <p:cNvSpPr>
            <a:spLocks noChangeShapeType="1"/>
          </p:cNvSpPr>
          <p:nvPr/>
        </p:nvSpPr>
        <p:spPr bwMode="auto">
          <a:xfrm flipV="1">
            <a:off x="5584044" y="3848079"/>
            <a:ext cx="823500" cy="0"/>
          </a:xfrm>
          <a:prstGeom prst="line">
            <a:avLst/>
          </a:prstGeom>
          <a:noFill/>
          <a:ln w="57150"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 name="Rectangle 29"/>
          <p:cNvSpPr>
            <a:spLocks noChangeArrowheads="1"/>
          </p:cNvSpPr>
          <p:nvPr/>
        </p:nvSpPr>
        <p:spPr bwMode="auto">
          <a:xfrm>
            <a:off x="6407544" y="3576568"/>
            <a:ext cx="486679" cy="514139"/>
          </a:xfrm>
          <a:prstGeom prst="rect">
            <a:avLst/>
          </a:prstGeom>
          <a:solidFill>
            <a:srgbClr val="00FFCC"/>
          </a:solidFill>
          <a:ln w="9525">
            <a:solidFill>
              <a:schemeClr val="tx1"/>
            </a:solidFill>
            <a:miter lim="800000"/>
            <a:headEnd/>
            <a:tailEnd/>
          </a:ln>
        </p:spPr>
        <p:txBody>
          <a:bodyPr wrap="none" anchor="ctr"/>
          <a:lstStyle/>
          <a:p>
            <a:pPr algn="ctr"/>
            <a:r>
              <a:rPr lang="en-US" sz="3200" b="1" dirty="0">
                <a:latin typeface="Times New Roman" charset="0"/>
              </a:rPr>
              <a:t>D</a:t>
            </a:r>
          </a:p>
        </p:txBody>
      </p:sp>
      <p:sp>
        <p:nvSpPr>
          <p:cNvPr id="45" name="Rectangle 29"/>
          <p:cNvSpPr>
            <a:spLocks noChangeArrowheads="1"/>
          </p:cNvSpPr>
          <p:nvPr/>
        </p:nvSpPr>
        <p:spPr bwMode="auto">
          <a:xfrm>
            <a:off x="6885012" y="3576568"/>
            <a:ext cx="486679" cy="514139"/>
          </a:xfrm>
          <a:prstGeom prst="rect">
            <a:avLst/>
          </a:prstGeom>
          <a:solidFill>
            <a:srgbClr val="00FFCC"/>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46" name="Line 33"/>
          <p:cNvSpPr>
            <a:spLocks noChangeShapeType="1"/>
          </p:cNvSpPr>
          <p:nvPr/>
        </p:nvSpPr>
        <p:spPr bwMode="auto">
          <a:xfrm flipV="1">
            <a:off x="7107290" y="3848079"/>
            <a:ext cx="823500" cy="0"/>
          </a:xfrm>
          <a:prstGeom prst="line">
            <a:avLst/>
          </a:prstGeom>
          <a:noFill/>
          <a:ln w="57150"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0" name="Group 9"/>
          <p:cNvGrpSpPr/>
          <p:nvPr/>
        </p:nvGrpSpPr>
        <p:grpSpPr>
          <a:xfrm>
            <a:off x="1908741" y="2141490"/>
            <a:ext cx="971551" cy="835026"/>
            <a:chOff x="1908741" y="2141490"/>
            <a:chExt cx="971551" cy="835026"/>
          </a:xfrm>
        </p:grpSpPr>
        <p:grpSp>
          <p:nvGrpSpPr>
            <p:cNvPr id="51" name="Group 6"/>
            <p:cNvGrpSpPr>
              <a:grpSpLocks/>
            </p:cNvGrpSpPr>
            <p:nvPr/>
          </p:nvGrpSpPr>
          <p:grpSpPr bwMode="auto">
            <a:xfrm>
              <a:off x="1908741" y="2141490"/>
              <a:ext cx="971551" cy="835026"/>
              <a:chOff x="1584" y="816"/>
              <a:chExt cx="912" cy="816"/>
            </a:xfrm>
          </p:grpSpPr>
          <p:sp>
            <p:nvSpPr>
              <p:cNvPr id="53" name="Freeform 7"/>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54" name="Freeform 8"/>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55" name="Freeform 9"/>
              <p:cNvSpPr>
                <a:spLocks/>
              </p:cNvSpPr>
              <p:nvPr/>
            </p:nvSpPr>
            <p:spPr bwMode="auto">
              <a:xfrm>
                <a:off x="1920" y="816"/>
                <a:ext cx="144" cy="288"/>
              </a:xfrm>
              <a:custGeom>
                <a:avLst/>
                <a:gdLst>
                  <a:gd name="T0" fmla="*/ 0 w 144"/>
                  <a:gd name="T1" fmla="*/ 3 h 336"/>
                  <a:gd name="T2" fmla="*/ 96 w 144"/>
                  <a:gd name="T3" fmla="*/ 0 h 336"/>
                  <a:gd name="T4" fmla="*/ 144 w 144"/>
                  <a:gd name="T5" fmla="*/ 3 h 336"/>
                  <a:gd name="T6" fmla="*/ 144 w 144"/>
                  <a:gd name="T7" fmla="*/ 24 h 336"/>
                  <a:gd name="T8" fmla="*/ 96 w 144"/>
                  <a:gd name="T9" fmla="*/ 21 h 336"/>
                  <a:gd name="T10" fmla="*/ 96 w 144"/>
                  <a:gd name="T11" fmla="*/ 7 h 336"/>
                  <a:gd name="T12" fmla="*/ 0 w 144"/>
                  <a:gd name="T13" fmla="*/ 11 h 336"/>
                  <a:gd name="T14" fmla="*/ 0 w 144"/>
                  <a:gd name="T15" fmla="*/ 3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56" name="Freeform 10"/>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3399FF"/>
              </a:solidFill>
              <a:ln w="0">
                <a:solidFill>
                  <a:schemeClr val="tx1"/>
                </a:solidFill>
                <a:round/>
                <a:headEnd/>
                <a:tailEnd/>
              </a:ln>
            </p:spPr>
            <p:txBody>
              <a:bodyPr wrap="none" anchor="ctr"/>
              <a:lstStyle/>
              <a:p>
                <a:endParaRPr lang="en-US"/>
              </a:p>
            </p:txBody>
          </p:sp>
          <p:sp>
            <p:nvSpPr>
              <p:cNvPr id="57" name="Freeform 11"/>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3399FF"/>
              </a:solidFill>
              <a:ln w="0">
                <a:solidFill>
                  <a:schemeClr val="tx1"/>
                </a:solidFill>
                <a:round/>
                <a:headEnd/>
                <a:tailEnd/>
              </a:ln>
            </p:spPr>
            <p:txBody>
              <a:bodyPr wrap="none" anchor="ctr"/>
              <a:lstStyle/>
              <a:p>
                <a:endParaRPr lang="en-US"/>
              </a:p>
            </p:txBody>
          </p:sp>
          <p:sp>
            <p:nvSpPr>
              <p:cNvPr id="58" name="Freeform 12"/>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3399FF"/>
              </a:solidFill>
              <a:ln w="0">
                <a:solidFill>
                  <a:schemeClr val="tx1"/>
                </a:solidFill>
                <a:round/>
                <a:headEnd/>
                <a:tailEnd/>
              </a:ln>
            </p:spPr>
            <p:txBody>
              <a:bodyPr wrap="none" anchor="ctr"/>
              <a:lstStyle/>
              <a:p>
                <a:endParaRPr lang="en-US"/>
              </a:p>
            </p:txBody>
          </p:sp>
          <p:sp>
            <p:nvSpPr>
              <p:cNvPr id="59" name="Freeform 13"/>
              <p:cNvSpPr>
                <a:spLocks/>
              </p:cNvSpPr>
              <p:nvPr/>
            </p:nvSpPr>
            <p:spPr bwMode="auto">
              <a:xfrm>
                <a:off x="1920" y="1296"/>
                <a:ext cx="240" cy="336"/>
              </a:xfrm>
              <a:custGeom>
                <a:avLst/>
                <a:gdLst>
                  <a:gd name="T0" fmla="*/ 1 w 336"/>
                  <a:gd name="T1" fmla="*/ 0 h 432"/>
                  <a:gd name="T2" fmla="*/ 1 w 336"/>
                  <a:gd name="T3" fmla="*/ 2 h 432"/>
                  <a:gd name="T4" fmla="*/ 1 w 336"/>
                  <a:gd name="T5" fmla="*/ 2 h 432"/>
                  <a:gd name="T6" fmla="*/ 1 w 336"/>
                  <a:gd name="T7" fmla="*/ 5 h 432"/>
                  <a:gd name="T8" fmla="*/ 0 w 336"/>
                  <a:gd name="T9" fmla="*/ 4 h 432"/>
                  <a:gd name="T10" fmla="*/ 0 w 336"/>
                  <a:gd name="T11" fmla="*/ 2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60" name="Freeform 14"/>
              <p:cNvSpPr>
                <a:spLocks/>
              </p:cNvSpPr>
              <p:nvPr/>
            </p:nvSpPr>
            <p:spPr bwMode="auto">
              <a:xfrm>
                <a:off x="1728" y="1152"/>
                <a:ext cx="240"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61" name="Freeform 15"/>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grpSp>
        <p:sp>
          <p:nvSpPr>
            <p:cNvPr id="52" name="Text Box 39"/>
            <p:cNvSpPr txBox="1">
              <a:spLocks noChangeArrowheads="1"/>
            </p:cNvSpPr>
            <p:nvPr/>
          </p:nvSpPr>
          <p:spPr bwMode="auto">
            <a:xfrm>
              <a:off x="2327044" y="2166652"/>
              <a:ext cx="4001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800" b="1" dirty="0">
                  <a:solidFill>
                    <a:srgbClr val="FF0000"/>
                  </a:solidFill>
                  <a:latin typeface="Courier" charset="0"/>
                  <a:cs typeface="Arial" charset="0"/>
                </a:rPr>
                <a:t>P</a:t>
              </a:r>
            </a:p>
          </p:txBody>
        </p:sp>
      </p:grpSp>
      <p:grpSp>
        <p:nvGrpSpPr>
          <p:cNvPr id="86" name="Group 18"/>
          <p:cNvGrpSpPr>
            <a:grpSpLocks/>
          </p:cNvGrpSpPr>
          <p:nvPr/>
        </p:nvGrpSpPr>
        <p:grpSpPr bwMode="auto">
          <a:xfrm>
            <a:off x="692181" y="3217787"/>
            <a:ext cx="471487" cy="476250"/>
            <a:chOff x="2208" y="1920"/>
            <a:chExt cx="1152" cy="1680"/>
          </a:xfrm>
        </p:grpSpPr>
        <p:sp>
          <p:nvSpPr>
            <p:cNvPr id="87" name="Oval 19"/>
            <p:cNvSpPr>
              <a:spLocks noChangeArrowheads="1"/>
            </p:cNvSpPr>
            <p:nvPr/>
          </p:nvSpPr>
          <p:spPr bwMode="auto">
            <a:xfrm>
              <a:off x="2208" y="2448"/>
              <a:ext cx="1152" cy="1152"/>
            </a:xfrm>
            <a:prstGeom prst="ellipse">
              <a:avLst/>
            </a:prstGeom>
            <a:solidFill>
              <a:schemeClr val="accent1"/>
            </a:solidFill>
            <a:ln w="9525" algn="ctr">
              <a:noFill/>
              <a:round/>
              <a:headEnd/>
              <a:tailEnd/>
            </a:ln>
          </p:spPr>
          <p:txBody>
            <a:bodyPr wrap="none" anchor="ctr"/>
            <a:lstStyle/>
            <a:p>
              <a:endParaRPr lang="en-US" dirty="0">
                <a:latin typeface="Courier New" pitchFamily="49" charset="0"/>
              </a:endParaRPr>
            </a:p>
          </p:txBody>
        </p:sp>
        <p:sp>
          <p:nvSpPr>
            <p:cNvPr id="88" name="Oval 20"/>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endParaRPr lang="en-US" dirty="0">
                <a:latin typeface="Courier New" pitchFamily="49" charset="0"/>
              </a:endParaRPr>
            </a:p>
          </p:txBody>
        </p:sp>
        <p:sp>
          <p:nvSpPr>
            <p:cNvPr id="89" name="AutoShape 21"/>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dirty="0">
                <a:latin typeface="Courier New" pitchFamily="49" charset="0"/>
              </a:endParaRPr>
            </a:p>
          </p:txBody>
        </p:sp>
        <p:sp>
          <p:nvSpPr>
            <p:cNvPr id="90" name="AutoShape 22"/>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lgn="ctr">
              <a:noFill/>
              <a:miter lim="800000"/>
              <a:headEnd/>
              <a:tailEnd/>
            </a:ln>
          </p:spPr>
          <p:txBody>
            <a:bodyPr wrap="none" anchor="ctr"/>
            <a:lstStyle/>
            <a:p>
              <a:endParaRPr lang="en-US" dirty="0">
                <a:latin typeface="Courier New" pitchFamily="49" charset="0"/>
              </a:endParaRPr>
            </a:p>
          </p:txBody>
        </p:sp>
      </p:grpSp>
      <p:sp>
        <p:nvSpPr>
          <p:cNvPr id="75" name="Rectangle 74"/>
          <p:cNvSpPr/>
          <p:nvPr/>
        </p:nvSpPr>
        <p:spPr>
          <a:xfrm>
            <a:off x="144604" y="1189193"/>
            <a:ext cx="1917540" cy="617410"/>
          </a:xfrm>
          <a:prstGeom prst="rect">
            <a:avLst/>
          </a:prstGeom>
          <a:no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tx1"/>
                </a:solidFill>
              </a:rPr>
              <a:t>Update(C)</a:t>
            </a:r>
            <a:endParaRPr lang="en-US" sz="2800" b="1" dirty="0">
              <a:solidFill>
                <a:schemeClr val="tx1"/>
              </a:solidFill>
            </a:endParaRPr>
          </a:p>
        </p:txBody>
      </p:sp>
      <p:sp>
        <p:nvSpPr>
          <p:cNvPr id="4" name="Slide Number Placeholder 3"/>
          <p:cNvSpPr>
            <a:spLocks noGrp="1"/>
          </p:cNvSpPr>
          <p:nvPr>
            <p:ph type="sldNum" sz="quarter" idx="12"/>
          </p:nvPr>
        </p:nvSpPr>
        <p:spPr/>
        <p:txBody>
          <a:bodyPr/>
          <a:lstStyle/>
          <a:p>
            <a:fld id="{1C46065A-54F7-284D-99AB-AA4E2FFB30A0}" type="slidenum">
              <a:rPr lang="en-US" smtClean="0"/>
              <a:t>8</a:t>
            </a:fld>
            <a:endParaRPr lang="en-US"/>
          </a:p>
        </p:txBody>
      </p:sp>
      <p:grpSp>
        <p:nvGrpSpPr>
          <p:cNvPr id="11" name="Group 10"/>
          <p:cNvGrpSpPr/>
          <p:nvPr/>
        </p:nvGrpSpPr>
        <p:grpSpPr>
          <a:xfrm>
            <a:off x="3444446" y="2137322"/>
            <a:ext cx="971551" cy="835026"/>
            <a:chOff x="3444446" y="2137322"/>
            <a:chExt cx="971551" cy="835026"/>
          </a:xfrm>
        </p:grpSpPr>
        <p:grpSp>
          <p:nvGrpSpPr>
            <p:cNvPr id="78" name="Group 6"/>
            <p:cNvGrpSpPr>
              <a:grpSpLocks/>
            </p:cNvGrpSpPr>
            <p:nvPr/>
          </p:nvGrpSpPr>
          <p:grpSpPr bwMode="auto">
            <a:xfrm>
              <a:off x="3444446" y="2137322"/>
              <a:ext cx="971551" cy="835026"/>
              <a:chOff x="1584" y="816"/>
              <a:chExt cx="912" cy="816"/>
            </a:xfrm>
          </p:grpSpPr>
          <p:sp>
            <p:nvSpPr>
              <p:cNvPr id="80" name="Freeform 7"/>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81" name="Freeform 8"/>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82" name="Freeform 9"/>
              <p:cNvSpPr>
                <a:spLocks/>
              </p:cNvSpPr>
              <p:nvPr/>
            </p:nvSpPr>
            <p:spPr bwMode="auto">
              <a:xfrm>
                <a:off x="1920" y="816"/>
                <a:ext cx="144" cy="288"/>
              </a:xfrm>
              <a:custGeom>
                <a:avLst/>
                <a:gdLst>
                  <a:gd name="T0" fmla="*/ 0 w 144"/>
                  <a:gd name="T1" fmla="*/ 3 h 336"/>
                  <a:gd name="T2" fmla="*/ 96 w 144"/>
                  <a:gd name="T3" fmla="*/ 0 h 336"/>
                  <a:gd name="T4" fmla="*/ 144 w 144"/>
                  <a:gd name="T5" fmla="*/ 3 h 336"/>
                  <a:gd name="T6" fmla="*/ 144 w 144"/>
                  <a:gd name="T7" fmla="*/ 24 h 336"/>
                  <a:gd name="T8" fmla="*/ 96 w 144"/>
                  <a:gd name="T9" fmla="*/ 21 h 336"/>
                  <a:gd name="T10" fmla="*/ 96 w 144"/>
                  <a:gd name="T11" fmla="*/ 7 h 336"/>
                  <a:gd name="T12" fmla="*/ 0 w 144"/>
                  <a:gd name="T13" fmla="*/ 11 h 336"/>
                  <a:gd name="T14" fmla="*/ 0 w 144"/>
                  <a:gd name="T15" fmla="*/ 3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83" name="Freeform 10"/>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3399FF"/>
              </a:solidFill>
              <a:ln w="0">
                <a:solidFill>
                  <a:schemeClr val="tx1"/>
                </a:solidFill>
                <a:round/>
                <a:headEnd/>
                <a:tailEnd/>
              </a:ln>
            </p:spPr>
            <p:txBody>
              <a:bodyPr wrap="none" anchor="ctr"/>
              <a:lstStyle/>
              <a:p>
                <a:endParaRPr lang="en-US"/>
              </a:p>
            </p:txBody>
          </p:sp>
          <p:sp>
            <p:nvSpPr>
              <p:cNvPr id="84" name="Freeform 11"/>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3399FF"/>
              </a:solidFill>
              <a:ln w="0">
                <a:solidFill>
                  <a:schemeClr val="tx1"/>
                </a:solidFill>
                <a:round/>
                <a:headEnd/>
                <a:tailEnd/>
              </a:ln>
            </p:spPr>
            <p:txBody>
              <a:bodyPr wrap="none" anchor="ctr"/>
              <a:lstStyle/>
              <a:p>
                <a:endParaRPr lang="en-US"/>
              </a:p>
            </p:txBody>
          </p:sp>
          <p:sp>
            <p:nvSpPr>
              <p:cNvPr id="97" name="Freeform 12"/>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3399FF"/>
              </a:solidFill>
              <a:ln w="0">
                <a:solidFill>
                  <a:schemeClr val="tx1"/>
                </a:solidFill>
                <a:round/>
                <a:headEnd/>
                <a:tailEnd/>
              </a:ln>
            </p:spPr>
            <p:txBody>
              <a:bodyPr wrap="none" anchor="ctr"/>
              <a:lstStyle/>
              <a:p>
                <a:endParaRPr lang="en-US"/>
              </a:p>
            </p:txBody>
          </p:sp>
          <p:sp>
            <p:nvSpPr>
              <p:cNvPr id="98" name="Freeform 13"/>
              <p:cNvSpPr>
                <a:spLocks/>
              </p:cNvSpPr>
              <p:nvPr/>
            </p:nvSpPr>
            <p:spPr bwMode="auto">
              <a:xfrm>
                <a:off x="1920" y="1296"/>
                <a:ext cx="240" cy="336"/>
              </a:xfrm>
              <a:custGeom>
                <a:avLst/>
                <a:gdLst>
                  <a:gd name="T0" fmla="*/ 1 w 336"/>
                  <a:gd name="T1" fmla="*/ 0 h 432"/>
                  <a:gd name="T2" fmla="*/ 1 w 336"/>
                  <a:gd name="T3" fmla="*/ 2 h 432"/>
                  <a:gd name="T4" fmla="*/ 1 w 336"/>
                  <a:gd name="T5" fmla="*/ 2 h 432"/>
                  <a:gd name="T6" fmla="*/ 1 w 336"/>
                  <a:gd name="T7" fmla="*/ 5 h 432"/>
                  <a:gd name="T8" fmla="*/ 0 w 336"/>
                  <a:gd name="T9" fmla="*/ 4 h 432"/>
                  <a:gd name="T10" fmla="*/ 0 w 336"/>
                  <a:gd name="T11" fmla="*/ 2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99" name="Freeform 14"/>
              <p:cNvSpPr>
                <a:spLocks/>
              </p:cNvSpPr>
              <p:nvPr/>
            </p:nvSpPr>
            <p:spPr bwMode="auto">
              <a:xfrm>
                <a:off x="1728" y="1152"/>
                <a:ext cx="240"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100" name="Freeform 15"/>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grpSp>
        <p:sp>
          <p:nvSpPr>
            <p:cNvPr id="101" name="Text Box 39"/>
            <p:cNvSpPr txBox="1">
              <a:spLocks noChangeArrowheads="1"/>
            </p:cNvSpPr>
            <p:nvPr/>
          </p:nvSpPr>
          <p:spPr bwMode="auto">
            <a:xfrm>
              <a:off x="3862749" y="2162484"/>
              <a:ext cx="4001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800" b="1" dirty="0">
                  <a:solidFill>
                    <a:srgbClr val="FF0000"/>
                  </a:solidFill>
                  <a:latin typeface="Courier" charset="0"/>
                  <a:cs typeface="Arial" charset="0"/>
                </a:rPr>
                <a:t>P</a:t>
              </a:r>
            </a:p>
          </p:txBody>
        </p:sp>
      </p:grpSp>
      <p:sp>
        <p:nvSpPr>
          <p:cNvPr id="6" name="TextBox 5"/>
          <p:cNvSpPr txBox="1"/>
          <p:nvPr/>
        </p:nvSpPr>
        <p:spPr>
          <a:xfrm>
            <a:off x="53729" y="3694037"/>
            <a:ext cx="1685978" cy="461665"/>
          </a:xfrm>
          <a:prstGeom prst="rect">
            <a:avLst/>
          </a:prstGeom>
          <a:noFill/>
        </p:spPr>
        <p:txBody>
          <a:bodyPr wrap="none" rtlCol="0">
            <a:spAutoFit/>
          </a:bodyPr>
          <a:lstStyle/>
          <a:p>
            <a:r>
              <a:rPr lang="en-US" sz="2400" b="1" dirty="0" smtClean="0"/>
              <a:t>Writer-Lock</a:t>
            </a:r>
            <a:endParaRPr lang="en-US" sz="2400" b="1" dirty="0"/>
          </a:p>
        </p:txBody>
      </p:sp>
      <p:grpSp>
        <p:nvGrpSpPr>
          <p:cNvPr id="9" name="Group 8"/>
          <p:cNvGrpSpPr/>
          <p:nvPr/>
        </p:nvGrpSpPr>
        <p:grpSpPr>
          <a:xfrm>
            <a:off x="449099" y="2144165"/>
            <a:ext cx="971551" cy="835026"/>
            <a:chOff x="449099" y="2144165"/>
            <a:chExt cx="971551" cy="835026"/>
          </a:xfrm>
        </p:grpSpPr>
        <p:grpSp>
          <p:nvGrpSpPr>
            <p:cNvPr id="123" name="Group 6"/>
            <p:cNvGrpSpPr>
              <a:grpSpLocks/>
            </p:cNvGrpSpPr>
            <p:nvPr/>
          </p:nvGrpSpPr>
          <p:grpSpPr bwMode="auto">
            <a:xfrm>
              <a:off x="449099" y="2144165"/>
              <a:ext cx="971551" cy="835026"/>
              <a:chOff x="1584" y="816"/>
              <a:chExt cx="912" cy="816"/>
            </a:xfrm>
          </p:grpSpPr>
          <p:sp>
            <p:nvSpPr>
              <p:cNvPr id="124" name="Freeform 7"/>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25" name="Freeform 8"/>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26" name="Freeform 9"/>
              <p:cNvSpPr>
                <a:spLocks/>
              </p:cNvSpPr>
              <p:nvPr/>
            </p:nvSpPr>
            <p:spPr bwMode="auto">
              <a:xfrm>
                <a:off x="1920" y="816"/>
                <a:ext cx="144" cy="288"/>
              </a:xfrm>
              <a:custGeom>
                <a:avLst/>
                <a:gdLst>
                  <a:gd name="T0" fmla="*/ 0 w 144"/>
                  <a:gd name="T1" fmla="*/ 3 h 336"/>
                  <a:gd name="T2" fmla="*/ 96 w 144"/>
                  <a:gd name="T3" fmla="*/ 0 h 336"/>
                  <a:gd name="T4" fmla="*/ 144 w 144"/>
                  <a:gd name="T5" fmla="*/ 3 h 336"/>
                  <a:gd name="T6" fmla="*/ 144 w 144"/>
                  <a:gd name="T7" fmla="*/ 24 h 336"/>
                  <a:gd name="T8" fmla="*/ 96 w 144"/>
                  <a:gd name="T9" fmla="*/ 21 h 336"/>
                  <a:gd name="T10" fmla="*/ 96 w 144"/>
                  <a:gd name="T11" fmla="*/ 7 h 336"/>
                  <a:gd name="T12" fmla="*/ 0 w 144"/>
                  <a:gd name="T13" fmla="*/ 11 h 336"/>
                  <a:gd name="T14" fmla="*/ 0 w 144"/>
                  <a:gd name="T15" fmla="*/ 3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27" name="Freeform 10"/>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3399FF"/>
              </a:solidFill>
              <a:ln w="0">
                <a:solidFill>
                  <a:schemeClr val="tx1"/>
                </a:solidFill>
                <a:round/>
                <a:headEnd/>
                <a:tailEnd/>
              </a:ln>
            </p:spPr>
            <p:txBody>
              <a:bodyPr wrap="none" anchor="ctr"/>
              <a:lstStyle/>
              <a:p>
                <a:endParaRPr lang="en-US"/>
              </a:p>
            </p:txBody>
          </p:sp>
          <p:sp>
            <p:nvSpPr>
              <p:cNvPr id="128" name="Freeform 11"/>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3399FF"/>
              </a:solidFill>
              <a:ln w="0">
                <a:solidFill>
                  <a:schemeClr val="tx1"/>
                </a:solidFill>
                <a:round/>
                <a:headEnd/>
                <a:tailEnd/>
              </a:ln>
            </p:spPr>
            <p:txBody>
              <a:bodyPr wrap="none" anchor="ctr"/>
              <a:lstStyle/>
              <a:p>
                <a:endParaRPr lang="en-US"/>
              </a:p>
            </p:txBody>
          </p:sp>
          <p:sp>
            <p:nvSpPr>
              <p:cNvPr id="129" name="Freeform 12"/>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3399FF"/>
              </a:solidFill>
              <a:ln w="0">
                <a:solidFill>
                  <a:schemeClr val="tx1"/>
                </a:solidFill>
                <a:round/>
                <a:headEnd/>
                <a:tailEnd/>
              </a:ln>
            </p:spPr>
            <p:txBody>
              <a:bodyPr wrap="none" anchor="ctr"/>
              <a:lstStyle/>
              <a:p>
                <a:endParaRPr lang="en-US"/>
              </a:p>
            </p:txBody>
          </p:sp>
          <p:sp>
            <p:nvSpPr>
              <p:cNvPr id="130" name="Freeform 13"/>
              <p:cNvSpPr>
                <a:spLocks/>
              </p:cNvSpPr>
              <p:nvPr/>
            </p:nvSpPr>
            <p:spPr bwMode="auto">
              <a:xfrm>
                <a:off x="1920" y="1296"/>
                <a:ext cx="240" cy="336"/>
              </a:xfrm>
              <a:custGeom>
                <a:avLst/>
                <a:gdLst>
                  <a:gd name="T0" fmla="*/ 1 w 336"/>
                  <a:gd name="T1" fmla="*/ 0 h 432"/>
                  <a:gd name="T2" fmla="*/ 1 w 336"/>
                  <a:gd name="T3" fmla="*/ 2 h 432"/>
                  <a:gd name="T4" fmla="*/ 1 w 336"/>
                  <a:gd name="T5" fmla="*/ 2 h 432"/>
                  <a:gd name="T6" fmla="*/ 1 w 336"/>
                  <a:gd name="T7" fmla="*/ 5 h 432"/>
                  <a:gd name="T8" fmla="*/ 0 w 336"/>
                  <a:gd name="T9" fmla="*/ 4 h 432"/>
                  <a:gd name="T10" fmla="*/ 0 w 336"/>
                  <a:gd name="T11" fmla="*/ 2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131" name="Freeform 14"/>
              <p:cNvSpPr>
                <a:spLocks/>
              </p:cNvSpPr>
              <p:nvPr/>
            </p:nvSpPr>
            <p:spPr bwMode="auto">
              <a:xfrm>
                <a:off x="1728" y="1152"/>
                <a:ext cx="240"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132" name="Freeform 15"/>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grpSp>
        <p:sp>
          <p:nvSpPr>
            <p:cNvPr id="133" name="Text Box 39"/>
            <p:cNvSpPr txBox="1">
              <a:spLocks noChangeArrowheads="1"/>
            </p:cNvSpPr>
            <p:nvPr/>
          </p:nvSpPr>
          <p:spPr bwMode="auto">
            <a:xfrm>
              <a:off x="867402" y="2169327"/>
              <a:ext cx="4001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800" b="1" dirty="0">
                  <a:solidFill>
                    <a:srgbClr val="FF0000"/>
                  </a:solidFill>
                  <a:latin typeface="Courier" charset="0"/>
                  <a:cs typeface="Arial" charset="0"/>
                </a:rPr>
                <a:t>P</a:t>
              </a:r>
            </a:p>
          </p:txBody>
        </p:sp>
      </p:grpSp>
      <p:grpSp>
        <p:nvGrpSpPr>
          <p:cNvPr id="12" name="Group 11"/>
          <p:cNvGrpSpPr/>
          <p:nvPr/>
        </p:nvGrpSpPr>
        <p:grpSpPr>
          <a:xfrm>
            <a:off x="4894073" y="1711844"/>
            <a:ext cx="971551" cy="835026"/>
            <a:chOff x="4894073" y="1711844"/>
            <a:chExt cx="971551" cy="835026"/>
          </a:xfrm>
        </p:grpSpPr>
        <p:grpSp>
          <p:nvGrpSpPr>
            <p:cNvPr id="135" name="Group 6"/>
            <p:cNvGrpSpPr>
              <a:grpSpLocks/>
            </p:cNvGrpSpPr>
            <p:nvPr/>
          </p:nvGrpSpPr>
          <p:grpSpPr bwMode="auto">
            <a:xfrm>
              <a:off x="4894073" y="1711844"/>
              <a:ext cx="971551" cy="835026"/>
              <a:chOff x="1584" y="816"/>
              <a:chExt cx="912" cy="816"/>
            </a:xfrm>
          </p:grpSpPr>
          <p:sp>
            <p:nvSpPr>
              <p:cNvPr id="136" name="Freeform 7"/>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37" name="Freeform 8"/>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38" name="Freeform 9"/>
              <p:cNvSpPr>
                <a:spLocks/>
              </p:cNvSpPr>
              <p:nvPr/>
            </p:nvSpPr>
            <p:spPr bwMode="auto">
              <a:xfrm>
                <a:off x="1920" y="816"/>
                <a:ext cx="144" cy="288"/>
              </a:xfrm>
              <a:custGeom>
                <a:avLst/>
                <a:gdLst>
                  <a:gd name="T0" fmla="*/ 0 w 144"/>
                  <a:gd name="T1" fmla="*/ 3 h 336"/>
                  <a:gd name="T2" fmla="*/ 96 w 144"/>
                  <a:gd name="T3" fmla="*/ 0 h 336"/>
                  <a:gd name="T4" fmla="*/ 144 w 144"/>
                  <a:gd name="T5" fmla="*/ 3 h 336"/>
                  <a:gd name="T6" fmla="*/ 144 w 144"/>
                  <a:gd name="T7" fmla="*/ 24 h 336"/>
                  <a:gd name="T8" fmla="*/ 96 w 144"/>
                  <a:gd name="T9" fmla="*/ 21 h 336"/>
                  <a:gd name="T10" fmla="*/ 96 w 144"/>
                  <a:gd name="T11" fmla="*/ 7 h 336"/>
                  <a:gd name="T12" fmla="*/ 0 w 144"/>
                  <a:gd name="T13" fmla="*/ 11 h 336"/>
                  <a:gd name="T14" fmla="*/ 0 w 144"/>
                  <a:gd name="T15" fmla="*/ 3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39" name="Freeform 10"/>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3399FF"/>
              </a:solidFill>
              <a:ln w="0">
                <a:solidFill>
                  <a:schemeClr val="tx1"/>
                </a:solidFill>
                <a:round/>
                <a:headEnd/>
                <a:tailEnd/>
              </a:ln>
            </p:spPr>
            <p:txBody>
              <a:bodyPr wrap="none" anchor="ctr"/>
              <a:lstStyle/>
              <a:p>
                <a:endParaRPr lang="en-US"/>
              </a:p>
            </p:txBody>
          </p:sp>
          <p:sp>
            <p:nvSpPr>
              <p:cNvPr id="140" name="Freeform 11"/>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3399FF"/>
              </a:solidFill>
              <a:ln w="0">
                <a:solidFill>
                  <a:schemeClr val="tx1"/>
                </a:solidFill>
                <a:round/>
                <a:headEnd/>
                <a:tailEnd/>
              </a:ln>
            </p:spPr>
            <p:txBody>
              <a:bodyPr wrap="none" anchor="ctr"/>
              <a:lstStyle/>
              <a:p>
                <a:endParaRPr lang="en-US"/>
              </a:p>
            </p:txBody>
          </p:sp>
          <p:sp>
            <p:nvSpPr>
              <p:cNvPr id="141" name="Freeform 12"/>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3399FF"/>
              </a:solidFill>
              <a:ln w="0">
                <a:solidFill>
                  <a:schemeClr val="tx1"/>
                </a:solidFill>
                <a:round/>
                <a:headEnd/>
                <a:tailEnd/>
              </a:ln>
            </p:spPr>
            <p:txBody>
              <a:bodyPr wrap="none" anchor="ctr"/>
              <a:lstStyle/>
              <a:p>
                <a:endParaRPr lang="en-US"/>
              </a:p>
            </p:txBody>
          </p:sp>
          <p:sp>
            <p:nvSpPr>
              <p:cNvPr id="142" name="Freeform 13"/>
              <p:cNvSpPr>
                <a:spLocks/>
              </p:cNvSpPr>
              <p:nvPr/>
            </p:nvSpPr>
            <p:spPr bwMode="auto">
              <a:xfrm>
                <a:off x="1920" y="1296"/>
                <a:ext cx="240" cy="336"/>
              </a:xfrm>
              <a:custGeom>
                <a:avLst/>
                <a:gdLst>
                  <a:gd name="T0" fmla="*/ 1 w 336"/>
                  <a:gd name="T1" fmla="*/ 0 h 432"/>
                  <a:gd name="T2" fmla="*/ 1 w 336"/>
                  <a:gd name="T3" fmla="*/ 2 h 432"/>
                  <a:gd name="T4" fmla="*/ 1 w 336"/>
                  <a:gd name="T5" fmla="*/ 2 h 432"/>
                  <a:gd name="T6" fmla="*/ 1 w 336"/>
                  <a:gd name="T7" fmla="*/ 5 h 432"/>
                  <a:gd name="T8" fmla="*/ 0 w 336"/>
                  <a:gd name="T9" fmla="*/ 4 h 432"/>
                  <a:gd name="T10" fmla="*/ 0 w 336"/>
                  <a:gd name="T11" fmla="*/ 2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143" name="Freeform 14"/>
              <p:cNvSpPr>
                <a:spLocks/>
              </p:cNvSpPr>
              <p:nvPr/>
            </p:nvSpPr>
            <p:spPr bwMode="auto">
              <a:xfrm>
                <a:off x="1728" y="1152"/>
                <a:ext cx="240"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144" name="Freeform 15"/>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grpSp>
        <p:sp>
          <p:nvSpPr>
            <p:cNvPr id="145" name="Text Box 39"/>
            <p:cNvSpPr txBox="1">
              <a:spLocks noChangeArrowheads="1"/>
            </p:cNvSpPr>
            <p:nvPr/>
          </p:nvSpPr>
          <p:spPr bwMode="auto">
            <a:xfrm>
              <a:off x="5312376" y="1737006"/>
              <a:ext cx="4001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800" b="1" dirty="0">
                  <a:solidFill>
                    <a:srgbClr val="FF0000"/>
                  </a:solidFill>
                  <a:latin typeface="Courier" charset="0"/>
                  <a:cs typeface="Arial" charset="0"/>
                </a:rPr>
                <a:t>P</a:t>
              </a:r>
            </a:p>
          </p:txBody>
        </p:sp>
      </p:grpSp>
      <p:sp>
        <p:nvSpPr>
          <p:cNvPr id="146" name="Rectangle 29"/>
          <p:cNvSpPr>
            <a:spLocks noChangeArrowheads="1"/>
          </p:cNvSpPr>
          <p:nvPr/>
        </p:nvSpPr>
        <p:spPr bwMode="auto">
          <a:xfrm>
            <a:off x="4894533" y="2688964"/>
            <a:ext cx="486679" cy="514139"/>
          </a:xfrm>
          <a:prstGeom prst="rect">
            <a:avLst/>
          </a:prstGeom>
          <a:solidFill>
            <a:srgbClr val="00FFCC"/>
          </a:solidFill>
          <a:ln w="9525">
            <a:solidFill>
              <a:schemeClr val="tx1"/>
            </a:solidFill>
            <a:miter lim="800000"/>
            <a:headEnd/>
            <a:tailEnd/>
          </a:ln>
        </p:spPr>
        <p:txBody>
          <a:bodyPr wrap="none" anchor="ctr"/>
          <a:lstStyle/>
          <a:p>
            <a:pPr algn="ctr"/>
            <a:r>
              <a:rPr lang="en-US" sz="3200" b="1" dirty="0" smtClean="0">
                <a:latin typeface="Times New Roman" charset="0"/>
              </a:rPr>
              <a:t>C’</a:t>
            </a:r>
            <a:endParaRPr lang="en-US" sz="3200" b="1" dirty="0">
              <a:latin typeface="Times New Roman" charset="0"/>
            </a:endParaRPr>
          </a:p>
        </p:txBody>
      </p:sp>
      <p:sp>
        <p:nvSpPr>
          <p:cNvPr id="147" name="Rectangle 29"/>
          <p:cNvSpPr>
            <a:spLocks noChangeArrowheads="1"/>
          </p:cNvSpPr>
          <p:nvPr/>
        </p:nvSpPr>
        <p:spPr bwMode="auto">
          <a:xfrm>
            <a:off x="5372001" y="2688964"/>
            <a:ext cx="486679" cy="514139"/>
          </a:xfrm>
          <a:prstGeom prst="rect">
            <a:avLst/>
          </a:prstGeom>
          <a:solidFill>
            <a:srgbClr val="00FFCC"/>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150" name="Line 33"/>
          <p:cNvSpPr>
            <a:spLocks noChangeShapeType="1"/>
          </p:cNvSpPr>
          <p:nvPr/>
        </p:nvSpPr>
        <p:spPr bwMode="auto">
          <a:xfrm flipV="1">
            <a:off x="4070573" y="2960474"/>
            <a:ext cx="810699" cy="873164"/>
          </a:xfrm>
          <a:prstGeom prst="line">
            <a:avLst/>
          </a:prstGeom>
          <a:noFill/>
          <a:ln w="57150" cmpd="sng">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4" name="Group 13"/>
          <p:cNvGrpSpPr/>
          <p:nvPr/>
        </p:nvGrpSpPr>
        <p:grpSpPr>
          <a:xfrm>
            <a:off x="1908741" y="4762256"/>
            <a:ext cx="971551" cy="835026"/>
            <a:chOff x="1908741" y="4762256"/>
            <a:chExt cx="971551" cy="835026"/>
          </a:xfrm>
        </p:grpSpPr>
        <p:grpSp>
          <p:nvGrpSpPr>
            <p:cNvPr id="151" name="Group 6"/>
            <p:cNvGrpSpPr>
              <a:grpSpLocks/>
            </p:cNvGrpSpPr>
            <p:nvPr/>
          </p:nvGrpSpPr>
          <p:grpSpPr bwMode="auto">
            <a:xfrm>
              <a:off x="1908741" y="4762256"/>
              <a:ext cx="971551" cy="835026"/>
              <a:chOff x="1584" y="816"/>
              <a:chExt cx="912" cy="816"/>
            </a:xfrm>
          </p:grpSpPr>
          <p:sp>
            <p:nvSpPr>
              <p:cNvPr id="152" name="Freeform 7"/>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53" name="Freeform 8"/>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54" name="Freeform 9"/>
              <p:cNvSpPr>
                <a:spLocks/>
              </p:cNvSpPr>
              <p:nvPr/>
            </p:nvSpPr>
            <p:spPr bwMode="auto">
              <a:xfrm>
                <a:off x="1920" y="816"/>
                <a:ext cx="144" cy="288"/>
              </a:xfrm>
              <a:custGeom>
                <a:avLst/>
                <a:gdLst>
                  <a:gd name="T0" fmla="*/ 0 w 144"/>
                  <a:gd name="T1" fmla="*/ 3 h 336"/>
                  <a:gd name="T2" fmla="*/ 96 w 144"/>
                  <a:gd name="T3" fmla="*/ 0 h 336"/>
                  <a:gd name="T4" fmla="*/ 144 w 144"/>
                  <a:gd name="T5" fmla="*/ 3 h 336"/>
                  <a:gd name="T6" fmla="*/ 144 w 144"/>
                  <a:gd name="T7" fmla="*/ 24 h 336"/>
                  <a:gd name="T8" fmla="*/ 96 w 144"/>
                  <a:gd name="T9" fmla="*/ 21 h 336"/>
                  <a:gd name="T10" fmla="*/ 96 w 144"/>
                  <a:gd name="T11" fmla="*/ 7 h 336"/>
                  <a:gd name="T12" fmla="*/ 0 w 144"/>
                  <a:gd name="T13" fmla="*/ 11 h 336"/>
                  <a:gd name="T14" fmla="*/ 0 w 144"/>
                  <a:gd name="T15" fmla="*/ 3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55" name="Freeform 10"/>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3399FF"/>
              </a:solidFill>
              <a:ln w="0">
                <a:solidFill>
                  <a:schemeClr val="tx1"/>
                </a:solidFill>
                <a:round/>
                <a:headEnd/>
                <a:tailEnd/>
              </a:ln>
            </p:spPr>
            <p:txBody>
              <a:bodyPr wrap="none" anchor="ctr"/>
              <a:lstStyle/>
              <a:p>
                <a:endParaRPr lang="en-US"/>
              </a:p>
            </p:txBody>
          </p:sp>
          <p:sp>
            <p:nvSpPr>
              <p:cNvPr id="156" name="Freeform 11"/>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3399FF"/>
              </a:solidFill>
              <a:ln w="0">
                <a:solidFill>
                  <a:schemeClr val="tx1"/>
                </a:solidFill>
                <a:round/>
                <a:headEnd/>
                <a:tailEnd/>
              </a:ln>
            </p:spPr>
            <p:txBody>
              <a:bodyPr wrap="none" anchor="ctr"/>
              <a:lstStyle/>
              <a:p>
                <a:endParaRPr lang="en-US"/>
              </a:p>
            </p:txBody>
          </p:sp>
          <p:sp>
            <p:nvSpPr>
              <p:cNvPr id="157" name="Freeform 12"/>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3399FF"/>
              </a:solidFill>
              <a:ln w="0">
                <a:solidFill>
                  <a:schemeClr val="tx1"/>
                </a:solidFill>
                <a:round/>
                <a:headEnd/>
                <a:tailEnd/>
              </a:ln>
            </p:spPr>
            <p:txBody>
              <a:bodyPr wrap="none" anchor="ctr"/>
              <a:lstStyle/>
              <a:p>
                <a:endParaRPr lang="en-US"/>
              </a:p>
            </p:txBody>
          </p:sp>
          <p:sp>
            <p:nvSpPr>
              <p:cNvPr id="158" name="Freeform 13"/>
              <p:cNvSpPr>
                <a:spLocks/>
              </p:cNvSpPr>
              <p:nvPr/>
            </p:nvSpPr>
            <p:spPr bwMode="auto">
              <a:xfrm>
                <a:off x="1920" y="1296"/>
                <a:ext cx="240" cy="336"/>
              </a:xfrm>
              <a:custGeom>
                <a:avLst/>
                <a:gdLst>
                  <a:gd name="T0" fmla="*/ 1 w 336"/>
                  <a:gd name="T1" fmla="*/ 0 h 432"/>
                  <a:gd name="T2" fmla="*/ 1 w 336"/>
                  <a:gd name="T3" fmla="*/ 2 h 432"/>
                  <a:gd name="T4" fmla="*/ 1 w 336"/>
                  <a:gd name="T5" fmla="*/ 2 h 432"/>
                  <a:gd name="T6" fmla="*/ 1 w 336"/>
                  <a:gd name="T7" fmla="*/ 5 h 432"/>
                  <a:gd name="T8" fmla="*/ 0 w 336"/>
                  <a:gd name="T9" fmla="*/ 4 h 432"/>
                  <a:gd name="T10" fmla="*/ 0 w 336"/>
                  <a:gd name="T11" fmla="*/ 2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159" name="Freeform 14"/>
              <p:cNvSpPr>
                <a:spLocks/>
              </p:cNvSpPr>
              <p:nvPr/>
            </p:nvSpPr>
            <p:spPr bwMode="auto">
              <a:xfrm>
                <a:off x="1728" y="1152"/>
                <a:ext cx="240"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160" name="Freeform 15"/>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grpSp>
        <p:sp>
          <p:nvSpPr>
            <p:cNvPr id="161" name="Text Box 39"/>
            <p:cNvSpPr txBox="1">
              <a:spLocks noChangeArrowheads="1"/>
            </p:cNvSpPr>
            <p:nvPr/>
          </p:nvSpPr>
          <p:spPr bwMode="auto">
            <a:xfrm>
              <a:off x="2327044" y="4787418"/>
              <a:ext cx="4001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800" b="1" dirty="0">
                  <a:solidFill>
                    <a:srgbClr val="FF0000"/>
                  </a:solidFill>
                  <a:latin typeface="Courier" charset="0"/>
                  <a:cs typeface="Arial" charset="0"/>
                </a:rPr>
                <a:t>Q</a:t>
              </a:r>
            </a:p>
          </p:txBody>
        </p:sp>
      </p:grpSp>
      <p:grpSp>
        <p:nvGrpSpPr>
          <p:cNvPr id="15" name="Group 14"/>
          <p:cNvGrpSpPr/>
          <p:nvPr/>
        </p:nvGrpSpPr>
        <p:grpSpPr>
          <a:xfrm>
            <a:off x="3444446" y="4758088"/>
            <a:ext cx="971551" cy="835026"/>
            <a:chOff x="3444446" y="4758088"/>
            <a:chExt cx="971551" cy="835026"/>
          </a:xfrm>
        </p:grpSpPr>
        <p:grpSp>
          <p:nvGrpSpPr>
            <p:cNvPr id="162" name="Group 6"/>
            <p:cNvGrpSpPr>
              <a:grpSpLocks/>
            </p:cNvGrpSpPr>
            <p:nvPr/>
          </p:nvGrpSpPr>
          <p:grpSpPr bwMode="auto">
            <a:xfrm>
              <a:off x="3444446" y="4758088"/>
              <a:ext cx="971551" cy="835026"/>
              <a:chOff x="1584" y="816"/>
              <a:chExt cx="912" cy="816"/>
            </a:xfrm>
          </p:grpSpPr>
          <p:sp>
            <p:nvSpPr>
              <p:cNvPr id="163" name="Freeform 7"/>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64" name="Freeform 8"/>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65" name="Freeform 9"/>
              <p:cNvSpPr>
                <a:spLocks/>
              </p:cNvSpPr>
              <p:nvPr/>
            </p:nvSpPr>
            <p:spPr bwMode="auto">
              <a:xfrm>
                <a:off x="1920" y="816"/>
                <a:ext cx="144" cy="288"/>
              </a:xfrm>
              <a:custGeom>
                <a:avLst/>
                <a:gdLst>
                  <a:gd name="T0" fmla="*/ 0 w 144"/>
                  <a:gd name="T1" fmla="*/ 3 h 336"/>
                  <a:gd name="T2" fmla="*/ 96 w 144"/>
                  <a:gd name="T3" fmla="*/ 0 h 336"/>
                  <a:gd name="T4" fmla="*/ 144 w 144"/>
                  <a:gd name="T5" fmla="*/ 3 h 336"/>
                  <a:gd name="T6" fmla="*/ 144 w 144"/>
                  <a:gd name="T7" fmla="*/ 24 h 336"/>
                  <a:gd name="T8" fmla="*/ 96 w 144"/>
                  <a:gd name="T9" fmla="*/ 21 h 336"/>
                  <a:gd name="T10" fmla="*/ 96 w 144"/>
                  <a:gd name="T11" fmla="*/ 7 h 336"/>
                  <a:gd name="T12" fmla="*/ 0 w 144"/>
                  <a:gd name="T13" fmla="*/ 11 h 336"/>
                  <a:gd name="T14" fmla="*/ 0 w 144"/>
                  <a:gd name="T15" fmla="*/ 3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66" name="Freeform 10"/>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3399FF"/>
              </a:solidFill>
              <a:ln w="0">
                <a:solidFill>
                  <a:schemeClr val="tx1"/>
                </a:solidFill>
                <a:round/>
                <a:headEnd/>
                <a:tailEnd/>
              </a:ln>
            </p:spPr>
            <p:txBody>
              <a:bodyPr wrap="none" anchor="ctr"/>
              <a:lstStyle/>
              <a:p>
                <a:endParaRPr lang="en-US"/>
              </a:p>
            </p:txBody>
          </p:sp>
          <p:sp>
            <p:nvSpPr>
              <p:cNvPr id="167" name="Freeform 11"/>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3399FF"/>
              </a:solidFill>
              <a:ln w="0">
                <a:solidFill>
                  <a:schemeClr val="tx1"/>
                </a:solidFill>
                <a:round/>
                <a:headEnd/>
                <a:tailEnd/>
              </a:ln>
            </p:spPr>
            <p:txBody>
              <a:bodyPr wrap="none" anchor="ctr"/>
              <a:lstStyle/>
              <a:p>
                <a:endParaRPr lang="en-US"/>
              </a:p>
            </p:txBody>
          </p:sp>
          <p:sp>
            <p:nvSpPr>
              <p:cNvPr id="168" name="Freeform 12"/>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3399FF"/>
              </a:solidFill>
              <a:ln w="0">
                <a:solidFill>
                  <a:schemeClr val="tx1"/>
                </a:solidFill>
                <a:round/>
                <a:headEnd/>
                <a:tailEnd/>
              </a:ln>
            </p:spPr>
            <p:txBody>
              <a:bodyPr wrap="none" anchor="ctr"/>
              <a:lstStyle/>
              <a:p>
                <a:endParaRPr lang="en-US"/>
              </a:p>
            </p:txBody>
          </p:sp>
          <p:sp>
            <p:nvSpPr>
              <p:cNvPr id="169" name="Freeform 13"/>
              <p:cNvSpPr>
                <a:spLocks/>
              </p:cNvSpPr>
              <p:nvPr/>
            </p:nvSpPr>
            <p:spPr bwMode="auto">
              <a:xfrm>
                <a:off x="1920" y="1296"/>
                <a:ext cx="240" cy="336"/>
              </a:xfrm>
              <a:custGeom>
                <a:avLst/>
                <a:gdLst>
                  <a:gd name="T0" fmla="*/ 1 w 336"/>
                  <a:gd name="T1" fmla="*/ 0 h 432"/>
                  <a:gd name="T2" fmla="*/ 1 w 336"/>
                  <a:gd name="T3" fmla="*/ 2 h 432"/>
                  <a:gd name="T4" fmla="*/ 1 w 336"/>
                  <a:gd name="T5" fmla="*/ 2 h 432"/>
                  <a:gd name="T6" fmla="*/ 1 w 336"/>
                  <a:gd name="T7" fmla="*/ 5 h 432"/>
                  <a:gd name="T8" fmla="*/ 0 w 336"/>
                  <a:gd name="T9" fmla="*/ 4 h 432"/>
                  <a:gd name="T10" fmla="*/ 0 w 336"/>
                  <a:gd name="T11" fmla="*/ 2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170" name="Freeform 14"/>
              <p:cNvSpPr>
                <a:spLocks/>
              </p:cNvSpPr>
              <p:nvPr/>
            </p:nvSpPr>
            <p:spPr bwMode="auto">
              <a:xfrm>
                <a:off x="1728" y="1152"/>
                <a:ext cx="240"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171" name="Freeform 15"/>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grpSp>
        <p:sp>
          <p:nvSpPr>
            <p:cNvPr id="172" name="Text Box 39"/>
            <p:cNvSpPr txBox="1">
              <a:spLocks noChangeArrowheads="1"/>
            </p:cNvSpPr>
            <p:nvPr/>
          </p:nvSpPr>
          <p:spPr bwMode="auto">
            <a:xfrm>
              <a:off x="3862749" y="4783250"/>
              <a:ext cx="4001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800" b="1" dirty="0">
                  <a:solidFill>
                    <a:srgbClr val="FF0000"/>
                  </a:solidFill>
                  <a:latin typeface="Courier" charset="0"/>
                  <a:cs typeface="Arial" charset="0"/>
                </a:rPr>
                <a:t>Q</a:t>
              </a:r>
            </a:p>
          </p:txBody>
        </p:sp>
      </p:grpSp>
      <p:grpSp>
        <p:nvGrpSpPr>
          <p:cNvPr id="13" name="Group 12"/>
          <p:cNvGrpSpPr/>
          <p:nvPr/>
        </p:nvGrpSpPr>
        <p:grpSpPr>
          <a:xfrm>
            <a:off x="449099" y="4764931"/>
            <a:ext cx="971551" cy="835026"/>
            <a:chOff x="449099" y="4764931"/>
            <a:chExt cx="971551" cy="835026"/>
          </a:xfrm>
        </p:grpSpPr>
        <p:grpSp>
          <p:nvGrpSpPr>
            <p:cNvPr id="173" name="Group 6"/>
            <p:cNvGrpSpPr>
              <a:grpSpLocks/>
            </p:cNvGrpSpPr>
            <p:nvPr/>
          </p:nvGrpSpPr>
          <p:grpSpPr bwMode="auto">
            <a:xfrm>
              <a:off x="449099" y="4764931"/>
              <a:ext cx="971551" cy="835026"/>
              <a:chOff x="1584" y="816"/>
              <a:chExt cx="912" cy="816"/>
            </a:xfrm>
          </p:grpSpPr>
          <p:sp>
            <p:nvSpPr>
              <p:cNvPr id="174" name="Freeform 7"/>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75" name="Freeform 8"/>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76" name="Freeform 9"/>
              <p:cNvSpPr>
                <a:spLocks/>
              </p:cNvSpPr>
              <p:nvPr/>
            </p:nvSpPr>
            <p:spPr bwMode="auto">
              <a:xfrm>
                <a:off x="1920" y="816"/>
                <a:ext cx="144" cy="288"/>
              </a:xfrm>
              <a:custGeom>
                <a:avLst/>
                <a:gdLst>
                  <a:gd name="T0" fmla="*/ 0 w 144"/>
                  <a:gd name="T1" fmla="*/ 3 h 336"/>
                  <a:gd name="T2" fmla="*/ 96 w 144"/>
                  <a:gd name="T3" fmla="*/ 0 h 336"/>
                  <a:gd name="T4" fmla="*/ 144 w 144"/>
                  <a:gd name="T5" fmla="*/ 3 h 336"/>
                  <a:gd name="T6" fmla="*/ 144 w 144"/>
                  <a:gd name="T7" fmla="*/ 24 h 336"/>
                  <a:gd name="T8" fmla="*/ 96 w 144"/>
                  <a:gd name="T9" fmla="*/ 21 h 336"/>
                  <a:gd name="T10" fmla="*/ 96 w 144"/>
                  <a:gd name="T11" fmla="*/ 7 h 336"/>
                  <a:gd name="T12" fmla="*/ 0 w 144"/>
                  <a:gd name="T13" fmla="*/ 11 h 336"/>
                  <a:gd name="T14" fmla="*/ 0 w 144"/>
                  <a:gd name="T15" fmla="*/ 3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77" name="Freeform 10"/>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3399FF"/>
              </a:solidFill>
              <a:ln w="0">
                <a:solidFill>
                  <a:schemeClr val="tx1"/>
                </a:solidFill>
                <a:round/>
                <a:headEnd/>
                <a:tailEnd/>
              </a:ln>
            </p:spPr>
            <p:txBody>
              <a:bodyPr wrap="none" anchor="ctr"/>
              <a:lstStyle/>
              <a:p>
                <a:endParaRPr lang="en-US"/>
              </a:p>
            </p:txBody>
          </p:sp>
          <p:sp>
            <p:nvSpPr>
              <p:cNvPr id="178" name="Freeform 11"/>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3399FF"/>
              </a:solidFill>
              <a:ln w="0">
                <a:solidFill>
                  <a:schemeClr val="tx1"/>
                </a:solidFill>
                <a:round/>
                <a:headEnd/>
                <a:tailEnd/>
              </a:ln>
            </p:spPr>
            <p:txBody>
              <a:bodyPr wrap="none" anchor="ctr"/>
              <a:lstStyle/>
              <a:p>
                <a:endParaRPr lang="en-US"/>
              </a:p>
            </p:txBody>
          </p:sp>
          <p:sp>
            <p:nvSpPr>
              <p:cNvPr id="179" name="Freeform 12"/>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3399FF"/>
              </a:solidFill>
              <a:ln w="0">
                <a:solidFill>
                  <a:schemeClr val="tx1"/>
                </a:solidFill>
                <a:round/>
                <a:headEnd/>
                <a:tailEnd/>
              </a:ln>
            </p:spPr>
            <p:txBody>
              <a:bodyPr wrap="none" anchor="ctr"/>
              <a:lstStyle/>
              <a:p>
                <a:endParaRPr lang="en-US"/>
              </a:p>
            </p:txBody>
          </p:sp>
          <p:sp>
            <p:nvSpPr>
              <p:cNvPr id="180" name="Freeform 13"/>
              <p:cNvSpPr>
                <a:spLocks/>
              </p:cNvSpPr>
              <p:nvPr/>
            </p:nvSpPr>
            <p:spPr bwMode="auto">
              <a:xfrm>
                <a:off x="1920" y="1296"/>
                <a:ext cx="240" cy="336"/>
              </a:xfrm>
              <a:custGeom>
                <a:avLst/>
                <a:gdLst>
                  <a:gd name="T0" fmla="*/ 1 w 336"/>
                  <a:gd name="T1" fmla="*/ 0 h 432"/>
                  <a:gd name="T2" fmla="*/ 1 w 336"/>
                  <a:gd name="T3" fmla="*/ 2 h 432"/>
                  <a:gd name="T4" fmla="*/ 1 w 336"/>
                  <a:gd name="T5" fmla="*/ 2 h 432"/>
                  <a:gd name="T6" fmla="*/ 1 w 336"/>
                  <a:gd name="T7" fmla="*/ 5 h 432"/>
                  <a:gd name="T8" fmla="*/ 0 w 336"/>
                  <a:gd name="T9" fmla="*/ 4 h 432"/>
                  <a:gd name="T10" fmla="*/ 0 w 336"/>
                  <a:gd name="T11" fmla="*/ 2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181" name="Freeform 14"/>
              <p:cNvSpPr>
                <a:spLocks/>
              </p:cNvSpPr>
              <p:nvPr/>
            </p:nvSpPr>
            <p:spPr bwMode="auto">
              <a:xfrm>
                <a:off x="1728" y="1152"/>
                <a:ext cx="240"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182" name="Freeform 15"/>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grpSp>
        <p:sp>
          <p:nvSpPr>
            <p:cNvPr id="183" name="Text Box 39"/>
            <p:cNvSpPr txBox="1">
              <a:spLocks noChangeArrowheads="1"/>
            </p:cNvSpPr>
            <p:nvPr/>
          </p:nvSpPr>
          <p:spPr bwMode="auto">
            <a:xfrm>
              <a:off x="867402" y="4790093"/>
              <a:ext cx="4001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800" b="1" dirty="0">
                  <a:solidFill>
                    <a:srgbClr val="FF0000"/>
                  </a:solidFill>
                  <a:latin typeface="Courier" charset="0"/>
                  <a:cs typeface="Arial" charset="0"/>
                </a:rPr>
                <a:t>Q</a:t>
              </a:r>
            </a:p>
          </p:txBody>
        </p:sp>
      </p:grpSp>
      <p:grpSp>
        <p:nvGrpSpPr>
          <p:cNvPr id="16" name="Group 15"/>
          <p:cNvGrpSpPr/>
          <p:nvPr/>
        </p:nvGrpSpPr>
        <p:grpSpPr>
          <a:xfrm>
            <a:off x="4898382" y="4734016"/>
            <a:ext cx="971551" cy="835026"/>
            <a:chOff x="4898382" y="4734016"/>
            <a:chExt cx="971551" cy="835026"/>
          </a:xfrm>
        </p:grpSpPr>
        <p:grpSp>
          <p:nvGrpSpPr>
            <p:cNvPr id="185" name="Group 6"/>
            <p:cNvGrpSpPr>
              <a:grpSpLocks/>
            </p:cNvGrpSpPr>
            <p:nvPr/>
          </p:nvGrpSpPr>
          <p:grpSpPr bwMode="auto">
            <a:xfrm>
              <a:off x="4898382" y="4734016"/>
              <a:ext cx="971551" cy="835026"/>
              <a:chOff x="1584" y="816"/>
              <a:chExt cx="912" cy="816"/>
            </a:xfrm>
          </p:grpSpPr>
          <p:sp>
            <p:nvSpPr>
              <p:cNvPr id="186" name="Freeform 7"/>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87" name="Freeform 8"/>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88" name="Freeform 9"/>
              <p:cNvSpPr>
                <a:spLocks/>
              </p:cNvSpPr>
              <p:nvPr/>
            </p:nvSpPr>
            <p:spPr bwMode="auto">
              <a:xfrm>
                <a:off x="1920" y="816"/>
                <a:ext cx="144" cy="288"/>
              </a:xfrm>
              <a:custGeom>
                <a:avLst/>
                <a:gdLst>
                  <a:gd name="T0" fmla="*/ 0 w 144"/>
                  <a:gd name="T1" fmla="*/ 3 h 336"/>
                  <a:gd name="T2" fmla="*/ 96 w 144"/>
                  <a:gd name="T3" fmla="*/ 0 h 336"/>
                  <a:gd name="T4" fmla="*/ 144 w 144"/>
                  <a:gd name="T5" fmla="*/ 3 h 336"/>
                  <a:gd name="T6" fmla="*/ 144 w 144"/>
                  <a:gd name="T7" fmla="*/ 24 h 336"/>
                  <a:gd name="T8" fmla="*/ 96 w 144"/>
                  <a:gd name="T9" fmla="*/ 21 h 336"/>
                  <a:gd name="T10" fmla="*/ 96 w 144"/>
                  <a:gd name="T11" fmla="*/ 7 h 336"/>
                  <a:gd name="T12" fmla="*/ 0 w 144"/>
                  <a:gd name="T13" fmla="*/ 11 h 336"/>
                  <a:gd name="T14" fmla="*/ 0 w 144"/>
                  <a:gd name="T15" fmla="*/ 3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189" name="Freeform 10"/>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3399FF"/>
              </a:solidFill>
              <a:ln w="0">
                <a:solidFill>
                  <a:schemeClr val="tx1"/>
                </a:solidFill>
                <a:round/>
                <a:headEnd/>
                <a:tailEnd/>
              </a:ln>
            </p:spPr>
            <p:txBody>
              <a:bodyPr wrap="none" anchor="ctr"/>
              <a:lstStyle/>
              <a:p>
                <a:endParaRPr lang="en-US"/>
              </a:p>
            </p:txBody>
          </p:sp>
          <p:sp>
            <p:nvSpPr>
              <p:cNvPr id="190" name="Freeform 11"/>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3399FF"/>
              </a:solidFill>
              <a:ln w="0">
                <a:solidFill>
                  <a:schemeClr val="tx1"/>
                </a:solidFill>
                <a:round/>
                <a:headEnd/>
                <a:tailEnd/>
              </a:ln>
            </p:spPr>
            <p:txBody>
              <a:bodyPr wrap="none" anchor="ctr"/>
              <a:lstStyle/>
              <a:p>
                <a:endParaRPr lang="en-US"/>
              </a:p>
            </p:txBody>
          </p:sp>
          <p:sp>
            <p:nvSpPr>
              <p:cNvPr id="191" name="Freeform 12"/>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3399FF"/>
              </a:solidFill>
              <a:ln w="0">
                <a:solidFill>
                  <a:schemeClr val="tx1"/>
                </a:solidFill>
                <a:round/>
                <a:headEnd/>
                <a:tailEnd/>
              </a:ln>
            </p:spPr>
            <p:txBody>
              <a:bodyPr wrap="none" anchor="ctr"/>
              <a:lstStyle/>
              <a:p>
                <a:endParaRPr lang="en-US"/>
              </a:p>
            </p:txBody>
          </p:sp>
          <p:sp>
            <p:nvSpPr>
              <p:cNvPr id="192" name="Freeform 13"/>
              <p:cNvSpPr>
                <a:spLocks/>
              </p:cNvSpPr>
              <p:nvPr/>
            </p:nvSpPr>
            <p:spPr bwMode="auto">
              <a:xfrm>
                <a:off x="1920" y="1296"/>
                <a:ext cx="240" cy="336"/>
              </a:xfrm>
              <a:custGeom>
                <a:avLst/>
                <a:gdLst>
                  <a:gd name="T0" fmla="*/ 1 w 336"/>
                  <a:gd name="T1" fmla="*/ 0 h 432"/>
                  <a:gd name="T2" fmla="*/ 1 w 336"/>
                  <a:gd name="T3" fmla="*/ 2 h 432"/>
                  <a:gd name="T4" fmla="*/ 1 w 336"/>
                  <a:gd name="T5" fmla="*/ 2 h 432"/>
                  <a:gd name="T6" fmla="*/ 1 w 336"/>
                  <a:gd name="T7" fmla="*/ 5 h 432"/>
                  <a:gd name="T8" fmla="*/ 0 w 336"/>
                  <a:gd name="T9" fmla="*/ 4 h 432"/>
                  <a:gd name="T10" fmla="*/ 0 w 336"/>
                  <a:gd name="T11" fmla="*/ 2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193" name="Freeform 14"/>
              <p:cNvSpPr>
                <a:spLocks/>
              </p:cNvSpPr>
              <p:nvPr/>
            </p:nvSpPr>
            <p:spPr bwMode="auto">
              <a:xfrm>
                <a:off x="1728" y="1152"/>
                <a:ext cx="240"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194" name="Freeform 15"/>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grpSp>
        <p:sp>
          <p:nvSpPr>
            <p:cNvPr id="195" name="Text Box 39"/>
            <p:cNvSpPr txBox="1">
              <a:spLocks noChangeArrowheads="1"/>
            </p:cNvSpPr>
            <p:nvPr/>
          </p:nvSpPr>
          <p:spPr bwMode="auto">
            <a:xfrm>
              <a:off x="5316685" y="4759178"/>
              <a:ext cx="4001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800" b="1" dirty="0">
                  <a:solidFill>
                    <a:srgbClr val="FF0000"/>
                  </a:solidFill>
                  <a:latin typeface="Courier" charset="0"/>
                  <a:cs typeface="Arial" charset="0"/>
                </a:rPr>
                <a:t>Q</a:t>
              </a:r>
            </a:p>
          </p:txBody>
        </p:sp>
      </p:grpSp>
      <p:sp>
        <p:nvSpPr>
          <p:cNvPr id="197" name="Rectangle 196"/>
          <p:cNvSpPr/>
          <p:nvPr/>
        </p:nvSpPr>
        <p:spPr>
          <a:xfrm>
            <a:off x="144604" y="5738940"/>
            <a:ext cx="1917540" cy="617410"/>
          </a:xfrm>
          <a:prstGeom prst="rect">
            <a:avLst/>
          </a:prstGeom>
          <a:solidFill>
            <a:schemeClr val="bg1"/>
          </a:solid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tx1"/>
                </a:solidFill>
              </a:rPr>
              <a:t>Lookup(C)</a:t>
            </a:r>
            <a:endParaRPr lang="en-US" sz="2800" b="1" dirty="0">
              <a:solidFill>
                <a:schemeClr val="tx1"/>
              </a:solidFill>
            </a:endParaRPr>
          </a:p>
        </p:txBody>
      </p:sp>
      <p:sp>
        <p:nvSpPr>
          <p:cNvPr id="198" name="Rectangle 197"/>
          <p:cNvSpPr/>
          <p:nvPr/>
        </p:nvSpPr>
        <p:spPr>
          <a:xfrm>
            <a:off x="6210121" y="675877"/>
            <a:ext cx="2743200" cy="2321807"/>
          </a:xfrm>
          <a:prstGeom prst="rect">
            <a:avLst/>
          </a:prstGeom>
          <a:noFill/>
          <a:ln w="95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marL="514350" indent="-514350">
              <a:buAutoNum type="arabicParenBoth"/>
            </a:pPr>
            <a:r>
              <a:rPr lang="en-US" sz="2800" b="1" dirty="0" smtClean="0">
                <a:solidFill>
                  <a:schemeClr val="tx1"/>
                </a:solidFill>
              </a:rPr>
              <a:t>Duplicate C</a:t>
            </a:r>
          </a:p>
          <a:p>
            <a:r>
              <a:rPr lang="en-US" sz="2800" b="1" dirty="0" smtClean="0">
                <a:solidFill>
                  <a:schemeClr val="tx1"/>
                </a:solidFill>
              </a:rPr>
              <a:t>(2) Single pointer update: make C’ reachable and C unreachable</a:t>
            </a:r>
            <a:endParaRPr lang="en-US" sz="2800" b="1" dirty="0">
              <a:solidFill>
                <a:schemeClr val="tx1"/>
              </a:solidFill>
            </a:endParaRPr>
          </a:p>
        </p:txBody>
      </p:sp>
      <p:sp>
        <p:nvSpPr>
          <p:cNvPr id="17" name="Down Arrow 16"/>
          <p:cNvSpPr/>
          <p:nvPr/>
        </p:nvSpPr>
        <p:spPr>
          <a:xfrm>
            <a:off x="2062144" y="3069061"/>
            <a:ext cx="484632" cy="380480"/>
          </a:xfrm>
          <a:prstGeom prst="down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0" name="Down Arrow 199"/>
          <p:cNvSpPr/>
          <p:nvPr/>
        </p:nvSpPr>
        <p:spPr>
          <a:xfrm rot="10800000">
            <a:off x="2062144" y="4231021"/>
            <a:ext cx="484632" cy="380480"/>
          </a:xfrm>
          <a:prstGeom prst="down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1" name="Down Arrow 200"/>
          <p:cNvSpPr/>
          <p:nvPr/>
        </p:nvSpPr>
        <p:spPr>
          <a:xfrm>
            <a:off x="3620433" y="3071931"/>
            <a:ext cx="484632" cy="380480"/>
          </a:xfrm>
          <a:prstGeom prst="down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4" name="Down Arrow 203"/>
          <p:cNvSpPr/>
          <p:nvPr/>
        </p:nvSpPr>
        <p:spPr>
          <a:xfrm rot="10800000">
            <a:off x="3597849" y="4224014"/>
            <a:ext cx="484632" cy="380480"/>
          </a:xfrm>
          <a:prstGeom prst="down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 name="Down Arrow 204"/>
          <p:cNvSpPr/>
          <p:nvPr/>
        </p:nvSpPr>
        <p:spPr>
          <a:xfrm rot="10800000">
            <a:off x="5098610" y="4224015"/>
            <a:ext cx="484632" cy="380480"/>
          </a:xfrm>
          <a:prstGeom prst="down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06" name="Group 205"/>
          <p:cNvGrpSpPr/>
          <p:nvPr/>
        </p:nvGrpSpPr>
        <p:grpSpPr>
          <a:xfrm>
            <a:off x="4919640" y="2159126"/>
            <a:ext cx="971551" cy="835026"/>
            <a:chOff x="3444446" y="2137322"/>
            <a:chExt cx="971551" cy="835026"/>
          </a:xfrm>
        </p:grpSpPr>
        <p:grpSp>
          <p:nvGrpSpPr>
            <p:cNvPr id="207" name="Group 6"/>
            <p:cNvGrpSpPr>
              <a:grpSpLocks/>
            </p:cNvGrpSpPr>
            <p:nvPr/>
          </p:nvGrpSpPr>
          <p:grpSpPr bwMode="auto">
            <a:xfrm>
              <a:off x="3444446" y="2137322"/>
              <a:ext cx="971551" cy="835026"/>
              <a:chOff x="1584" y="816"/>
              <a:chExt cx="912" cy="816"/>
            </a:xfrm>
          </p:grpSpPr>
          <p:sp>
            <p:nvSpPr>
              <p:cNvPr id="209" name="Freeform 7"/>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210" name="Freeform 8"/>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211" name="Freeform 9"/>
              <p:cNvSpPr>
                <a:spLocks/>
              </p:cNvSpPr>
              <p:nvPr/>
            </p:nvSpPr>
            <p:spPr bwMode="auto">
              <a:xfrm>
                <a:off x="1920" y="816"/>
                <a:ext cx="144" cy="288"/>
              </a:xfrm>
              <a:custGeom>
                <a:avLst/>
                <a:gdLst>
                  <a:gd name="T0" fmla="*/ 0 w 144"/>
                  <a:gd name="T1" fmla="*/ 3 h 336"/>
                  <a:gd name="T2" fmla="*/ 96 w 144"/>
                  <a:gd name="T3" fmla="*/ 0 h 336"/>
                  <a:gd name="T4" fmla="*/ 144 w 144"/>
                  <a:gd name="T5" fmla="*/ 3 h 336"/>
                  <a:gd name="T6" fmla="*/ 144 w 144"/>
                  <a:gd name="T7" fmla="*/ 24 h 336"/>
                  <a:gd name="T8" fmla="*/ 96 w 144"/>
                  <a:gd name="T9" fmla="*/ 21 h 336"/>
                  <a:gd name="T10" fmla="*/ 96 w 144"/>
                  <a:gd name="T11" fmla="*/ 7 h 336"/>
                  <a:gd name="T12" fmla="*/ 0 w 144"/>
                  <a:gd name="T13" fmla="*/ 11 h 336"/>
                  <a:gd name="T14" fmla="*/ 0 w 144"/>
                  <a:gd name="T15" fmla="*/ 3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0">
                <a:solidFill>
                  <a:schemeClr val="tx1"/>
                </a:solidFill>
                <a:round/>
                <a:headEnd/>
                <a:tailEnd/>
              </a:ln>
            </p:spPr>
            <p:txBody>
              <a:bodyPr wrap="none" anchor="ctr"/>
              <a:lstStyle/>
              <a:p>
                <a:endParaRPr lang="en-US"/>
              </a:p>
            </p:txBody>
          </p:sp>
          <p:sp>
            <p:nvSpPr>
              <p:cNvPr id="212" name="Freeform 10"/>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3399FF"/>
              </a:solidFill>
              <a:ln w="0">
                <a:solidFill>
                  <a:schemeClr val="tx1"/>
                </a:solidFill>
                <a:round/>
                <a:headEnd/>
                <a:tailEnd/>
              </a:ln>
            </p:spPr>
            <p:txBody>
              <a:bodyPr wrap="none" anchor="ctr"/>
              <a:lstStyle/>
              <a:p>
                <a:endParaRPr lang="en-US"/>
              </a:p>
            </p:txBody>
          </p:sp>
          <p:sp>
            <p:nvSpPr>
              <p:cNvPr id="213" name="Freeform 11"/>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3399FF"/>
              </a:solidFill>
              <a:ln w="0">
                <a:solidFill>
                  <a:schemeClr val="tx1"/>
                </a:solidFill>
                <a:round/>
                <a:headEnd/>
                <a:tailEnd/>
              </a:ln>
            </p:spPr>
            <p:txBody>
              <a:bodyPr wrap="none" anchor="ctr"/>
              <a:lstStyle/>
              <a:p>
                <a:endParaRPr lang="en-US"/>
              </a:p>
            </p:txBody>
          </p:sp>
          <p:sp>
            <p:nvSpPr>
              <p:cNvPr id="214" name="Freeform 12"/>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3399FF"/>
              </a:solidFill>
              <a:ln w="0">
                <a:solidFill>
                  <a:schemeClr val="tx1"/>
                </a:solidFill>
                <a:round/>
                <a:headEnd/>
                <a:tailEnd/>
              </a:ln>
            </p:spPr>
            <p:txBody>
              <a:bodyPr wrap="none" anchor="ctr"/>
              <a:lstStyle/>
              <a:p>
                <a:endParaRPr lang="en-US"/>
              </a:p>
            </p:txBody>
          </p:sp>
          <p:sp>
            <p:nvSpPr>
              <p:cNvPr id="215" name="Freeform 13"/>
              <p:cNvSpPr>
                <a:spLocks/>
              </p:cNvSpPr>
              <p:nvPr/>
            </p:nvSpPr>
            <p:spPr bwMode="auto">
              <a:xfrm>
                <a:off x="1920" y="1296"/>
                <a:ext cx="240" cy="336"/>
              </a:xfrm>
              <a:custGeom>
                <a:avLst/>
                <a:gdLst>
                  <a:gd name="T0" fmla="*/ 1 w 336"/>
                  <a:gd name="T1" fmla="*/ 0 h 432"/>
                  <a:gd name="T2" fmla="*/ 1 w 336"/>
                  <a:gd name="T3" fmla="*/ 2 h 432"/>
                  <a:gd name="T4" fmla="*/ 1 w 336"/>
                  <a:gd name="T5" fmla="*/ 2 h 432"/>
                  <a:gd name="T6" fmla="*/ 1 w 336"/>
                  <a:gd name="T7" fmla="*/ 5 h 432"/>
                  <a:gd name="T8" fmla="*/ 0 w 336"/>
                  <a:gd name="T9" fmla="*/ 4 h 432"/>
                  <a:gd name="T10" fmla="*/ 0 w 336"/>
                  <a:gd name="T11" fmla="*/ 2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216" name="Freeform 14"/>
              <p:cNvSpPr>
                <a:spLocks/>
              </p:cNvSpPr>
              <p:nvPr/>
            </p:nvSpPr>
            <p:spPr bwMode="auto">
              <a:xfrm>
                <a:off x="1728" y="1152"/>
                <a:ext cx="240"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sp>
            <p:nvSpPr>
              <p:cNvPr id="217" name="Freeform 15"/>
              <p:cNvSpPr>
                <a:spLocks/>
              </p:cNvSpPr>
              <p:nvPr/>
            </p:nvSpPr>
            <p:spPr bwMode="auto">
              <a:xfrm>
                <a:off x="1584" y="1008"/>
                <a:ext cx="192"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0">
                <a:solidFill>
                  <a:schemeClr val="tx1"/>
                </a:solidFill>
                <a:round/>
                <a:headEnd/>
                <a:tailEnd/>
              </a:ln>
            </p:spPr>
            <p:txBody>
              <a:bodyPr wrap="none" anchor="ctr"/>
              <a:lstStyle/>
              <a:p>
                <a:endParaRPr lang="en-US"/>
              </a:p>
            </p:txBody>
          </p:sp>
        </p:grpSp>
        <p:sp>
          <p:nvSpPr>
            <p:cNvPr id="208" name="Text Box 39"/>
            <p:cNvSpPr txBox="1">
              <a:spLocks noChangeArrowheads="1"/>
            </p:cNvSpPr>
            <p:nvPr/>
          </p:nvSpPr>
          <p:spPr bwMode="auto">
            <a:xfrm>
              <a:off x="3862749" y="2162484"/>
              <a:ext cx="4001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800" b="1" dirty="0">
                  <a:solidFill>
                    <a:srgbClr val="FF0000"/>
                  </a:solidFill>
                  <a:latin typeface="Courier" charset="0"/>
                  <a:cs typeface="Arial" charset="0"/>
                </a:rPr>
                <a:t>P</a:t>
              </a:r>
            </a:p>
          </p:txBody>
        </p:sp>
      </p:grpSp>
      <p:sp>
        <p:nvSpPr>
          <p:cNvPr id="149" name="Rectangle 29"/>
          <p:cNvSpPr>
            <a:spLocks noChangeArrowheads="1"/>
          </p:cNvSpPr>
          <p:nvPr/>
        </p:nvSpPr>
        <p:spPr bwMode="auto">
          <a:xfrm>
            <a:off x="4897144" y="2684796"/>
            <a:ext cx="486679" cy="514139"/>
          </a:xfrm>
          <a:prstGeom prst="rect">
            <a:avLst/>
          </a:prstGeom>
          <a:solidFill>
            <a:srgbClr val="FF0000"/>
          </a:solidFill>
          <a:ln w="9525">
            <a:solidFill>
              <a:schemeClr val="tx1"/>
            </a:solidFill>
            <a:miter lim="800000"/>
            <a:headEnd/>
            <a:tailEnd/>
          </a:ln>
        </p:spPr>
        <p:txBody>
          <a:bodyPr wrap="none" anchor="ctr"/>
          <a:lstStyle/>
          <a:p>
            <a:pPr algn="ctr"/>
            <a:r>
              <a:rPr lang="en-US" sz="3200" b="1" dirty="0" smtClean="0">
                <a:latin typeface="Times New Roman" charset="0"/>
              </a:rPr>
              <a:t>C’</a:t>
            </a:r>
            <a:endParaRPr lang="en-US" sz="3200" b="1" dirty="0">
              <a:latin typeface="Times New Roman" charset="0"/>
            </a:endParaRPr>
          </a:p>
        </p:txBody>
      </p:sp>
      <p:sp>
        <p:nvSpPr>
          <p:cNvPr id="184" name="Rectangle 29"/>
          <p:cNvSpPr>
            <a:spLocks noChangeArrowheads="1"/>
          </p:cNvSpPr>
          <p:nvPr/>
        </p:nvSpPr>
        <p:spPr bwMode="auto">
          <a:xfrm>
            <a:off x="5374612" y="2684796"/>
            <a:ext cx="486679" cy="514139"/>
          </a:xfrm>
          <a:prstGeom prst="rect">
            <a:avLst/>
          </a:prstGeom>
          <a:solidFill>
            <a:srgbClr val="FF0000"/>
          </a:solidFill>
          <a:ln w="9525">
            <a:solidFill>
              <a:schemeClr val="tx1"/>
            </a:solidFill>
            <a:miter lim="800000"/>
            <a:headEnd/>
            <a:tailEnd/>
          </a:ln>
        </p:spPr>
        <p:txBody>
          <a:bodyPr wrap="none" anchor="ctr"/>
          <a:lstStyle/>
          <a:p>
            <a:pPr algn="ctr"/>
            <a:endParaRPr lang="en-US" sz="3200" b="1" dirty="0">
              <a:latin typeface="Times New Roman" charset="0"/>
            </a:endParaRPr>
          </a:p>
        </p:txBody>
      </p:sp>
      <p:sp>
        <p:nvSpPr>
          <p:cNvPr id="148" name="Line 33"/>
          <p:cNvSpPr>
            <a:spLocks noChangeShapeType="1"/>
          </p:cNvSpPr>
          <p:nvPr/>
        </p:nvSpPr>
        <p:spPr bwMode="auto">
          <a:xfrm>
            <a:off x="5594279" y="2960474"/>
            <a:ext cx="814168" cy="616093"/>
          </a:xfrm>
          <a:prstGeom prst="line">
            <a:avLst/>
          </a:prstGeom>
          <a:noFill/>
          <a:ln w="57150"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6" name="Rectangle 195"/>
          <p:cNvSpPr/>
          <p:nvPr/>
        </p:nvSpPr>
        <p:spPr>
          <a:xfrm>
            <a:off x="6770534" y="4847736"/>
            <a:ext cx="2182787" cy="869324"/>
          </a:xfrm>
          <a:prstGeom prst="rect">
            <a:avLst/>
          </a:prstGeom>
          <a:solidFill>
            <a:srgbClr val="FFFFFF"/>
          </a:solidFill>
          <a:ln w="952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600" b="1" dirty="0" smtClean="0">
                <a:solidFill>
                  <a:schemeClr val="tx1"/>
                </a:solidFill>
              </a:rPr>
              <a:t>How to </a:t>
            </a:r>
            <a:r>
              <a:rPr lang="en-US" sz="2600" b="1" dirty="0" err="1" smtClean="0">
                <a:solidFill>
                  <a:schemeClr val="tx1"/>
                </a:solidFill>
              </a:rPr>
              <a:t>deallocate</a:t>
            </a:r>
            <a:r>
              <a:rPr lang="en-US" sz="2600" b="1" dirty="0" smtClean="0">
                <a:solidFill>
                  <a:schemeClr val="tx1"/>
                </a:solidFill>
              </a:rPr>
              <a:t> C? </a:t>
            </a:r>
          </a:p>
        </p:txBody>
      </p:sp>
      <p:sp>
        <p:nvSpPr>
          <p:cNvPr id="202" name="Rounded Rectangle 201"/>
          <p:cNvSpPr/>
          <p:nvPr/>
        </p:nvSpPr>
        <p:spPr>
          <a:xfrm>
            <a:off x="4665185" y="3410643"/>
            <a:ext cx="1345516" cy="861953"/>
          </a:xfrm>
          <a:prstGeom prst="roundRect">
            <a:avLst/>
          </a:prstGeom>
          <a:noFill/>
          <a:ln w="381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9252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6"/>
                                        </p:tgtEl>
                                        <p:attrNameLst>
                                          <p:attrName>style.visibility</p:attrName>
                                        </p:attrNameLst>
                                      </p:cBhvr>
                                      <p:to>
                                        <p:strVal val="visible"/>
                                      </p:to>
                                    </p:set>
                                    <p:animEffect transition="in" filter="fade">
                                      <p:cBhvr>
                                        <p:cTn id="15" dur="500"/>
                                        <p:tgtEl>
                                          <p:spTgt spid="8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97"/>
                                        </p:tgtEl>
                                        <p:attrNameLst>
                                          <p:attrName>style.visibility</p:attrName>
                                        </p:attrNameLst>
                                      </p:cBhvr>
                                      <p:to>
                                        <p:strVal val="visible"/>
                                      </p:to>
                                    </p:set>
                                    <p:animEffect transition="in" filter="fade">
                                      <p:cBhvr>
                                        <p:cTn id="34" dur="500"/>
                                        <p:tgtEl>
                                          <p:spTgt spid="197"/>
                                        </p:tgtEl>
                                      </p:cBhvr>
                                    </p:animEffect>
                                  </p:childTnLst>
                                </p:cTn>
                              </p:par>
                              <p:par>
                                <p:cTn id="35" presetID="10"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13"/>
                                        </p:tgtEl>
                                      </p:cBhvr>
                                    </p:animEffect>
                                    <p:set>
                                      <p:cBhvr>
                                        <p:cTn id="42" dur="1" fill="hold">
                                          <p:stCondLst>
                                            <p:cond delay="499"/>
                                          </p:stCondLst>
                                        </p:cTn>
                                        <p:tgtEl>
                                          <p:spTgt spid="13"/>
                                        </p:tgtEl>
                                        <p:attrNameLst>
                                          <p:attrName>style.visibility</p:attrName>
                                        </p:attrNameLst>
                                      </p:cBhvr>
                                      <p:to>
                                        <p:strVal val="hidden"/>
                                      </p:to>
                                    </p:set>
                                  </p:childTnLst>
                                </p:cTn>
                              </p:par>
                              <p:par>
                                <p:cTn id="43" presetID="10"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00"/>
                                        </p:tgtEl>
                                        <p:attrNameLst>
                                          <p:attrName>style.visibility</p:attrName>
                                        </p:attrNameLst>
                                      </p:cBhvr>
                                      <p:to>
                                        <p:strVal val="visible"/>
                                      </p:to>
                                    </p:set>
                                    <p:animEffect transition="in" filter="fade">
                                      <p:cBhvr>
                                        <p:cTn id="48" dur="500"/>
                                        <p:tgtEl>
                                          <p:spTgt spid="20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nodeType="clickEffect">
                                  <p:stCondLst>
                                    <p:cond delay="0"/>
                                  </p:stCondLst>
                                  <p:childTnLst>
                                    <p:animEffect transition="out" filter="fade">
                                      <p:cBhvr>
                                        <p:cTn id="52" dur="500"/>
                                        <p:tgtEl>
                                          <p:spTgt spid="10"/>
                                        </p:tgtEl>
                                      </p:cBhvr>
                                    </p:animEffect>
                                    <p:set>
                                      <p:cBhvr>
                                        <p:cTn id="53" dur="1" fill="hold">
                                          <p:stCondLst>
                                            <p:cond delay="499"/>
                                          </p:stCondLst>
                                        </p:cTn>
                                        <p:tgtEl>
                                          <p:spTgt spid="10"/>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17"/>
                                        </p:tgtEl>
                                      </p:cBhvr>
                                    </p:animEffect>
                                    <p:set>
                                      <p:cBhvr>
                                        <p:cTn id="56" dur="1" fill="hold">
                                          <p:stCondLst>
                                            <p:cond delay="499"/>
                                          </p:stCondLst>
                                        </p:cTn>
                                        <p:tgtEl>
                                          <p:spTgt spid="17"/>
                                        </p:tgtEl>
                                        <p:attrNameLst>
                                          <p:attrName>style.visibility</p:attrName>
                                        </p:attrNameLst>
                                      </p:cBhvr>
                                      <p:to>
                                        <p:strVal val="hidden"/>
                                      </p:to>
                                    </p:set>
                                  </p:childTnLst>
                                </p:cTn>
                              </p:par>
                              <p:par>
                                <p:cTn id="57" presetID="10" presetClass="entr" presetSubtype="0" fill="hold" nodeType="with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01"/>
                                        </p:tgtEl>
                                        <p:attrNameLst>
                                          <p:attrName>style.visibility</p:attrName>
                                        </p:attrNameLst>
                                      </p:cBhvr>
                                      <p:to>
                                        <p:strVal val="visible"/>
                                      </p:to>
                                    </p:set>
                                    <p:animEffect transition="in" filter="fade">
                                      <p:cBhvr>
                                        <p:cTn id="62" dur="500"/>
                                        <p:tgtEl>
                                          <p:spTgt spid="20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500"/>
                                        <p:tgtEl>
                                          <p:spTgt spid="11"/>
                                        </p:tgtEl>
                                      </p:cBhvr>
                                    </p:animEffect>
                                    <p:set>
                                      <p:cBhvr>
                                        <p:cTn id="67" dur="1" fill="hold">
                                          <p:stCondLst>
                                            <p:cond delay="499"/>
                                          </p:stCondLst>
                                        </p:cTn>
                                        <p:tgtEl>
                                          <p:spTgt spid="11"/>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201"/>
                                        </p:tgtEl>
                                      </p:cBhvr>
                                    </p:animEffect>
                                    <p:set>
                                      <p:cBhvr>
                                        <p:cTn id="70" dur="1" fill="hold">
                                          <p:stCondLst>
                                            <p:cond delay="499"/>
                                          </p:stCondLst>
                                        </p:cTn>
                                        <p:tgtEl>
                                          <p:spTgt spid="201"/>
                                        </p:tgtEl>
                                        <p:attrNameLst>
                                          <p:attrName>style.visibility</p:attrName>
                                        </p:attrNameLst>
                                      </p:cBhvr>
                                      <p:to>
                                        <p:strVal val="hidden"/>
                                      </p:to>
                                    </p:set>
                                  </p:childTnLst>
                                </p:cTn>
                              </p:par>
                              <p:par>
                                <p:cTn id="71" presetID="10" presetClass="entr" presetSubtype="0" fill="hold" nodeType="withEffect">
                                  <p:stCondLst>
                                    <p:cond delay="0"/>
                                  </p:stCondLst>
                                  <p:childTnLst>
                                    <p:set>
                                      <p:cBhvr>
                                        <p:cTn id="72" dur="1" fill="hold">
                                          <p:stCondLst>
                                            <p:cond delay="0"/>
                                          </p:stCondLst>
                                        </p:cTn>
                                        <p:tgtEl>
                                          <p:spTgt spid="206"/>
                                        </p:tgtEl>
                                        <p:attrNameLst>
                                          <p:attrName>style.visibility</p:attrName>
                                        </p:attrNameLst>
                                      </p:cBhvr>
                                      <p:to>
                                        <p:strVal val="visible"/>
                                      </p:to>
                                    </p:set>
                                    <p:animEffect transition="in" filter="fade">
                                      <p:cBhvr>
                                        <p:cTn id="73" dur="500"/>
                                        <p:tgtEl>
                                          <p:spTgt spid="20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18"/>
                                        </p:tgtEl>
                                        <p:attrNameLst>
                                          <p:attrName>style.visibility</p:attrName>
                                        </p:attrNameLst>
                                      </p:cBhvr>
                                      <p:to>
                                        <p:strVal val="visible"/>
                                      </p:to>
                                    </p:set>
                                    <p:animEffect transition="in" filter="fade">
                                      <p:cBhvr>
                                        <p:cTn id="76" dur="500"/>
                                        <p:tgtEl>
                                          <p:spTgt spid="218"/>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nodeType="clickEffect">
                                  <p:stCondLst>
                                    <p:cond delay="0"/>
                                  </p:stCondLst>
                                  <p:childTnLst>
                                    <p:animEffect transition="out" filter="fade">
                                      <p:cBhvr>
                                        <p:cTn id="80" dur="500"/>
                                        <p:tgtEl>
                                          <p:spTgt spid="14"/>
                                        </p:tgtEl>
                                      </p:cBhvr>
                                    </p:animEffect>
                                    <p:set>
                                      <p:cBhvr>
                                        <p:cTn id="81" dur="1" fill="hold">
                                          <p:stCondLst>
                                            <p:cond delay="499"/>
                                          </p:stCondLst>
                                        </p:cTn>
                                        <p:tgtEl>
                                          <p:spTgt spid="14"/>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200"/>
                                        </p:tgtEl>
                                      </p:cBhvr>
                                    </p:animEffect>
                                    <p:set>
                                      <p:cBhvr>
                                        <p:cTn id="84" dur="1" fill="hold">
                                          <p:stCondLst>
                                            <p:cond delay="499"/>
                                          </p:stCondLst>
                                        </p:cTn>
                                        <p:tgtEl>
                                          <p:spTgt spid="200"/>
                                        </p:tgtEl>
                                        <p:attrNameLst>
                                          <p:attrName>style.visibility</p:attrName>
                                        </p:attrNameLst>
                                      </p:cBhvr>
                                      <p:to>
                                        <p:strVal val="hidden"/>
                                      </p:to>
                                    </p:set>
                                  </p:childTnLst>
                                </p:cTn>
                              </p:par>
                              <p:par>
                                <p:cTn id="85" presetID="10" presetClass="entr" presetSubtype="0" fill="hold" grpId="0" nodeType="withEffect">
                                  <p:stCondLst>
                                    <p:cond delay="0"/>
                                  </p:stCondLst>
                                  <p:childTnLst>
                                    <p:set>
                                      <p:cBhvr>
                                        <p:cTn id="86" dur="1" fill="hold">
                                          <p:stCondLst>
                                            <p:cond delay="0"/>
                                          </p:stCondLst>
                                        </p:cTn>
                                        <p:tgtEl>
                                          <p:spTgt spid="204"/>
                                        </p:tgtEl>
                                        <p:attrNameLst>
                                          <p:attrName>style.visibility</p:attrName>
                                        </p:attrNameLst>
                                      </p:cBhvr>
                                      <p:to>
                                        <p:strVal val="visible"/>
                                      </p:to>
                                    </p:set>
                                    <p:animEffect transition="in" filter="fade">
                                      <p:cBhvr>
                                        <p:cTn id="87" dur="500"/>
                                        <p:tgtEl>
                                          <p:spTgt spid="204"/>
                                        </p:tgtEl>
                                      </p:cBhvr>
                                    </p:animEffect>
                                  </p:childTnLst>
                                </p:cTn>
                              </p:par>
                              <p:par>
                                <p:cTn id="88" presetID="10" presetClass="entr" presetSubtype="0" fill="hold" nodeType="withEffect">
                                  <p:stCondLst>
                                    <p:cond delay="0"/>
                                  </p:stCondLst>
                                  <p:childTnLst>
                                    <p:set>
                                      <p:cBhvr>
                                        <p:cTn id="89" dur="1" fill="hold">
                                          <p:stCondLst>
                                            <p:cond delay="0"/>
                                          </p:stCondLst>
                                        </p:cTn>
                                        <p:tgtEl>
                                          <p:spTgt spid="15"/>
                                        </p:tgtEl>
                                        <p:attrNameLst>
                                          <p:attrName>style.visibility</p:attrName>
                                        </p:attrNameLst>
                                      </p:cBhvr>
                                      <p:to>
                                        <p:strVal val="visible"/>
                                      </p:to>
                                    </p:set>
                                    <p:animEffect transition="in" filter="fade">
                                      <p:cBhvr>
                                        <p:cTn id="90" dur="500"/>
                                        <p:tgtEl>
                                          <p:spTgt spid="15"/>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nodeType="clickEffect">
                                  <p:stCondLst>
                                    <p:cond delay="0"/>
                                  </p:stCondLst>
                                  <p:childTnLst>
                                    <p:animEffect transition="out" filter="fade">
                                      <p:cBhvr>
                                        <p:cTn id="94" dur="500"/>
                                        <p:tgtEl>
                                          <p:spTgt spid="15"/>
                                        </p:tgtEl>
                                      </p:cBhvr>
                                    </p:animEffect>
                                    <p:set>
                                      <p:cBhvr>
                                        <p:cTn id="95" dur="1" fill="hold">
                                          <p:stCondLst>
                                            <p:cond delay="499"/>
                                          </p:stCondLst>
                                        </p:cTn>
                                        <p:tgtEl>
                                          <p:spTgt spid="15"/>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204"/>
                                        </p:tgtEl>
                                      </p:cBhvr>
                                    </p:animEffect>
                                    <p:set>
                                      <p:cBhvr>
                                        <p:cTn id="98" dur="1" fill="hold">
                                          <p:stCondLst>
                                            <p:cond delay="499"/>
                                          </p:stCondLst>
                                        </p:cTn>
                                        <p:tgtEl>
                                          <p:spTgt spid="204"/>
                                        </p:tgtEl>
                                        <p:attrNameLst>
                                          <p:attrName>style.visibility</p:attrName>
                                        </p:attrNameLst>
                                      </p:cBhvr>
                                      <p:to>
                                        <p:strVal val="hidden"/>
                                      </p:to>
                                    </p:set>
                                  </p:childTnLst>
                                </p:cTn>
                              </p:par>
                              <p:par>
                                <p:cTn id="99" presetID="10" presetClass="entr" presetSubtype="0" fill="hold" grpId="0" nodeType="withEffect">
                                  <p:stCondLst>
                                    <p:cond delay="0"/>
                                  </p:stCondLst>
                                  <p:childTnLst>
                                    <p:set>
                                      <p:cBhvr>
                                        <p:cTn id="100" dur="1" fill="hold">
                                          <p:stCondLst>
                                            <p:cond delay="0"/>
                                          </p:stCondLst>
                                        </p:cTn>
                                        <p:tgtEl>
                                          <p:spTgt spid="205"/>
                                        </p:tgtEl>
                                        <p:attrNameLst>
                                          <p:attrName>style.visibility</p:attrName>
                                        </p:attrNameLst>
                                      </p:cBhvr>
                                      <p:to>
                                        <p:strVal val="visible"/>
                                      </p:to>
                                    </p:set>
                                    <p:animEffect transition="in" filter="fade">
                                      <p:cBhvr>
                                        <p:cTn id="101" dur="500"/>
                                        <p:tgtEl>
                                          <p:spTgt spid="205"/>
                                        </p:tgtEl>
                                      </p:cBhvr>
                                    </p:animEffect>
                                  </p:childTnLst>
                                </p:cTn>
                              </p:par>
                              <p:par>
                                <p:cTn id="102" presetID="10" presetClass="entr" presetSubtype="0" fill="hold" nodeType="withEffect">
                                  <p:stCondLst>
                                    <p:cond delay="0"/>
                                  </p:stCondLst>
                                  <p:childTnLst>
                                    <p:set>
                                      <p:cBhvr>
                                        <p:cTn id="103" dur="1" fill="hold">
                                          <p:stCondLst>
                                            <p:cond delay="0"/>
                                          </p:stCondLst>
                                        </p:cTn>
                                        <p:tgtEl>
                                          <p:spTgt spid="16"/>
                                        </p:tgtEl>
                                        <p:attrNameLst>
                                          <p:attrName>style.visibility</p:attrName>
                                        </p:attrNameLst>
                                      </p:cBhvr>
                                      <p:to>
                                        <p:strVal val="visible"/>
                                      </p:to>
                                    </p:set>
                                    <p:animEffect transition="in" filter="fade">
                                      <p:cBhvr>
                                        <p:cTn id="104" dur="500"/>
                                        <p:tgtEl>
                                          <p:spTgt spid="16"/>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xit" presetSubtype="0" fill="hold" nodeType="clickEffect">
                                  <p:stCondLst>
                                    <p:cond delay="0"/>
                                  </p:stCondLst>
                                  <p:childTnLst>
                                    <p:animEffect transition="out" filter="fade">
                                      <p:cBhvr>
                                        <p:cTn id="108" dur="500"/>
                                        <p:tgtEl>
                                          <p:spTgt spid="206"/>
                                        </p:tgtEl>
                                      </p:cBhvr>
                                    </p:animEffect>
                                    <p:set>
                                      <p:cBhvr>
                                        <p:cTn id="109" dur="1" fill="hold">
                                          <p:stCondLst>
                                            <p:cond delay="499"/>
                                          </p:stCondLst>
                                        </p:cTn>
                                        <p:tgtEl>
                                          <p:spTgt spid="206"/>
                                        </p:tgtEl>
                                        <p:attrNameLst>
                                          <p:attrName>style.visibility</p:attrName>
                                        </p:attrNameLst>
                                      </p:cBhvr>
                                      <p:to>
                                        <p:strVal val="hidden"/>
                                      </p:to>
                                    </p:set>
                                  </p:childTnLst>
                                </p:cTn>
                              </p:par>
                              <p:par>
                                <p:cTn id="110" presetID="10" presetClass="exit" presetSubtype="0" fill="hold" grpId="1" nodeType="withEffect">
                                  <p:stCondLst>
                                    <p:cond delay="0"/>
                                  </p:stCondLst>
                                  <p:childTnLst>
                                    <p:animEffect transition="out" filter="fade">
                                      <p:cBhvr>
                                        <p:cTn id="111" dur="500"/>
                                        <p:tgtEl>
                                          <p:spTgt spid="218"/>
                                        </p:tgtEl>
                                      </p:cBhvr>
                                    </p:animEffect>
                                    <p:set>
                                      <p:cBhvr>
                                        <p:cTn id="112" dur="1" fill="hold">
                                          <p:stCondLst>
                                            <p:cond delay="499"/>
                                          </p:stCondLst>
                                        </p:cTn>
                                        <p:tgtEl>
                                          <p:spTgt spid="218"/>
                                        </p:tgtEl>
                                        <p:attrNameLst>
                                          <p:attrName>style.visibility</p:attrName>
                                        </p:attrNameLst>
                                      </p:cBhvr>
                                      <p:to>
                                        <p:strVal val="hidden"/>
                                      </p:to>
                                    </p:set>
                                  </p:childTnLst>
                                </p:cTn>
                              </p:par>
                              <p:par>
                                <p:cTn id="113" presetID="10" presetClass="entr" presetSubtype="0" fill="hold" nodeType="withEffect">
                                  <p:stCondLst>
                                    <p:cond delay="0"/>
                                  </p:stCondLst>
                                  <p:childTnLst>
                                    <p:set>
                                      <p:cBhvr>
                                        <p:cTn id="114" dur="1" fill="hold">
                                          <p:stCondLst>
                                            <p:cond delay="0"/>
                                          </p:stCondLst>
                                        </p:cTn>
                                        <p:tgtEl>
                                          <p:spTgt spid="12"/>
                                        </p:tgtEl>
                                        <p:attrNameLst>
                                          <p:attrName>style.visibility</p:attrName>
                                        </p:attrNameLst>
                                      </p:cBhvr>
                                      <p:to>
                                        <p:strVal val="visible"/>
                                      </p:to>
                                    </p:set>
                                    <p:animEffect transition="in" filter="fade">
                                      <p:cBhvr>
                                        <p:cTn id="115" dur="500"/>
                                        <p:tgtEl>
                                          <p:spTgt spid="12"/>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98"/>
                                        </p:tgtEl>
                                        <p:attrNameLst>
                                          <p:attrName>style.visibility</p:attrName>
                                        </p:attrNameLst>
                                      </p:cBhvr>
                                      <p:to>
                                        <p:strVal val="visible"/>
                                      </p:to>
                                    </p:set>
                                    <p:animEffect transition="in" filter="fade">
                                      <p:cBhvr>
                                        <p:cTn id="118" dur="500"/>
                                        <p:tgtEl>
                                          <p:spTgt spid="198"/>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198">
                                            <p:txEl>
                                              <p:pRg st="0" end="0"/>
                                            </p:txEl>
                                          </p:spTgt>
                                        </p:tgtEl>
                                        <p:attrNameLst>
                                          <p:attrName>style.visibility</p:attrName>
                                        </p:attrNameLst>
                                      </p:cBhvr>
                                      <p:to>
                                        <p:strVal val="visible"/>
                                      </p:to>
                                    </p:set>
                                    <p:animEffect transition="in" filter="fade">
                                      <p:cBhvr>
                                        <p:cTn id="123" dur="500"/>
                                        <p:tgtEl>
                                          <p:spTgt spid="198">
                                            <p:txEl>
                                              <p:pRg st="0" end="0"/>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146"/>
                                        </p:tgtEl>
                                        <p:attrNameLst>
                                          <p:attrName>style.visibility</p:attrName>
                                        </p:attrNameLst>
                                      </p:cBhvr>
                                      <p:to>
                                        <p:strVal val="visible"/>
                                      </p:to>
                                    </p:set>
                                    <p:animEffect transition="in" filter="fade">
                                      <p:cBhvr>
                                        <p:cTn id="128" dur="500"/>
                                        <p:tgtEl>
                                          <p:spTgt spid="146"/>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47"/>
                                        </p:tgtEl>
                                        <p:attrNameLst>
                                          <p:attrName>style.visibility</p:attrName>
                                        </p:attrNameLst>
                                      </p:cBhvr>
                                      <p:to>
                                        <p:strVal val="visible"/>
                                      </p:to>
                                    </p:set>
                                    <p:animEffect transition="in" filter="fade">
                                      <p:cBhvr>
                                        <p:cTn id="131" dur="500"/>
                                        <p:tgtEl>
                                          <p:spTgt spid="147"/>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148"/>
                                        </p:tgtEl>
                                        <p:attrNameLst>
                                          <p:attrName>style.visibility</p:attrName>
                                        </p:attrNameLst>
                                      </p:cBhvr>
                                      <p:to>
                                        <p:strVal val="visible"/>
                                      </p:to>
                                    </p:set>
                                    <p:animEffect transition="in" filter="fade">
                                      <p:cBhvr>
                                        <p:cTn id="134" dur="500"/>
                                        <p:tgtEl>
                                          <p:spTgt spid="148"/>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184"/>
                                        </p:tgtEl>
                                        <p:attrNameLst>
                                          <p:attrName>style.visibility</p:attrName>
                                        </p:attrNameLst>
                                      </p:cBhvr>
                                      <p:to>
                                        <p:strVal val="visible"/>
                                      </p:to>
                                    </p:set>
                                    <p:animEffect transition="in" filter="fade">
                                      <p:cBhvr>
                                        <p:cTn id="139" dur="500"/>
                                        <p:tgtEl>
                                          <p:spTgt spid="184"/>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49"/>
                                        </p:tgtEl>
                                        <p:attrNameLst>
                                          <p:attrName>style.visibility</p:attrName>
                                        </p:attrNameLst>
                                      </p:cBhvr>
                                      <p:to>
                                        <p:strVal val="visible"/>
                                      </p:to>
                                    </p:set>
                                    <p:animEffect transition="in" filter="fade">
                                      <p:cBhvr>
                                        <p:cTn id="142" dur="500"/>
                                        <p:tgtEl>
                                          <p:spTgt spid="149"/>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198">
                                            <p:txEl>
                                              <p:pRg st="1" end="1"/>
                                            </p:txEl>
                                          </p:spTgt>
                                        </p:tgtEl>
                                        <p:attrNameLst>
                                          <p:attrName>style.visibility</p:attrName>
                                        </p:attrNameLst>
                                      </p:cBhvr>
                                      <p:to>
                                        <p:strVal val="visible"/>
                                      </p:to>
                                    </p:set>
                                    <p:animEffect transition="in" filter="fade">
                                      <p:cBhvr>
                                        <p:cTn id="147" dur="500"/>
                                        <p:tgtEl>
                                          <p:spTgt spid="198">
                                            <p:txEl>
                                              <p:pRg st="1" end="1"/>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150"/>
                                        </p:tgtEl>
                                        <p:attrNameLst>
                                          <p:attrName>style.visibility</p:attrName>
                                        </p:attrNameLst>
                                      </p:cBhvr>
                                      <p:to>
                                        <p:strVal val="visible"/>
                                      </p:to>
                                    </p:set>
                                    <p:animEffect transition="in" filter="fade">
                                      <p:cBhvr>
                                        <p:cTn id="152" dur="500"/>
                                        <p:tgtEl>
                                          <p:spTgt spid="150"/>
                                        </p:tgtEl>
                                      </p:cBhvr>
                                    </p:animEffect>
                                  </p:childTnLst>
                                </p:cTn>
                              </p:par>
                              <p:par>
                                <p:cTn id="153" presetID="10" presetClass="exit" presetSubtype="0" fill="hold" grpId="0" nodeType="withEffect">
                                  <p:stCondLst>
                                    <p:cond delay="0"/>
                                  </p:stCondLst>
                                  <p:childTnLst>
                                    <p:animEffect transition="out" filter="fade">
                                      <p:cBhvr>
                                        <p:cTn id="154" dur="500"/>
                                        <p:tgtEl>
                                          <p:spTgt spid="40"/>
                                        </p:tgtEl>
                                      </p:cBhvr>
                                    </p:animEffect>
                                    <p:set>
                                      <p:cBhvr>
                                        <p:cTn id="155" dur="1" fill="hold">
                                          <p:stCondLst>
                                            <p:cond delay="499"/>
                                          </p:stCondLst>
                                        </p:cTn>
                                        <p:tgtEl>
                                          <p:spTgt spid="40"/>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202"/>
                                        </p:tgtEl>
                                        <p:attrNameLst>
                                          <p:attrName>style.visibility</p:attrName>
                                        </p:attrNameLst>
                                      </p:cBhvr>
                                      <p:to>
                                        <p:strVal val="visible"/>
                                      </p:to>
                                    </p:set>
                                    <p:animEffect transition="in" filter="fade">
                                      <p:cBhvr>
                                        <p:cTn id="160" dur="500"/>
                                        <p:tgtEl>
                                          <p:spTgt spid="202"/>
                                        </p:tgtEl>
                                      </p:cBhvr>
                                    </p:animEffect>
                                  </p:childTnLst>
                                </p:cTn>
                              </p:par>
                              <p:par>
                                <p:cTn id="161" presetID="10" presetClass="entr" presetSubtype="0" fill="hold" nodeType="withEffect">
                                  <p:stCondLst>
                                    <p:cond delay="0"/>
                                  </p:stCondLst>
                                  <p:childTnLst>
                                    <p:set>
                                      <p:cBhvr>
                                        <p:cTn id="162" dur="1" fill="hold">
                                          <p:stCondLst>
                                            <p:cond delay="0"/>
                                          </p:stCondLst>
                                        </p:cTn>
                                        <p:tgtEl>
                                          <p:spTgt spid="199"/>
                                        </p:tgtEl>
                                        <p:attrNameLst>
                                          <p:attrName>style.visibility</p:attrName>
                                        </p:attrNameLst>
                                      </p:cBhvr>
                                      <p:to>
                                        <p:strVal val="visible"/>
                                      </p:to>
                                    </p:set>
                                    <p:animEffect transition="in" filter="fade">
                                      <p:cBhvr>
                                        <p:cTn id="163" dur="500"/>
                                        <p:tgtEl>
                                          <p:spTgt spid="199"/>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96"/>
                                        </p:tgtEl>
                                        <p:attrNameLst>
                                          <p:attrName>style.visibility</p:attrName>
                                        </p:attrNameLst>
                                      </p:cBhvr>
                                      <p:to>
                                        <p:strVal val="visible"/>
                                      </p:to>
                                    </p:set>
                                    <p:animEffect transition="in" filter="fade">
                                      <p:cBhvr>
                                        <p:cTn id="166" dur="5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animBg="1"/>
      <p:bldP spid="218" grpId="1" animBg="1"/>
      <p:bldP spid="40" grpId="0" animBg="1"/>
      <p:bldP spid="75" grpId="0" animBg="1"/>
      <p:bldP spid="6" grpId="0"/>
      <p:bldP spid="146" grpId="0" animBg="1"/>
      <p:bldP spid="147" grpId="0" animBg="1"/>
      <p:bldP spid="150" grpId="0" animBg="1"/>
      <p:bldP spid="197" grpId="0" animBg="1"/>
      <p:bldP spid="198" grpId="0" animBg="1"/>
      <p:bldP spid="17" grpId="0" animBg="1"/>
      <p:bldP spid="17" grpId="1" animBg="1"/>
      <p:bldP spid="200" grpId="0" animBg="1"/>
      <p:bldP spid="200" grpId="1" animBg="1"/>
      <p:bldP spid="201" grpId="0" animBg="1"/>
      <p:bldP spid="201" grpId="1" animBg="1"/>
      <p:bldP spid="204" grpId="0" animBg="1"/>
      <p:bldP spid="204" grpId="1" animBg="1"/>
      <p:bldP spid="205" grpId="0" animBg="1"/>
      <p:bldP spid="149" grpId="0" animBg="1"/>
      <p:bldP spid="184" grpId="0" animBg="1"/>
      <p:bldP spid="148" grpId="0" animBg="1"/>
      <p:bldP spid="196" grpId="0" animBg="1"/>
      <p:bldP spid="20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free objects?</a:t>
            </a:r>
            <a:endParaRPr lang="en-US" dirty="0"/>
          </a:p>
        </p:txBody>
      </p:sp>
      <p:sp>
        <p:nvSpPr>
          <p:cNvPr id="3" name="Content Placeholder 2"/>
          <p:cNvSpPr>
            <a:spLocks noGrp="1"/>
          </p:cNvSpPr>
          <p:nvPr>
            <p:ph idx="1"/>
          </p:nvPr>
        </p:nvSpPr>
        <p:spPr/>
        <p:txBody>
          <a:bodyPr>
            <a:normAutofit/>
          </a:bodyPr>
          <a:lstStyle/>
          <a:p>
            <a:r>
              <a:rPr lang="en-US" u="sng" dirty="0" smtClean="0">
                <a:solidFill>
                  <a:srgbClr val="000000"/>
                </a:solidFill>
              </a:rPr>
              <a:t>RCU-Epoch:</a:t>
            </a:r>
            <a:r>
              <a:rPr lang="en-US" dirty="0" smtClean="0">
                <a:solidFill>
                  <a:srgbClr val="000000"/>
                </a:solidFill>
              </a:rPr>
              <a:t> a time interval after which it is safe to </a:t>
            </a:r>
            <a:r>
              <a:rPr lang="en-US" dirty="0" err="1" smtClean="0">
                <a:solidFill>
                  <a:srgbClr val="000000"/>
                </a:solidFill>
              </a:rPr>
              <a:t>deallocate</a:t>
            </a:r>
            <a:r>
              <a:rPr lang="en-US" dirty="0" smtClean="0">
                <a:solidFill>
                  <a:srgbClr val="000000"/>
                </a:solidFill>
              </a:rPr>
              <a:t> objects</a:t>
            </a:r>
          </a:p>
          <a:p>
            <a:pPr lvl="1"/>
            <a:r>
              <a:rPr lang="en-US" dirty="0" smtClean="0">
                <a:solidFill>
                  <a:srgbClr val="000000"/>
                </a:solidFill>
              </a:rPr>
              <a:t>Waits for all current read operations to finish</a:t>
            </a:r>
          </a:p>
          <a:p>
            <a:r>
              <a:rPr lang="en-US" dirty="0" smtClean="0">
                <a:solidFill>
                  <a:srgbClr val="000000"/>
                </a:solidFill>
              </a:rPr>
              <a:t>RCU-</a:t>
            </a:r>
            <a:r>
              <a:rPr lang="en-US" dirty="0" smtClean="0">
                <a:solidFill>
                  <a:srgbClr val="000000"/>
                </a:solidFill>
              </a:rPr>
              <a:t>Duplication </a:t>
            </a:r>
            <a:r>
              <a:rPr lang="en-US" dirty="0" smtClean="0">
                <a:solidFill>
                  <a:srgbClr val="000000"/>
                </a:solidFill>
              </a:rPr>
              <a:t>+ RCU-Epoch provide:</a:t>
            </a:r>
          </a:p>
          <a:p>
            <a:pPr lvl="1"/>
            <a:r>
              <a:rPr lang="en-US" dirty="0" smtClean="0">
                <a:solidFill>
                  <a:srgbClr val="000000"/>
                </a:solidFill>
              </a:rPr>
              <a:t>Unsynchronized traversals </a:t>
            </a:r>
            <a:r>
              <a:rPr lang="en-US" u="sng" dirty="0" smtClean="0">
                <a:solidFill>
                  <a:srgbClr val="000000"/>
                </a:solidFill>
              </a:rPr>
              <a:t>AND</a:t>
            </a:r>
          </a:p>
          <a:p>
            <a:pPr lvl="1"/>
            <a:r>
              <a:rPr lang="en-US" dirty="0" smtClean="0">
                <a:solidFill>
                  <a:srgbClr val="000000"/>
                </a:solidFill>
              </a:rPr>
              <a:t>Memory reclamation</a:t>
            </a:r>
          </a:p>
          <a:p>
            <a:pPr>
              <a:buFont typeface="Wingdings" charset="0"/>
              <a:buChar char="è"/>
            </a:pPr>
            <a:r>
              <a:rPr lang="en-US" dirty="0" smtClean="0">
                <a:solidFill>
                  <a:srgbClr val="000000"/>
                </a:solidFill>
                <a:sym typeface="Wingdings"/>
              </a:rPr>
              <a:t> This makes RCU efficient and practical</a:t>
            </a:r>
          </a:p>
          <a:p>
            <a:pPr>
              <a:buFont typeface="Wingdings" charset="0"/>
              <a:buChar char="è"/>
            </a:pPr>
            <a:r>
              <a:rPr lang="en-US" dirty="0" smtClean="0">
                <a:solidFill>
                  <a:srgbClr val="000000"/>
                </a:solidFill>
                <a:sym typeface="Wingdings"/>
              </a:rPr>
              <a:t> But, </a:t>
            </a:r>
            <a:r>
              <a:rPr lang="en-US" dirty="0" smtClean="0">
                <a:solidFill>
                  <a:srgbClr val="FF0000"/>
                </a:solidFill>
                <a:sym typeface="Wingdings"/>
              </a:rPr>
              <a:t>RCU allows only single pointer updates</a:t>
            </a:r>
            <a:endParaRPr lang="en-US" dirty="0">
              <a:solidFill>
                <a:srgbClr val="FF0000"/>
              </a:solidFill>
            </a:endParaRPr>
          </a:p>
        </p:txBody>
      </p:sp>
    </p:spTree>
    <p:extLst>
      <p:ext uri="{BB962C8B-B14F-4D97-AF65-F5344CB8AC3E}">
        <p14:creationId xmlns:p14="http://schemas.microsoft.com/office/powerpoint/2010/main" val="2801409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37144</TotalTime>
  <Words>2691</Words>
  <Application>Microsoft Macintosh PowerPoint</Application>
  <PresentationFormat>On-screen Show (4:3)</PresentationFormat>
  <Paragraphs>409</Paragraphs>
  <Slides>31</Slides>
  <Notes>19</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Read-Log-Update A Lightweight Synchronization Mechanism for Concurrent Programming </vt:lpstr>
      <vt:lpstr>Multicore Revolution</vt:lpstr>
      <vt:lpstr>The Key to Performance in Concurrent Data-Structures</vt:lpstr>
      <vt:lpstr>RCU</vt:lpstr>
      <vt:lpstr>RCU</vt:lpstr>
      <vt:lpstr>This Paper — RLU</vt:lpstr>
      <vt:lpstr>RCU Overview Key Idea</vt:lpstr>
      <vt:lpstr>RCU Key Idea</vt:lpstr>
      <vt:lpstr>How to free objects?</vt:lpstr>
      <vt:lpstr>The Problem RCU Single Pointer Updates</vt:lpstr>
      <vt:lpstr>RCU is Complex</vt:lpstr>
      <vt:lpstr>Our Work</vt:lpstr>
      <vt:lpstr>RLU Clocks and Logs</vt:lpstr>
      <vt:lpstr>RLU Commit – Phase 1</vt:lpstr>
      <vt:lpstr>RLU Commit – Phase 2</vt:lpstr>
      <vt:lpstr>RLU Programming</vt:lpstr>
      <vt:lpstr>Programming Example List Delete with a Mutex</vt:lpstr>
      <vt:lpstr>RCU + Fine-Grained Locks</vt:lpstr>
      <vt:lpstr>PowerPoint Presentation</vt:lpstr>
      <vt:lpstr>Performance</vt:lpstr>
      <vt:lpstr>Userspace Hash Table and Linked-List (Kernel is similar)</vt:lpstr>
      <vt:lpstr>Applying RLU to Kyoto CacheDB</vt:lpstr>
      <vt:lpstr>RLU and Original Kyoto CacheDB</vt:lpstr>
      <vt:lpstr>Conclusion</vt:lpstr>
      <vt:lpstr>PowerPoint Presentation</vt:lpstr>
      <vt:lpstr>Appendix</vt:lpstr>
      <vt:lpstr>RLU-Defer</vt:lpstr>
      <vt:lpstr>RLU-Defer</vt:lpstr>
      <vt:lpstr>Kernel Tests</vt:lpstr>
      <vt:lpstr>Resizable Hash Table Code Comparison</vt:lpstr>
      <vt:lpstr>Resizable Hash Table Performance</vt:lpstr>
    </vt:vector>
  </TitlesOfParts>
  <Company>Mat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Reduced Hardware NORec</dc:title>
  <dc:creator>Alex Mat</dc:creator>
  <cp:lastModifiedBy>x y</cp:lastModifiedBy>
  <cp:revision>718</cp:revision>
  <dcterms:created xsi:type="dcterms:W3CDTF">2014-02-27T20:22:08Z</dcterms:created>
  <dcterms:modified xsi:type="dcterms:W3CDTF">2015-10-05T16:46:24Z</dcterms:modified>
</cp:coreProperties>
</file>