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6" r:id="rId3"/>
    <p:sldId id="326" r:id="rId4"/>
    <p:sldId id="257" r:id="rId5"/>
    <p:sldId id="317" r:id="rId6"/>
    <p:sldId id="304" r:id="rId7"/>
    <p:sldId id="303" r:id="rId8"/>
    <p:sldId id="321" r:id="rId9"/>
    <p:sldId id="322" r:id="rId10"/>
    <p:sldId id="314" r:id="rId11"/>
    <p:sldId id="280" r:id="rId12"/>
    <p:sldId id="323" r:id="rId13"/>
    <p:sldId id="278" r:id="rId14"/>
    <p:sldId id="308" r:id="rId15"/>
    <p:sldId id="319" r:id="rId16"/>
    <p:sldId id="320" r:id="rId17"/>
    <p:sldId id="324" r:id="rId18"/>
    <p:sldId id="315" r:id="rId19"/>
    <p:sldId id="293" r:id="rId20"/>
    <p:sldId id="310" r:id="rId21"/>
    <p:sldId id="272" r:id="rId22"/>
    <p:sldId id="292" r:id="rId23"/>
    <p:sldId id="276" r:id="rId24"/>
    <p:sldId id="277" r:id="rId25"/>
    <p:sldId id="262" r:id="rId26"/>
    <p:sldId id="283" r:id="rId27"/>
    <p:sldId id="26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681CA"/>
    <a:srgbClr val="586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3083" autoAdjust="0"/>
    <p:restoredTop sz="99741" autoAdjust="0"/>
  </p:normalViewPr>
  <p:slideViewPr>
    <p:cSldViewPr snapToGrid="0" snapToObjects="1">
      <p:cViewPr>
        <p:scale>
          <a:sx n="100" d="100"/>
          <a:sy n="100" d="100"/>
        </p:scale>
        <p:origin x="-2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-21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53838-8B47-BF4C-84D7-BBDBEBAD9CF0}" type="datetimeFigureOut">
              <a:rPr lang="en-US" smtClean="0"/>
              <a:t>10/11/12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1089F-D9B0-7341-B30F-54955FA30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420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B0485-F323-AF4D-AA5F-E57593643A6F}" type="datetimeFigureOut">
              <a:rPr lang="en-US" smtClean="0"/>
              <a:t>10/11/12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E5E5-550A-DE42-AD60-FCC36B3F2E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56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77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0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15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92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2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02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64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25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1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1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24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91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95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9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46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67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03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12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35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7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3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8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15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17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23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3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43650"/>
            <a:ext cx="2133600" cy="365125"/>
          </a:xfrm>
        </p:spPr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40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8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0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GLogo_flat_transparent_RGB_larg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292" y="6356350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97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8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GLogo_flat_transparent_RGB_larg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2392" y="6356350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6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GLogo_flat_transparent_RGB_larg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58341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83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GLogo_flat_transparent_RGB_larg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2392" y="6356350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29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0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81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5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chemeClr val="tx2">
                <a:lumMod val="75000"/>
              </a:schemeClr>
            </a:gs>
            <a:gs pos="100000">
              <a:schemeClr val="tx2">
                <a:lumMod val="60000"/>
                <a:lumOff val="40000"/>
              </a:schemeClr>
            </a:gs>
            <a:gs pos="0">
              <a:schemeClr val="bg1">
                <a:lumMod val="5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59E4-2FE4-564D-A950-09C870524D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9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572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Spanner: Google’s</a:t>
            </a:r>
            <a:br>
              <a:rPr lang="en-US" dirty="0" smtClean="0"/>
            </a:br>
            <a:r>
              <a:rPr lang="en-US" dirty="0" smtClean="0"/>
              <a:t>Globally-Distributed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14700"/>
            <a:ext cx="6400800" cy="23495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Wilson Hsieh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representing a host of authors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OSDI 2012</a:t>
            </a:r>
          </a:p>
        </p:txBody>
      </p:sp>
      <p:pic>
        <p:nvPicPr>
          <p:cNvPr id="4" name="Picture 3" descr="GLogo_flat_transparent_RGB_larg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2496" y="6113866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26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49"/>
    </mc:Choice>
    <mc:Fallback xmlns="">
      <p:transition xmlns:p14="http://schemas.microsoft.com/office/powerpoint/2010/main" spd="slow" advTm="148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85471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Synchronizing Snapshots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82600" y="2439989"/>
            <a:ext cx="8229600" cy="166528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==	</a:t>
            </a:r>
          </a:p>
          <a:p>
            <a:pPr marL="0" indent="0" algn="ctr">
              <a:buNone/>
            </a:pPr>
            <a:r>
              <a:rPr lang="en-US" dirty="0" smtClean="0"/>
              <a:t>External Consistency:</a:t>
            </a:r>
          </a:p>
          <a:p>
            <a:pPr marL="57150" indent="0" algn="ctr">
              <a:buNone/>
            </a:pPr>
            <a:r>
              <a:rPr lang="en-US" dirty="0" smtClean="0"/>
              <a:t>Commit order respects global wall-time order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82600" y="4105277"/>
            <a:ext cx="8229600" cy="21558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Font typeface="Arial"/>
              <a:buNone/>
            </a:pPr>
            <a:r>
              <a:rPr lang="en-US" dirty="0" smtClean="0"/>
              <a:t>==</a:t>
            </a:r>
          </a:p>
          <a:p>
            <a:pPr marL="57150" indent="0" algn="ctr">
              <a:buFont typeface="Arial"/>
              <a:buNone/>
            </a:pPr>
            <a:r>
              <a:rPr lang="en-US" dirty="0" smtClean="0"/>
              <a:t>Timestamp order respects global wall-time order</a:t>
            </a:r>
          </a:p>
          <a:p>
            <a:pPr marL="57150" indent="0" algn="ctr">
              <a:buFont typeface="Arial"/>
              <a:buNone/>
            </a:pPr>
            <a:r>
              <a:rPr lang="en-US" dirty="0" smtClean="0"/>
              <a:t>given</a:t>
            </a:r>
          </a:p>
          <a:p>
            <a:pPr marL="57150" indent="0" algn="ctr">
              <a:buFont typeface="Arial"/>
              <a:buNone/>
            </a:pPr>
            <a:r>
              <a:rPr lang="en-US" dirty="0" smtClean="0"/>
              <a:t>timestamp order == commit order</a:t>
            </a: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82600" y="1752601"/>
            <a:ext cx="8229600" cy="86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	Global wall-clock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39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81"/>
    </mc:Choice>
    <mc:Fallback xmlns="">
      <p:transition xmlns:p14="http://schemas.microsoft.com/office/powerpoint/2010/main" spd="slow" advTm="7328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Timestamps, Global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663701"/>
            <a:ext cx="8229600" cy="1320799"/>
          </a:xfrm>
        </p:spPr>
        <p:txBody>
          <a:bodyPr>
            <a:normAutofit/>
          </a:bodyPr>
          <a:lstStyle/>
          <a:p>
            <a:r>
              <a:rPr lang="en-US" dirty="0" smtClean="0"/>
              <a:t>Strict two-phase locking for write transactions</a:t>
            </a:r>
          </a:p>
          <a:p>
            <a:r>
              <a:rPr lang="en-US" dirty="0" smtClean="0"/>
              <a:t>Assign timestamp while locks are held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71700" y="4157966"/>
            <a:ext cx="4419600" cy="393700"/>
            <a:chOff x="2197100" y="3829050"/>
            <a:chExt cx="1562100" cy="3937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738579" y="4170150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78150" y="437515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49579" y="4724400"/>
            <a:ext cx="146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Pick </a:t>
            </a:r>
            <a:r>
              <a:rPr lang="en-US" i="1" dirty="0" smtClean="0">
                <a:solidFill>
                  <a:srgbClr val="F79646"/>
                </a:solidFill>
              </a:rPr>
              <a:t>s</a:t>
            </a:r>
            <a:r>
              <a:rPr lang="en-US" dirty="0" smtClean="0">
                <a:solidFill>
                  <a:srgbClr val="F79646"/>
                </a:solidFill>
              </a:rPr>
              <a:t> = now()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5144" y="3672959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25750" y="40703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120455" y="40703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26890" y="367295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11</a:t>
            </a:fld>
            <a:endParaRPr lang="en-US" dirty="0"/>
          </a:p>
        </p:txBody>
      </p:sp>
      <p:sp>
        <p:nvSpPr>
          <p:cNvPr id="18" name="Can 17"/>
          <p:cNvSpPr/>
          <p:nvPr/>
        </p:nvSpPr>
        <p:spPr>
          <a:xfrm>
            <a:off x="406400" y="4108450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14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83"/>
    </mc:Choice>
    <mc:Fallback xmlns="">
      <p:transition xmlns:p14="http://schemas.microsoft.com/office/powerpoint/2010/main" spd="slow" advTm="2798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3333 0 " pathEditMode="relative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3333 0 " pathEditMode="relative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 Invariants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0700" y="1588533"/>
            <a:ext cx="8229600" cy="78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Timestamp order == commit order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0700" y="3615215"/>
            <a:ext cx="8229600" cy="965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Timestamp order respects global wall-time order </a:t>
            </a:r>
            <a:endParaRPr lang="en-US" dirty="0"/>
          </a:p>
          <a:p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2171700" y="3132395"/>
            <a:ext cx="4419600" cy="393700"/>
            <a:chOff x="2197100" y="3829050"/>
            <a:chExt cx="1562100" cy="3937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738579" y="3144579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2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71700" y="4568825"/>
            <a:ext cx="1471879" cy="393700"/>
            <a:chOff x="2197100" y="3829050"/>
            <a:chExt cx="1562100" cy="3937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38579" y="4581009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3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076700" y="5194558"/>
            <a:ext cx="3365500" cy="393700"/>
            <a:chOff x="2197100" y="3829050"/>
            <a:chExt cx="1562100" cy="3937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643579" y="5206742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4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866900" y="2389187"/>
            <a:ext cx="4419600" cy="393700"/>
            <a:chOff x="2197100" y="3829050"/>
            <a:chExt cx="1562100" cy="3937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433779" y="2401371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1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660650" y="453390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003550" y="453390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337050" y="234156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314950" y="232886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536950" y="309747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117850" y="309747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086350" y="5159633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949950" y="5159633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an 36"/>
          <p:cNvSpPr/>
          <p:nvPr/>
        </p:nvSpPr>
        <p:spPr>
          <a:xfrm>
            <a:off x="281542" y="2678153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38" name="Can 37"/>
          <p:cNvSpPr/>
          <p:nvPr/>
        </p:nvSpPr>
        <p:spPr>
          <a:xfrm>
            <a:off x="319642" y="511860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39" name="Can 38"/>
          <p:cNvSpPr/>
          <p:nvPr/>
        </p:nvSpPr>
        <p:spPr>
          <a:xfrm>
            <a:off x="305870" y="4473472"/>
            <a:ext cx="912259" cy="492732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725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66"/>
    </mc:Choice>
    <mc:Fallback xmlns="">
      <p:transition xmlns:p14="http://schemas.microsoft.com/office/powerpoint/2010/main" spd="slow" advTm="6406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TrueTime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3189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“Global wall-clock time” with bounded uncertainty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21466" y="3785116"/>
            <a:ext cx="3581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02866" y="3600450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Left Bracket 7"/>
          <p:cNvSpPr/>
          <p:nvPr/>
        </p:nvSpPr>
        <p:spPr>
          <a:xfrm>
            <a:off x="2820923" y="3327916"/>
            <a:ext cx="73152" cy="914400"/>
          </a:xfrm>
          <a:prstGeom prst="leftBracket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9" name="Right Bracket 8"/>
          <p:cNvSpPr/>
          <p:nvPr/>
        </p:nvSpPr>
        <p:spPr>
          <a:xfrm>
            <a:off x="4926075" y="3327916"/>
            <a:ext cx="73152" cy="914400"/>
          </a:xfrm>
          <a:prstGeom prst="rightBracket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8016" y="4159250"/>
            <a:ext cx="8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earliest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07426" y="415925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latest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7244" y="3491984"/>
            <a:ext cx="101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TT.now()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20923" y="4813300"/>
            <a:ext cx="2178304" cy="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9183" y="4978400"/>
            <a:ext cx="52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2*ε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942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48"/>
    </mc:Choice>
    <mc:Fallback xmlns="">
      <p:transition xmlns:p14="http://schemas.microsoft.com/office/powerpoint/2010/main" spd="slow" advTm="438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Timestamps and TrueTime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43100" y="2654300"/>
            <a:ext cx="4419600" cy="393700"/>
            <a:chOff x="2197100" y="3829050"/>
            <a:chExt cx="1562100" cy="3937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509979" y="2666484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38450" y="2914650"/>
            <a:ext cx="0" cy="4635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1279" y="3404632"/>
            <a:ext cx="2339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Pick </a:t>
            </a:r>
            <a:r>
              <a:rPr lang="en-US" i="1" dirty="0" smtClean="0">
                <a:solidFill>
                  <a:srgbClr val="F79646"/>
                </a:solidFill>
              </a:rPr>
              <a:t>s</a:t>
            </a:r>
            <a:r>
              <a:rPr lang="en-US" dirty="0" smtClean="0">
                <a:solidFill>
                  <a:srgbClr val="F79646"/>
                </a:solidFill>
              </a:rPr>
              <a:t> = TT.now().latest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6544" y="22034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97150" y="25336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91855" y="25336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7190" y="22087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95600" y="4368800"/>
            <a:ext cx="2895600" cy="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22534" y="3404632"/>
            <a:ext cx="30960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Wait until TT.now().earliest &gt; </a:t>
            </a:r>
            <a:r>
              <a:rPr lang="en-US" i="1" dirty="0" smtClean="0">
                <a:solidFill>
                  <a:srgbClr val="F79646"/>
                </a:solidFill>
              </a:rPr>
              <a:t>s</a:t>
            </a:r>
            <a:endParaRPr lang="en-US" i="1" dirty="0">
              <a:solidFill>
                <a:srgbClr val="F79646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540250" y="291465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96583" y="3404632"/>
            <a:ext cx="2873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79646"/>
                </a:solidFill>
              </a:rPr>
              <a:t>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791200" y="2914650"/>
            <a:ext cx="0" cy="47676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10341" y="4654034"/>
            <a:ext cx="108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average ε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30334" y="393803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Commit wait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97400" y="4654034"/>
            <a:ext cx="108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average ε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496991" y="4508500"/>
            <a:ext cx="0" cy="66040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14</a:t>
            </a:fld>
            <a:endParaRPr lang="en-US" dirty="0"/>
          </a:p>
        </p:txBody>
      </p:sp>
      <p:sp>
        <p:nvSpPr>
          <p:cNvPr id="25" name="Can 24"/>
          <p:cNvSpPr/>
          <p:nvPr/>
        </p:nvSpPr>
        <p:spPr>
          <a:xfrm>
            <a:off x="167242" y="2604784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12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113"/>
    </mc:Choice>
    <mc:Fallback xmlns="">
      <p:transition xmlns:p14="http://schemas.microsoft.com/office/powerpoint/2010/main" spd="slow" advTm="9811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6" grpId="0"/>
      <p:bldP spid="23" grpId="0"/>
      <p:bldP spid="28" grpId="0"/>
      <p:bldP spid="30" grpId="0"/>
      <p:bldP spid="31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Wait and Replication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14600" y="3006060"/>
            <a:ext cx="4419600" cy="393700"/>
            <a:chOff x="2197100" y="3829050"/>
            <a:chExt cx="1562100" cy="3937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081479" y="3018244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8044" y="25590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81350" y="28892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63355" y="28892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55490" y="25643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13855" y="2254250"/>
            <a:ext cx="0" cy="9144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68005" y="2266950"/>
            <a:ext cx="0" cy="9017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07490" y="1929368"/>
            <a:ext cx="16594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 consensus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53855" y="2254250"/>
            <a:ext cx="0" cy="9144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74590" y="1929368"/>
            <a:ext cx="13773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Notify slaves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362700" y="3295650"/>
            <a:ext cx="0" cy="47676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08428" y="3759716"/>
            <a:ext cx="19179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Commit wait done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409950" y="3270250"/>
            <a:ext cx="0" cy="4635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62379" y="3759716"/>
            <a:ext cx="7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Pick </a:t>
            </a:r>
            <a:r>
              <a:rPr lang="en-US" i="1" dirty="0" smtClean="0">
                <a:solidFill>
                  <a:srgbClr val="F79646"/>
                </a:solidFill>
              </a:rPr>
              <a:t>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15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20390" y="1929368"/>
            <a:ext cx="19451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Achieve consensus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814942" y="298578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33" name="Can 32"/>
          <p:cNvSpPr/>
          <p:nvPr/>
        </p:nvSpPr>
        <p:spPr>
          <a:xfrm>
            <a:off x="814942" y="4021098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34" name="Can 33"/>
          <p:cNvSpPr/>
          <p:nvPr/>
        </p:nvSpPr>
        <p:spPr>
          <a:xfrm>
            <a:off x="814942" y="194438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82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88"/>
    </mc:Choice>
    <mc:Fallback xmlns="">
      <p:transition xmlns:p14="http://schemas.microsoft.com/office/powerpoint/2010/main" spd="slow" advTm="7138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  <p:bldP spid="30" grpId="0"/>
      <p:bldP spid="32" grpId="0"/>
      <p:bldP spid="36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Wait and 2-Phase Commit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43100" y="2297416"/>
            <a:ext cx="4419600" cy="393700"/>
            <a:chOff x="2197100" y="3829050"/>
            <a:chExt cx="1562100" cy="3937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358901" y="23096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C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9744" y="18732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97150" y="22034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91855" y="22034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7190" y="18785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311400" y="3265442"/>
            <a:ext cx="4889500" cy="393700"/>
            <a:chOff x="2197100" y="3829050"/>
            <a:chExt cx="1562100" cy="3937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701801" y="3277626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P1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13944" y="28257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219450" y="31559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780855" y="31559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71390" y="28310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879600" y="4236734"/>
            <a:ext cx="5842000" cy="393700"/>
            <a:chOff x="2197100" y="3829050"/>
            <a:chExt cx="1562100" cy="3937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270001" y="42489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P2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78944" y="38036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444750" y="41338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28455" y="40957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82490" y="37708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301055" y="3479800"/>
            <a:ext cx="0" cy="140970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71390" y="2527300"/>
            <a:ext cx="519910" cy="908050"/>
          </a:xfrm>
          <a:prstGeom prst="straightConnector1">
            <a:avLst/>
          </a:prstGeom>
          <a:ln cap="rnd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068710" y="2527300"/>
            <a:ext cx="433690" cy="18478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362700" y="2584450"/>
            <a:ext cx="23134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Notify participants of </a:t>
            </a:r>
            <a:r>
              <a:rPr lang="en-US" i="1" dirty="0" smtClean="0">
                <a:solidFill>
                  <a:schemeClr val="accent6"/>
                </a:solidFill>
              </a:rPr>
              <a:t>s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1200" y="2584450"/>
            <a:ext cx="0" cy="23050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624328" y="4877316"/>
            <a:ext cx="19179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Commit wait done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96928" y="4864616"/>
            <a:ext cx="20119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Compute </a:t>
            </a:r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dirty="0" smtClean="0">
                <a:solidFill>
                  <a:schemeClr val="accent6"/>
                </a:solidFill>
              </a:rPr>
              <a:t> for each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16</a:t>
            </a:fld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72590" y="1395968"/>
            <a:ext cx="13635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 logging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69590" y="1395968"/>
            <a:ext cx="14116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Done logging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821755" y="1765300"/>
            <a:ext cx="0" cy="167005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977455" y="1765300"/>
            <a:ext cx="0" cy="167005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799655" y="1771650"/>
            <a:ext cx="0" cy="26035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012426" y="1771650"/>
            <a:ext cx="0" cy="26035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141610" y="2584450"/>
            <a:ext cx="121595" cy="85725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141610" y="2584450"/>
            <a:ext cx="255890" cy="17907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51522" y="4393684"/>
            <a:ext cx="10476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Prepared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805755" y="2584450"/>
            <a:ext cx="0" cy="230505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552700" y="4433584"/>
            <a:ext cx="0" cy="455916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84851" y="5272564"/>
            <a:ext cx="18806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Compute overall </a:t>
            </a:r>
            <a:r>
              <a:rPr lang="en-US" i="1" dirty="0">
                <a:solidFill>
                  <a:schemeClr val="accent6"/>
                </a:solidFill>
              </a:rPr>
              <a:t>s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487190" y="2584450"/>
            <a:ext cx="0" cy="2688114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an 74"/>
          <p:cNvSpPr/>
          <p:nvPr/>
        </p:nvSpPr>
        <p:spPr>
          <a:xfrm>
            <a:off x="167242" y="2247900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76" name="Can 75"/>
          <p:cNvSpPr/>
          <p:nvPr/>
        </p:nvSpPr>
        <p:spPr>
          <a:xfrm>
            <a:off x="167242" y="4187218"/>
            <a:ext cx="912259" cy="492732"/>
          </a:xfrm>
          <a:prstGeom prst="can">
            <a:avLst>
              <a:gd name="adj" fmla="val 146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77" name="Can 76"/>
          <p:cNvSpPr/>
          <p:nvPr/>
        </p:nvSpPr>
        <p:spPr>
          <a:xfrm>
            <a:off x="167242" y="3215926"/>
            <a:ext cx="912259" cy="492732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6452291" y="2321784"/>
            <a:ext cx="12337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Committed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51522" y="4622284"/>
            <a:ext cx="7901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Send </a:t>
            </a:r>
            <a:r>
              <a:rPr lang="en-US" i="1" dirty="0" smtClean="0">
                <a:solidFill>
                  <a:schemeClr val="accent6"/>
                </a:solidFill>
              </a:rPr>
              <a:t>s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582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227"/>
    </mc:Choice>
    <mc:Fallback xmlns="">
      <p:transition xmlns:p14="http://schemas.microsoft.com/office/powerpoint/2010/main" spd="slow" advTm="9722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7" grpId="0"/>
      <p:bldP spid="48" grpId="0"/>
      <p:bldP spid="52" grpId="0"/>
      <p:bldP spid="56" grpId="0"/>
      <p:bldP spid="57" grpId="0"/>
      <p:bldP spid="54" grpId="0"/>
      <p:bldP spid="55" grpId="0"/>
      <p:bldP spid="64" grpId="0"/>
      <p:bldP spid="71" grpId="0"/>
      <p:bldP spid="68" grpId="0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93811" y="3463922"/>
            <a:ext cx="4822889" cy="393700"/>
            <a:chOff x="2197100" y="3829050"/>
            <a:chExt cx="1562100" cy="3937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334444" y="3476106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P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85921" y="1544161"/>
            <a:ext cx="163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X from my friend list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10719" y="2904351"/>
            <a:ext cx="1918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myself from X’s friend 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8350" y="2440672"/>
            <a:ext cx="60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i="1" baseline="-25000" dirty="0" smtClean="0">
                <a:solidFill>
                  <a:schemeClr val="accent6"/>
                </a:solidFill>
              </a:rPr>
              <a:t>C</a:t>
            </a:r>
            <a:r>
              <a:rPr lang="en-US" i="1" dirty="0" smtClean="0">
                <a:solidFill>
                  <a:schemeClr val="accent6"/>
                </a:solidFill>
              </a:rPr>
              <a:t>=</a:t>
            </a:r>
            <a:r>
              <a:rPr lang="en-US" dirty="0" smtClean="0">
                <a:solidFill>
                  <a:schemeClr val="accent6"/>
                </a:solidFill>
              </a:rPr>
              <a:t>6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68431" y="3797042"/>
            <a:ext cx="6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i="1" baseline="-25000" dirty="0" smtClean="0">
                <a:solidFill>
                  <a:schemeClr val="accent6"/>
                </a:solidFill>
              </a:rPr>
              <a:t>P</a:t>
            </a:r>
            <a:r>
              <a:rPr lang="en-US" i="1" dirty="0" smtClean="0">
                <a:solidFill>
                  <a:schemeClr val="accent6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8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696804" y="2254247"/>
            <a:ext cx="304800" cy="1384303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87304" y="2440672"/>
            <a:ext cx="51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dirty="0" smtClean="0">
                <a:solidFill>
                  <a:schemeClr val="accent6"/>
                </a:solidFill>
              </a:rPr>
              <a:t>=8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729193" y="2254247"/>
            <a:ext cx="1070479" cy="1384303"/>
          </a:xfrm>
          <a:prstGeom prst="straightConnector1">
            <a:avLst/>
          </a:prstGeom>
          <a:ln cap="rnd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515099" y="2440672"/>
            <a:ext cx="71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dirty="0" smtClean="0">
                <a:solidFill>
                  <a:schemeClr val="accent6"/>
                </a:solidFill>
              </a:rPr>
              <a:t>=15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23876" y="1721354"/>
            <a:ext cx="129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Risky post P</a:t>
            </a:r>
            <a:endParaRPr lang="en-US" dirty="0"/>
          </a:p>
        </p:txBody>
      </p:sp>
      <p:sp>
        <p:nvSpPr>
          <p:cNvPr id="70" name="Can 69"/>
          <p:cNvSpPr/>
          <p:nvPr/>
        </p:nvSpPr>
        <p:spPr>
          <a:xfrm>
            <a:off x="167242" y="2036840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71" name="Can 70"/>
          <p:cNvSpPr/>
          <p:nvPr/>
        </p:nvSpPr>
        <p:spPr>
          <a:xfrm>
            <a:off x="178273" y="345439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820555" y="3797042"/>
            <a:ext cx="51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dirty="0" smtClean="0">
                <a:solidFill>
                  <a:schemeClr val="accent6"/>
                </a:solidFill>
              </a:rPr>
              <a:t>=8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1141" y="4338771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8" name="Can 77"/>
          <p:cNvSpPr/>
          <p:nvPr/>
        </p:nvSpPr>
        <p:spPr>
          <a:xfrm>
            <a:off x="2020837" y="4861422"/>
            <a:ext cx="530868" cy="222046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4690310" y="4338771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&lt;8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675601" y="4780006"/>
            <a:ext cx="44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585883" y="5456023"/>
            <a:ext cx="62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[me]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128726" y="433877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2744144" y="4746203"/>
            <a:ext cx="4228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140200" y="4338771"/>
            <a:ext cx="0" cy="159212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278265" y="3428997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9501" y="206958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C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24000" y="2057397"/>
            <a:ext cx="3619500" cy="393700"/>
            <a:chOff x="2197100" y="3829050"/>
            <a:chExt cx="1562100" cy="3937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273800" y="2057397"/>
            <a:ext cx="2222500" cy="393700"/>
            <a:chOff x="2197100" y="3829050"/>
            <a:chExt cx="1562100" cy="3937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880100" y="2069581"/>
            <a:ext cx="45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278265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606903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000750" y="3428997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673850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147050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11438" y="5122906"/>
            <a:ext cx="44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[P]</a:t>
            </a:r>
            <a:endParaRPr lang="en-US" dirty="0"/>
          </a:p>
        </p:txBody>
      </p:sp>
      <p:sp>
        <p:nvSpPr>
          <p:cNvPr id="67" name="Can 66"/>
          <p:cNvSpPr/>
          <p:nvPr/>
        </p:nvSpPr>
        <p:spPr>
          <a:xfrm>
            <a:off x="2020837" y="5215050"/>
            <a:ext cx="530868" cy="222046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68" name="Can 67"/>
          <p:cNvSpPr/>
          <p:nvPr/>
        </p:nvSpPr>
        <p:spPr>
          <a:xfrm>
            <a:off x="2020837" y="5568677"/>
            <a:ext cx="530868" cy="222046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820344" y="4787900"/>
            <a:ext cx="119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friends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33044" y="51308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posts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833044" y="54610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X’s friends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28510" y="43387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513801" y="4780006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525683" y="5456023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6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0"/>
    </mc:Choice>
    <mc:Fallback xmlns="">
      <p:transition xmlns:p14="http://schemas.microsoft.com/office/powerpoint/2010/main" spd="slow" advTm="136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6" grpId="0"/>
      <p:bldP spid="40" grpId="0"/>
      <p:bldP spid="62" grpId="0"/>
      <p:bldP spid="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600200"/>
            <a:ext cx="83693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Lock-free read transactions across datacenters</a:t>
            </a:r>
            <a:endParaRPr lang="en-US" dirty="0"/>
          </a:p>
          <a:p>
            <a:r>
              <a:rPr lang="en-US" dirty="0" smtClean="0"/>
              <a:t>External </a:t>
            </a:r>
            <a:r>
              <a:rPr lang="en-US" dirty="0"/>
              <a:t>consistency</a:t>
            </a:r>
          </a:p>
          <a:p>
            <a:r>
              <a:rPr lang="en-US" dirty="0" smtClean="0"/>
              <a:t>Timestamp assignment</a:t>
            </a:r>
          </a:p>
          <a:p>
            <a:r>
              <a:rPr lang="en-US" dirty="0" smtClean="0"/>
              <a:t>TrueTime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ncertainty </a:t>
            </a:r>
            <a:r>
              <a:rPr lang="en-US" dirty="0"/>
              <a:t>in time </a:t>
            </a:r>
            <a:r>
              <a:rPr lang="en-US" dirty="0" smtClean="0"/>
              <a:t>can </a:t>
            </a:r>
            <a:r>
              <a:rPr lang="en-US" dirty="0"/>
              <a:t>be waited </a:t>
            </a:r>
            <a:r>
              <a:rPr lang="en-US" dirty="0" smtClean="0"/>
              <a:t>out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21"/>
    </mc:Choice>
    <mc:Fallback xmlns="">
      <p:transition xmlns:p14="http://schemas.microsoft.com/office/powerpoint/2010/main" spd="slow" advTm="2872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Haven’t We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read at the present time</a:t>
            </a:r>
          </a:p>
          <a:p>
            <a:r>
              <a:rPr lang="en-US" dirty="0" smtClean="0"/>
              <a:t>Atomic schema changes</a:t>
            </a:r>
          </a:p>
          <a:p>
            <a:pPr lvl="1"/>
            <a:r>
              <a:rPr lang="en-US" dirty="0" smtClean="0"/>
              <a:t>Mostly non-blocking</a:t>
            </a:r>
          </a:p>
          <a:p>
            <a:pPr lvl="1"/>
            <a:r>
              <a:rPr lang="en-US" dirty="0" smtClean="0"/>
              <a:t>Commit in the future</a:t>
            </a:r>
          </a:p>
          <a:p>
            <a:r>
              <a:rPr lang="en-US" dirty="0" smtClean="0"/>
              <a:t>Non-blocking reads in the past</a:t>
            </a:r>
          </a:p>
          <a:p>
            <a:pPr lvl="1"/>
            <a:r>
              <a:rPr lang="en-US" dirty="0" smtClean="0"/>
              <a:t>At any sufficiently up-to-date replica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6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04"/>
    </mc:Choice>
    <mc:Fallback xmlns="">
      <p:transition xmlns:p14="http://schemas.microsoft.com/office/powerpoint/2010/main" spd="slow" advTm="580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Spanner?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Distributed multiversion database</a:t>
            </a:r>
          </a:p>
          <a:p>
            <a:pPr marL="742950" lvl="2" indent="-342900"/>
            <a:r>
              <a:rPr lang="en-US" dirty="0" smtClean="0"/>
              <a:t>General-purpose transactions (ACID)</a:t>
            </a:r>
          </a:p>
          <a:p>
            <a:pPr marL="742950" lvl="2" indent="-342900"/>
            <a:r>
              <a:rPr lang="en-US" dirty="0" smtClean="0"/>
              <a:t>SQL query language</a:t>
            </a:r>
          </a:p>
          <a:p>
            <a:pPr marL="742950" lvl="2" indent="-342900"/>
            <a:r>
              <a:rPr lang="en-US" dirty="0" smtClean="0"/>
              <a:t>Schematized tables</a:t>
            </a:r>
          </a:p>
          <a:p>
            <a:pPr marL="742950" lvl="2" indent="-342900"/>
            <a:r>
              <a:rPr lang="en-US" dirty="0" smtClean="0"/>
              <a:t>Semi-relational data model</a:t>
            </a:r>
          </a:p>
          <a:p>
            <a:pPr marL="742950" lvl="2" indent="-342900"/>
            <a:endParaRPr lang="en-US" dirty="0"/>
          </a:p>
          <a:p>
            <a:pPr marL="0" indent="-400050"/>
            <a:r>
              <a:rPr lang="en-US" dirty="0" smtClean="0"/>
              <a:t>Running in production</a:t>
            </a:r>
          </a:p>
          <a:p>
            <a:pPr marL="800100" lvl="2" indent="-400050"/>
            <a:r>
              <a:rPr lang="en-US" dirty="0" smtClean="0"/>
              <a:t>Storage for Google’s ad data</a:t>
            </a:r>
          </a:p>
          <a:p>
            <a:pPr marL="800100" lvl="2" indent="-400050"/>
            <a:r>
              <a:rPr lang="en-US" dirty="0" smtClean="0"/>
              <a:t>Replaced a </a:t>
            </a:r>
            <a:r>
              <a:rPr lang="en-US" dirty="0" err="1" smtClean="0"/>
              <a:t>sharded</a:t>
            </a:r>
            <a:r>
              <a:rPr lang="en-US" dirty="0" smtClean="0"/>
              <a:t> MySQL database</a:t>
            </a:r>
          </a:p>
          <a:p>
            <a:pPr marL="0" lvl="1" indent="0">
              <a:buNone/>
            </a:pP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191"/>
    </mc:Choice>
    <mc:Fallback xmlns="">
      <p:transition xmlns:p14="http://schemas.microsoft.com/office/powerpoint/2010/main" spd="slow" advTm="9319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TrueTime Architecture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4454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Datacenter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53195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Datacenter 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0729" y="4442765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61220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Datacenter 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79157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05923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97898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05923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Atomic-clock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97898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79157" y="375920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Client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50900" y="3479800"/>
            <a:ext cx="685800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590800" y="3089275"/>
            <a:ext cx="1016000" cy="669925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</p:cNvCxnSpPr>
          <p:nvPr/>
        </p:nvCxnSpPr>
        <p:spPr>
          <a:xfrm flipV="1">
            <a:off x="2790457" y="2101851"/>
            <a:ext cx="3635743" cy="198119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0"/>
            <a:endCxn id="12" idx="2"/>
          </p:cNvCxnSpPr>
          <p:nvPr/>
        </p:nvCxnSpPr>
        <p:spPr>
          <a:xfrm flipV="1">
            <a:off x="2034807" y="3089275"/>
            <a:ext cx="0" cy="669925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603007" y="2101851"/>
            <a:ext cx="0" cy="165734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79157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4720" y="5225534"/>
            <a:ext cx="5916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Compute reference [earliest, latest] </a:t>
            </a:r>
            <a:r>
              <a:rPr lang="en-US" sz="2400" dirty="0"/>
              <a:t>= now ± </a:t>
            </a:r>
            <a:r>
              <a:rPr lang="en-US" sz="2400" dirty="0" smtClean="0"/>
              <a:t>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020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47"/>
    </mc:Choice>
    <mc:Fallback xmlns="">
      <p:transition xmlns:p14="http://schemas.microsoft.com/office/powerpoint/2010/main" spd="slow" advTm="1124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TrueTime implementation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36800" y="5105400"/>
            <a:ext cx="3860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59783" y="4920734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343149" y="3626715"/>
            <a:ext cx="0" cy="1472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198237" y="3161784"/>
            <a:ext cx="289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ε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266950" y="4845050"/>
            <a:ext cx="120650" cy="120650"/>
          </a:xfrm>
          <a:prstGeom prst="ellipse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344531" y="3517900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5030" y="5306199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0sec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76791" y="5306199"/>
            <a:ext cx="7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30sec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15546" y="5306199"/>
            <a:ext cx="7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60sec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384550" y="4514850"/>
            <a:ext cx="120650" cy="120650"/>
          </a:xfrm>
          <a:prstGeom prst="ellipse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521200" y="4730750"/>
            <a:ext cx="120650" cy="120650"/>
          </a:xfrm>
          <a:prstGeom prst="ellipse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54302" y="5306199"/>
            <a:ext cx="7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0sec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398" y="3512415"/>
            <a:ext cx="69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+6ms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441700" y="3187700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76969" y="3404980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473201"/>
            <a:ext cx="8229600" cy="14223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now = reference now + local-clock offset</a:t>
            </a:r>
          </a:p>
          <a:p>
            <a:pPr marL="457200" lvl="1" indent="0">
              <a:buNone/>
            </a:pPr>
            <a:r>
              <a:rPr lang="en-US" dirty="0" smtClean="0"/>
              <a:t>ε = reference ε + worst-case local-clock drift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2200" y="4718915"/>
            <a:ext cx="12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</a:t>
            </a:r>
          </a:p>
          <a:p>
            <a:r>
              <a:rPr lang="en-US" dirty="0" smtClean="0"/>
              <a:t>uncertainty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3697081"/>
            <a:ext cx="119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μs/</a:t>
            </a:r>
            <a:r>
              <a:rPr lang="en-US" dirty="0" smtClean="0"/>
              <a:t>sec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477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12"/>
    </mc:Choice>
    <mc:Fallback xmlns="">
      <p:transition xmlns:p14="http://schemas.microsoft.com/office/powerpoint/2010/main" spd="slow" advTm="821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0.13351 -0.2041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0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24 L 0.13125 -0.2041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-102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0.13194 -0.2041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-10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  <p:bldP spid="20" grpId="2" animBg="1"/>
      <p:bldP spid="46" grpId="1" animBg="1"/>
      <p:bldP spid="46" grpId="2" animBg="1"/>
      <p:bldP spid="47" grpId="1" animBg="1"/>
      <p:bldP spid="47" grpId="2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Clock Goes Rogue</a:t>
            </a:r>
            <a:r>
              <a:rPr lang="en-US" dirty="0"/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Timestamp assignment would violate external consistency</a:t>
            </a:r>
          </a:p>
          <a:p>
            <a:r>
              <a:rPr lang="en-US" dirty="0" smtClean="0"/>
              <a:t>Empirically unlikely based on 1 year of data</a:t>
            </a:r>
          </a:p>
          <a:p>
            <a:pPr lvl="1"/>
            <a:r>
              <a:rPr lang="en-US" dirty="0" smtClean="0"/>
              <a:t>Bad CPUs 6 times more likely than bad clocks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8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3"/>
    </mc:Choice>
    <mc:Fallback xmlns="">
      <p:transition xmlns:p14="http://schemas.microsoft.com/office/powerpoint/2010/main" spd="slow" advTm="305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Network-Induced Uncertainty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pic>
        <p:nvPicPr>
          <p:cNvPr id="10" name="Content Placeholder 9" descr="tt-talk.ep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667" b="-7667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7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2"/>
    </mc:Choice>
    <mc:Fallback xmlns="">
      <p:transition xmlns:p14="http://schemas.microsoft.com/office/powerpoint/2010/main" spd="slow" advTm="10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the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consistency/linearizability</a:t>
            </a:r>
          </a:p>
          <a:p>
            <a:r>
              <a:rPr lang="en-US" dirty="0" smtClean="0"/>
              <a:t>Distributed databases</a:t>
            </a:r>
          </a:p>
          <a:p>
            <a:r>
              <a:rPr lang="en-US" dirty="0" smtClean="0"/>
              <a:t>Concurrency control</a:t>
            </a:r>
          </a:p>
          <a:p>
            <a:r>
              <a:rPr lang="en-US" dirty="0" smtClean="0"/>
              <a:t>Replication</a:t>
            </a:r>
          </a:p>
          <a:p>
            <a:r>
              <a:rPr lang="en-US" dirty="0"/>
              <a:t>Time </a:t>
            </a:r>
            <a:r>
              <a:rPr lang="en-US" dirty="0" smtClean="0"/>
              <a:t>(</a:t>
            </a:r>
            <a:r>
              <a:rPr lang="en-US" dirty="0"/>
              <a:t>NTP, Marzullo)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2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"/>
    </mc:Choice>
    <mc:Fallback xmlns="">
      <p:transition xmlns:p14="http://schemas.microsoft.com/office/powerpoint/2010/main" spd="slow" advTm="96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Improving TrueTime</a:t>
            </a:r>
          </a:p>
          <a:p>
            <a:pPr lvl="1"/>
            <a:r>
              <a:rPr lang="en-US" dirty="0" smtClean="0"/>
              <a:t>Lower ε &lt; 1 ms</a:t>
            </a:r>
          </a:p>
          <a:p>
            <a:r>
              <a:rPr lang="en-US" dirty="0" smtClean="0"/>
              <a:t>Building out database features</a:t>
            </a:r>
          </a:p>
          <a:p>
            <a:pPr lvl="1"/>
            <a:r>
              <a:rPr lang="en-US" dirty="0" smtClean="0"/>
              <a:t>Finish implementing basic features</a:t>
            </a:r>
          </a:p>
          <a:p>
            <a:pPr lvl="1"/>
            <a:r>
              <a:rPr lang="en-US" dirty="0"/>
              <a:t>Efficiently support rich query patterns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7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1"/>
    </mc:Choice>
    <mc:Fallback xmlns="">
      <p:transition xmlns:p14="http://schemas.microsoft.com/office/powerpoint/2010/main" spd="slow" advTm="142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9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Reify clock uncertainty in time APIs</a:t>
            </a:r>
          </a:p>
          <a:p>
            <a:pPr lvl="1"/>
            <a:r>
              <a:rPr lang="en-US" dirty="0" smtClean="0"/>
              <a:t>Known unknowns are better than unknown unknowns</a:t>
            </a:r>
          </a:p>
          <a:p>
            <a:pPr lvl="1"/>
            <a:r>
              <a:rPr lang="en-US" dirty="0" smtClean="0"/>
              <a:t>Rethink algorithms to make use of uncertainty</a:t>
            </a:r>
          </a:p>
          <a:p>
            <a:r>
              <a:rPr lang="en-US" dirty="0" smtClean="0"/>
              <a:t>Stronger semantics are achievable</a:t>
            </a:r>
          </a:p>
          <a:p>
            <a:pPr lvl="1"/>
            <a:r>
              <a:rPr lang="en-US" dirty="0" smtClean="0"/>
              <a:t>Greater scale != weaker semantics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"/>
    </mc:Choice>
    <mc:Fallback xmlns="">
      <p:transition xmlns:p14="http://schemas.microsoft.com/office/powerpoint/2010/main" spd="slow" advTm="7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the Spanner team and customers</a:t>
            </a:r>
          </a:p>
          <a:p>
            <a:r>
              <a:rPr lang="en-US" dirty="0" smtClean="0"/>
              <a:t>To our shepherd and reviewers</a:t>
            </a:r>
          </a:p>
          <a:p>
            <a:r>
              <a:rPr lang="en-US" dirty="0" smtClean="0"/>
              <a:t>To lots of Googlers for feedback</a:t>
            </a:r>
          </a:p>
          <a:p>
            <a:r>
              <a:rPr lang="en-US" dirty="0" smtClean="0"/>
              <a:t>To you for listening!</a:t>
            </a:r>
          </a:p>
          <a:p>
            <a:endParaRPr lang="en-US" dirty="0"/>
          </a:p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0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8"/>
    </mc:Choice>
    <mc:Fallback xmlns="">
      <p:transition xmlns:p14="http://schemas.microsoft.com/office/powerpoint/2010/main" spd="slow" advTm="8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Social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6" name="Can 5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7" name="Can 6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8" name="Can 7"/>
          <p:cNvSpPr/>
          <p:nvPr/>
        </p:nvSpPr>
        <p:spPr>
          <a:xfrm>
            <a:off x="3878206" y="3141523"/>
            <a:ext cx="1545410" cy="1040044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1409" y="40911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08108" y="2992962"/>
            <a:ext cx="69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Brazil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8514" y="5126254"/>
            <a:ext cx="7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Russia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52878" y="5418286"/>
            <a:ext cx="69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8543" y="2958973"/>
            <a:ext cx="145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San Francisco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Seattle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Arizona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37814" y="1831595"/>
            <a:ext cx="1403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Sao Paulo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Santiago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Buenos Aires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81933" y="3961228"/>
            <a:ext cx="97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Moscow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Berlin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Krakow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0911" y="4070090"/>
            <a:ext cx="888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London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Paris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Berlin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Madrid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Lisbon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9" name="Can 18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992342" y="3067884"/>
            <a:ext cx="1355626" cy="1027672"/>
            <a:chOff x="992342" y="3067884"/>
            <a:chExt cx="1355626" cy="1027672"/>
          </a:xfrm>
        </p:grpSpPr>
        <p:grpSp>
          <p:nvGrpSpPr>
            <p:cNvPr id="26" name="Group 25"/>
            <p:cNvGrpSpPr/>
            <p:nvPr/>
          </p:nvGrpSpPr>
          <p:grpSpPr>
            <a:xfrm>
              <a:off x="992342" y="3067884"/>
              <a:ext cx="1355626" cy="1027672"/>
              <a:chOff x="5631367" y="3235596"/>
              <a:chExt cx="1355626" cy="1027672"/>
            </a:xfrm>
          </p:grpSpPr>
          <p:sp>
            <p:nvSpPr>
              <p:cNvPr id="27" name="Can 26"/>
              <p:cNvSpPr/>
              <p:nvPr/>
            </p:nvSpPr>
            <p:spPr>
              <a:xfrm>
                <a:off x="5631367" y="3235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8" name="Can 27"/>
              <p:cNvSpPr/>
              <p:nvPr/>
            </p:nvSpPr>
            <p:spPr>
              <a:xfrm>
                <a:off x="5783767" y="33879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9" name="Can 28"/>
              <p:cNvSpPr/>
              <p:nvPr/>
            </p:nvSpPr>
            <p:spPr>
              <a:xfrm>
                <a:off x="5936167" y="35403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0" name="Can 29"/>
              <p:cNvSpPr/>
              <p:nvPr/>
            </p:nvSpPr>
            <p:spPr>
              <a:xfrm>
                <a:off x="6088567" y="36927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1" name="Can 30"/>
              <p:cNvSpPr/>
              <p:nvPr/>
            </p:nvSpPr>
            <p:spPr>
              <a:xfrm>
                <a:off x="6240967" y="38451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2" name="Can 31"/>
              <p:cNvSpPr/>
              <p:nvPr/>
            </p:nvSpPr>
            <p:spPr>
              <a:xfrm>
                <a:off x="6393367" y="3997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293847" y="3397054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47316" y="1824440"/>
            <a:ext cx="1355626" cy="1027672"/>
            <a:chOff x="4547316" y="1824440"/>
            <a:chExt cx="1355626" cy="1027672"/>
          </a:xfrm>
        </p:grpSpPr>
        <p:grpSp>
          <p:nvGrpSpPr>
            <p:cNvPr id="33" name="Group 32"/>
            <p:cNvGrpSpPr/>
            <p:nvPr/>
          </p:nvGrpSpPr>
          <p:grpSpPr>
            <a:xfrm>
              <a:off x="4547316" y="1824440"/>
              <a:ext cx="1355626" cy="1027672"/>
              <a:chOff x="3648890" y="4005336"/>
              <a:chExt cx="1355626" cy="1027672"/>
            </a:xfrm>
          </p:grpSpPr>
          <p:sp>
            <p:nvSpPr>
              <p:cNvPr id="34" name="Can 33"/>
              <p:cNvSpPr/>
              <p:nvPr/>
            </p:nvSpPr>
            <p:spPr>
              <a:xfrm>
                <a:off x="3648890" y="4005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5" name="Can 34"/>
              <p:cNvSpPr/>
              <p:nvPr/>
            </p:nvSpPr>
            <p:spPr>
              <a:xfrm>
                <a:off x="3801290" y="41577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6" name="Can 35"/>
              <p:cNvSpPr/>
              <p:nvPr/>
            </p:nvSpPr>
            <p:spPr>
              <a:xfrm>
                <a:off x="3953690" y="43101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4106090" y="44625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8" name="Can 37"/>
              <p:cNvSpPr/>
              <p:nvPr/>
            </p:nvSpPr>
            <p:spPr>
              <a:xfrm>
                <a:off x="4258490" y="46149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9" name="Can 38"/>
              <p:cNvSpPr/>
              <p:nvPr/>
            </p:nvSpPr>
            <p:spPr>
              <a:xfrm>
                <a:off x="4410890" y="4767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4848821" y="2153610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970904" y="4321345"/>
            <a:ext cx="1355626" cy="1027672"/>
            <a:chOff x="2970904" y="4321345"/>
            <a:chExt cx="1355626" cy="1027672"/>
          </a:xfrm>
        </p:grpSpPr>
        <p:grpSp>
          <p:nvGrpSpPr>
            <p:cNvPr id="40" name="Group 39"/>
            <p:cNvGrpSpPr/>
            <p:nvPr/>
          </p:nvGrpSpPr>
          <p:grpSpPr>
            <a:xfrm>
              <a:off x="2970904" y="4321345"/>
              <a:ext cx="1355626" cy="1027672"/>
              <a:chOff x="1462878" y="3235596"/>
              <a:chExt cx="1355626" cy="1027672"/>
            </a:xfrm>
          </p:grpSpPr>
          <p:sp>
            <p:nvSpPr>
              <p:cNvPr id="41" name="Can 40"/>
              <p:cNvSpPr/>
              <p:nvPr/>
            </p:nvSpPr>
            <p:spPr>
              <a:xfrm>
                <a:off x="1462878" y="3235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2" name="Can 41"/>
              <p:cNvSpPr/>
              <p:nvPr/>
            </p:nvSpPr>
            <p:spPr>
              <a:xfrm>
                <a:off x="1615278" y="33879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3" name="Can 42"/>
              <p:cNvSpPr/>
              <p:nvPr/>
            </p:nvSpPr>
            <p:spPr>
              <a:xfrm>
                <a:off x="1767678" y="35403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4" name="Can 43"/>
              <p:cNvSpPr/>
              <p:nvPr/>
            </p:nvSpPr>
            <p:spPr>
              <a:xfrm>
                <a:off x="1920078" y="36927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5" name="Can 44"/>
              <p:cNvSpPr/>
              <p:nvPr/>
            </p:nvSpPr>
            <p:spPr>
              <a:xfrm>
                <a:off x="2072478" y="38451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6" name="Can 45"/>
              <p:cNvSpPr/>
              <p:nvPr/>
            </p:nvSpPr>
            <p:spPr>
              <a:xfrm>
                <a:off x="2224878" y="3997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272409" y="46505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39414" y="3917145"/>
            <a:ext cx="1355626" cy="1027672"/>
            <a:chOff x="5987014" y="3917145"/>
            <a:chExt cx="1355626" cy="1027672"/>
          </a:xfrm>
        </p:grpSpPr>
        <p:grpSp>
          <p:nvGrpSpPr>
            <p:cNvPr id="18" name="Group 17"/>
            <p:cNvGrpSpPr/>
            <p:nvPr/>
          </p:nvGrpSpPr>
          <p:grpSpPr>
            <a:xfrm>
              <a:off x="5987014" y="3917145"/>
              <a:ext cx="1355626" cy="1027672"/>
              <a:chOff x="2408280" y="2080570"/>
              <a:chExt cx="1355626" cy="1027672"/>
            </a:xfrm>
          </p:grpSpPr>
          <p:sp>
            <p:nvSpPr>
              <p:cNvPr id="20" name="Can 19"/>
              <p:cNvSpPr/>
              <p:nvPr/>
            </p:nvSpPr>
            <p:spPr>
              <a:xfrm>
                <a:off x="2408280" y="2080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1" name="Can 20"/>
              <p:cNvSpPr/>
              <p:nvPr/>
            </p:nvSpPr>
            <p:spPr>
              <a:xfrm>
                <a:off x="2560680" y="22329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2" name="Can 21"/>
              <p:cNvSpPr/>
              <p:nvPr/>
            </p:nvSpPr>
            <p:spPr>
              <a:xfrm>
                <a:off x="2713080" y="23853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3" name="Can 22"/>
              <p:cNvSpPr/>
              <p:nvPr/>
            </p:nvSpPr>
            <p:spPr>
              <a:xfrm>
                <a:off x="2865480" y="25377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4" name="Can 23"/>
              <p:cNvSpPr/>
              <p:nvPr/>
            </p:nvSpPr>
            <p:spPr>
              <a:xfrm>
                <a:off x="3017880" y="26901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5" name="Can 24"/>
              <p:cNvSpPr/>
              <p:nvPr/>
            </p:nvSpPr>
            <p:spPr>
              <a:xfrm>
                <a:off x="3170280" y="2842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6288519" y="42463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1979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60"/>
    </mc:Choice>
    <mc:Fallback xmlns="">
      <p:transition xmlns:p14="http://schemas.microsoft.com/office/powerpoint/2010/main" spd="slow" advTm="6476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361 -0.02778 " pathEditMode="relative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785 0.1669 " pathEditMode="relative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41 0.11135 " pathEditMode="relative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549 -0.19236 " pathEditMode="relative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9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Feature: Lock-free distributed read transactions</a:t>
            </a:r>
          </a:p>
          <a:p>
            <a:r>
              <a:rPr lang="en-US" dirty="0" smtClean="0"/>
              <a:t>Property: External consistency of distributed transactions</a:t>
            </a:r>
          </a:p>
          <a:p>
            <a:pPr lvl="1"/>
            <a:r>
              <a:rPr lang="en-US" dirty="0" smtClean="0"/>
              <a:t>First system at global scale</a:t>
            </a:r>
          </a:p>
          <a:p>
            <a:r>
              <a:rPr lang="en-US" dirty="0" smtClean="0"/>
              <a:t>Implementation: Integration of concurrency control, replication, and 2PC</a:t>
            </a:r>
          </a:p>
          <a:p>
            <a:pPr lvl="1"/>
            <a:r>
              <a:rPr lang="en-US" dirty="0" smtClean="0"/>
              <a:t>Correctness and performance</a:t>
            </a:r>
          </a:p>
          <a:p>
            <a:r>
              <a:rPr lang="en-US" dirty="0" smtClean="0"/>
              <a:t>Enabling technology: TrueTime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nterval-based global time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1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05"/>
    </mc:Choice>
    <mc:Fallback xmlns="">
      <p:transition xmlns:p14="http://schemas.microsoft.com/office/powerpoint/2010/main" spd="slow" advTm="7090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5725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Read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03399"/>
          </a:xfrm>
        </p:spPr>
        <p:txBody>
          <a:bodyPr>
            <a:normAutofit/>
          </a:bodyPr>
          <a:lstStyle/>
          <a:p>
            <a:r>
              <a:rPr lang="en-US" dirty="0"/>
              <a:t>Generate a page of friends’ recent </a:t>
            </a:r>
            <a:r>
              <a:rPr lang="en-US" dirty="0" smtClean="0"/>
              <a:t>posts</a:t>
            </a:r>
          </a:p>
          <a:p>
            <a:pPr lvl="1"/>
            <a:r>
              <a:rPr lang="en-US" dirty="0" smtClean="0"/>
              <a:t>Consistent view of friend list and their posts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51262"/>
            <a:ext cx="8229600" cy="210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accent6"/>
                </a:solidFill>
              </a:rPr>
              <a:t>Why consistency matters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Remove untrustworthy person X as friend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Post P: “My government is repressive…”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266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30"/>
    </mc:Choice>
    <mc:Fallback xmlns="">
      <p:transition xmlns:p14="http://schemas.microsoft.com/office/powerpoint/2010/main" spd="slow" advTm="5133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/>
          <p:cNvSpPr/>
          <p:nvPr/>
        </p:nvSpPr>
        <p:spPr>
          <a:xfrm>
            <a:off x="3738970" y="2706456"/>
            <a:ext cx="1880780" cy="1503680"/>
          </a:xfrm>
          <a:prstGeom prst="can">
            <a:avLst/>
          </a:prstGeom>
          <a:solidFill>
            <a:schemeClr val="accent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71" name="Can 70"/>
          <p:cNvSpPr/>
          <p:nvPr/>
        </p:nvSpPr>
        <p:spPr>
          <a:xfrm>
            <a:off x="3738970" y="2706456"/>
            <a:ext cx="1880780" cy="150368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Machine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39519" y="29900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Friend2 post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619750" y="2432566"/>
            <a:ext cx="831850" cy="76069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10300" y="2063234"/>
            <a:ext cx="191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my page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9519" y="26725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 post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1642" y="3764756"/>
            <a:ext cx="171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Friend1000 post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94551" y="3459956"/>
            <a:ext cx="164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Friend999 post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2482131" y="29211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82131" y="40006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482131" y="3230231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482131" y="3691664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997200" y="2247900"/>
            <a:ext cx="0" cy="22479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6" idx="2"/>
          </p:cNvCxnSpPr>
          <p:nvPr/>
        </p:nvCxnSpPr>
        <p:spPr>
          <a:xfrm>
            <a:off x="7166846" y="2432566"/>
            <a:ext cx="0" cy="55749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24066" y="1860034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Block </a:t>
            </a:r>
            <a:r>
              <a:rPr lang="en-US" dirty="0">
                <a:solidFill>
                  <a:srgbClr val="800000"/>
                </a:solidFill>
              </a:rPr>
              <a:t>writes 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800000"/>
              </a:solidFill>
            </a:endParaRPr>
          </a:p>
          <a:p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07819" y="319325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1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06"/>
    </mc:Choice>
    <mc:Fallback xmlns="">
      <p:transition xmlns:p14="http://schemas.microsoft.com/office/powerpoint/2010/main" spd="slow" advTm="1340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L 0.27222 3.33333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3459017" y="3931918"/>
            <a:ext cx="1592580" cy="1211582"/>
          </a:xfrm>
          <a:prstGeom prst="can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 </a:t>
            </a:r>
            <a:endParaRPr lang="en-US" dirty="0"/>
          </a:p>
        </p:txBody>
      </p:sp>
      <p:sp>
        <p:nvSpPr>
          <p:cNvPr id="71" name="Can 70"/>
          <p:cNvSpPr/>
          <p:nvPr/>
        </p:nvSpPr>
        <p:spPr>
          <a:xfrm>
            <a:off x="3459017" y="3931918"/>
            <a:ext cx="1592580" cy="121158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Machines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3459017" y="2103665"/>
            <a:ext cx="1592580" cy="1290022"/>
          </a:xfrm>
          <a:prstGeom prst="can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  <a:endParaRPr lang="en-US" dirty="0"/>
          </a:p>
        </p:txBody>
      </p:sp>
      <p:cxnSp>
        <p:nvCxnSpPr>
          <p:cNvPr id="50" name="Straight Connector 49"/>
          <p:cNvCxnSpPr>
            <a:stCxn id="51" idx="1"/>
            <a:endCxn id="9" idx="4"/>
          </p:cNvCxnSpPr>
          <p:nvPr/>
        </p:nvCxnSpPr>
        <p:spPr>
          <a:xfrm flipH="1" flipV="1">
            <a:off x="5051597" y="2748676"/>
            <a:ext cx="1450803" cy="90178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02400" y="3465790"/>
            <a:ext cx="191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my page</a:t>
            </a:r>
            <a:endParaRPr lang="en-US" dirty="0"/>
          </a:p>
        </p:txBody>
      </p:sp>
      <p:cxnSp>
        <p:nvCxnSpPr>
          <p:cNvPr id="53" name="Straight Connector 52"/>
          <p:cNvCxnSpPr>
            <a:stCxn id="51" idx="1"/>
            <a:endCxn id="8" idx="4"/>
          </p:cNvCxnSpPr>
          <p:nvPr/>
        </p:nvCxnSpPr>
        <p:spPr>
          <a:xfrm flipH="1">
            <a:off x="5051597" y="3650456"/>
            <a:ext cx="1450803" cy="887253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9534" y="2786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Friend2 post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09534" y="24312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 post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1657" y="4361656"/>
            <a:ext cx="171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Friend1000 post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8651" y="4056856"/>
            <a:ext cx="159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Friend999 post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190031" y="26798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190031" y="45975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190031" y="2988931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190031" y="4288564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705100" y="2140466"/>
            <a:ext cx="0" cy="2609334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an 65"/>
          <p:cNvSpPr/>
          <p:nvPr/>
        </p:nvSpPr>
        <p:spPr>
          <a:xfrm>
            <a:off x="3459017" y="2104238"/>
            <a:ext cx="1592580" cy="1288877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  <a:endParaRPr lang="en-US" dirty="0"/>
          </a:p>
        </p:txBody>
      </p:sp>
      <p:cxnSp>
        <p:nvCxnSpPr>
          <p:cNvPr id="72" name="Straight Connector 71"/>
          <p:cNvCxnSpPr>
            <a:stCxn id="51" idx="2"/>
          </p:cNvCxnSpPr>
          <p:nvPr/>
        </p:nvCxnSpPr>
        <p:spPr>
          <a:xfrm flipH="1">
            <a:off x="6616704" y="3835122"/>
            <a:ext cx="842242" cy="702587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1" idx="0"/>
          </p:cNvCxnSpPr>
          <p:nvPr/>
        </p:nvCxnSpPr>
        <p:spPr>
          <a:xfrm flipH="1" flipV="1">
            <a:off x="6616704" y="2800588"/>
            <a:ext cx="842242" cy="665202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31966" y="177113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Block writes 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80000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68119" y="337105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569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92"/>
    </mc:Choice>
    <mc:Fallback xmlns="">
      <p:transition xmlns:p14="http://schemas.microsoft.com/office/powerpoint/2010/main" spd="slow" advTm="6739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0.18663 -4.0740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18663 -4.44444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18646 -4.44444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0.18646 -4.07407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1" grpId="2" animBg="1"/>
      <p:bldP spid="71" grpId="3" animBg="1"/>
      <p:bldP spid="71" grpId="4" animBg="1"/>
      <p:bldP spid="66" grpId="0" animBg="1"/>
      <p:bldP spid="66" grpId="1" animBg="1"/>
      <p:bldP spid="66" grpId="2" animBg="1"/>
      <p:bldP spid="66" grpId="3" animBg="1"/>
      <p:bldP spid="66" grpId="4" animBg="1"/>
      <p:bldP spid="2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n 30"/>
          <p:cNvSpPr/>
          <p:nvPr/>
        </p:nvSpPr>
        <p:spPr>
          <a:xfrm>
            <a:off x="3751117" y="5054600"/>
            <a:ext cx="1592580" cy="121158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 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3751117" y="3868418"/>
            <a:ext cx="1592580" cy="1211582"/>
          </a:xfrm>
          <a:prstGeom prst="can">
            <a:avLst/>
          </a:prstGeom>
          <a:solidFill>
            <a:schemeClr val="accent2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 </a:t>
            </a:r>
            <a:endParaRPr lang="en-US" dirty="0"/>
          </a:p>
        </p:txBody>
      </p:sp>
      <p:sp>
        <p:nvSpPr>
          <p:cNvPr id="24" name="Can 23"/>
          <p:cNvSpPr/>
          <p:nvPr/>
        </p:nvSpPr>
        <p:spPr>
          <a:xfrm>
            <a:off x="3751117" y="2584050"/>
            <a:ext cx="1592580" cy="1290022"/>
          </a:xfrm>
          <a:prstGeom prst="can">
            <a:avLst/>
          </a:prstGeom>
          <a:solidFill>
            <a:schemeClr val="accent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Datacenters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3751117" y="1297181"/>
            <a:ext cx="1592580" cy="1290022"/>
          </a:xfrm>
          <a:prstGeom prst="can">
            <a:avLst/>
          </a:prstGeom>
          <a:solidFill>
            <a:srgbClr val="9BBB59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  <a:endParaRPr lang="en-US" dirty="0"/>
          </a:p>
        </p:txBody>
      </p:sp>
      <p:cxnSp>
        <p:nvCxnSpPr>
          <p:cNvPr id="50" name="Straight Connector 49"/>
          <p:cNvCxnSpPr>
            <a:stCxn id="51" idx="1"/>
            <a:endCxn id="24" idx="4"/>
          </p:cNvCxnSpPr>
          <p:nvPr/>
        </p:nvCxnSpPr>
        <p:spPr>
          <a:xfrm flipH="1" flipV="1">
            <a:off x="5343697" y="3229061"/>
            <a:ext cx="1666703" cy="593639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10400" y="3638034"/>
            <a:ext cx="191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my page</a:t>
            </a:r>
            <a:endParaRPr lang="en-US" dirty="0"/>
          </a:p>
        </p:txBody>
      </p:sp>
      <p:cxnSp>
        <p:nvCxnSpPr>
          <p:cNvPr id="53" name="Straight Connector 52"/>
          <p:cNvCxnSpPr>
            <a:endCxn id="8" idx="4"/>
          </p:cNvCxnSpPr>
          <p:nvPr/>
        </p:nvCxnSpPr>
        <p:spPr>
          <a:xfrm flipH="1">
            <a:off x="5343697" y="3868418"/>
            <a:ext cx="1666704" cy="605791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01634" y="29900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Friend2 post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01634" y="16692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 post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3757" y="5441156"/>
            <a:ext cx="171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Friend1000 post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70751" y="4260056"/>
            <a:ext cx="159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Friend999 post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482131" y="19178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82131" y="56135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482131" y="3192131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131" y="4491764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486650" y="4013674"/>
            <a:ext cx="755650" cy="1715256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486650" y="4041028"/>
            <a:ext cx="450850" cy="450736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60219" y="361235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cxnSp>
        <p:nvCxnSpPr>
          <p:cNvPr id="27" name="Straight Connector 26"/>
          <p:cNvCxnSpPr>
            <a:endCxn id="9" idx="4"/>
          </p:cNvCxnSpPr>
          <p:nvPr/>
        </p:nvCxnSpPr>
        <p:spPr>
          <a:xfrm flipH="1" flipV="1">
            <a:off x="5343697" y="1942192"/>
            <a:ext cx="1666704" cy="1695842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1" idx="4"/>
          </p:cNvCxnSpPr>
          <p:nvPr/>
        </p:nvCxnSpPr>
        <p:spPr>
          <a:xfrm flipH="1">
            <a:off x="5343697" y="3956566"/>
            <a:ext cx="1666704" cy="1703825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7486650" y="1981203"/>
            <a:ext cx="755650" cy="1656831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486650" y="3237946"/>
            <a:ext cx="450850" cy="400088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95334" y="19486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49770" y="3319502"/>
            <a:ext cx="69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39655" y="5696188"/>
            <a:ext cx="7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Russia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9093" y="4629388"/>
            <a:ext cx="69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Brazil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869594" y="1428356"/>
            <a:ext cx="1355626" cy="1027672"/>
            <a:chOff x="992342" y="3067884"/>
            <a:chExt cx="1355626" cy="1027672"/>
          </a:xfrm>
        </p:grpSpPr>
        <p:grpSp>
          <p:nvGrpSpPr>
            <p:cNvPr id="75" name="Group 74"/>
            <p:cNvGrpSpPr/>
            <p:nvPr/>
          </p:nvGrpSpPr>
          <p:grpSpPr>
            <a:xfrm>
              <a:off x="992342" y="3067884"/>
              <a:ext cx="1355626" cy="1027672"/>
              <a:chOff x="5631367" y="3235596"/>
              <a:chExt cx="1355626" cy="1027672"/>
            </a:xfrm>
          </p:grpSpPr>
          <p:sp>
            <p:nvSpPr>
              <p:cNvPr id="77" name="Can 76"/>
              <p:cNvSpPr/>
              <p:nvPr/>
            </p:nvSpPr>
            <p:spPr>
              <a:xfrm>
                <a:off x="5631367" y="3235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78" name="Can 77"/>
              <p:cNvSpPr/>
              <p:nvPr/>
            </p:nvSpPr>
            <p:spPr>
              <a:xfrm>
                <a:off x="5783767" y="33879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79" name="Can 78"/>
              <p:cNvSpPr/>
              <p:nvPr/>
            </p:nvSpPr>
            <p:spPr>
              <a:xfrm>
                <a:off x="5936167" y="35403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0" name="Can 79"/>
              <p:cNvSpPr/>
              <p:nvPr/>
            </p:nvSpPr>
            <p:spPr>
              <a:xfrm>
                <a:off x="6088567" y="36927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1" name="Can 80"/>
              <p:cNvSpPr/>
              <p:nvPr/>
            </p:nvSpPr>
            <p:spPr>
              <a:xfrm>
                <a:off x="6240967" y="38451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2" name="Can 81"/>
              <p:cNvSpPr/>
              <p:nvPr/>
            </p:nvSpPr>
            <p:spPr>
              <a:xfrm>
                <a:off x="6393367" y="3997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1293847" y="3397054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869594" y="3960373"/>
            <a:ext cx="1355626" cy="1027672"/>
            <a:chOff x="4547316" y="1824440"/>
            <a:chExt cx="1355626" cy="1027672"/>
          </a:xfrm>
        </p:grpSpPr>
        <p:grpSp>
          <p:nvGrpSpPr>
            <p:cNvPr id="84" name="Group 83"/>
            <p:cNvGrpSpPr/>
            <p:nvPr/>
          </p:nvGrpSpPr>
          <p:grpSpPr>
            <a:xfrm>
              <a:off x="4547316" y="1824440"/>
              <a:ext cx="1355626" cy="1027672"/>
              <a:chOff x="3648890" y="4005336"/>
              <a:chExt cx="1355626" cy="1027672"/>
            </a:xfrm>
          </p:grpSpPr>
          <p:sp>
            <p:nvSpPr>
              <p:cNvPr id="86" name="Can 85"/>
              <p:cNvSpPr/>
              <p:nvPr/>
            </p:nvSpPr>
            <p:spPr>
              <a:xfrm>
                <a:off x="3648890" y="4005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7" name="Can 86"/>
              <p:cNvSpPr/>
              <p:nvPr/>
            </p:nvSpPr>
            <p:spPr>
              <a:xfrm>
                <a:off x="3801290" y="41577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8" name="Can 87"/>
              <p:cNvSpPr/>
              <p:nvPr/>
            </p:nvSpPr>
            <p:spPr>
              <a:xfrm>
                <a:off x="3953690" y="43101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9" name="Can 88"/>
              <p:cNvSpPr/>
              <p:nvPr/>
            </p:nvSpPr>
            <p:spPr>
              <a:xfrm>
                <a:off x="4106090" y="44625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0" name="Can 89"/>
              <p:cNvSpPr/>
              <p:nvPr/>
            </p:nvSpPr>
            <p:spPr>
              <a:xfrm>
                <a:off x="4258490" y="46149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1" name="Can 90"/>
              <p:cNvSpPr/>
              <p:nvPr/>
            </p:nvSpPr>
            <p:spPr>
              <a:xfrm>
                <a:off x="4410890" y="4767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4848821" y="2153610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69594" y="2715225"/>
            <a:ext cx="1355626" cy="1027672"/>
            <a:chOff x="2970904" y="4321345"/>
            <a:chExt cx="1355626" cy="1027672"/>
          </a:xfrm>
        </p:grpSpPr>
        <p:grpSp>
          <p:nvGrpSpPr>
            <p:cNvPr id="93" name="Group 92"/>
            <p:cNvGrpSpPr/>
            <p:nvPr/>
          </p:nvGrpSpPr>
          <p:grpSpPr>
            <a:xfrm>
              <a:off x="2970904" y="4321345"/>
              <a:ext cx="1355626" cy="1027672"/>
              <a:chOff x="1462878" y="3235596"/>
              <a:chExt cx="1355626" cy="1027672"/>
            </a:xfrm>
          </p:grpSpPr>
          <p:sp>
            <p:nvSpPr>
              <p:cNvPr id="95" name="Can 94"/>
              <p:cNvSpPr/>
              <p:nvPr/>
            </p:nvSpPr>
            <p:spPr>
              <a:xfrm>
                <a:off x="1462878" y="3235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6" name="Can 95"/>
              <p:cNvSpPr/>
              <p:nvPr/>
            </p:nvSpPr>
            <p:spPr>
              <a:xfrm>
                <a:off x="1615278" y="33879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7" name="Can 96"/>
              <p:cNvSpPr/>
              <p:nvPr/>
            </p:nvSpPr>
            <p:spPr>
              <a:xfrm>
                <a:off x="1767678" y="35403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8" name="Can 97"/>
              <p:cNvSpPr/>
              <p:nvPr/>
            </p:nvSpPr>
            <p:spPr>
              <a:xfrm>
                <a:off x="1920078" y="36927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9" name="Can 98"/>
              <p:cNvSpPr/>
              <p:nvPr/>
            </p:nvSpPr>
            <p:spPr>
              <a:xfrm>
                <a:off x="2072478" y="38451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0" name="Can 99"/>
              <p:cNvSpPr/>
              <p:nvPr/>
            </p:nvSpPr>
            <p:spPr>
              <a:xfrm>
                <a:off x="2224878" y="3997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3272409" y="46505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869594" y="5146555"/>
            <a:ext cx="1355626" cy="1027672"/>
            <a:chOff x="5987014" y="3917145"/>
            <a:chExt cx="1355626" cy="10276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987014" y="3917145"/>
              <a:ext cx="1355626" cy="1027672"/>
              <a:chOff x="2408280" y="2080570"/>
              <a:chExt cx="1355626" cy="1027672"/>
            </a:xfrm>
          </p:grpSpPr>
          <p:sp>
            <p:nvSpPr>
              <p:cNvPr id="104" name="Can 103"/>
              <p:cNvSpPr/>
              <p:nvPr/>
            </p:nvSpPr>
            <p:spPr>
              <a:xfrm>
                <a:off x="2408280" y="2080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5" name="Can 104"/>
              <p:cNvSpPr/>
              <p:nvPr/>
            </p:nvSpPr>
            <p:spPr>
              <a:xfrm>
                <a:off x="2560680" y="22329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6" name="Can 105"/>
              <p:cNvSpPr/>
              <p:nvPr/>
            </p:nvSpPr>
            <p:spPr>
              <a:xfrm>
                <a:off x="2713080" y="23853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7" name="Can 106"/>
              <p:cNvSpPr/>
              <p:nvPr/>
            </p:nvSpPr>
            <p:spPr>
              <a:xfrm>
                <a:off x="2865480" y="25377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8" name="Can 107"/>
              <p:cNvSpPr/>
              <p:nvPr/>
            </p:nvSpPr>
            <p:spPr>
              <a:xfrm>
                <a:off x="3017880" y="26901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9" name="Can 108"/>
              <p:cNvSpPr/>
              <p:nvPr/>
            </p:nvSpPr>
            <p:spPr>
              <a:xfrm>
                <a:off x="3170280" y="2842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6288519" y="42463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06181" y="1711656"/>
            <a:ext cx="890439" cy="4081571"/>
            <a:chOff x="4106181" y="1711656"/>
            <a:chExt cx="890439" cy="4081571"/>
          </a:xfrm>
        </p:grpSpPr>
        <p:sp>
          <p:nvSpPr>
            <p:cNvPr id="111" name="Can 110"/>
            <p:cNvSpPr/>
            <p:nvPr/>
          </p:nvSpPr>
          <p:spPr>
            <a:xfrm>
              <a:off x="4250594" y="3096225"/>
              <a:ext cx="593626" cy="265672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2" name="Can 111"/>
            <p:cNvSpPr/>
            <p:nvPr/>
          </p:nvSpPr>
          <p:spPr>
            <a:xfrm>
              <a:off x="4250594" y="4341373"/>
              <a:ext cx="593626" cy="265672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3" name="Can 112"/>
            <p:cNvSpPr/>
            <p:nvPr/>
          </p:nvSpPr>
          <p:spPr>
            <a:xfrm>
              <a:off x="4250594" y="5527555"/>
              <a:ext cx="593626" cy="265672"/>
            </a:xfrm>
            <a:prstGeom prst="can">
              <a:avLst/>
            </a:prstGeom>
            <a:solidFill>
              <a:srgbClr val="8064A2"/>
            </a:solidFill>
            <a:ln>
              <a:solidFill>
                <a:srgbClr val="8064A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4" name="Can 113"/>
            <p:cNvSpPr/>
            <p:nvPr/>
          </p:nvSpPr>
          <p:spPr>
            <a:xfrm>
              <a:off x="4106181" y="171165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0" name="Can 109"/>
            <p:cNvSpPr/>
            <p:nvPr/>
          </p:nvSpPr>
          <p:spPr>
            <a:xfrm>
              <a:off x="4250594" y="180935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74" name="Can 73"/>
            <p:cNvSpPr/>
            <p:nvPr/>
          </p:nvSpPr>
          <p:spPr>
            <a:xfrm>
              <a:off x="4402994" y="196175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5" name="Can 114"/>
            <p:cNvSpPr/>
            <p:nvPr/>
          </p:nvSpPr>
          <p:spPr>
            <a:xfrm>
              <a:off x="4402994" y="4493773"/>
              <a:ext cx="593626" cy="265672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7083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01"/>
    </mc:Choice>
    <mc:Fallback xmlns="">
      <p:transition xmlns:p14="http://schemas.microsoft.com/office/powerpoint/2010/main" spd="slow" advTm="4390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7.40741E-7 L 0.27223 0.0037 " pathEditMode="relative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" grpId="0" animBg="1"/>
      <p:bldP spid="24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1499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Transactions that write use strict 2PL</a:t>
            </a:r>
          </a:p>
          <a:p>
            <a:pPr lvl="1"/>
            <a:r>
              <a:rPr lang="en-US" dirty="0" smtClean="0"/>
              <a:t>Each transaction </a:t>
            </a:r>
            <a:r>
              <a:rPr lang="en-US" i="1" dirty="0" smtClean="0"/>
              <a:t>T</a:t>
            </a:r>
            <a:r>
              <a:rPr lang="en-US" dirty="0" smtClean="0"/>
              <a:t> is assigned a timestamp </a:t>
            </a:r>
            <a:r>
              <a:rPr lang="en-US" i="1" dirty="0" smtClean="0"/>
              <a:t>s</a:t>
            </a:r>
            <a:endParaRPr lang="en-US" dirty="0" smtClean="0"/>
          </a:p>
          <a:p>
            <a:pPr lvl="1"/>
            <a:r>
              <a:rPr lang="en-US" dirty="0" smtClean="0"/>
              <a:t>Data written by </a:t>
            </a:r>
            <a:r>
              <a:rPr lang="en-US" i="1" dirty="0" smtClean="0"/>
              <a:t>T</a:t>
            </a:r>
            <a:r>
              <a:rPr lang="en-US" dirty="0" smtClean="0"/>
              <a:t> is timestamped with </a:t>
            </a:r>
            <a:r>
              <a:rPr lang="en-US" i="1" dirty="0" smtClean="0"/>
              <a:t>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5341" y="3843471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59972" y="38434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801310" y="3843471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&lt;8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86601" y="4284706"/>
            <a:ext cx="44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96883" y="4960723"/>
            <a:ext cx="62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[me]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69926" y="384347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58344" y="4250903"/>
            <a:ext cx="4355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54400" y="3843471"/>
            <a:ext cx="0" cy="159212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39938" y="4627606"/>
            <a:ext cx="44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[P]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34544" y="4292600"/>
            <a:ext cx="119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friends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47244" y="46355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posts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47244" y="49657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X’s friends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51801" y="4284706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51801" y="4970506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[]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97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08"/>
    </mc:Choice>
    <mc:Fallback xmlns="">
      <p:transition xmlns:p14="http://schemas.microsoft.com/office/powerpoint/2010/main" spd="slow" advTm="4540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2.2|15.3|24.2|7.8|3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2.6|4.9|8.2|3.5|3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2.9|1.9|14.4|3.1|9.3|4.7|24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6|0.9|0.5|1.3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1.3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25.1|1.1|5.9|11.2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16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25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2.7|2.4|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2"/>
</p:tagLst>
</file>

<file path=ppt/theme/theme1.xml><?xml version="1.0" encoding="utf-8"?>
<a:theme xmlns:a="http://schemas.openxmlformats.org/drawingml/2006/main" name="Google Template">
  <a:themeElements>
    <a:clrScheme name="Custom 5">
      <a:dk1>
        <a:srgbClr val="FFFF00"/>
      </a:dk1>
      <a:lt1>
        <a:sysClr val="window" lastClr="FFFFFF"/>
      </a:lt1>
      <a:dk2>
        <a:srgbClr val="1B4171"/>
      </a:dk2>
      <a:lt2>
        <a:srgbClr val="EEECE1"/>
      </a:lt2>
      <a:accent1>
        <a:srgbClr val="2F0A82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Google Template.potx</Template>
  <TotalTime>14776</TotalTime>
  <Words>936</Words>
  <Application>Microsoft Macintosh PowerPoint</Application>
  <PresentationFormat>On-screen Show (4:3)</PresentationFormat>
  <Paragraphs>372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Google Template</vt:lpstr>
      <vt:lpstr>Spanner: Google’s Globally-Distributed Database</vt:lpstr>
      <vt:lpstr>What is Spanner?</vt:lpstr>
      <vt:lpstr>Example: Social Network</vt:lpstr>
      <vt:lpstr>Overview</vt:lpstr>
      <vt:lpstr>Read Transactions</vt:lpstr>
      <vt:lpstr>Single Machine</vt:lpstr>
      <vt:lpstr>Multiple Machines</vt:lpstr>
      <vt:lpstr>Multiple Datacenters</vt:lpstr>
      <vt:lpstr>Version Management</vt:lpstr>
      <vt:lpstr>Synchronizing Snapshots</vt:lpstr>
      <vt:lpstr>Timestamps, Global Clock</vt:lpstr>
      <vt:lpstr>Timestamp Invariants</vt:lpstr>
      <vt:lpstr>TrueTime</vt:lpstr>
      <vt:lpstr>Timestamps and TrueTime</vt:lpstr>
      <vt:lpstr>Commit Wait and Replication</vt:lpstr>
      <vt:lpstr>Commit Wait and 2-Phase Commit</vt:lpstr>
      <vt:lpstr>Example</vt:lpstr>
      <vt:lpstr>What Have We Covered?</vt:lpstr>
      <vt:lpstr>What Haven’t We Covered?</vt:lpstr>
      <vt:lpstr>TrueTime Architecture</vt:lpstr>
      <vt:lpstr>TrueTime implementation</vt:lpstr>
      <vt:lpstr>What If a Clock Goes Rogue? </vt:lpstr>
      <vt:lpstr>Network-Induced Uncertainty</vt:lpstr>
      <vt:lpstr>What’s in the Literature</vt:lpstr>
      <vt:lpstr>Future Work</vt:lpstr>
      <vt:lpstr>Conclusions</vt:lpstr>
      <vt:lpstr>Thanks</vt:lpstr>
    </vt:vector>
  </TitlesOfParts>
  <Manager/>
  <Company>Google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Spanner: Google's Globally-Distributed Database</dc:title>
  <dc:subject/>
  <dc:creator>Wilson Hsieh</dc:creator>
  <cp:keywords/>
  <dc:description/>
  <cp:lastModifiedBy>Wilson Hsieh</cp:lastModifiedBy>
  <cp:revision>422</cp:revision>
  <dcterms:created xsi:type="dcterms:W3CDTF">2012-09-17T13:55:16Z</dcterms:created>
  <dcterms:modified xsi:type="dcterms:W3CDTF">2012-10-11T18:53:42Z</dcterms:modified>
  <cp:category/>
</cp:coreProperties>
</file>