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313" r:id="rId4"/>
    <p:sldId id="274" r:id="rId5"/>
    <p:sldId id="359" r:id="rId6"/>
    <p:sldId id="411" r:id="rId8"/>
    <p:sldId id="387" r:id="rId9"/>
    <p:sldId id="269" r:id="rId10"/>
    <p:sldId id="362" r:id="rId11"/>
    <p:sldId id="360" r:id="rId12"/>
    <p:sldId id="385" r:id="rId13"/>
    <p:sldId id="386" r:id="rId14"/>
    <p:sldId id="270" r:id="rId15"/>
    <p:sldId id="271" r:id="rId16"/>
    <p:sldId id="272" r:id="rId17"/>
    <p:sldId id="293" r:id="rId18"/>
    <p:sldId id="294" r:id="rId19"/>
    <p:sldId id="273" r:id="rId20"/>
    <p:sldId id="276" r:id="rId21"/>
    <p:sldId id="296" r:id="rId22"/>
    <p:sldId id="297" r:id="rId23"/>
    <p:sldId id="298" r:id="rId24"/>
    <p:sldId id="277" r:id="rId25"/>
    <p:sldId id="263" r:id="rId26"/>
    <p:sldId id="265" r:id="rId27"/>
    <p:sldId id="262" r:id="rId28"/>
    <p:sldId id="358" r:id="rId29"/>
    <p:sldId id="437" r:id="rId30"/>
    <p:sldId id="441" r:id="rId31"/>
    <p:sldId id="443" r:id="rId32"/>
    <p:sldId id="439" r:id="rId33"/>
    <p:sldId id="438" r:id="rId34"/>
    <p:sldId id="444" r:id="rId35"/>
    <p:sldId id="440" r:id="rId36"/>
    <p:sldId id="445" r:id="rId37"/>
    <p:sldId id="446"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1C3E6FC-A81F-4749-A671-E5BE5CE06813}"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GB"/>
        </a:p>
      </dgm:t>
    </dgm:pt>
    <dgm:pt modelId="{A88F3333-7825-42F2-BD7E-9121BA970E1F}">
      <dgm:prSet phldrT="[Text]" custT="1"/>
      <dgm:spPr/>
      <dgm:t>
        <a:bodyPr/>
        <a:lstStyle/>
        <a:p>
          <a:r>
            <a:rPr lang="en-GB" sz="2800" dirty="0" smtClean="0"/>
            <a:t>Components</a:t>
          </a:r>
          <a:endParaRPr lang="en-GB" sz="2800" dirty="0"/>
        </a:p>
      </dgm:t>
    </dgm:pt>
    <dgm:pt modelId="{0057D6C0-D3E1-4F8C-82A7-6A8C7A1048B8}" cxnId="{0D791834-5443-4065-9D8D-FBFF79B69998}" type="parTrans">
      <dgm:prSet/>
      <dgm:spPr/>
      <dgm:t>
        <a:bodyPr/>
        <a:lstStyle/>
        <a:p>
          <a:endParaRPr lang="en-GB" sz="2800"/>
        </a:p>
      </dgm:t>
    </dgm:pt>
    <dgm:pt modelId="{CB8219FE-EBBE-473F-894F-B1C62EE15F72}" cxnId="{0D791834-5443-4065-9D8D-FBFF79B69998}" type="sibTrans">
      <dgm:prSet/>
      <dgm:spPr/>
      <dgm:t>
        <a:bodyPr/>
        <a:lstStyle/>
        <a:p>
          <a:endParaRPr lang="en-GB" sz="2800"/>
        </a:p>
      </dgm:t>
    </dgm:pt>
    <dgm:pt modelId="{F36D8C6B-D835-449A-AD17-F8B0C5C997C3}">
      <dgm:prSet phldrT="[Text]" phldr="0" custT="1"/>
      <dgm:spPr/>
      <dgm:t>
        <a:bodyPr vert="horz" wrap="square"/>
        <a:p>
          <a:pPr>
            <a:lnSpc>
              <a:spcPct val="100000"/>
            </a:lnSpc>
            <a:spcBef>
              <a:spcPct val="0"/>
            </a:spcBef>
            <a:spcAft>
              <a:spcPct val="15000"/>
            </a:spcAft>
          </a:pPr>
          <a:r>
            <a:rPr lang="en-GB" sz="2800" dirty="0" smtClean="0"/>
            <a:t>Encapsulated components</a:t>
          </a:r>
          <a:r>
            <a:rPr lang="en-GB" sz="2800" dirty="0" smtClean="0"/>
            <a:t/>
          </a:r>
          <a:endParaRPr lang="en-GB" sz="2800" dirty="0" smtClean="0"/>
        </a:p>
      </dgm:t>
    </dgm:pt>
    <dgm:pt modelId="{62069E44-8AB5-43CB-9634-E1629F1D89ED}" cxnId="{57052317-A7FF-45F9-9267-6E5FCE7FFC17}" type="parTrans">
      <dgm:prSet/>
      <dgm:spPr/>
      <dgm:t>
        <a:bodyPr/>
        <a:lstStyle/>
        <a:p>
          <a:endParaRPr lang="en-GB" sz="2800"/>
        </a:p>
      </dgm:t>
    </dgm:pt>
    <dgm:pt modelId="{3441C7B5-64AF-4FF8-8786-D605D173267F}" cxnId="{57052317-A7FF-45F9-9267-6E5FCE7FFC17}" type="sibTrans">
      <dgm:prSet/>
      <dgm:spPr/>
      <dgm:t>
        <a:bodyPr/>
        <a:lstStyle/>
        <a:p>
          <a:endParaRPr lang="en-GB" sz="2800"/>
        </a:p>
      </dgm:t>
    </dgm:pt>
    <dgm:pt modelId="{07223CD8-FAFB-44E9-9663-30D803BAE920}">
      <dgm:prSet phldr="0" custT="1"/>
      <dgm:spPr/>
      <dgm:t>
        <a:bodyPr vert="horz" wrap="square"/>
        <a:p>
          <a:pPr>
            <a:lnSpc>
              <a:spcPct val="100000"/>
            </a:lnSpc>
            <a:spcBef>
              <a:spcPct val="0"/>
            </a:spcBef>
            <a:spcAft>
              <a:spcPct val="15000"/>
            </a:spcAft>
          </a:pPr>
          <a:r>
            <a:rPr lang="en-GB" sz="2800" dirty="0"/>
            <a:t/>
          </a:r>
          <a:endParaRPr lang="en-GB" sz="2800" dirty="0"/>
        </a:p>
      </dgm:t>
    </dgm:pt>
    <dgm:pt modelId="{BAA541D3-F6E4-4B5D-8282-CE6786720F40}" cxnId="{8582CAAF-E95C-48BB-8666-6053A180EEEA}" type="parTrans">
      <dgm:prSet/>
      <dgm:spPr/>
    </dgm:pt>
    <dgm:pt modelId="{E5273C57-A18A-4ED6-9048-4505D87A4718}" cxnId="{8582CAAF-E95C-48BB-8666-6053A180EEEA}" type="sibTrans">
      <dgm:prSet/>
      <dgm:spPr/>
    </dgm:pt>
    <dgm:pt modelId="{8646E6F5-1C81-4A0D-9BB8-65AFE7B90056}">
      <dgm:prSet phldr="0" custT="1"/>
      <dgm:spPr/>
      <dgm:t>
        <a:bodyPr vert="horz" wrap="square"/>
        <a:p>
          <a:pPr>
            <a:lnSpc>
              <a:spcPct val="100000"/>
            </a:lnSpc>
            <a:spcBef>
              <a:spcPct val="0"/>
            </a:spcBef>
            <a:spcAft>
              <a:spcPct val="15000"/>
            </a:spcAft>
          </a:pPr>
          <a:r>
            <a:rPr lang="en-US" altLang="en-GB" sz="2800" dirty="0"/>
            <a:t>My </a:t>
          </a:r>
          <a:r>
            <a:rPr lang="en-US" altLang="en-GB" sz="2800" dirty="0"/>
            <a:t>implementation:</a:t>
          </a:r>
          <a:endParaRPr lang="en-US" altLang="en-GB" sz="2800" dirty="0"/>
        </a:p>
      </dgm:t>
    </dgm:pt>
    <dgm:pt modelId="{A4F54475-FF5B-48B6-B72A-FFD25D0E075A}" cxnId="{09494C7B-9C21-404A-BB12-F88208F08A1A}" type="parTrans">
      <dgm:prSet/>
      <dgm:spPr/>
    </dgm:pt>
    <dgm:pt modelId="{39B75907-897D-40E1-A9BB-9993F14AFFB9}" cxnId="{09494C7B-9C21-404A-BB12-F88208F08A1A}" type="sibTrans">
      <dgm:prSet/>
      <dgm:spPr/>
    </dgm:pt>
    <dgm:pt modelId="{2A6BAC0D-10B6-4F10-86E4-53EDE9CE2E6A}">
      <dgm:prSet phldr="0" custT="1"/>
      <dgm:spPr/>
      <dgm:t>
        <a:bodyPr vert="horz" wrap="square"/>
        <a:p>
          <a:pPr>
            <a:lnSpc>
              <a:spcPct val="100000"/>
            </a:lnSpc>
            <a:spcBef>
              <a:spcPct val="0"/>
            </a:spcBef>
            <a:spcAft>
              <a:spcPct val="15000"/>
            </a:spcAft>
          </a:pPr>
          <a:r>
            <a:rPr lang="en-US" altLang="en-GB" sz="2800" dirty="0"/>
            <a:t>java class</a:t>
          </a:r>
          <a:r>
            <a:rPr lang="en-US" altLang="en-GB" sz="2800" dirty="0"/>
            <a:t/>
          </a:r>
          <a:endParaRPr lang="en-US" altLang="en-GB" sz="2800" dirty="0"/>
        </a:p>
      </dgm:t>
    </dgm:pt>
    <dgm:pt modelId="{5884ED79-B991-4E4C-90E5-B1C857A954BD}" cxnId="{170A60B3-C09E-4D25-BA1F-E7623AB0F900}" type="parTrans">
      <dgm:prSet/>
      <dgm:spPr/>
    </dgm:pt>
    <dgm:pt modelId="{1D754F67-BD47-4A50-A758-76D7C3242434}" cxnId="{170A60B3-C09E-4D25-BA1F-E7623AB0F900}" type="sibTrans">
      <dgm:prSet/>
      <dgm:spPr/>
    </dgm:pt>
    <dgm:pt modelId="{03F1D3E6-46C2-4EDA-8608-B2D12E1433FC}">
      <dgm:prSet phldrT="[Text]" custT="1"/>
      <dgm:spPr/>
      <dgm:t>
        <a:bodyPr/>
        <a:lstStyle/>
        <a:p>
          <a:r>
            <a:rPr lang="en-GB" sz="2800" dirty="0" smtClean="0"/>
            <a:t>Composition mechanism</a:t>
          </a:r>
          <a:endParaRPr lang="en-GB" sz="2800" dirty="0"/>
        </a:p>
      </dgm:t>
    </dgm:pt>
    <dgm:pt modelId="{891BE01D-3677-4D0E-AD25-6EFB9DE7A886}" cxnId="{71CEDCD2-FE9E-4972-94D1-2EE42AAD3FE6}" type="parTrans">
      <dgm:prSet/>
      <dgm:spPr/>
      <dgm:t>
        <a:bodyPr/>
        <a:lstStyle/>
        <a:p>
          <a:endParaRPr lang="en-GB" sz="2800"/>
        </a:p>
      </dgm:t>
    </dgm:pt>
    <dgm:pt modelId="{1A8EB9AE-6027-48D4-AC78-B72556EFA77A}" cxnId="{71CEDCD2-FE9E-4972-94D1-2EE42AAD3FE6}" type="sibTrans">
      <dgm:prSet/>
      <dgm:spPr/>
      <dgm:t>
        <a:bodyPr/>
        <a:lstStyle/>
        <a:p>
          <a:endParaRPr lang="en-GB" sz="2800"/>
        </a:p>
      </dgm:t>
    </dgm:pt>
    <dgm:pt modelId="{32F0101B-4414-4FED-91D3-D08B5D472C7A}">
      <dgm:prSet phldrT="[Text]" phldr="0" custT="1"/>
      <dgm:spPr/>
      <dgm:t>
        <a:bodyPr vert="horz" wrap="square"/>
        <a:p>
          <a:pPr>
            <a:lnSpc>
              <a:spcPct val="100000"/>
            </a:lnSpc>
            <a:spcBef>
              <a:spcPct val="0"/>
            </a:spcBef>
            <a:spcAft>
              <a:spcPct val="15000"/>
            </a:spcAft>
          </a:pPr>
          <a:r>
            <a:rPr lang="en-GB" sz="2800" dirty="0" smtClean="0"/>
            <a:t>Exogenous composition</a:t>
          </a:r>
          <a:r>
            <a:rPr lang="en-GB" sz="2800" dirty="0" smtClean="0"/>
            <a:t/>
          </a:r>
          <a:endParaRPr lang="en-GB" sz="2800" dirty="0" smtClean="0"/>
        </a:p>
      </dgm:t>
    </dgm:pt>
    <dgm:pt modelId="{2720844D-0A24-491A-B2F5-7745C5F3A0D0}" cxnId="{CC9A8EB5-3252-43E9-A7C7-507FF0E3FB3E}" type="parTrans">
      <dgm:prSet/>
      <dgm:spPr/>
      <dgm:t>
        <a:bodyPr/>
        <a:lstStyle/>
        <a:p>
          <a:endParaRPr lang="en-GB" sz="2800"/>
        </a:p>
      </dgm:t>
    </dgm:pt>
    <dgm:pt modelId="{3679F51F-DA48-43AB-B7BB-9E356F1696AE}" cxnId="{CC9A8EB5-3252-43E9-A7C7-507FF0E3FB3E}" type="sibTrans">
      <dgm:prSet/>
      <dgm:spPr/>
      <dgm:t>
        <a:bodyPr/>
        <a:lstStyle/>
        <a:p>
          <a:endParaRPr lang="en-GB" sz="2800"/>
        </a:p>
      </dgm:t>
    </dgm:pt>
    <dgm:pt modelId="{B6E5C6FA-CF5B-4646-ABD2-9F9343615E5C}">
      <dgm:prSet phldr="0" custT="1"/>
      <dgm:spPr/>
      <dgm:t>
        <a:bodyPr vert="horz" wrap="square"/>
        <a:p>
          <a:pPr>
            <a:lnSpc>
              <a:spcPct val="100000"/>
            </a:lnSpc>
            <a:spcBef>
              <a:spcPct val="0"/>
            </a:spcBef>
            <a:spcAft>
              <a:spcPct val="15000"/>
            </a:spcAft>
          </a:pPr>
          <a:r>
            <a:rPr lang="en-GB" sz="2800" dirty="0"/>
            <a:t/>
          </a:r>
          <a:endParaRPr lang="en-GB" sz="2800" dirty="0"/>
        </a:p>
      </dgm:t>
    </dgm:pt>
    <dgm:pt modelId="{4E4EC79E-0092-4733-8198-8B1044831B16}" cxnId="{4C595CEB-4A1B-434D-90DD-1C340091A361}" type="parTrans">
      <dgm:prSet/>
      <dgm:spPr/>
    </dgm:pt>
    <dgm:pt modelId="{149FC343-D632-4F44-8EBB-6BF69CFD52D6}" cxnId="{4C595CEB-4A1B-434D-90DD-1C340091A361}" type="sibTrans">
      <dgm:prSet/>
      <dgm:spPr/>
    </dgm:pt>
    <dgm:pt modelId="{174855ED-7785-4B77-B8E5-09D181F89DC1}">
      <dgm:prSet phldr="0" custT="1"/>
      <dgm:spPr/>
      <dgm:t>
        <a:bodyPr vert="horz" wrap="square"/>
        <a:p>
          <a:pPr>
            <a:lnSpc>
              <a:spcPct val="100000"/>
            </a:lnSpc>
            <a:spcBef>
              <a:spcPct val="0"/>
            </a:spcBef>
            <a:spcAft>
              <a:spcPct val="15000"/>
            </a:spcAft>
          </a:pPr>
          <a:r>
            <a:rPr lang="en-US" altLang="en-GB" sz="2800" dirty="0">
              <a:sym typeface="+mn-ea"/>
            </a:rPr>
            <a:t>My </a:t>
          </a:r>
          <a:r>
            <a:rPr lang="en-US" altLang="en-GB" sz="2800" dirty="0">
              <a:sym typeface="+mn-ea"/>
            </a:rPr>
            <a:t>implementation:</a:t>
          </a:r>
          <a:endParaRPr lang="en-US" altLang="en-GB" sz="2800" dirty="0">
            <a:sym typeface="+mn-ea"/>
          </a:endParaRPr>
        </a:p>
      </dgm:t>
    </dgm:pt>
    <dgm:pt modelId="{FBA7E0FB-1837-4422-AAE7-15BCD2886A53}" cxnId="{B53DCE1B-0CD8-4A20-A9F7-B4D98BB2390C}" type="parTrans">
      <dgm:prSet/>
      <dgm:spPr/>
    </dgm:pt>
    <dgm:pt modelId="{68C08954-2206-403C-9A67-9ED888FB0812}" cxnId="{B53DCE1B-0CD8-4A20-A9F7-B4D98BB2390C}" type="sibTrans">
      <dgm:prSet/>
      <dgm:spPr/>
    </dgm:pt>
    <dgm:pt modelId="{EB3CDC64-A322-43EB-AF36-BBF5B08EBE08}">
      <dgm:prSet phldr="0" custT="1"/>
      <dgm:spPr/>
      <dgm:t>
        <a:bodyPr vert="horz" wrap="square"/>
        <a:p>
          <a:pPr>
            <a:lnSpc>
              <a:spcPct val="100000"/>
            </a:lnSpc>
            <a:spcBef>
              <a:spcPct val="0"/>
            </a:spcBef>
            <a:spcAft>
              <a:spcPct val="15000"/>
            </a:spcAft>
          </a:pPr>
          <a:r>
            <a:rPr lang="en-US" altLang="en-GB" sz="2800" dirty="0"/>
            <a:t>connector</a:t>
          </a:r>
          <a:r>
            <a:rPr lang="en-US" altLang="en-GB" sz="2800" dirty="0"/>
            <a:t/>
          </a:r>
          <a:endParaRPr lang="en-US" altLang="en-GB" sz="2800" dirty="0"/>
        </a:p>
      </dgm:t>
    </dgm:pt>
    <dgm:pt modelId="{89C29A9E-911A-45BD-80E4-895CB5C08670}" cxnId="{3A01CE92-838F-43DC-8825-BD8FE0B2ABEE}" type="parTrans">
      <dgm:prSet/>
      <dgm:spPr/>
    </dgm:pt>
    <dgm:pt modelId="{12C548E9-2D30-4BD4-AFEB-E11813C33B55}" cxnId="{3A01CE92-838F-43DC-8825-BD8FE0B2ABEE}" type="sibTrans">
      <dgm:prSet/>
      <dgm:spPr/>
    </dgm:pt>
    <dgm:pt modelId="{3B09F019-F03D-47B7-B316-292F03276DBB}" type="pres">
      <dgm:prSet presAssocID="{B1C3E6FC-A81F-4749-A671-E5BE5CE06813}" presName="Name0" presStyleCnt="0">
        <dgm:presLayoutVars>
          <dgm:dir/>
          <dgm:animLvl val="lvl"/>
          <dgm:resizeHandles val="exact"/>
        </dgm:presLayoutVars>
      </dgm:prSet>
      <dgm:spPr/>
      <dgm:t>
        <a:bodyPr/>
        <a:lstStyle/>
        <a:p>
          <a:endParaRPr lang="en-GB"/>
        </a:p>
      </dgm:t>
    </dgm:pt>
    <dgm:pt modelId="{A63C9097-81C1-47FD-A236-C4FC24A2E023}" type="pres">
      <dgm:prSet presAssocID="{A88F3333-7825-42F2-BD7E-9121BA970E1F}" presName="composite" presStyleCnt="0"/>
      <dgm:spPr/>
      <dgm:t>
        <a:bodyPr/>
        <a:lstStyle/>
        <a:p>
          <a:endParaRPr lang="en-GB"/>
        </a:p>
      </dgm:t>
    </dgm:pt>
    <dgm:pt modelId="{9F4B05D8-3C43-412A-A812-827CB5DFC228}" type="pres">
      <dgm:prSet presAssocID="{A88F3333-7825-42F2-BD7E-9121BA970E1F}" presName="parTx" presStyleLbl="alignNode1" presStyleIdx="0" presStyleCnt="2">
        <dgm:presLayoutVars>
          <dgm:chMax val="0"/>
          <dgm:chPref val="0"/>
          <dgm:bulletEnabled val="1"/>
        </dgm:presLayoutVars>
      </dgm:prSet>
      <dgm:spPr/>
      <dgm:t>
        <a:bodyPr/>
        <a:lstStyle/>
        <a:p>
          <a:endParaRPr lang="en-GB"/>
        </a:p>
      </dgm:t>
    </dgm:pt>
    <dgm:pt modelId="{08986918-A5CF-4E38-A0C8-70FBB3A5059A}" type="pres">
      <dgm:prSet presAssocID="{A88F3333-7825-42F2-BD7E-9121BA970E1F}" presName="desTx" presStyleLbl="alignAccFollowNode1" presStyleIdx="0" presStyleCnt="2">
        <dgm:presLayoutVars>
          <dgm:bulletEnabled val="1"/>
        </dgm:presLayoutVars>
      </dgm:prSet>
      <dgm:spPr/>
      <dgm:t>
        <a:bodyPr/>
        <a:lstStyle/>
        <a:p>
          <a:endParaRPr lang="en-GB"/>
        </a:p>
      </dgm:t>
    </dgm:pt>
    <dgm:pt modelId="{AE08CCF0-44CA-4078-868D-0063F3EA0609}" type="pres">
      <dgm:prSet presAssocID="{CB8219FE-EBBE-473F-894F-B1C62EE15F72}" presName="space" presStyleCnt="0"/>
      <dgm:spPr/>
      <dgm:t>
        <a:bodyPr/>
        <a:lstStyle/>
        <a:p>
          <a:endParaRPr lang="en-GB"/>
        </a:p>
      </dgm:t>
    </dgm:pt>
    <dgm:pt modelId="{1F1BCACF-0268-4EAD-BA60-6240BEECAC7D}" type="pres">
      <dgm:prSet presAssocID="{03F1D3E6-46C2-4EDA-8608-B2D12E1433FC}" presName="composite" presStyleCnt="0"/>
      <dgm:spPr/>
      <dgm:t>
        <a:bodyPr/>
        <a:lstStyle/>
        <a:p>
          <a:endParaRPr lang="en-GB"/>
        </a:p>
      </dgm:t>
    </dgm:pt>
    <dgm:pt modelId="{34C58166-66B5-46AB-8BCE-A6EC4111DC78}" type="pres">
      <dgm:prSet presAssocID="{03F1D3E6-46C2-4EDA-8608-B2D12E1433FC}" presName="parTx" presStyleLbl="alignNode1" presStyleIdx="1" presStyleCnt="2">
        <dgm:presLayoutVars>
          <dgm:chMax val="0"/>
          <dgm:chPref val="0"/>
          <dgm:bulletEnabled val="1"/>
        </dgm:presLayoutVars>
      </dgm:prSet>
      <dgm:spPr/>
      <dgm:t>
        <a:bodyPr/>
        <a:lstStyle/>
        <a:p>
          <a:endParaRPr lang="en-GB"/>
        </a:p>
      </dgm:t>
    </dgm:pt>
    <dgm:pt modelId="{967E1F4B-E90D-46A3-A7D2-1EA30BA2592D}" type="pres">
      <dgm:prSet presAssocID="{03F1D3E6-46C2-4EDA-8608-B2D12E1433FC}" presName="desTx" presStyleLbl="alignAccFollowNode1" presStyleIdx="1" presStyleCnt="2">
        <dgm:presLayoutVars>
          <dgm:bulletEnabled val="1"/>
        </dgm:presLayoutVars>
      </dgm:prSet>
      <dgm:spPr/>
      <dgm:t>
        <a:bodyPr/>
        <a:lstStyle/>
        <a:p>
          <a:endParaRPr lang="en-GB"/>
        </a:p>
      </dgm:t>
    </dgm:pt>
  </dgm:ptLst>
  <dgm:cxnLst>
    <dgm:cxn modelId="{0D791834-5443-4065-9D8D-FBFF79B69998}" srcId="{B1C3E6FC-A81F-4749-A671-E5BE5CE06813}" destId="{A88F3333-7825-42F2-BD7E-9121BA970E1F}" srcOrd="0" destOrd="0" parTransId="{0057D6C0-D3E1-4F8C-82A7-6A8C7A1048B8}" sibTransId="{CB8219FE-EBBE-473F-894F-B1C62EE15F72}"/>
    <dgm:cxn modelId="{57052317-A7FF-45F9-9267-6E5FCE7FFC17}" srcId="{A88F3333-7825-42F2-BD7E-9121BA970E1F}" destId="{F36D8C6B-D835-449A-AD17-F8B0C5C997C3}" srcOrd="0" destOrd="0" parTransId="{62069E44-8AB5-43CB-9634-E1629F1D89ED}" sibTransId="{3441C7B5-64AF-4FF8-8786-D605D173267F}"/>
    <dgm:cxn modelId="{8582CAAF-E95C-48BB-8666-6053A180EEEA}" srcId="{A88F3333-7825-42F2-BD7E-9121BA970E1F}" destId="{07223CD8-FAFB-44E9-9663-30D803BAE920}" srcOrd="1" destOrd="0" parTransId="{BAA541D3-F6E4-4B5D-8282-CE6786720F40}" sibTransId="{E5273C57-A18A-4ED6-9048-4505D87A4718}"/>
    <dgm:cxn modelId="{09494C7B-9C21-404A-BB12-F88208F08A1A}" srcId="{A88F3333-7825-42F2-BD7E-9121BA970E1F}" destId="{8646E6F5-1C81-4A0D-9BB8-65AFE7B90056}" srcOrd="2" destOrd="0" parTransId="{A4F54475-FF5B-48B6-B72A-FFD25D0E075A}" sibTransId="{39B75907-897D-40E1-A9BB-9993F14AFFB9}"/>
    <dgm:cxn modelId="{170A60B3-C09E-4D25-BA1F-E7623AB0F900}" srcId="{8646E6F5-1C81-4A0D-9BB8-65AFE7B90056}" destId="{2A6BAC0D-10B6-4F10-86E4-53EDE9CE2E6A}" srcOrd="0" destOrd="2" parTransId="{5884ED79-B991-4E4C-90E5-B1C857A954BD}" sibTransId="{1D754F67-BD47-4A50-A758-76D7C3242434}"/>
    <dgm:cxn modelId="{71CEDCD2-FE9E-4972-94D1-2EE42AAD3FE6}" srcId="{B1C3E6FC-A81F-4749-A671-E5BE5CE06813}" destId="{03F1D3E6-46C2-4EDA-8608-B2D12E1433FC}" srcOrd="1" destOrd="0" parTransId="{891BE01D-3677-4D0E-AD25-6EFB9DE7A886}" sibTransId="{1A8EB9AE-6027-48D4-AC78-B72556EFA77A}"/>
    <dgm:cxn modelId="{CC9A8EB5-3252-43E9-A7C7-507FF0E3FB3E}" srcId="{03F1D3E6-46C2-4EDA-8608-B2D12E1433FC}" destId="{32F0101B-4414-4FED-91D3-D08B5D472C7A}" srcOrd="0" destOrd="1" parTransId="{2720844D-0A24-491A-B2F5-7745C5F3A0D0}" sibTransId="{3679F51F-DA48-43AB-B7BB-9E356F1696AE}"/>
    <dgm:cxn modelId="{4C595CEB-4A1B-434D-90DD-1C340091A361}" srcId="{03F1D3E6-46C2-4EDA-8608-B2D12E1433FC}" destId="{B6E5C6FA-CF5B-4646-ABD2-9F9343615E5C}" srcOrd="1" destOrd="1" parTransId="{4E4EC79E-0092-4733-8198-8B1044831B16}" sibTransId="{149FC343-D632-4F44-8EBB-6BF69CFD52D6}"/>
    <dgm:cxn modelId="{B53DCE1B-0CD8-4A20-A9F7-B4D98BB2390C}" srcId="{03F1D3E6-46C2-4EDA-8608-B2D12E1433FC}" destId="{174855ED-7785-4B77-B8E5-09D181F89DC1}" srcOrd="2" destOrd="1" parTransId="{FBA7E0FB-1837-4422-AAE7-15BCD2886A53}" sibTransId="{68C08954-2206-403C-9A67-9ED888FB0812}"/>
    <dgm:cxn modelId="{3A01CE92-838F-43DC-8825-BD8FE0B2ABEE}" srcId="{174855ED-7785-4B77-B8E5-09D181F89DC1}" destId="{EB3CDC64-A322-43EB-AF36-BBF5B08EBE08}" srcOrd="0" destOrd="2" parTransId="{89C29A9E-911A-45BD-80E4-895CB5C08670}" sibTransId="{12C548E9-2D30-4BD4-AFEB-E11813C33B55}"/>
    <dgm:cxn modelId="{AB40FEC5-E10E-49C3-8A08-36A3A974924C}" type="presOf" srcId="{B1C3E6FC-A81F-4749-A671-E5BE5CE06813}" destId="{3B09F019-F03D-47B7-B316-292F03276DBB}" srcOrd="0" destOrd="0" presId="urn:microsoft.com/office/officeart/2005/8/layout/hList1"/>
    <dgm:cxn modelId="{71C656D0-AF1D-4E8C-8981-B788F2825CAB}" type="presParOf" srcId="{3B09F019-F03D-47B7-B316-292F03276DBB}" destId="{A63C9097-81C1-47FD-A236-C4FC24A2E023}" srcOrd="0" destOrd="0" presId="urn:microsoft.com/office/officeart/2005/8/layout/hList1"/>
    <dgm:cxn modelId="{D0D665FE-7AFB-42AC-AD5F-22C00F30D980}" type="presParOf" srcId="{A63C9097-81C1-47FD-A236-C4FC24A2E023}" destId="{9F4B05D8-3C43-412A-A812-827CB5DFC228}" srcOrd="0" destOrd="0" presId="urn:microsoft.com/office/officeart/2005/8/layout/hList1"/>
    <dgm:cxn modelId="{11851C76-06D8-4EEA-A025-E7CAD15A1479}" type="presOf" srcId="{A88F3333-7825-42F2-BD7E-9121BA970E1F}" destId="{9F4B05D8-3C43-412A-A812-827CB5DFC228}" srcOrd="0" destOrd="0" presId="urn:microsoft.com/office/officeart/2005/8/layout/hList1"/>
    <dgm:cxn modelId="{78A00CD7-FDF2-4401-879B-E811F2A32981}" type="presParOf" srcId="{A63C9097-81C1-47FD-A236-C4FC24A2E023}" destId="{08986918-A5CF-4E38-A0C8-70FBB3A5059A}" srcOrd="1" destOrd="0" presId="urn:microsoft.com/office/officeart/2005/8/layout/hList1"/>
    <dgm:cxn modelId="{1F3A791D-9B8B-4BA4-A909-0806D13EE249}" type="presOf" srcId="{F36D8C6B-D835-449A-AD17-F8B0C5C997C3}" destId="{08986918-A5CF-4E38-A0C8-70FBB3A5059A}" srcOrd="0" destOrd="0" presId="urn:microsoft.com/office/officeart/2005/8/layout/hList1"/>
    <dgm:cxn modelId="{05EEA925-BE39-4B7C-929A-2C033377CF97}" type="presOf" srcId="{07223CD8-FAFB-44E9-9663-30D803BAE920}" destId="{08986918-A5CF-4E38-A0C8-70FBB3A5059A}" srcOrd="0" destOrd="1" presId="urn:microsoft.com/office/officeart/2005/8/layout/hList1"/>
    <dgm:cxn modelId="{4CD05DC4-3542-40FC-AAA7-122991772A09}" type="presOf" srcId="{8646E6F5-1C81-4A0D-9BB8-65AFE7B90056}" destId="{08986918-A5CF-4E38-A0C8-70FBB3A5059A}" srcOrd="0" destOrd="2" presId="urn:microsoft.com/office/officeart/2005/8/layout/hList1"/>
    <dgm:cxn modelId="{5338F9B8-4B0A-45E3-BD8B-EC1828666832}" type="presOf" srcId="{2A6BAC0D-10B6-4F10-86E4-53EDE9CE2E6A}" destId="{08986918-A5CF-4E38-A0C8-70FBB3A5059A}" srcOrd="0" destOrd="3" presId="urn:microsoft.com/office/officeart/2005/8/layout/hList1"/>
    <dgm:cxn modelId="{2CCA217C-BBAA-44CC-8BCD-0A2A5432FAF3}" type="presParOf" srcId="{3B09F019-F03D-47B7-B316-292F03276DBB}" destId="{AE08CCF0-44CA-4078-868D-0063F3EA0609}" srcOrd="1" destOrd="0" presId="urn:microsoft.com/office/officeart/2005/8/layout/hList1"/>
    <dgm:cxn modelId="{9B320B75-F88D-42EB-8859-9AB3587023D9}" type="presParOf" srcId="{3B09F019-F03D-47B7-B316-292F03276DBB}" destId="{1F1BCACF-0268-4EAD-BA60-6240BEECAC7D}" srcOrd="2" destOrd="0" presId="urn:microsoft.com/office/officeart/2005/8/layout/hList1"/>
    <dgm:cxn modelId="{D3A476E7-C7E5-4558-A50C-060BCF2112EA}" type="presParOf" srcId="{1F1BCACF-0268-4EAD-BA60-6240BEECAC7D}" destId="{34C58166-66B5-46AB-8BCE-A6EC4111DC78}" srcOrd="0" destOrd="2" presId="urn:microsoft.com/office/officeart/2005/8/layout/hList1"/>
    <dgm:cxn modelId="{4396C2E2-3648-48B8-BA59-D53AA5C12AEB}" type="presOf" srcId="{03F1D3E6-46C2-4EDA-8608-B2D12E1433FC}" destId="{34C58166-66B5-46AB-8BCE-A6EC4111DC78}" srcOrd="0" destOrd="0" presId="urn:microsoft.com/office/officeart/2005/8/layout/hList1"/>
    <dgm:cxn modelId="{9F51CA47-5DFC-4C9C-89C7-D420AFF7F0D4}" type="presParOf" srcId="{1F1BCACF-0268-4EAD-BA60-6240BEECAC7D}" destId="{967E1F4B-E90D-46A3-A7D2-1EA30BA2592D}" srcOrd="1" destOrd="2" presId="urn:microsoft.com/office/officeart/2005/8/layout/hList1"/>
    <dgm:cxn modelId="{FE65CCC4-82FB-4936-8CAC-E7A462DA0514}" type="presOf" srcId="{32F0101B-4414-4FED-91D3-D08B5D472C7A}" destId="{967E1F4B-E90D-46A3-A7D2-1EA30BA2592D}" srcOrd="0" destOrd="0" presId="urn:microsoft.com/office/officeart/2005/8/layout/hList1"/>
    <dgm:cxn modelId="{12FB01CB-EAD6-46DE-B0EC-CE1D83458273}" type="presOf" srcId="{B6E5C6FA-CF5B-4646-ABD2-9F9343615E5C}" destId="{967E1F4B-E90D-46A3-A7D2-1EA30BA2592D}" srcOrd="0" destOrd="1" presId="urn:microsoft.com/office/officeart/2005/8/layout/hList1"/>
    <dgm:cxn modelId="{92B92BE8-96B7-476A-9F8F-92CFD8B173DA}" type="presOf" srcId="{174855ED-7785-4B77-B8E5-09D181F89DC1}" destId="{967E1F4B-E90D-46A3-A7D2-1EA30BA2592D}" srcOrd="0" destOrd="2" presId="urn:microsoft.com/office/officeart/2005/8/layout/hList1"/>
    <dgm:cxn modelId="{C6EEC37C-D535-4581-8D4A-D3A8641B64BA}" type="presOf" srcId="{EB3CDC64-A322-43EB-AF36-BBF5B08EBE08}" destId="{967E1F4B-E90D-46A3-A7D2-1EA30BA2592D}" srcOrd="0" destOrd="3"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4B05D8-3C43-412A-A812-827CB5DFC228}">
      <dsp:nvSpPr>
        <dsp:cNvPr id="0" name=""/>
        <dsp:cNvSpPr/>
      </dsp:nvSpPr>
      <dsp:spPr>
        <a:xfrm>
          <a:off x="29" y="20848"/>
          <a:ext cx="2848570" cy="101454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GB" sz="2800" kern="1200" dirty="0" smtClean="0"/>
            <a:t>Components</a:t>
          </a:r>
          <a:endParaRPr lang="en-GB" sz="2800" kern="1200" dirty="0"/>
        </a:p>
      </dsp:txBody>
      <dsp:txXfrm>
        <a:off x="29" y="20848"/>
        <a:ext cx="2848570" cy="1014542"/>
      </dsp:txXfrm>
    </dsp:sp>
    <dsp:sp modelId="{08986918-A5CF-4E38-A0C8-70FBB3A5059A}">
      <dsp:nvSpPr>
        <dsp:cNvPr id="0" name=""/>
        <dsp:cNvSpPr/>
      </dsp:nvSpPr>
      <dsp:spPr>
        <a:xfrm>
          <a:off x="29" y="1035391"/>
          <a:ext cx="2848570" cy="122975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GB" sz="2800" kern="1200" dirty="0" smtClean="0"/>
            <a:t>Encapsulated components</a:t>
          </a:r>
          <a:endParaRPr lang="en-GB" sz="2800" kern="1200" dirty="0"/>
        </a:p>
      </dsp:txBody>
      <dsp:txXfrm>
        <a:off x="29" y="1035391"/>
        <a:ext cx="2848570" cy="1229759"/>
      </dsp:txXfrm>
    </dsp:sp>
    <dsp:sp modelId="{34C58166-66B5-46AB-8BCE-A6EC4111DC78}">
      <dsp:nvSpPr>
        <dsp:cNvPr id="0" name=""/>
        <dsp:cNvSpPr/>
      </dsp:nvSpPr>
      <dsp:spPr>
        <a:xfrm>
          <a:off x="3247399" y="20848"/>
          <a:ext cx="2848570" cy="101454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GB" sz="2800" kern="1200" dirty="0" smtClean="0"/>
            <a:t>Composition mechanism</a:t>
          </a:r>
          <a:endParaRPr lang="en-GB" sz="2800" kern="1200" dirty="0"/>
        </a:p>
      </dsp:txBody>
      <dsp:txXfrm>
        <a:off x="3247399" y="20848"/>
        <a:ext cx="2848570" cy="1014542"/>
      </dsp:txXfrm>
    </dsp:sp>
    <dsp:sp modelId="{967E1F4B-E90D-46A3-A7D2-1EA30BA2592D}">
      <dsp:nvSpPr>
        <dsp:cNvPr id="0" name=""/>
        <dsp:cNvSpPr/>
      </dsp:nvSpPr>
      <dsp:spPr>
        <a:xfrm>
          <a:off x="3247399" y="1035391"/>
          <a:ext cx="2848570" cy="122975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GB" sz="2800" kern="1200" dirty="0" smtClean="0"/>
            <a:t>Exogenous composition</a:t>
          </a:r>
          <a:endParaRPr lang="en-GB" sz="2800" kern="1200" dirty="0"/>
        </a:p>
      </dsp:txBody>
      <dsp:txXfrm>
        <a:off x="3247399" y="1035391"/>
        <a:ext cx="2848570" cy="122975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N</a:t>
            </a:r>
            <a:r>
              <a:rPr lang="en-US" altLang="zh-CN"/>
              <a:t>ow, it would be easier for us to understand this </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1.define a construction language  2.write </a:t>
            </a:r>
            <a:r>
              <a:rPr lang="en-US" altLang="zh-CN"/>
              <a:t>a miniCompiler to translate the construction language into the internal representation of component</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For the simplicity of the implementation, I just mix the methods and services. In order to distinguish the methods and services, we can use accesss modifier. For serivices, we could just give them the Public access. But for the methods, we could give them </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N</a:t>
            </a:r>
            <a:r>
              <a:rPr lang="en-US" altLang="zh-CN"/>
              <a:t>ow, it would be easier for us to understand this </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提一句：后面我会看到这个</a:t>
            </a:r>
            <a:r>
              <a:rPr lang="en-US" altLang="zh-CN"/>
              <a:t>model</a:t>
            </a:r>
            <a:r>
              <a:rPr lang="zh-CN" altLang="en-US"/>
              <a:t>为</a:t>
            </a:r>
            <a:r>
              <a:rPr lang="en-US" altLang="zh-CN"/>
              <a:t>composite component</a:t>
            </a:r>
            <a:r>
              <a:rPr lang="zh-CN" altLang="en-US"/>
              <a:t>生成的代码是什么样</a:t>
            </a:r>
            <a:r>
              <a:rPr lang="zh-CN" altLang="en-US"/>
              <a:t>的</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Differences between design phase and deployment phase:</a:t>
            </a:r>
            <a:endParaRPr lang="en-US" altLang="zh-CN"/>
          </a:p>
          <a:p>
            <a:endParaRPr lang="zh-CN" altLang="en-US"/>
          </a:p>
          <a:p>
            <a:r>
              <a:rPr lang="zh-CN" altLang="en-US"/>
              <a:t>Thus, it should be possible to make distinct copies of components, and to distinguish components from their instances; and thus differentiate the design and deployment phases from the run-time phase of the component life cycle.</a:t>
            </a:r>
            <a:endParaRPr lang="zh-CN" altLang="en-US"/>
          </a:p>
          <a:p>
            <a:r>
              <a:rPr lang="zh-CN" altLang="en-US"/>
              <a:t>Lau, Kung-Kiu, and Cola, Simone Di. Introduction To Component-based Software Development, An, World Scientific Publishing Company, 2017. ProQuest Ebook Central, http://ebookcentral.proquest.com/lib/manchester/detail.action?docID=5008008.</a:t>
            </a:r>
            <a:endParaRPr lang="zh-CN" altLang="en-US"/>
          </a:p>
          <a:p>
            <a:r>
              <a:rPr lang="zh-CN" altLang="en-US"/>
              <a:t>Created from manchester on 2022-03-13 22:49:09.</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This emphasis on composition results in compositionality, which is an important property that is beneficial for practical system development, since it enables hierarchical system development and compositional reasoning.</a:t>
            </a:r>
            <a:endParaRPr lang="zh-CN" altLang="en-US"/>
          </a:p>
          <a:p>
            <a:r>
              <a:rPr lang="zh-CN" altLang="en-US"/>
              <a:t>Lau, Kung-Kiu, and Cola, Simone Di. Introduction To Component-based Software Development, An, World Scientific Publishing Company, 2017. ProQuest Ebook Central, http://ebookcentral.proquest.com/lib/manchester/detail.action?docID=5008008.</a:t>
            </a:r>
            <a:endParaRPr lang="zh-CN" altLang="en-US"/>
          </a:p>
          <a:p>
            <a:r>
              <a:rPr lang="zh-CN" altLang="en-US"/>
              <a:t>Created from manchester on 2022-03-13 22:55:20.</a:t>
            </a:r>
            <a:endParaRPr lang="zh-CN" altLang="en-US"/>
          </a:p>
          <a:p>
            <a:endParaRPr lang="zh-CN" altLang="en-US"/>
          </a:p>
          <a:p>
            <a:pPr marL="228600" lvl="0" indent="-228600">
              <a:buFont typeface="Arial" panose="020B0604020202020204" pitchFamily="34" charset="0"/>
              <a:buChar char="•"/>
            </a:pPr>
            <a:r>
              <a:rPr lang="en-US" altLang="zh-CN">
                <a:sym typeface="+mn-ea"/>
              </a:rPr>
              <a:t>Problems we need to consider</a:t>
            </a:r>
            <a:endParaRPr lang="en-US" altLang="zh-CN">
              <a:solidFill>
                <a:schemeClr val="tx1"/>
              </a:solidFill>
            </a:endParaRPr>
          </a:p>
          <a:p>
            <a:pPr marL="685800" lvl="1" indent="-228600">
              <a:buFont typeface="Arial" panose="020B0604020202020204" pitchFamily="34" charset="0"/>
              <a:buChar char="•"/>
            </a:pPr>
            <a:r>
              <a:rPr lang="en-US" altLang="zh-CN">
                <a:sym typeface="+mn-ea"/>
              </a:rPr>
              <a:t>One elevators or more elevators?</a:t>
            </a:r>
            <a:endParaRPr lang="en-US" altLang="zh-CN">
              <a:solidFill>
                <a:schemeClr val="tx1"/>
              </a:solidFill>
            </a:endParaRPr>
          </a:p>
          <a:p>
            <a:pPr marL="685800" lvl="1" indent="-228600">
              <a:buFont typeface="Arial" panose="020B0604020202020204" pitchFamily="34" charset="0"/>
              <a:buChar char="•"/>
            </a:pPr>
            <a:r>
              <a:rPr lang="en-US" altLang="zh-CN">
                <a:sym typeface="+mn-ea"/>
              </a:rPr>
              <a:t>How to assign requests to different elevators?</a:t>
            </a:r>
            <a:endParaRPr lang="en-US" altLang="zh-CN">
              <a:solidFill>
                <a:schemeClr val="tx1"/>
              </a:solidFill>
            </a:endParaRPr>
          </a:p>
          <a:p>
            <a:pPr marL="685800" lvl="1" indent="-228600">
              <a:buFont typeface="Arial" panose="020B0604020202020204" pitchFamily="34" charset="0"/>
              <a:buChar char="•"/>
            </a:pPr>
            <a:r>
              <a:rPr lang="en-US" altLang="zh-CN">
                <a:sym typeface="+mn-ea"/>
              </a:rPr>
              <a:t>In what order each elevator executes the requests they receive?</a:t>
            </a:r>
            <a:endParaRPr lang="en-US" altLang="zh-CN">
              <a:solidFill>
                <a:schemeClr val="tx1"/>
              </a:solidFill>
            </a:endParaRPr>
          </a:p>
          <a:p>
            <a:pPr marL="228600" lvl="0" indent="-228600">
              <a:buFont typeface="Arial" panose="020B0604020202020204" pitchFamily="34" charset="0"/>
              <a:buChar char="•"/>
            </a:pPr>
            <a:endParaRPr lang="en-US" altLang="zh-CN">
              <a:solidFill>
                <a:schemeClr val="tx1"/>
              </a:solidFill>
            </a:endParaRPr>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Mini P</a:t>
            </a:r>
            <a:r>
              <a:rPr lang="en-US" altLang="zh-CN"/>
              <a:t>roject</a:t>
            </a:r>
            <a:endParaRPr lang="en-US" altLang="zh-CN"/>
          </a:p>
        </p:txBody>
      </p:sp>
      <p:sp>
        <p:nvSpPr>
          <p:cNvPr id="3" name="副标题 2"/>
          <p:cNvSpPr>
            <a:spLocks noGrp="1"/>
          </p:cNvSpPr>
          <p:nvPr>
            <p:ph type="subTitle" idx="1"/>
          </p:nvPr>
        </p:nvSpPr>
        <p:spPr/>
        <p:txBody>
          <a:bodyPr/>
          <a:p>
            <a:r>
              <a:rPr lang="en-US" altLang="zh-CN"/>
              <a:t>COMP62532 Component-based Software Development</a:t>
            </a:r>
            <a:endParaRPr lang="en-US" altLang="zh-CN"/>
          </a:p>
          <a:p>
            <a:r>
              <a:rPr lang="en-US" altLang="zh-CN" sz="1800"/>
              <a:t>Yufeng Shi</a:t>
            </a:r>
            <a:endParaRPr lang="en-US" altLang="zh-CN"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Atomic </a:t>
            </a:r>
            <a:r>
              <a:rPr lang="en-US" altLang="zh-CN"/>
              <a:t>component</a:t>
            </a:r>
            <a:endParaRPr lang="en-US" altLang="zh-CN"/>
          </a:p>
        </p:txBody>
      </p:sp>
      <p:sp>
        <p:nvSpPr>
          <p:cNvPr id="4" name="椭圆 3"/>
          <p:cNvSpPr/>
          <p:nvPr/>
        </p:nvSpPr>
        <p:spPr>
          <a:xfrm>
            <a:off x="180975" y="2219960"/>
            <a:ext cx="2858135" cy="1312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Atomic Component</a:t>
            </a:r>
            <a:endParaRPr lang="en-US" altLang="zh-CN" sz="2800"/>
          </a:p>
        </p:txBody>
      </p:sp>
      <p:cxnSp>
        <p:nvCxnSpPr>
          <p:cNvPr id="5" name="直接连接符 4"/>
          <p:cNvCxnSpPr>
            <a:stCxn id="4" idx="7"/>
          </p:cNvCxnSpPr>
          <p:nvPr/>
        </p:nvCxnSpPr>
        <p:spPr>
          <a:xfrm flipV="1">
            <a:off x="2620645" y="2059940"/>
            <a:ext cx="1311275" cy="35242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931920" y="1681480"/>
            <a:ext cx="1836420" cy="73088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t>Attributes</a:t>
            </a:r>
            <a:endParaRPr lang="en-US" altLang="zh-CN"/>
          </a:p>
        </p:txBody>
      </p:sp>
      <p:cxnSp>
        <p:nvCxnSpPr>
          <p:cNvPr id="7" name="直接连接符 6"/>
          <p:cNvCxnSpPr>
            <a:stCxn id="4" idx="5"/>
          </p:cNvCxnSpPr>
          <p:nvPr/>
        </p:nvCxnSpPr>
        <p:spPr>
          <a:xfrm>
            <a:off x="2620645" y="3340100"/>
            <a:ext cx="1326515" cy="36576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31920" y="3340100"/>
            <a:ext cx="1913890" cy="762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t>Methods/</a:t>
            </a:r>
            <a:endParaRPr lang="en-US" altLang="zh-CN" sz="2000"/>
          </a:p>
          <a:p>
            <a:pPr algn="ctr"/>
            <a:r>
              <a:rPr lang="en-US" altLang="zh-CN" sz="2000"/>
              <a:t>Services</a:t>
            </a:r>
            <a:endParaRPr lang="en-US" altLang="zh-CN" sz="2000"/>
          </a:p>
        </p:txBody>
      </p:sp>
      <p:pic>
        <p:nvPicPr>
          <p:cNvPr id="10" name="图片 9" descr="Component内部表示"/>
          <p:cNvPicPr>
            <a:picLocks noChangeAspect="1"/>
          </p:cNvPicPr>
          <p:nvPr>
            <p:custDataLst>
              <p:tags r:id="rId1"/>
            </p:custDataLst>
          </p:nvPr>
        </p:nvPicPr>
        <p:blipFill>
          <a:blip r:embed="rId2"/>
          <a:stretch>
            <a:fillRect/>
          </a:stretch>
        </p:blipFill>
        <p:spPr>
          <a:xfrm>
            <a:off x="5956300" y="2905125"/>
            <a:ext cx="6141720" cy="3412490"/>
          </a:xfrm>
          <a:prstGeom prst="rect">
            <a:avLst/>
          </a:prstGeom>
        </p:spPr>
      </p:pic>
      <p:sp>
        <p:nvSpPr>
          <p:cNvPr id="12" name="文本框 11"/>
          <p:cNvSpPr txBox="1"/>
          <p:nvPr/>
        </p:nvSpPr>
        <p:spPr>
          <a:xfrm>
            <a:off x="7153910" y="1975485"/>
            <a:ext cx="4051935" cy="645160"/>
          </a:xfrm>
          <a:prstGeom prst="rect">
            <a:avLst/>
          </a:prstGeom>
          <a:noFill/>
        </p:spPr>
        <p:txBody>
          <a:bodyPr wrap="square" rtlCol="0">
            <a:spAutoFit/>
          </a:bodyPr>
          <a:p>
            <a:pPr algn="ctr"/>
            <a:r>
              <a:rPr lang="en-US" altLang="zh-CN"/>
              <a:t>H</a:t>
            </a:r>
            <a:r>
              <a:rPr lang="en-US" altLang="zh-CN"/>
              <a:t>ow to store components and their attributes and methods/services?</a:t>
            </a:r>
            <a:endParaRPr lang="zh-CN" altLang="en-US"/>
          </a:p>
        </p:txBody>
      </p:sp>
      <p:sp>
        <p:nvSpPr>
          <p:cNvPr id="13" name="文本框 12"/>
          <p:cNvSpPr txBox="1"/>
          <p:nvPr/>
        </p:nvSpPr>
        <p:spPr>
          <a:xfrm>
            <a:off x="522605" y="4124960"/>
            <a:ext cx="2923540" cy="645160"/>
          </a:xfrm>
          <a:prstGeom prst="rect">
            <a:avLst/>
          </a:prstGeom>
          <a:noFill/>
        </p:spPr>
        <p:txBody>
          <a:bodyPr wrap="square" rtlCol="0">
            <a:spAutoFit/>
          </a:bodyPr>
          <a:p>
            <a:pPr algn="ctr"/>
            <a:r>
              <a:rPr lang="en-US" altLang="zh-CN"/>
              <a:t>The structure of an atomic component.</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6174105" y="3157855"/>
            <a:ext cx="2858135" cy="1312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Atomic Component</a:t>
            </a:r>
            <a:endParaRPr lang="en-US" altLang="zh-CN" sz="2800"/>
          </a:p>
        </p:txBody>
      </p:sp>
      <p:cxnSp>
        <p:nvCxnSpPr>
          <p:cNvPr id="5" name="直接连接符 4"/>
          <p:cNvCxnSpPr>
            <a:stCxn id="4" idx="7"/>
          </p:cNvCxnSpPr>
          <p:nvPr/>
        </p:nvCxnSpPr>
        <p:spPr>
          <a:xfrm flipV="1">
            <a:off x="8613775" y="2997835"/>
            <a:ext cx="1311275" cy="35242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9925050" y="2619375"/>
            <a:ext cx="1836420" cy="73088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t>Attributes</a:t>
            </a:r>
            <a:endParaRPr lang="en-US" altLang="zh-CN"/>
          </a:p>
        </p:txBody>
      </p:sp>
      <p:cxnSp>
        <p:nvCxnSpPr>
          <p:cNvPr id="7" name="直接连接符 6"/>
          <p:cNvCxnSpPr>
            <a:stCxn id="4" idx="5"/>
          </p:cNvCxnSpPr>
          <p:nvPr/>
        </p:nvCxnSpPr>
        <p:spPr>
          <a:xfrm>
            <a:off x="8613775" y="4277995"/>
            <a:ext cx="1326515" cy="36576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9925050" y="4277995"/>
            <a:ext cx="1913890" cy="762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t>Methods/</a:t>
            </a:r>
            <a:endParaRPr lang="en-US" altLang="zh-CN" sz="2000"/>
          </a:p>
          <a:p>
            <a:pPr algn="ctr"/>
            <a:r>
              <a:rPr lang="en-US" altLang="zh-CN" sz="2000"/>
              <a:t>Services</a:t>
            </a:r>
            <a:endParaRPr lang="en-US" altLang="zh-CN" sz="2000"/>
          </a:p>
        </p:txBody>
      </p:sp>
      <p:cxnSp>
        <p:nvCxnSpPr>
          <p:cNvPr id="9" name="直接箭头连接符 8"/>
          <p:cNvCxnSpPr/>
          <p:nvPr/>
        </p:nvCxnSpPr>
        <p:spPr>
          <a:xfrm flipV="1">
            <a:off x="3749675" y="3827780"/>
            <a:ext cx="2305050" cy="1905"/>
          </a:xfrm>
          <a:prstGeom prst="straightConnector1">
            <a:avLst/>
          </a:prstGeom>
          <a:ln w="635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822700" y="3157855"/>
            <a:ext cx="2167255" cy="460375"/>
          </a:xfrm>
          <a:prstGeom prst="rect">
            <a:avLst/>
          </a:prstGeom>
          <a:noFill/>
        </p:spPr>
        <p:txBody>
          <a:bodyPr wrap="square" rtlCol="0">
            <a:spAutoFit/>
          </a:bodyPr>
          <a:p>
            <a:r>
              <a:rPr lang="en-US" altLang="zh-CN" sz="2400"/>
              <a:t>“miniCompiler”</a:t>
            </a:r>
            <a:endParaRPr lang="en-US" altLang="zh-CN" sz="2400"/>
          </a:p>
        </p:txBody>
      </p:sp>
      <p:sp>
        <p:nvSpPr>
          <p:cNvPr id="11" name="矩形 10"/>
          <p:cNvSpPr/>
          <p:nvPr/>
        </p:nvSpPr>
        <p:spPr>
          <a:xfrm>
            <a:off x="837565" y="2388235"/>
            <a:ext cx="2636520" cy="330708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12" name="文本框 11"/>
          <p:cNvSpPr txBox="1"/>
          <p:nvPr/>
        </p:nvSpPr>
        <p:spPr>
          <a:xfrm>
            <a:off x="1150620" y="2475865"/>
            <a:ext cx="2011045" cy="1076325"/>
          </a:xfrm>
          <a:prstGeom prst="rect">
            <a:avLst/>
          </a:prstGeom>
          <a:noFill/>
        </p:spPr>
        <p:txBody>
          <a:bodyPr wrap="square" rtlCol="0">
            <a:spAutoFit/>
          </a:bodyPr>
          <a:p>
            <a:r>
              <a:rPr lang="en-US" altLang="zh-CN" sz="3200"/>
              <a:t>Instructions</a:t>
            </a:r>
            <a:endParaRPr lang="en-US" altLang="zh-CN" sz="2800"/>
          </a:p>
        </p:txBody>
      </p:sp>
      <p:sp>
        <p:nvSpPr>
          <p:cNvPr id="14" name="矩形 13"/>
          <p:cNvSpPr/>
          <p:nvPr/>
        </p:nvSpPr>
        <p:spPr>
          <a:xfrm>
            <a:off x="1149985" y="3157855"/>
            <a:ext cx="2011680" cy="2056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t>CREATE Comp....</a:t>
            </a:r>
            <a:endParaRPr lang="en-US" altLang="zh-CN" sz="2000"/>
          </a:p>
          <a:p>
            <a:pPr algn="ctr"/>
            <a:r>
              <a:rPr lang="en-US" altLang="zh-CN" sz="2000"/>
              <a:t>ADD ATTR....</a:t>
            </a:r>
            <a:endParaRPr lang="en-US" altLang="zh-CN" sz="2000"/>
          </a:p>
          <a:p>
            <a:pPr algn="ctr"/>
            <a:r>
              <a:rPr lang="en-US" altLang="zh-CN" sz="2000"/>
              <a:t>ADD METH.... </a:t>
            </a:r>
            <a:endParaRPr lang="en-US" altLang="zh-CN" sz="2000"/>
          </a:p>
        </p:txBody>
      </p:sp>
      <p:sp>
        <p:nvSpPr>
          <p:cNvPr id="15" name="文本框 14"/>
          <p:cNvSpPr txBox="1"/>
          <p:nvPr/>
        </p:nvSpPr>
        <p:spPr>
          <a:xfrm>
            <a:off x="838200" y="1595755"/>
            <a:ext cx="2635885" cy="706755"/>
          </a:xfrm>
          <a:prstGeom prst="rect">
            <a:avLst/>
          </a:prstGeom>
          <a:noFill/>
        </p:spPr>
        <p:txBody>
          <a:bodyPr wrap="square" rtlCol="0">
            <a:spAutoFit/>
          </a:bodyPr>
          <a:p>
            <a:pPr algn="ctr"/>
            <a:r>
              <a:rPr lang="en-US" altLang="zh-CN" sz="2000"/>
              <a:t>External </a:t>
            </a:r>
            <a:endParaRPr lang="en-US" altLang="zh-CN" sz="2000"/>
          </a:p>
          <a:p>
            <a:pPr algn="ctr"/>
            <a:r>
              <a:rPr lang="en-US" altLang="zh-CN" sz="2000"/>
              <a:t>Representation</a:t>
            </a:r>
            <a:endParaRPr lang="en-US" altLang="zh-CN" sz="2000"/>
          </a:p>
        </p:txBody>
      </p:sp>
      <p:sp>
        <p:nvSpPr>
          <p:cNvPr id="16" name="文本框 15"/>
          <p:cNvSpPr txBox="1"/>
          <p:nvPr/>
        </p:nvSpPr>
        <p:spPr>
          <a:xfrm>
            <a:off x="6829425" y="1681480"/>
            <a:ext cx="2635885" cy="706755"/>
          </a:xfrm>
          <a:prstGeom prst="rect">
            <a:avLst/>
          </a:prstGeom>
          <a:noFill/>
        </p:spPr>
        <p:txBody>
          <a:bodyPr wrap="square" rtlCol="0">
            <a:spAutoFit/>
          </a:bodyPr>
          <a:p>
            <a:pPr algn="ctr"/>
            <a:r>
              <a:rPr lang="en-US" altLang="zh-CN" sz="2000"/>
              <a:t>Internal </a:t>
            </a:r>
            <a:endParaRPr lang="en-US" altLang="zh-CN" sz="2000"/>
          </a:p>
          <a:p>
            <a:pPr algn="ctr"/>
            <a:r>
              <a:rPr lang="en-US" altLang="zh-CN" sz="2000"/>
              <a:t>Representation</a:t>
            </a:r>
            <a:endParaRPr lang="en-US" altLang="zh-CN" sz="2000"/>
          </a:p>
        </p:txBody>
      </p:sp>
      <p:sp>
        <p:nvSpPr>
          <p:cNvPr id="17" name="标题 16"/>
          <p:cNvSpPr>
            <a:spLocks noGrp="1"/>
          </p:cNvSpPr>
          <p:nvPr>
            <p:ph type="title"/>
          </p:nvPr>
        </p:nvSpPr>
        <p:spPr/>
        <p:txBody>
          <a:bodyPr/>
          <a:p>
            <a:pPr algn="ctr"/>
            <a:r>
              <a:rPr lang="en-US" altLang="zh-CN"/>
              <a:t>Step1 : Design and build atomic components</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pPr algn="ctr"/>
            <a:r>
              <a:rPr lang="en-US" altLang="zh-CN">
                <a:sym typeface="+mn-ea"/>
              </a:rPr>
              <a:t>Step2 : Compose components to build composite components</a:t>
            </a:r>
            <a:endParaRPr lang="zh-CN" altLang="en-US"/>
          </a:p>
        </p:txBody>
      </p:sp>
      <p:sp>
        <p:nvSpPr>
          <p:cNvPr id="4" name="矩形 3"/>
          <p:cNvSpPr/>
          <p:nvPr/>
        </p:nvSpPr>
        <p:spPr>
          <a:xfrm>
            <a:off x="4284345" y="3373755"/>
            <a:ext cx="1414145" cy="60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1"/>
                </a:solidFill>
                <a:uFillTx/>
                <a:sym typeface="+mn-ea"/>
              </a:rPr>
              <a:t>Atomic</a:t>
            </a:r>
            <a:endParaRPr lang="en-US" altLang="zh-CN">
              <a:solidFill>
                <a:schemeClr val="bg1"/>
              </a:solidFill>
              <a:uFillTx/>
              <a:sym typeface="+mn-ea"/>
            </a:endParaRPr>
          </a:p>
          <a:p>
            <a:pPr algn="ctr"/>
            <a:r>
              <a:rPr lang="en-US" altLang="zh-CN">
                <a:solidFill>
                  <a:schemeClr val="bg1"/>
                </a:solidFill>
                <a:uFillTx/>
              </a:rPr>
              <a:t>Component1</a:t>
            </a:r>
            <a:endParaRPr lang="en-US" altLang="zh-CN">
              <a:solidFill>
                <a:schemeClr val="bg1"/>
              </a:solidFill>
              <a:uFillTx/>
            </a:endParaRPr>
          </a:p>
        </p:txBody>
      </p:sp>
      <p:cxnSp>
        <p:nvCxnSpPr>
          <p:cNvPr id="8" name="直接连接符 7"/>
          <p:cNvCxnSpPr>
            <a:stCxn id="4" idx="0"/>
          </p:cNvCxnSpPr>
          <p:nvPr/>
        </p:nvCxnSpPr>
        <p:spPr>
          <a:xfrm flipV="1">
            <a:off x="4991735" y="3272790"/>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72355" y="3006090"/>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4284345" y="4460875"/>
            <a:ext cx="1414145" cy="60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1"/>
                </a:solidFill>
                <a:uFillTx/>
                <a:sym typeface="+mn-ea"/>
              </a:rPr>
              <a:t>Atomic</a:t>
            </a:r>
            <a:endParaRPr lang="en-US" altLang="zh-CN">
              <a:solidFill>
                <a:schemeClr val="bg1"/>
              </a:solidFill>
              <a:uFillTx/>
              <a:sym typeface="+mn-ea"/>
            </a:endParaRPr>
          </a:p>
          <a:p>
            <a:pPr algn="ctr"/>
            <a:r>
              <a:rPr lang="en-US" altLang="zh-CN">
                <a:solidFill>
                  <a:schemeClr val="bg1"/>
                </a:solidFill>
                <a:uFillTx/>
              </a:rPr>
              <a:t>Component2</a:t>
            </a:r>
            <a:endParaRPr lang="en-US" altLang="zh-CN">
              <a:solidFill>
                <a:schemeClr val="bg1"/>
              </a:solidFill>
              <a:uFillTx/>
            </a:endParaRPr>
          </a:p>
        </p:txBody>
      </p:sp>
      <p:cxnSp>
        <p:nvCxnSpPr>
          <p:cNvPr id="6" name="直接连接符 5"/>
          <p:cNvCxnSpPr>
            <a:stCxn id="5" idx="0"/>
          </p:cNvCxnSpPr>
          <p:nvPr/>
        </p:nvCxnSpPr>
        <p:spPr>
          <a:xfrm flipV="1">
            <a:off x="4991735" y="4359910"/>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72355" y="4093210"/>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356235" y="2369820"/>
            <a:ext cx="2636520" cy="330708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12" name="文本框 11"/>
          <p:cNvSpPr txBox="1"/>
          <p:nvPr/>
        </p:nvSpPr>
        <p:spPr>
          <a:xfrm>
            <a:off x="669290" y="2457450"/>
            <a:ext cx="2011045" cy="1076325"/>
          </a:xfrm>
          <a:prstGeom prst="rect">
            <a:avLst/>
          </a:prstGeom>
          <a:noFill/>
        </p:spPr>
        <p:txBody>
          <a:bodyPr wrap="square" rtlCol="0">
            <a:spAutoFit/>
          </a:bodyPr>
          <a:p>
            <a:r>
              <a:rPr lang="en-US" altLang="zh-CN" sz="3200"/>
              <a:t>Instructions</a:t>
            </a:r>
            <a:endParaRPr lang="en-US" altLang="zh-CN" sz="2800"/>
          </a:p>
        </p:txBody>
      </p:sp>
      <p:sp>
        <p:nvSpPr>
          <p:cNvPr id="14" name="矩形 13"/>
          <p:cNvSpPr/>
          <p:nvPr/>
        </p:nvSpPr>
        <p:spPr>
          <a:xfrm>
            <a:off x="668655" y="3139440"/>
            <a:ext cx="2011680" cy="2056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t>COMPOSE CONNECTOR:&lt;Connector Name&gt; TYPE:SEQ|SEL ......</a:t>
            </a:r>
            <a:endParaRPr lang="en-US" altLang="zh-CN" sz="2000"/>
          </a:p>
        </p:txBody>
      </p:sp>
      <p:sp>
        <p:nvSpPr>
          <p:cNvPr id="10" name="加号 9"/>
          <p:cNvSpPr/>
          <p:nvPr/>
        </p:nvSpPr>
        <p:spPr>
          <a:xfrm>
            <a:off x="3302000" y="3769360"/>
            <a:ext cx="650240" cy="670560"/>
          </a:xfrm>
          <a:prstGeom prst="mathPlus">
            <a:avLst/>
          </a:prstGeom>
          <a:gradFill>
            <a:gsLst>
              <a:gs pos="0">
                <a:srgbClr val="14CD68"/>
              </a:gs>
              <a:gs pos="100000">
                <a:srgbClr val="0B6E3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右箭头 12"/>
          <p:cNvSpPr/>
          <p:nvPr/>
        </p:nvSpPr>
        <p:spPr>
          <a:xfrm>
            <a:off x="6268720" y="3860800"/>
            <a:ext cx="1595120" cy="54864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矩形 47"/>
          <p:cNvSpPr/>
          <p:nvPr/>
        </p:nvSpPr>
        <p:spPr>
          <a:xfrm>
            <a:off x="8344535" y="3860800"/>
            <a:ext cx="3402330" cy="17373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69" name="矩形 68"/>
          <p:cNvSpPr/>
          <p:nvPr/>
        </p:nvSpPr>
        <p:spPr>
          <a:xfrm>
            <a:off x="8479155" y="4872355"/>
            <a:ext cx="1414145" cy="60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1"/>
                </a:solidFill>
                <a:uFillTx/>
                <a:sym typeface="+mn-ea"/>
              </a:rPr>
              <a:t>Atomic</a:t>
            </a:r>
            <a:endParaRPr lang="en-US" altLang="zh-CN">
              <a:solidFill>
                <a:schemeClr val="bg1"/>
              </a:solidFill>
              <a:uFillTx/>
              <a:sym typeface="+mn-ea"/>
            </a:endParaRPr>
          </a:p>
          <a:p>
            <a:pPr algn="ctr"/>
            <a:r>
              <a:rPr lang="en-US" altLang="zh-CN">
                <a:solidFill>
                  <a:schemeClr val="bg1"/>
                </a:solidFill>
                <a:uFillTx/>
                <a:sym typeface="+mn-ea"/>
              </a:rPr>
              <a:t>Component1</a:t>
            </a:r>
            <a:endParaRPr lang="en-US" altLang="zh-CN">
              <a:solidFill>
                <a:schemeClr val="bg1"/>
              </a:solidFill>
              <a:uFillTx/>
            </a:endParaRPr>
          </a:p>
        </p:txBody>
      </p:sp>
      <p:cxnSp>
        <p:nvCxnSpPr>
          <p:cNvPr id="70" name="直接连接符 69"/>
          <p:cNvCxnSpPr>
            <a:stCxn id="69" idx="0"/>
          </p:cNvCxnSpPr>
          <p:nvPr/>
        </p:nvCxnSpPr>
        <p:spPr>
          <a:xfrm flipV="1">
            <a:off x="9186545" y="4771390"/>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9067165" y="4504690"/>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弧形 71"/>
          <p:cNvSpPr/>
          <p:nvPr/>
        </p:nvSpPr>
        <p:spPr>
          <a:xfrm>
            <a:off x="8994775" y="4428490"/>
            <a:ext cx="382270" cy="419100"/>
          </a:xfrm>
          <a:prstGeom prst="arc">
            <a:avLst>
              <a:gd name="adj1" fmla="val 10941515"/>
              <a:gd name="adj2" fmla="val 37672"/>
            </a:avLst>
          </a:prstGeom>
          <a:ln w="254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73" name="直接连接符 72"/>
          <p:cNvCxnSpPr/>
          <p:nvPr/>
        </p:nvCxnSpPr>
        <p:spPr>
          <a:xfrm flipV="1">
            <a:off x="9186545" y="4289425"/>
            <a:ext cx="1905" cy="139065"/>
          </a:xfrm>
          <a:prstGeom prst="line">
            <a:avLst/>
          </a:prstGeom>
          <a:ln w="25400">
            <a:round/>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10198735" y="4872355"/>
            <a:ext cx="1414145" cy="60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1"/>
                </a:solidFill>
                <a:uFillTx/>
                <a:sym typeface="+mn-ea"/>
              </a:rPr>
              <a:t>Atomic</a:t>
            </a:r>
            <a:endParaRPr lang="en-US" altLang="zh-CN">
              <a:solidFill>
                <a:schemeClr val="bg1"/>
              </a:solidFill>
              <a:uFillTx/>
              <a:sym typeface="+mn-ea"/>
            </a:endParaRPr>
          </a:p>
          <a:p>
            <a:pPr algn="ctr"/>
            <a:r>
              <a:rPr lang="en-US" altLang="zh-CN">
                <a:solidFill>
                  <a:schemeClr val="bg1"/>
                </a:solidFill>
                <a:uFillTx/>
                <a:sym typeface="+mn-ea"/>
              </a:rPr>
              <a:t>Component2</a:t>
            </a:r>
            <a:endParaRPr lang="en-US" altLang="zh-CN">
              <a:solidFill>
                <a:schemeClr val="bg1"/>
              </a:solidFill>
              <a:uFillTx/>
            </a:endParaRPr>
          </a:p>
        </p:txBody>
      </p:sp>
      <p:cxnSp>
        <p:nvCxnSpPr>
          <p:cNvPr id="75" name="直接连接符 74"/>
          <p:cNvCxnSpPr>
            <a:stCxn id="74" idx="0"/>
          </p:cNvCxnSpPr>
          <p:nvPr/>
        </p:nvCxnSpPr>
        <p:spPr>
          <a:xfrm flipV="1">
            <a:off x="10906125" y="4771390"/>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6" name="椭圆 75"/>
          <p:cNvSpPr/>
          <p:nvPr/>
        </p:nvSpPr>
        <p:spPr>
          <a:xfrm>
            <a:off x="10786745" y="4504690"/>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弧形 76"/>
          <p:cNvSpPr/>
          <p:nvPr/>
        </p:nvSpPr>
        <p:spPr>
          <a:xfrm>
            <a:off x="10714355" y="4428490"/>
            <a:ext cx="382270" cy="419100"/>
          </a:xfrm>
          <a:prstGeom prst="arc">
            <a:avLst>
              <a:gd name="adj1" fmla="val 10941515"/>
              <a:gd name="adj2" fmla="val 37672"/>
            </a:avLst>
          </a:prstGeom>
          <a:ln w="254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78" name="直接连接符 77"/>
          <p:cNvCxnSpPr/>
          <p:nvPr/>
        </p:nvCxnSpPr>
        <p:spPr>
          <a:xfrm flipV="1">
            <a:off x="10906125" y="4289425"/>
            <a:ext cx="1905" cy="139065"/>
          </a:xfrm>
          <a:prstGeom prst="line">
            <a:avLst/>
          </a:prstGeom>
          <a:ln w="25400">
            <a:round/>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9173845" y="4291965"/>
            <a:ext cx="1743710" cy="12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flipV="1">
            <a:off x="10048875" y="4131945"/>
            <a:ext cx="635" cy="16129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1" name="圆角矩形 80"/>
          <p:cNvSpPr/>
          <p:nvPr/>
        </p:nvSpPr>
        <p:spPr>
          <a:xfrm>
            <a:off x="9679940" y="3860800"/>
            <a:ext cx="738505" cy="271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SEQ</a:t>
            </a:r>
            <a:endParaRPr lang="en-US" altLang="zh-CN"/>
          </a:p>
        </p:txBody>
      </p:sp>
      <p:cxnSp>
        <p:nvCxnSpPr>
          <p:cNvPr id="91" name="直接连接符 90"/>
          <p:cNvCxnSpPr/>
          <p:nvPr/>
        </p:nvCxnSpPr>
        <p:spPr>
          <a:xfrm flipV="1">
            <a:off x="10044430" y="3752215"/>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a:off x="9925050" y="3485515"/>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弧形 92"/>
          <p:cNvSpPr/>
          <p:nvPr/>
        </p:nvSpPr>
        <p:spPr>
          <a:xfrm>
            <a:off x="9852660" y="3409315"/>
            <a:ext cx="382270" cy="419100"/>
          </a:xfrm>
          <a:prstGeom prst="arc">
            <a:avLst>
              <a:gd name="adj1" fmla="val 10941515"/>
              <a:gd name="adj2" fmla="val 37672"/>
            </a:avLst>
          </a:prstGeom>
          <a:ln w="254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1" name="上弧形箭头 20"/>
          <p:cNvSpPr/>
          <p:nvPr/>
        </p:nvSpPr>
        <p:spPr>
          <a:xfrm>
            <a:off x="5555615" y="1701165"/>
            <a:ext cx="3752850" cy="1190625"/>
          </a:xfrm>
          <a:prstGeom prst="curvedDownArrow">
            <a:avLst/>
          </a:prstGeom>
          <a:gradFill>
            <a:gsLst>
              <a:gs pos="0">
                <a:srgbClr val="9EE256"/>
              </a:gs>
              <a:gs pos="100000">
                <a:srgbClr val="52762D"/>
              </a:gs>
            </a:gsLst>
            <a:lin ang="5400000" scaled="0"/>
          </a:gradFill>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a:t>
            </a:r>
            <a:r>
              <a:rPr lang="en-US" altLang="zh-CN"/>
              <a:t>tep3 : Deployment phase</a:t>
            </a:r>
            <a:endParaRPr lang="en-US" altLang="zh-CN"/>
          </a:p>
        </p:txBody>
      </p:sp>
      <p:pic>
        <p:nvPicPr>
          <p:cNvPr id="4" name="图片 3" descr="指令截图"/>
          <p:cNvPicPr>
            <a:picLocks noChangeAspect="1"/>
          </p:cNvPicPr>
          <p:nvPr/>
        </p:nvPicPr>
        <p:blipFill>
          <a:blip r:embed="rId1"/>
          <a:stretch>
            <a:fillRect/>
          </a:stretch>
        </p:blipFill>
        <p:spPr>
          <a:xfrm>
            <a:off x="203200" y="2185670"/>
            <a:ext cx="2336800" cy="2927985"/>
          </a:xfrm>
          <a:prstGeom prst="rect">
            <a:avLst/>
          </a:prstGeom>
        </p:spPr>
      </p:pic>
      <p:sp>
        <p:nvSpPr>
          <p:cNvPr id="10" name="加号 9"/>
          <p:cNvSpPr/>
          <p:nvPr/>
        </p:nvSpPr>
        <p:spPr>
          <a:xfrm>
            <a:off x="2722245" y="3422650"/>
            <a:ext cx="595630" cy="614045"/>
          </a:xfrm>
          <a:prstGeom prst="mathPlus">
            <a:avLst/>
          </a:prstGeom>
          <a:gradFill>
            <a:gsLst>
              <a:gs pos="0">
                <a:srgbClr val="14CD68"/>
              </a:gs>
              <a:gs pos="100000">
                <a:srgbClr val="0B6E3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descr="atomic组件截图"/>
          <p:cNvPicPr>
            <a:picLocks noChangeAspect="1"/>
          </p:cNvPicPr>
          <p:nvPr/>
        </p:nvPicPr>
        <p:blipFill>
          <a:blip r:embed="rId2"/>
          <a:stretch>
            <a:fillRect/>
          </a:stretch>
        </p:blipFill>
        <p:spPr>
          <a:xfrm>
            <a:off x="2872105" y="2451100"/>
            <a:ext cx="1111250" cy="766445"/>
          </a:xfrm>
          <a:prstGeom prst="rect">
            <a:avLst/>
          </a:prstGeom>
        </p:spPr>
      </p:pic>
      <p:pic>
        <p:nvPicPr>
          <p:cNvPr id="9" name="图片 8" descr="atomic组件截图"/>
          <p:cNvPicPr>
            <a:picLocks noChangeAspect="1"/>
          </p:cNvPicPr>
          <p:nvPr/>
        </p:nvPicPr>
        <p:blipFill>
          <a:blip r:embed="rId2"/>
          <a:stretch>
            <a:fillRect/>
          </a:stretch>
        </p:blipFill>
        <p:spPr>
          <a:xfrm>
            <a:off x="4822190" y="3493770"/>
            <a:ext cx="1211580" cy="835025"/>
          </a:xfrm>
          <a:prstGeom prst="rect">
            <a:avLst/>
          </a:prstGeom>
        </p:spPr>
      </p:pic>
      <p:pic>
        <p:nvPicPr>
          <p:cNvPr id="13" name="图片 12" descr="atomic组件截图"/>
          <p:cNvPicPr>
            <a:picLocks noChangeAspect="1"/>
          </p:cNvPicPr>
          <p:nvPr/>
        </p:nvPicPr>
        <p:blipFill>
          <a:blip r:embed="rId2"/>
          <a:stretch>
            <a:fillRect/>
          </a:stretch>
        </p:blipFill>
        <p:spPr>
          <a:xfrm>
            <a:off x="3566160" y="3098165"/>
            <a:ext cx="1129030" cy="778510"/>
          </a:xfrm>
          <a:prstGeom prst="rect">
            <a:avLst/>
          </a:prstGeom>
        </p:spPr>
      </p:pic>
      <p:pic>
        <p:nvPicPr>
          <p:cNvPr id="15" name="图片 14" descr="Composite组件截图"/>
          <p:cNvPicPr>
            <a:picLocks noChangeAspect="1"/>
          </p:cNvPicPr>
          <p:nvPr/>
        </p:nvPicPr>
        <p:blipFill>
          <a:blip r:embed="rId3"/>
          <a:stretch>
            <a:fillRect/>
          </a:stretch>
        </p:blipFill>
        <p:spPr>
          <a:xfrm>
            <a:off x="3018790" y="4241800"/>
            <a:ext cx="2006600" cy="1318260"/>
          </a:xfrm>
          <a:prstGeom prst="rect">
            <a:avLst/>
          </a:prstGeom>
        </p:spPr>
      </p:pic>
      <p:pic>
        <p:nvPicPr>
          <p:cNvPr id="16" name="图片 15" descr="Composite组件截图SEL"/>
          <p:cNvPicPr>
            <a:picLocks noChangeAspect="1"/>
          </p:cNvPicPr>
          <p:nvPr/>
        </p:nvPicPr>
        <p:blipFill>
          <a:blip r:embed="rId4"/>
          <a:stretch>
            <a:fillRect/>
          </a:stretch>
        </p:blipFill>
        <p:spPr>
          <a:xfrm>
            <a:off x="4449445" y="1811655"/>
            <a:ext cx="1957070" cy="1286510"/>
          </a:xfrm>
          <a:prstGeom prst="rect">
            <a:avLst/>
          </a:prstGeom>
        </p:spPr>
      </p:pic>
      <p:sp>
        <p:nvSpPr>
          <p:cNvPr id="17" name="右箭头 16"/>
          <p:cNvSpPr/>
          <p:nvPr/>
        </p:nvSpPr>
        <p:spPr>
          <a:xfrm>
            <a:off x="6160770" y="3620135"/>
            <a:ext cx="744220" cy="25654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8" name="图片 17" descr="组合后截图"/>
          <p:cNvPicPr>
            <a:picLocks noChangeAspect="1"/>
          </p:cNvPicPr>
          <p:nvPr/>
        </p:nvPicPr>
        <p:blipFill>
          <a:blip r:embed="rId5"/>
          <a:stretch>
            <a:fillRect/>
          </a:stretch>
        </p:blipFill>
        <p:spPr>
          <a:xfrm>
            <a:off x="7165340" y="2973705"/>
            <a:ext cx="4839970" cy="1875155"/>
          </a:xfrm>
          <a:prstGeom prst="rect">
            <a:avLst/>
          </a:prstGeom>
        </p:spPr>
      </p:pic>
      <p:sp>
        <p:nvSpPr>
          <p:cNvPr id="3" name="文本框 2"/>
          <p:cNvSpPr txBox="1"/>
          <p:nvPr/>
        </p:nvSpPr>
        <p:spPr>
          <a:xfrm>
            <a:off x="5147945" y="4848860"/>
            <a:ext cx="2769235" cy="368300"/>
          </a:xfrm>
          <a:prstGeom prst="rect">
            <a:avLst/>
          </a:prstGeom>
          <a:noFill/>
        </p:spPr>
        <p:txBody>
          <a:bodyPr wrap="square" rtlCol="0">
            <a:spAutoFit/>
          </a:bodyPr>
          <a:p>
            <a:pPr algn="ctr"/>
            <a:r>
              <a:rPr lang="en-US" altLang="zh-CN"/>
              <a:t>Assemble Components</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Step3 : Deployment phase</a:t>
            </a:r>
            <a:endParaRPr lang="en-US" altLang="zh-CN"/>
          </a:p>
        </p:txBody>
      </p:sp>
      <p:sp>
        <p:nvSpPr>
          <p:cNvPr id="3" name="内容占位符 2"/>
          <p:cNvSpPr>
            <a:spLocks noGrp="1"/>
          </p:cNvSpPr>
          <p:nvPr>
            <p:ph idx="1"/>
          </p:nvPr>
        </p:nvSpPr>
        <p:spPr>
          <a:xfrm>
            <a:off x="6527165" y="1825625"/>
            <a:ext cx="4826635" cy="4351655"/>
          </a:xfrm>
        </p:spPr>
        <p:txBody>
          <a:bodyPr/>
          <a:p>
            <a:r>
              <a:rPr lang="en-US" altLang="zh-CN"/>
              <a:t>After assembling the components, the model will create the deployment directory and java files. </a:t>
            </a:r>
            <a:endParaRPr lang="en-US" altLang="zh-CN"/>
          </a:p>
          <a:p>
            <a:r>
              <a:rPr lang="en-US" altLang="zh-CN"/>
              <a:t>And then the user could write their codes to implement the details of their system.</a:t>
            </a:r>
            <a:endParaRPr lang="en-US" altLang="zh-CN"/>
          </a:p>
        </p:txBody>
      </p:sp>
      <p:pic>
        <p:nvPicPr>
          <p:cNvPr id="7" name="图片 6" descr="展示"/>
          <p:cNvPicPr>
            <a:picLocks noChangeAspect="1"/>
          </p:cNvPicPr>
          <p:nvPr>
            <p:custDataLst>
              <p:tags r:id="rId1"/>
            </p:custDataLst>
          </p:nvPr>
        </p:nvPicPr>
        <p:blipFill>
          <a:blip r:embed="rId2"/>
          <a:stretch>
            <a:fillRect/>
          </a:stretch>
        </p:blipFill>
        <p:spPr>
          <a:xfrm>
            <a:off x="838200" y="1534795"/>
            <a:ext cx="4352290" cy="5024755"/>
          </a:xfrm>
          <a:prstGeom prst="rect">
            <a:avLst/>
          </a:prstGeom>
        </p:spPr>
      </p:pic>
      <p:sp>
        <p:nvSpPr>
          <p:cNvPr id="5" name="矩形 4"/>
          <p:cNvSpPr/>
          <p:nvPr/>
        </p:nvSpPr>
        <p:spPr>
          <a:xfrm>
            <a:off x="1364615" y="2345690"/>
            <a:ext cx="3826510" cy="1383030"/>
          </a:xfrm>
          <a:prstGeom prst="rect">
            <a:avLst/>
          </a:prstGeom>
          <a:noFill/>
          <a:ln w="254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Implementation </a:t>
            </a:r>
            <a:r>
              <a:rPr lang="en-US" altLang="zh-CN"/>
              <a:t>details: Atomic component</a:t>
            </a:r>
            <a:endParaRPr lang="zh-CN" altLang="en-US"/>
          </a:p>
        </p:txBody>
      </p:sp>
      <p:sp>
        <p:nvSpPr>
          <p:cNvPr id="3" name="内容占位符 2"/>
          <p:cNvSpPr>
            <a:spLocks noGrp="1"/>
          </p:cNvSpPr>
          <p:nvPr>
            <p:ph idx="1"/>
          </p:nvPr>
        </p:nvSpPr>
        <p:spPr>
          <a:xfrm>
            <a:off x="7058025" y="1825625"/>
            <a:ext cx="4077335" cy="4351655"/>
          </a:xfrm>
        </p:spPr>
        <p:txBody>
          <a:bodyPr/>
          <a:p>
            <a:r>
              <a:rPr lang="en-US" altLang="zh-CN"/>
              <a:t>Attributes</a:t>
            </a:r>
            <a:endParaRPr lang="en-US" altLang="zh-CN"/>
          </a:p>
          <a:p>
            <a:r>
              <a:rPr lang="en-US" altLang="zh-CN"/>
              <a:t>Method/Services</a:t>
            </a:r>
            <a:endParaRPr lang="zh-CN" altLang="en-US"/>
          </a:p>
        </p:txBody>
      </p:sp>
      <p:pic>
        <p:nvPicPr>
          <p:cNvPr id="5" name="图片 4" descr="Atomic2代码示例"/>
          <p:cNvPicPr>
            <a:picLocks noChangeAspect="1"/>
          </p:cNvPicPr>
          <p:nvPr/>
        </p:nvPicPr>
        <p:blipFill>
          <a:blip r:embed="rId1"/>
          <a:stretch>
            <a:fillRect/>
          </a:stretch>
        </p:blipFill>
        <p:spPr>
          <a:xfrm>
            <a:off x="838200" y="1508125"/>
            <a:ext cx="4498975" cy="49860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pPr algn="ctr"/>
            <a:r>
              <a:rPr lang="en-US" altLang="zh-CN">
                <a:sym typeface="+mn-ea"/>
              </a:rPr>
              <a:t>Implementation details:</a:t>
            </a:r>
            <a:br>
              <a:rPr lang="en-US" altLang="zh-CN">
                <a:sym typeface="+mn-ea"/>
              </a:rPr>
            </a:br>
            <a:r>
              <a:rPr lang="en-US" altLang="zh-CN"/>
              <a:t>Composite component/Connector</a:t>
            </a:r>
            <a:endParaRPr lang="zh-CN" altLang="en-US"/>
          </a:p>
        </p:txBody>
      </p:sp>
      <p:sp>
        <p:nvSpPr>
          <p:cNvPr id="3" name="内容占位符 2"/>
          <p:cNvSpPr>
            <a:spLocks noGrp="1"/>
          </p:cNvSpPr>
          <p:nvPr>
            <p:ph idx="1"/>
          </p:nvPr>
        </p:nvSpPr>
        <p:spPr>
          <a:xfrm>
            <a:off x="6092825" y="1825625"/>
            <a:ext cx="5260975" cy="4351655"/>
          </a:xfrm>
        </p:spPr>
        <p:txBody>
          <a:bodyPr/>
          <a:p>
            <a:r>
              <a:rPr lang="en-US" altLang="zh-CN"/>
              <a:t>Sequence </a:t>
            </a:r>
            <a:r>
              <a:rPr lang="en-US" altLang="zh-CN"/>
              <a:t>connector</a:t>
            </a:r>
            <a:endParaRPr lang="en-US" altLang="zh-CN"/>
          </a:p>
          <a:p>
            <a:r>
              <a:rPr lang="en-US" altLang="zh-CN"/>
              <a:t>Selection </a:t>
            </a:r>
            <a:r>
              <a:rPr lang="en-US" altLang="zh-CN"/>
              <a:t>connector</a:t>
            </a:r>
            <a:endParaRPr lang="en-US" altLang="zh-CN"/>
          </a:p>
          <a:p>
            <a:endParaRPr lang="en-US" altLang="zh-CN"/>
          </a:p>
          <a:p>
            <a:endParaRPr lang="zh-CN" altLang="en-US"/>
          </a:p>
        </p:txBody>
      </p:sp>
      <p:pic>
        <p:nvPicPr>
          <p:cNvPr id="4" name="图片 3" descr="Composite代码示例"/>
          <p:cNvPicPr>
            <a:picLocks noChangeAspect="1"/>
          </p:cNvPicPr>
          <p:nvPr/>
        </p:nvPicPr>
        <p:blipFill>
          <a:blip r:embed="rId1"/>
          <a:stretch>
            <a:fillRect/>
          </a:stretch>
        </p:blipFill>
        <p:spPr>
          <a:xfrm>
            <a:off x="838200" y="1825625"/>
            <a:ext cx="5140960" cy="3648075"/>
          </a:xfrm>
          <a:prstGeom prst="rect">
            <a:avLst/>
          </a:prstGeom>
        </p:spPr>
      </p:pic>
      <p:pic>
        <p:nvPicPr>
          <p:cNvPr id="5" name="图片 4" descr="compose阶段生成composite component"/>
          <p:cNvPicPr>
            <a:picLocks noChangeAspect="1"/>
          </p:cNvPicPr>
          <p:nvPr/>
        </p:nvPicPr>
        <p:blipFill>
          <a:blip r:embed="rId2"/>
          <a:stretch>
            <a:fillRect/>
          </a:stretch>
        </p:blipFill>
        <p:spPr>
          <a:xfrm>
            <a:off x="838200" y="5733415"/>
            <a:ext cx="10285730" cy="8083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Structure of the project</a:t>
            </a:r>
            <a:endParaRPr lang="en-US" altLang="zh-CN"/>
          </a:p>
        </p:txBody>
      </p:sp>
      <p:pic>
        <p:nvPicPr>
          <p:cNvPr id="7" name="图片 6" descr="展示"/>
          <p:cNvPicPr>
            <a:picLocks noChangeAspect="1"/>
          </p:cNvPicPr>
          <p:nvPr/>
        </p:nvPicPr>
        <p:blipFill>
          <a:blip r:embed="rId1"/>
          <a:stretch>
            <a:fillRect/>
          </a:stretch>
        </p:blipFill>
        <p:spPr>
          <a:xfrm>
            <a:off x="838200" y="1534795"/>
            <a:ext cx="4352290" cy="5024755"/>
          </a:xfrm>
          <a:prstGeom prst="rect">
            <a:avLst/>
          </a:prstGeom>
        </p:spPr>
      </p:pic>
      <p:sp>
        <p:nvSpPr>
          <p:cNvPr id="5" name="矩形 4"/>
          <p:cNvSpPr/>
          <p:nvPr/>
        </p:nvSpPr>
        <p:spPr>
          <a:xfrm>
            <a:off x="1364615" y="2345690"/>
            <a:ext cx="3826510" cy="1383030"/>
          </a:xfrm>
          <a:prstGeom prst="rect">
            <a:avLst/>
          </a:prstGeom>
          <a:noFill/>
          <a:ln w="254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364615" y="4013835"/>
            <a:ext cx="3826510" cy="1140460"/>
          </a:xfrm>
          <a:prstGeom prst="rect">
            <a:avLst/>
          </a:prstGeom>
          <a:noFill/>
          <a:ln w="254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左箭头 8"/>
          <p:cNvSpPr/>
          <p:nvPr/>
        </p:nvSpPr>
        <p:spPr>
          <a:xfrm>
            <a:off x="5476875" y="2788920"/>
            <a:ext cx="2047875" cy="5575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左箭头 9"/>
          <p:cNvSpPr/>
          <p:nvPr/>
        </p:nvSpPr>
        <p:spPr>
          <a:xfrm>
            <a:off x="5476875" y="4305300"/>
            <a:ext cx="2048510" cy="5575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8204835" y="2437765"/>
            <a:ext cx="2424430" cy="1198880"/>
          </a:xfrm>
          <a:prstGeom prst="rect">
            <a:avLst/>
          </a:prstGeom>
          <a:noFill/>
        </p:spPr>
        <p:txBody>
          <a:bodyPr wrap="square" rtlCol="0">
            <a:spAutoFit/>
          </a:bodyPr>
          <a:p>
            <a:r>
              <a:rPr lang="en-US" altLang="zh-CN"/>
              <a:t>Produce ‘deploment’ directory and its files during step3</a:t>
            </a:r>
            <a:endParaRPr lang="en-US" altLang="zh-CN"/>
          </a:p>
          <a:p>
            <a:r>
              <a:rPr lang="en-US" altLang="zh-CN"/>
              <a:t>(Deployment phase)</a:t>
            </a:r>
            <a:endParaRPr lang="en-US" altLang="zh-CN"/>
          </a:p>
        </p:txBody>
      </p:sp>
      <p:sp>
        <p:nvSpPr>
          <p:cNvPr id="12" name="文本框 11"/>
          <p:cNvSpPr txBox="1"/>
          <p:nvPr/>
        </p:nvSpPr>
        <p:spPr>
          <a:xfrm>
            <a:off x="8204835" y="3984625"/>
            <a:ext cx="2424430" cy="1198880"/>
          </a:xfrm>
          <a:prstGeom prst="rect">
            <a:avLst/>
          </a:prstGeom>
          <a:noFill/>
        </p:spPr>
        <p:txBody>
          <a:bodyPr wrap="square" rtlCol="0">
            <a:spAutoFit/>
          </a:bodyPr>
          <a:p>
            <a:r>
              <a:rPr lang="en-US" altLang="zh-CN"/>
              <a:t>Produce ‘repository’ directory and its files during step1&amp;2</a:t>
            </a:r>
            <a:endParaRPr lang="en-US" altLang="zh-CN"/>
          </a:p>
          <a:p>
            <a:r>
              <a:rPr lang="en-US" altLang="zh-CN"/>
              <a:t>(Design and build phase)</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3.   Satisfaction of traditional CBD desiderata</a:t>
            </a:r>
            <a:endParaRPr lang="zh-CN" altLang="en-US"/>
          </a:p>
        </p:txBody>
      </p:sp>
      <p:sp>
        <p:nvSpPr>
          <p:cNvPr id="3" name="内容占位符 2"/>
          <p:cNvSpPr>
            <a:spLocks noGrp="1"/>
          </p:cNvSpPr>
          <p:nvPr>
            <p:ph idx="1"/>
          </p:nvPr>
        </p:nvSpPr>
        <p:spPr/>
        <p:txBody>
          <a:bodyPr/>
          <a:p>
            <a:r>
              <a:rPr lang="en-US" b="1" dirty="0" smtClean="0">
                <a:sym typeface="+mn-ea"/>
              </a:rPr>
              <a:t>Components should pre-exist</a:t>
            </a:r>
            <a:endParaRPr lang="en-US" b="1" dirty="0" smtClean="0">
              <a:sym typeface="+mn-ea"/>
            </a:endParaRPr>
          </a:p>
          <a:p>
            <a:r>
              <a:rPr lang="en-US" b="1" dirty="0" smtClean="0">
                <a:sym typeface="+mn-ea"/>
              </a:rPr>
              <a:t>Components should be produced independently</a:t>
            </a:r>
            <a:endParaRPr lang="en-GB" b="1" dirty="0">
              <a:solidFill>
                <a:schemeClr val="tx1"/>
              </a:solidFill>
            </a:endParaRPr>
          </a:p>
          <a:p>
            <a:r>
              <a:rPr lang="en-US" b="1" dirty="0" smtClean="0">
                <a:sym typeface="+mn-ea"/>
              </a:rPr>
              <a:t>It should be possible to build composites</a:t>
            </a:r>
            <a:endParaRPr lang="en-US" b="1" dirty="0" smtClean="0">
              <a:sym typeface="+mn-ea"/>
            </a:endParaRPr>
          </a:p>
          <a:p>
            <a:r>
              <a:rPr lang="en-US" b="1" dirty="0" smtClean="0">
                <a:sym typeface="+mn-ea"/>
              </a:rPr>
              <a:t>It should be possible to store composites </a:t>
            </a:r>
            <a:endParaRPr lang="en-GB" b="1" dirty="0">
              <a:solidFill>
                <a:schemeClr val="tx1"/>
              </a:solidFill>
            </a:endParaRPr>
          </a:p>
          <a:p>
            <a:r>
              <a:rPr lang="en-US" b="1" dirty="0" smtClean="0">
                <a:sym typeface="+mn-ea"/>
              </a:rPr>
              <a:t>Components should be deployed independently</a:t>
            </a:r>
            <a:endParaRPr lang="en-GB" b="1" dirty="0">
              <a:solidFill>
                <a:schemeClr val="tx1"/>
              </a:solidFill>
            </a:endParaRPr>
          </a:p>
          <a:p>
            <a:r>
              <a:rPr lang="en-US" b="1" dirty="0" smtClean="0">
                <a:sym typeface="+mn-ea"/>
              </a:rPr>
              <a:t>It should be possible to copy and instantiate components </a:t>
            </a:r>
            <a:endParaRPr lang="en-GB" b="1" dirty="0">
              <a:solidFill>
                <a:schemeClr val="tx1"/>
              </a:solidFill>
            </a:endParaRPr>
          </a:p>
          <a:p>
            <a:endParaRPr lang="en-GB" b="1" dirty="0">
              <a:solidFill>
                <a:schemeClr val="tx1"/>
              </a:solidFill>
            </a:endParaRPr>
          </a:p>
          <a:p>
            <a:endParaRPr lang="zh-CN" altLang="en-US"/>
          </a:p>
        </p:txBody>
      </p:sp>
      <p:sp>
        <p:nvSpPr>
          <p:cNvPr id="61" name="Rectangle 60"/>
          <p:cNvSpPr/>
          <p:nvPr/>
        </p:nvSpPr>
        <p:spPr>
          <a:xfrm>
            <a:off x="1390015" y="6334780"/>
            <a:ext cx="9144000" cy="521970"/>
          </a:xfrm>
          <a:prstGeom prst="rect">
            <a:avLst/>
          </a:prstGeom>
          <a:solidFill>
            <a:schemeClr val="bg1"/>
          </a:solidFill>
        </p:spPr>
        <p:txBody>
          <a:bodyPr wrap="square">
            <a:spAutoFit/>
          </a:bodyPr>
          <a:p>
            <a:r>
              <a:rPr lang="en-GB" sz="1400" smtClean="0"/>
              <a:t>Lau, Kung-Kiu, and Cola, Simone Di. Introduction To Component-based Software Development, An, World Scientific Publishing Company, 2017.</a:t>
            </a:r>
            <a:endParaRPr lang="en-GB" sz="140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6174105" y="3139440"/>
            <a:ext cx="2858135" cy="1312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Atomic Component</a:t>
            </a:r>
            <a:endParaRPr lang="en-US" altLang="zh-CN" sz="2800"/>
          </a:p>
        </p:txBody>
      </p:sp>
      <p:cxnSp>
        <p:nvCxnSpPr>
          <p:cNvPr id="5" name="直接连接符 4"/>
          <p:cNvCxnSpPr>
            <a:stCxn id="4" idx="7"/>
          </p:cNvCxnSpPr>
          <p:nvPr/>
        </p:nvCxnSpPr>
        <p:spPr>
          <a:xfrm flipV="1">
            <a:off x="8613775" y="2979420"/>
            <a:ext cx="1311275" cy="35242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9925050" y="2600960"/>
            <a:ext cx="1836420" cy="73088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t>Attributes</a:t>
            </a:r>
            <a:endParaRPr lang="en-US" altLang="zh-CN"/>
          </a:p>
        </p:txBody>
      </p:sp>
      <p:cxnSp>
        <p:nvCxnSpPr>
          <p:cNvPr id="7" name="直接连接符 6"/>
          <p:cNvCxnSpPr>
            <a:stCxn id="4" idx="5"/>
          </p:cNvCxnSpPr>
          <p:nvPr/>
        </p:nvCxnSpPr>
        <p:spPr>
          <a:xfrm>
            <a:off x="8613775" y="4259580"/>
            <a:ext cx="1326515" cy="36576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9925050" y="4259580"/>
            <a:ext cx="1913890" cy="762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t>Methods/</a:t>
            </a:r>
            <a:endParaRPr lang="en-US" altLang="zh-CN" sz="2000"/>
          </a:p>
          <a:p>
            <a:pPr algn="ctr"/>
            <a:r>
              <a:rPr lang="en-US" altLang="zh-CN" sz="2000"/>
              <a:t>Services</a:t>
            </a:r>
            <a:endParaRPr lang="en-US" altLang="zh-CN" sz="2000"/>
          </a:p>
        </p:txBody>
      </p:sp>
      <p:cxnSp>
        <p:nvCxnSpPr>
          <p:cNvPr id="9" name="直接箭头连接符 8"/>
          <p:cNvCxnSpPr/>
          <p:nvPr/>
        </p:nvCxnSpPr>
        <p:spPr>
          <a:xfrm flipV="1">
            <a:off x="3749675" y="3809365"/>
            <a:ext cx="2305050" cy="1905"/>
          </a:xfrm>
          <a:prstGeom prst="straightConnector1">
            <a:avLst/>
          </a:prstGeom>
          <a:ln w="635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822700" y="3139440"/>
            <a:ext cx="2167255" cy="460375"/>
          </a:xfrm>
          <a:prstGeom prst="rect">
            <a:avLst/>
          </a:prstGeom>
          <a:noFill/>
        </p:spPr>
        <p:txBody>
          <a:bodyPr wrap="square" rtlCol="0">
            <a:spAutoFit/>
          </a:bodyPr>
          <a:p>
            <a:r>
              <a:rPr lang="en-US" altLang="zh-CN" sz="2400"/>
              <a:t>“miniCompiler”</a:t>
            </a:r>
            <a:endParaRPr lang="en-US" altLang="zh-CN" sz="2400"/>
          </a:p>
        </p:txBody>
      </p:sp>
      <p:sp>
        <p:nvSpPr>
          <p:cNvPr id="11" name="矩形 10"/>
          <p:cNvSpPr/>
          <p:nvPr/>
        </p:nvSpPr>
        <p:spPr>
          <a:xfrm>
            <a:off x="837565" y="2369820"/>
            <a:ext cx="2636520" cy="330708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12" name="文本框 11"/>
          <p:cNvSpPr txBox="1"/>
          <p:nvPr/>
        </p:nvSpPr>
        <p:spPr>
          <a:xfrm>
            <a:off x="1150620" y="2457450"/>
            <a:ext cx="2011045" cy="1076325"/>
          </a:xfrm>
          <a:prstGeom prst="rect">
            <a:avLst/>
          </a:prstGeom>
          <a:noFill/>
        </p:spPr>
        <p:txBody>
          <a:bodyPr wrap="square" rtlCol="0">
            <a:spAutoFit/>
          </a:bodyPr>
          <a:p>
            <a:r>
              <a:rPr lang="en-US" altLang="zh-CN" sz="3200"/>
              <a:t>Instructions</a:t>
            </a:r>
            <a:endParaRPr lang="en-US" altLang="zh-CN" sz="2800"/>
          </a:p>
        </p:txBody>
      </p:sp>
      <p:sp>
        <p:nvSpPr>
          <p:cNvPr id="14" name="矩形 13"/>
          <p:cNvSpPr/>
          <p:nvPr/>
        </p:nvSpPr>
        <p:spPr>
          <a:xfrm>
            <a:off x="1149985" y="3139440"/>
            <a:ext cx="2011680" cy="2056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t>CREATE Comp....</a:t>
            </a:r>
            <a:endParaRPr lang="en-US" altLang="zh-CN" sz="2000"/>
          </a:p>
          <a:p>
            <a:pPr algn="ctr"/>
            <a:r>
              <a:rPr lang="en-US" altLang="zh-CN" sz="2000"/>
              <a:t>ADD ATTR....</a:t>
            </a:r>
            <a:endParaRPr lang="en-US" altLang="zh-CN" sz="2000"/>
          </a:p>
          <a:p>
            <a:pPr algn="ctr"/>
            <a:r>
              <a:rPr lang="en-US" altLang="zh-CN" sz="2000"/>
              <a:t>ADD METH.... </a:t>
            </a:r>
            <a:endParaRPr lang="en-US" altLang="zh-CN" sz="2000"/>
          </a:p>
        </p:txBody>
      </p:sp>
      <p:sp>
        <p:nvSpPr>
          <p:cNvPr id="15" name="文本框 14"/>
          <p:cNvSpPr txBox="1"/>
          <p:nvPr/>
        </p:nvSpPr>
        <p:spPr>
          <a:xfrm>
            <a:off x="838200" y="1577340"/>
            <a:ext cx="2635885" cy="706755"/>
          </a:xfrm>
          <a:prstGeom prst="rect">
            <a:avLst/>
          </a:prstGeom>
          <a:noFill/>
        </p:spPr>
        <p:txBody>
          <a:bodyPr wrap="square" rtlCol="0">
            <a:spAutoFit/>
          </a:bodyPr>
          <a:p>
            <a:pPr algn="ctr"/>
            <a:r>
              <a:rPr lang="en-US" altLang="zh-CN" sz="2000"/>
              <a:t>External </a:t>
            </a:r>
            <a:endParaRPr lang="en-US" altLang="zh-CN" sz="2000"/>
          </a:p>
          <a:p>
            <a:pPr algn="ctr"/>
            <a:r>
              <a:rPr lang="en-US" altLang="zh-CN" sz="2000"/>
              <a:t>Representation</a:t>
            </a:r>
            <a:endParaRPr lang="en-US" altLang="zh-CN" sz="2000"/>
          </a:p>
        </p:txBody>
      </p:sp>
      <p:sp>
        <p:nvSpPr>
          <p:cNvPr id="16" name="文本框 15"/>
          <p:cNvSpPr txBox="1"/>
          <p:nvPr/>
        </p:nvSpPr>
        <p:spPr>
          <a:xfrm>
            <a:off x="6829425" y="1663065"/>
            <a:ext cx="2635885" cy="706755"/>
          </a:xfrm>
          <a:prstGeom prst="rect">
            <a:avLst/>
          </a:prstGeom>
          <a:noFill/>
        </p:spPr>
        <p:txBody>
          <a:bodyPr wrap="square" rtlCol="0">
            <a:spAutoFit/>
          </a:bodyPr>
          <a:p>
            <a:pPr algn="ctr"/>
            <a:r>
              <a:rPr lang="en-US" altLang="zh-CN" sz="2000"/>
              <a:t>Internal </a:t>
            </a:r>
            <a:endParaRPr lang="en-US" altLang="zh-CN" sz="2000"/>
          </a:p>
          <a:p>
            <a:pPr algn="ctr"/>
            <a:r>
              <a:rPr lang="en-US" altLang="zh-CN" sz="2000"/>
              <a:t>Representation</a:t>
            </a:r>
            <a:endParaRPr lang="en-US" altLang="zh-CN" sz="2000"/>
          </a:p>
        </p:txBody>
      </p:sp>
      <p:sp>
        <p:nvSpPr>
          <p:cNvPr id="17" name="标题 16"/>
          <p:cNvSpPr>
            <a:spLocks noGrp="1"/>
          </p:cNvSpPr>
          <p:nvPr>
            <p:ph type="title"/>
          </p:nvPr>
        </p:nvSpPr>
        <p:spPr/>
        <p:txBody>
          <a:bodyPr/>
          <a:p>
            <a:pPr algn="ctr"/>
            <a:r>
              <a:rPr lang="en-US" altLang="zh-CN"/>
              <a:t>Step1 : Design and build atomic components</a:t>
            </a:r>
            <a:endParaRPr lang="en-US" altLang="zh-CN"/>
          </a:p>
        </p:txBody>
      </p:sp>
      <p:sp>
        <p:nvSpPr>
          <p:cNvPr id="2" name="Oval 8"/>
          <p:cNvSpPr/>
          <p:nvPr/>
        </p:nvSpPr>
        <p:spPr>
          <a:xfrm>
            <a:off x="3906520" y="1276063"/>
            <a:ext cx="2000250" cy="1324897"/>
          </a:xfrm>
          <a:prstGeom prst="ellipse">
            <a:avLst/>
          </a:prstGeom>
          <a:solidFill>
            <a:srgbClr val="FF99CC"/>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dirty="0" smtClean="0">
                <a:solidFill>
                  <a:schemeClr val="tx1"/>
                </a:solidFill>
              </a:rPr>
              <a:t>Components should      pre-exist</a:t>
            </a:r>
            <a:endParaRPr lang="en-GB" b="1" dirty="0">
              <a:solidFill>
                <a:schemeClr val="tx1"/>
              </a:solidFill>
            </a:endParaRPr>
          </a:p>
        </p:txBody>
      </p:sp>
      <p:sp>
        <p:nvSpPr>
          <p:cNvPr id="3" name="Oval 11"/>
          <p:cNvSpPr/>
          <p:nvPr/>
        </p:nvSpPr>
        <p:spPr>
          <a:xfrm>
            <a:off x="3888105" y="4451985"/>
            <a:ext cx="2286000" cy="1600200"/>
          </a:xfrm>
          <a:prstGeom prst="ellipse">
            <a:avLst/>
          </a:prstGeom>
          <a:solidFill>
            <a:srgbClr val="FF99CC"/>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dirty="0" smtClean="0">
                <a:solidFill>
                  <a:schemeClr val="tx1"/>
                </a:solidFill>
              </a:rPr>
              <a:t>Components should be    produced independently</a:t>
            </a:r>
            <a:endParaRPr lang="en-GB"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Outline</a:t>
            </a:r>
            <a:endParaRPr lang="en-US" altLang="zh-CN">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pSp>
        <p:nvGrpSpPr>
          <p:cNvPr id="29" name="组合 28"/>
          <p:cNvGrpSpPr/>
          <p:nvPr/>
        </p:nvGrpSpPr>
        <p:grpSpPr>
          <a:xfrm>
            <a:off x="588010" y="1691005"/>
            <a:ext cx="10887075" cy="4092575"/>
            <a:chOff x="450997" y="1087366"/>
            <a:chExt cx="7518619" cy="2983627"/>
          </a:xfrm>
        </p:grpSpPr>
        <p:grpSp>
          <p:nvGrpSpPr>
            <p:cNvPr id="4" name="组合 3"/>
            <p:cNvGrpSpPr/>
            <p:nvPr/>
          </p:nvGrpSpPr>
          <p:grpSpPr>
            <a:xfrm>
              <a:off x="450997" y="1087366"/>
              <a:ext cx="7294531" cy="736720"/>
              <a:chOff x="2217631" y="1482198"/>
              <a:chExt cx="10928053" cy="1116222"/>
            </a:xfrm>
          </p:grpSpPr>
          <p:grpSp>
            <p:nvGrpSpPr>
              <p:cNvPr id="5" name="组合 4"/>
              <p:cNvGrpSpPr/>
              <p:nvPr/>
            </p:nvGrpSpPr>
            <p:grpSpPr>
              <a:xfrm>
                <a:off x="2217631" y="1482198"/>
                <a:ext cx="1006138" cy="1116222"/>
                <a:chOff x="1966171" y="1352658"/>
                <a:chExt cx="1242306" cy="1378230"/>
              </a:xfrm>
            </p:grpSpPr>
            <p:sp>
              <p:nvSpPr>
                <p:cNvPr id="7" name="椭圆 6"/>
                <p:cNvSpPr/>
                <p:nvPr/>
              </p:nvSpPr>
              <p:spPr>
                <a:xfrm>
                  <a:off x="2102097" y="1488583"/>
                  <a:ext cx="1106380" cy="1106380"/>
                </a:xfrm>
                <a:prstGeom prst="ellipse">
                  <a:avLst/>
                </a:prstGeom>
                <a:solidFill>
                  <a:schemeClr val="bg1"/>
                </a:solidFill>
                <a:ln w="38100">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8" name="椭圆 11"/>
                <p:cNvSpPr/>
                <p:nvPr/>
              </p:nvSpPr>
              <p:spPr>
                <a:xfrm>
                  <a:off x="1966171" y="1352658"/>
                  <a:ext cx="689116" cy="1378230"/>
                </a:xfrm>
                <a:custGeom>
                  <a:avLst/>
                  <a:gdLst>
                    <a:gd name="connsiteX0" fmla="*/ 0 w 1378230"/>
                    <a:gd name="connsiteY0" fmla="*/ 689115 h 1378230"/>
                    <a:gd name="connsiteX1" fmla="*/ 689115 w 1378230"/>
                    <a:gd name="connsiteY1" fmla="*/ 0 h 1378230"/>
                    <a:gd name="connsiteX2" fmla="*/ 1378230 w 1378230"/>
                    <a:gd name="connsiteY2" fmla="*/ 689115 h 1378230"/>
                    <a:gd name="connsiteX3" fmla="*/ 689115 w 1378230"/>
                    <a:gd name="connsiteY3" fmla="*/ 1378230 h 1378230"/>
                    <a:gd name="connsiteX4" fmla="*/ 0 w 1378230"/>
                    <a:gd name="connsiteY4" fmla="*/ 689115 h 1378230"/>
                    <a:gd name="connsiteX0-1" fmla="*/ 1378230 w 1469670"/>
                    <a:gd name="connsiteY0-2" fmla="*/ 689115 h 1378230"/>
                    <a:gd name="connsiteX1-3" fmla="*/ 689115 w 1469670"/>
                    <a:gd name="connsiteY1-4" fmla="*/ 1378230 h 1378230"/>
                    <a:gd name="connsiteX2-5" fmla="*/ 0 w 1469670"/>
                    <a:gd name="connsiteY2-6" fmla="*/ 689115 h 1378230"/>
                    <a:gd name="connsiteX3-7" fmla="*/ 689115 w 1469670"/>
                    <a:gd name="connsiteY3-8" fmla="*/ 0 h 1378230"/>
                    <a:gd name="connsiteX4-9" fmla="*/ 1469670 w 1469670"/>
                    <a:gd name="connsiteY4-10" fmla="*/ 780555 h 1378230"/>
                    <a:gd name="connsiteX0-11" fmla="*/ 1378230 w 1378230"/>
                    <a:gd name="connsiteY0-12" fmla="*/ 689115 h 1378230"/>
                    <a:gd name="connsiteX1-13" fmla="*/ 689115 w 1378230"/>
                    <a:gd name="connsiteY1-14" fmla="*/ 1378230 h 1378230"/>
                    <a:gd name="connsiteX2-15" fmla="*/ 0 w 1378230"/>
                    <a:gd name="connsiteY2-16" fmla="*/ 689115 h 1378230"/>
                    <a:gd name="connsiteX3-17" fmla="*/ 689115 w 1378230"/>
                    <a:gd name="connsiteY3-18" fmla="*/ 0 h 1378230"/>
                    <a:gd name="connsiteX0-19" fmla="*/ 689115 w 689115"/>
                    <a:gd name="connsiteY0-20" fmla="*/ 1378230 h 1378230"/>
                    <a:gd name="connsiteX1-21" fmla="*/ 0 w 689115"/>
                    <a:gd name="connsiteY1-22" fmla="*/ 689115 h 1378230"/>
                    <a:gd name="connsiteX2-23" fmla="*/ 689115 w 689115"/>
                    <a:gd name="connsiteY2-24" fmla="*/ 0 h 1378230"/>
                  </a:gdLst>
                  <a:ahLst/>
                  <a:cxnLst>
                    <a:cxn ang="0">
                      <a:pos x="connsiteX0-1" y="connsiteY0-2"/>
                    </a:cxn>
                    <a:cxn ang="0">
                      <a:pos x="connsiteX1-3" y="connsiteY1-4"/>
                    </a:cxn>
                    <a:cxn ang="0">
                      <a:pos x="connsiteX2-5" y="connsiteY2-6"/>
                    </a:cxn>
                  </a:cxnLst>
                  <a:rect l="l" t="t" r="r" b="b"/>
                  <a:pathLst>
                    <a:path w="689115" h="1378230">
                      <a:moveTo>
                        <a:pt x="689115" y="1378230"/>
                      </a:moveTo>
                      <a:cubicBezTo>
                        <a:pt x="308527" y="1378230"/>
                        <a:pt x="0" y="1069703"/>
                        <a:pt x="0" y="689115"/>
                      </a:cubicBezTo>
                      <a:cubicBezTo>
                        <a:pt x="0" y="308527"/>
                        <a:pt x="308527" y="0"/>
                        <a:pt x="689115" y="0"/>
                      </a:cubicBezTo>
                    </a:path>
                  </a:pathLst>
                </a:custGeom>
                <a:noFill/>
                <a:ln w="12700">
                  <a:solidFill>
                    <a:srgbClr val="0070C0"/>
                  </a:solidFill>
                  <a:prstDash val="dash"/>
                  <a:headEnd type="oval"/>
                </a:ln>
                <a:effectLst>
                  <a:outerShdw blurRad="254000" dist="1905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 name="文本框 8"/>
                <p:cNvSpPr txBox="1"/>
                <p:nvPr/>
              </p:nvSpPr>
              <p:spPr>
                <a:xfrm>
                  <a:off x="2446520" y="1559818"/>
                  <a:ext cx="417533" cy="963909"/>
                </a:xfrm>
                <a:prstGeom prst="rect">
                  <a:avLst/>
                </a:prstGeom>
                <a:noFill/>
              </p:spPr>
              <p:txBody>
                <a:bodyPr wrap="square" rtlCol="0" anchor="ctr">
                  <a:spAutoFit/>
                </a:bodyPr>
                <a:lstStyle/>
                <a:p>
                  <a:pPr algn="ctr"/>
                  <a:r>
                    <a:rPr lang="en-US" altLang="zh-CN" sz="4000" b="1" dirty="0">
                      <a:solidFill>
                        <a:srgbClr val="00B0F0"/>
                      </a:solidFill>
                      <a:effectLst>
                        <a:innerShdw blurRad="127000" dist="63500" dir="13500000">
                          <a:prstClr val="black">
                            <a:alpha val="20000"/>
                          </a:prstClr>
                        </a:innerShdw>
                      </a:effectLst>
                      <a:latin typeface="Agency FB" panose="020B0503020202020204" pitchFamily="34" charset="0"/>
                      <a:ea typeface="方正品尚准黑" panose="00000600000000000000" pitchFamily="50" charset="-122"/>
                    </a:rPr>
                    <a:t>1</a:t>
                  </a:r>
                  <a:endParaRPr lang="zh-CN" altLang="en-US" sz="4000" b="1" dirty="0">
                    <a:solidFill>
                      <a:srgbClr val="00B0F0"/>
                    </a:solidFill>
                    <a:effectLst>
                      <a:innerShdw blurRad="127000" dist="63500" dir="13500000">
                        <a:prstClr val="black">
                          <a:alpha val="20000"/>
                        </a:prstClr>
                      </a:innerShdw>
                    </a:effectLst>
                    <a:latin typeface="Agency FB" panose="020B0503020202020204" pitchFamily="34" charset="0"/>
                    <a:ea typeface="方正品尚准黑" panose="00000600000000000000" pitchFamily="50" charset="-122"/>
                  </a:endParaRPr>
                </a:p>
              </p:txBody>
            </p:sp>
          </p:grpSp>
          <p:sp>
            <p:nvSpPr>
              <p:cNvPr id="6" name="文本框 5"/>
              <p:cNvSpPr txBox="1"/>
              <p:nvPr/>
            </p:nvSpPr>
            <p:spPr>
              <a:xfrm>
                <a:off x="3397816" y="1786238"/>
                <a:ext cx="9747868" cy="508520"/>
              </a:xfrm>
              <a:prstGeom prst="rect">
                <a:avLst/>
              </a:prstGeom>
              <a:noFill/>
            </p:spPr>
            <p:txBody>
              <a:bodyPr wrap="square" rtlCol="0">
                <a:spAutoFit/>
              </a:bodyPr>
              <a:lstStyle/>
              <a:p>
                <a:pPr algn="l"/>
                <a:r>
                  <a:rPr lang="zh-CN" altLang="en-US" sz="2400" b="1" dirty="0">
                    <a:solidFill>
                      <a:srgbClr val="FF0000"/>
                    </a:solidFill>
                    <a:latin typeface="微软雅黑" panose="020B0503020204020204" charset="-122"/>
                    <a:ea typeface="微软雅黑" panose="020B0503020204020204" charset="-122"/>
                  </a:rPr>
                  <a:t>   </a:t>
                </a:r>
                <a:r>
                  <a:rPr lang="zh-CN" altLang="en-US" sz="2400" b="1" dirty="0">
                    <a:solidFill>
                      <a:srgbClr val="1967A7"/>
                    </a:solidFill>
                    <a:latin typeface="微软雅黑" panose="020B0503020204020204" charset="-122"/>
                    <a:ea typeface="微软雅黑" panose="020B0503020204020204" charset="-122"/>
                  </a:rPr>
                  <a:t>Overview of the </a:t>
                </a:r>
                <a:r>
                  <a:rPr lang="zh-CN" altLang="en-US" sz="2400" b="1" dirty="0">
                    <a:solidFill>
                      <a:srgbClr val="1967A7"/>
                    </a:solidFill>
                    <a:latin typeface="微软雅黑" panose="020B0503020204020204" charset="-122"/>
                    <a:ea typeface="微软雅黑" panose="020B0503020204020204" charset="-122"/>
                  </a:rPr>
                  <a:t>Component model and its motivation</a:t>
                </a:r>
                <a:endParaRPr lang="zh-CN" altLang="en-US" sz="2400" b="1" dirty="0">
                  <a:solidFill>
                    <a:srgbClr val="1967A7"/>
                  </a:solidFill>
                  <a:latin typeface="微软雅黑" panose="020B0503020204020204" charset="-122"/>
                  <a:ea typeface="微软雅黑" panose="020B0503020204020204" charset="-122"/>
                </a:endParaRPr>
              </a:p>
            </p:txBody>
          </p:sp>
        </p:grpSp>
        <p:grpSp>
          <p:nvGrpSpPr>
            <p:cNvPr id="10" name="组合 9"/>
            <p:cNvGrpSpPr/>
            <p:nvPr/>
          </p:nvGrpSpPr>
          <p:grpSpPr>
            <a:xfrm>
              <a:off x="524480" y="1827328"/>
              <a:ext cx="7357731" cy="736720"/>
              <a:chOff x="2327716" y="1482198"/>
              <a:chExt cx="11022732" cy="1116222"/>
            </a:xfrm>
          </p:grpSpPr>
          <p:grpSp>
            <p:nvGrpSpPr>
              <p:cNvPr id="11" name="组合 10"/>
              <p:cNvGrpSpPr/>
              <p:nvPr/>
            </p:nvGrpSpPr>
            <p:grpSpPr>
              <a:xfrm>
                <a:off x="2327716" y="1482198"/>
                <a:ext cx="1006137" cy="1116222"/>
                <a:chOff x="2102097" y="1352658"/>
                <a:chExt cx="1242305" cy="1378230"/>
              </a:xfrm>
            </p:grpSpPr>
            <p:sp>
              <p:nvSpPr>
                <p:cNvPr id="13" name="椭圆 12"/>
                <p:cNvSpPr/>
                <p:nvPr/>
              </p:nvSpPr>
              <p:spPr>
                <a:xfrm>
                  <a:off x="2102097" y="1488583"/>
                  <a:ext cx="1106380" cy="1106380"/>
                </a:xfrm>
                <a:prstGeom prst="ellipse">
                  <a:avLst/>
                </a:prstGeom>
                <a:solidFill>
                  <a:schemeClr val="bg1"/>
                </a:solidFill>
                <a:ln w="38100">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4" name="椭圆 11"/>
                <p:cNvSpPr/>
                <p:nvPr/>
              </p:nvSpPr>
              <p:spPr>
                <a:xfrm flipH="1">
                  <a:off x="2655286" y="1352658"/>
                  <a:ext cx="689116" cy="1378230"/>
                </a:xfrm>
                <a:custGeom>
                  <a:avLst/>
                  <a:gdLst>
                    <a:gd name="connsiteX0" fmla="*/ 0 w 1378230"/>
                    <a:gd name="connsiteY0" fmla="*/ 689115 h 1378230"/>
                    <a:gd name="connsiteX1" fmla="*/ 689115 w 1378230"/>
                    <a:gd name="connsiteY1" fmla="*/ 0 h 1378230"/>
                    <a:gd name="connsiteX2" fmla="*/ 1378230 w 1378230"/>
                    <a:gd name="connsiteY2" fmla="*/ 689115 h 1378230"/>
                    <a:gd name="connsiteX3" fmla="*/ 689115 w 1378230"/>
                    <a:gd name="connsiteY3" fmla="*/ 1378230 h 1378230"/>
                    <a:gd name="connsiteX4" fmla="*/ 0 w 1378230"/>
                    <a:gd name="connsiteY4" fmla="*/ 689115 h 1378230"/>
                    <a:gd name="connsiteX0-1" fmla="*/ 1378230 w 1469670"/>
                    <a:gd name="connsiteY0-2" fmla="*/ 689115 h 1378230"/>
                    <a:gd name="connsiteX1-3" fmla="*/ 689115 w 1469670"/>
                    <a:gd name="connsiteY1-4" fmla="*/ 1378230 h 1378230"/>
                    <a:gd name="connsiteX2-5" fmla="*/ 0 w 1469670"/>
                    <a:gd name="connsiteY2-6" fmla="*/ 689115 h 1378230"/>
                    <a:gd name="connsiteX3-7" fmla="*/ 689115 w 1469670"/>
                    <a:gd name="connsiteY3-8" fmla="*/ 0 h 1378230"/>
                    <a:gd name="connsiteX4-9" fmla="*/ 1469670 w 1469670"/>
                    <a:gd name="connsiteY4-10" fmla="*/ 780555 h 1378230"/>
                    <a:gd name="connsiteX0-11" fmla="*/ 1378230 w 1378230"/>
                    <a:gd name="connsiteY0-12" fmla="*/ 689115 h 1378230"/>
                    <a:gd name="connsiteX1-13" fmla="*/ 689115 w 1378230"/>
                    <a:gd name="connsiteY1-14" fmla="*/ 1378230 h 1378230"/>
                    <a:gd name="connsiteX2-15" fmla="*/ 0 w 1378230"/>
                    <a:gd name="connsiteY2-16" fmla="*/ 689115 h 1378230"/>
                    <a:gd name="connsiteX3-17" fmla="*/ 689115 w 1378230"/>
                    <a:gd name="connsiteY3-18" fmla="*/ 0 h 1378230"/>
                    <a:gd name="connsiteX0-19" fmla="*/ 689115 w 689115"/>
                    <a:gd name="connsiteY0-20" fmla="*/ 1378230 h 1378230"/>
                    <a:gd name="connsiteX1-21" fmla="*/ 0 w 689115"/>
                    <a:gd name="connsiteY1-22" fmla="*/ 689115 h 1378230"/>
                    <a:gd name="connsiteX2-23" fmla="*/ 689115 w 689115"/>
                    <a:gd name="connsiteY2-24" fmla="*/ 0 h 1378230"/>
                  </a:gdLst>
                  <a:ahLst/>
                  <a:cxnLst>
                    <a:cxn ang="0">
                      <a:pos x="connsiteX0-1" y="connsiteY0-2"/>
                    </a:cxn>
                    <a:cxn ang="0">
                      <a:pos x="connsiteX1-3" y="connsiteY1-4"/>
                    </a:cxn>
                    <a:cxn ang="0">
                      <a:pos x="connsiteX2-5" y="connsiteY2-6"/>
                    </a:cxn>
                  </a:cxnLst>
                  <a:rect l="l" t="t" r="r" b="b"/>
                  <a:pathLst>
                    <a:path w="689115" h="1378230">
                      <a:moveTo>
                        <a:pt x="689115" y="1378230"/>
                      </a:moveTo>
                      <a:cubicBezTo>
                        <a:pt x="308527" y="1378230"/>
                        <a:pt x="0" y="1069703"/>
                        <a:pt x="0" y="689115"/>
                      </a:cubicBezTo>
                      <a:cubicBezTo>
                        <a:pt x="0" y="308527"/>
                        <a:pt x="308527" y="0"/>
                        <a:pt x="689115" y="0"/>
                      </a:cubicBezTo>
                    </a:path>
                  </a:pathLst>
                </a:custGeom>
                <a:noFill/>
                <a:ln w="12700">
                  <a:solidFill>
                    <a:srgbClr val="0070C0"/>
                  </a:solidFill>
                  <a:prstDash val="dash"/>
                  <a:headEnd type="oval"/>
                  <a:tailEnd type="oval"/>
                </a:ln>
                <a:effectLst>
                  <a:outerShdw blurRad="254000" dist="1905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5" name="文本框 14"/>
                <p:cNvSpPr txBox="1"/>
                <p:nvPr/>
              </p:nvSpPr>
              <p:spPr>
                <a:xfrm>
                  <a:off x="2374079" y="1559818"/>
                  <a:ext cx="562418" cy="963909"/>
                </a:xfrm>
                <a:prstGeom prst="rect">
                  <a:avLst/>
                </a:prstGeom>
                <a:noFill/>
              </p:spPr>
              <p:txBody>
                <a:bodyPr wrap="square" rtlCol="0" anchor="ctr">
                  <a:spAutoFit/>
                </a:bodyPr>
                <a:lstStyle/>
                <a:p>
                  <a:pPr algn="ctr"/>
                  <a:r>
                    <a:rPr lang="en-US" altLang="zh-CN" sz="4000" b="1" dirty="0">
                      <a:solidFill>
                        <a:srgbClr val="00B0F0"/>
                      </a:solidFill>
                      <a:effectLst>
                        <a:innerShdw blurRad="127000" dist="63500" dir="13500000">
                          <a:prstClr val="black">
                            <a:alpha val="20000"/>
                          </a:prstClr>
                        </a:innerShdw>
                      </a:effectLst>
                      <a:latin typeface="Agency FB" panose="020B0503020202020204" pitchFamily="34" charset="0"/>
                      <a:ea typeface="方正品尚准黑" panose="00000600000000000000" pitchFamily="50" charset="-122"/>
                    </a:rPr>
                    <a:t>2</a:t>
                  </a:r>
                  <a:endParaRPr lang="zh-CN" altLang="en-US" sz="4000" b="1" dirty="0">
                    <a:solidFill>
                      <a:srgbClr val="00B0F0"/>
                    </a:solidFill>
                    <a:effectLst>
                      <a:innerShdw blurRad="127000" dist="63500" dir="13500000">
                        <a:prstClr val="black">
                          <a:alpha val="20000"/>
                        </a:prstClr>
                      </a:innerShdw>
                    </a:effectLst>
                    <a:latin typeface="Agency FB" panose="020B0503020202020204" pitchFamily="34" charset="0"/>
                    <a:ea typeface="方正品尚准黑" panose="00000600000000000000" pitchFamily="50" charset="-122"/>
                  </a:endParaRPr>
                </a:p>
              </p:txBody>
            </p:sp>
          </p:grpSp>
          <p:sp>
            <p:nvSpPr>
              <p:cNvPr id="12" name="文本框 11"/>
              <p:cNvSpPr txBox="1"/>
              <p:nvPr/>
            </p:nvSpPr>
            <p:spPr>
              <a:xfrm>
                <a:off x="3409394" y="1774940"/>
                <a:ext cx="9941054" cy="508520"/>
              </a:xfrm>
              <a:prstGeom prst="rect">
                <a:avLst/>
              </a:prstGeom>
              <a:noFill/>
            </p:spPr>
            <p:txBody>
              <a:bodyPr wrap="square" rtlCol="0">
                <a:spAutoFit/>
              </a:bodyPr>
              <a:lstStyle/>
              <a:p>
                <a:r>
                  <a:rPr lang="zh-CN" altLang="en-US" sz="2400" b="1" dirty="0">
                    <a:solidFill>
                      <a:srgbClr val="1967A7"/>
                    </a:solidFill>
                    <a:latin typeface="微软雅黑" panose="020B0503020204020204" charset="-122"/>
                    <a:ea typeface="微软雅黑" panose="020B0503020204020204" charset="-122"/>
                  </a:rPr>
                  <a:t>   </a:t>
                </a:r>
                <a:r>
                  <a:rPr lang="en-US" altLang="zh-CN" sz="2400" b="1" dirty="0">
                    <a:solidFill>
                      <a:srgbClr val="1967A7"/>
                    </a:solidFill>
                    <a:latin typeface="微软雅黑" panose="020B0503020204020204" charset="-122"/>
                    <a:ea typeface="微软雅黑" panose="020B0503020204020204" charset="-122"/>
                  </a:rPr>
                  <a:t>I</a:t>
                </a:r>
                <a:r>
                  <a:rPr lang="en-US" altLang="zh-CN" sz="2400" b="1" dirty="0">
                    <a:solidFill>
                      <a:srgbClr val="1967A7"/>
                    </a:solidFill>
                    <a:latin typeface="微软雅黑" panose="020B0503020204020204" charset="-122"/>
                    <a:ea typeface="微软雅黑" panose="020B0503020204020204" charset="-122"/>
                  </a:rPr>
                  <a:t>mplementation and </a:t>
                </a:r>
                <a:r>
                  <a:rPr lang="en-US" sz="2400" b="1" dirty="0">
                    <a:solidFill>
                      <a:srgbClr val="1967A7"/>
                    </a:solidFill>
                    <a:latin typeface="微软雅黑" panose="020B0503020204020204" charset="-122"/>
                    <a:ea typeface="微软雅黑" panose="020B0503020204020204" charset="-122"/>
                  </a:rPr>
                  <a:t>F</a:t>
                </a:r>
                <a:r>
                  <a:rPr lang="zh-CN" altLang="en-US" sz="2400" b="1" dirty="0">
                    <a:solidFill>
                      <a:srgbClr val="1967A7"/>
                    </a:solidFill>
                    <a:latin typeface="微软雅黑" panose="020B0503020204020204" charset="-122"/>
                    <a:ea typeface="微软雅黑" panose="020B0503020204020204" charset="-122"/>
                  </a:rPr>
                  <a:t>unctionality of </a:t>
                </a:r>
                <a:r>
                  <a:rPr lang="en-US" altLang="zh-CN" sz="2400" b="1" dirty="0">
                    <a:solidFill>
                      <a:srgbClr val="1967A7"/>
                    </a:solidFill>
                    <a:latin typeface="微软雅黑" panose="020B0503020204020204" charset="-122"/>
                    <a:ea typeface="微软雅黑" panose="020B0503020204020204" charset="-122"/>
                  </a:rPr>
                  <a:t>the component model</a:t>
                </a:r>
                <a:endParaRPr lang="en-US" altLang="zh-CN" sz="2400" b="1" dirty="0">
                  <a:solidFill>
                    <a:srgbClr val="1967A7"/>
                  </a:solidFill>
                  <a:latin typeface="微软雅黑" panose="020B0503020204020204" charset="-122"/>
                  <a:ea typeface="微软雅黑" panose="020B0503020204020204" charset="-122"/>
                </a:endParaRPr>
              </a:p>
            </p:txBody>
          </p:sp>
        </p:grpSp>
        <p:grpSp>
          <p:nvGrpSpPr>
            <p:cNvPr id="16" name="组合 15"/>
            <p:cNvGrpSpPr/>
            <p:nvPr/>
          </p:nvGrpSpPr>
          <p:grpSpPr>
            <a:xfrm>
              <a:off x="450997" y="2597553"/>
              <a:ext cx="7518619" cy="736720"/>
              <a:chOff x="2217631" y="1482198"/>
              <a:chExt cx="11263760" cy="1116222"/>
            </a:xfrm>
          </p:grpSpPr>
          <p:grpSp>
            <p:nvGrpSpPr>
              <p:cNvPr id="17" name="组合 16"/>
              <p:cNvGrpSpPr/>
              <p:nvPr/>
            </p:nvGrpSpPr>
            <p:grpSpPr>
              <a:xfrm>
                <a:off x="2217631" y="1482198"/>
                <a:ext cx="1006138" cy="1116222"/>
                <a:chOff x="1966171" y="1352658"/>
                <a:chExt cx="1242306" cy="1378230"/>
              </a:xfrm>
            </p:grpSpPr>
            <p:sp>
              <p:nvSpPr>
                <p:cNvPr id="19" name="椭圆 18"/>
                <p:cNvSpPr/>
                <p:nvPr/>
              </p:nvSpPr>
              <p:spPr>
                <a:xfrm>
                  <a:off x="2102097" y="1488583"/>
                  <a:ext cx="1106380" cy="1106380"/>
                </a:xfrm>
                <a:prstGeom prst="ellipse">
                  <a:avLst/>
                </a:prstGeom>
                <a:solidFill>
                  <a:schemeClr val="bg1"/>
                </a:solidFill>
                <a:ln w="38100">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0" name="椭圆 11"/>
                <p:cNvSpPr/>
                <p:nvPr/>
              </p:nvSpPr>
              <p:spPr>
                <a:xfrm>
                  <a:off x="1966171" y="1352658"/>
                  <a:ext cx="689116" cy="1378230"/>
                </a:xfrm>
                <a:custGeom>
                  <a:avLst/>
                  <a:gdLst>
                    <a:gd name="connsiteX0" fmla="*/ 0 w 1378230"/>
                    <a:gd name="connsiteY0" fmla="*/ 689115 h 1378230"/>
                    <a:gd name="connsiteX1" fmla="*/ 689115 w 1378230"/>
                    <a:gd name="connsiteY1" fmla="*/ 0 h 1378230"/>
                    <a:gd name="connsiteX2" fmla="*/ 1378230 w 1378230"/>
                    <a:gd name="connsiteY2" fmla="*/ 689115 h 1378230"/>
                    <a:gd name="connsiteX3" fmla="*/ 689115 w 1378230"/>
                    <a:gd name="connsiteY3" fmla="*/ 1378230 h 1378230"/>
                    <a:gd name="connsiteX4" fmla="*/ 0 w 1378230"/>
                    <a:gd name="connsiteY4" fmla="*/ 689115 h 1378230"/>
                    <a:gd name="connsiteX0-1" fmla="*/ 1378230 w 1469670"/>
                    <a:gd name="connsiteY0-2" fmla="*/ 689115 h 1378230"/>
                    <a:gd name="connsiteX1-3" fmla="*/ 689115 w 1469670"/>
                    <a:gd name="connsiteY1-4" fmla="*/ 1378230 h 1378230"/>
                    <a:gd name="connsiteX2-5" fmla="*/ 0 w 1469670"/>
                    <a:gd name="connsiteY2-6" fmla="*/ 689115 h 1378230"/>
                    <a:gd name="connsiteX3-7" fmla="*/ 689115 w 1469670"/>
                    <a:gd name="connsiteY3-8" fmla="*/ 0 h 1378230"/>
                    <a:gd name="connsiteX4-9" fmla="*/ 1469670 w 1469670"/>
                    <a:gd name="connsiteY4-10" fmla="*/ 780555 h 1378230"/>
                    <a:gd name="connsiteX0-11" fmla="*/ 1378230 w 1378230"/>
                    <a:gd name="connsiteY0-12" fmla="*/ 689115 h 1378230"/>
                    <a:gd name="connsiteX1-13" fmla="*/ 689115 w 1378230"/>
                    <a:gd name="connsiteY1-14" fmla="*/ 1378230 h 1378230"/>
                    <a:gd name="connsiteX2-15" fmla="*/ 0 w 1378230"/>
                    <a:gd name="connsiteY2-16" fmla="*/ 689115 h 1378230"/>
                    <a:gd name="connsiteX3-17" fmla="*/ 689115 w 1378230"/>
                    <a:gd name="connsiteY3-18" fmla="*/ 0 h 1378230"/>
                    <a:gd name="connsiteX0-19" fmla="*/ 689115 w 689115"/>
                    <a:gd name="connsiteY0-20" fmla="*/ 1378230 h 1378230"/>
                    <a:gd name="connsiteX1-21" fmla="*/ 0 w 689115"/>
                    <a:gd name="connsiteY1-22" fmla="*/ 689115 h 1378230"/>
                    <a:gd name="connsiteX2-23" fmla="*/ 689115 w 689115"/>
                    <a:gd name="connsiteY2-24" fmla="*/ 0 h 1378230"/>
                  </a:gdLst>
                  <a:ahLst/>
                  <a:cxnLst>
                    <a:cxn ang="0">
                      <a:pos x="connsiteX0-1" y="connsiteY0-2"/>
                    </a:cxn>
                    <a:cxn ang="0">
                      <a:pos x="connsiteX1-3" y="connsiteY1-4"/>
                    </a:cxn>
                    <a:cxn ang="0">
                      <a:pos x="connsiteX2-5" y="connsiteY2-6"/>
                    </a:cxn>
                  </a:cxnLst>
                  <a:rect l="l" t="t" r="r" b="b"/>
                  <a:pathLst>
                    <a:path w="689115" h="1378230">
                      <a:moveTo>
                        <a:pt x="689115" y="1378230"/>
                      </a:moveTo>
                      <a:cubicBezTo>
                        <a:pt x="308527" y="1378230"/>
                        <a:pt x="0" y="1069703"/>
                        <a:pt x="0" y="689115"/>
                      </a:cubicBezTo>
                      <a:cubicBezTo>
                        <a:pt x="0" y="308527"/>
                        <a:pt x="308527" y="0"/>
                        <a:pt x="689115" y="0"/>
                      </a:cubicBezTo>
                    </a:path>
                  </a:pathLst>
                </a:custGeom>
                <a:noFill/>
                <a:ln w="12700">
                  <a:solidFill>
                    <a:srgbClr val="0070C0"/>
                  </a:solidFill>
                  <a:prstDash val="dash"/>
                  <a:headEnd type="oval"/>
                </a:ln>
                <a:effectLst>
                  <a:outerShdw blurRad="254000" dist="1905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p:cNvSpPr txBox="1"/>
                <p:nvPr/>
              </p:nvSpPr>
              <p:spPr>
                <a:xfrm>
                  <a:off x="2367494" y="1559818"/>
                  <a:ext cx="575589" cy="963909"/>
                </a:xfrm>
                <a:prstGeom prst="rect">
                  <a:avLst/>
                </a:prstGeom>
                <a:noFill/>
              </p:spPr>
              <p:txBody>
                <a:bodyPr wrap="square" rtlCol="0" anchor="ctr">
                  <a:spAutoFit/>
                </a:bodyPr>
                <a:lstStyle/>
                <a:p>
                  <a:pPr algn="ctr"/>
                  <a:r>
                    <a:rPr lang="en-US" altLang="zh-CN" sz="4000" b="1" dirty="0">
                      <a:solidFill>
                        <a:srgbClr val="00B0F0"/>
                      </a:solidFill>
                      <a:effectLst>
                        <a:innerShdw blurRad="127000" dist="63500" dir="13500000">
                          <a:prstClr val="black">
                            <a:alpha val="20000"/>
                          </a:prstClr>
                        </a:innerShdw>
                      </a:effectLst>
                      <a:latin typeface="Agency FB" panose="020B0503020202020204" pitchFamily="34" charset="0"/>
                      <a:ea typeface="方正品尚准黑" panose="00000600000000000000" pitchFamily="50" charset="-122"/>
                    </a:rPr>
                    <a:t>3</a:t>
                  </a:r>
                  <a:endParaRPr lang="zh-CN" altLang="en-US" sz="4000" b="1" dirty="0">
                    <a:solidFill>
                      <a:srgbClr val="00B0F0"/>
                    </a:solidFill>
                    <a:effectLst>
                      <a:innerShdw blurRad="127000" dist="63500" dir="13500000">
                        <a:prstClr val="black">
                          <a:alpha val="20000"/>
                        </a:prstClr>
                      </a:innerShdw>
                    </a:effectLst>
                    <a:latin typeface="Agency FB" panose="020B0503020202020204" pitchFamily="34" charset="0"/>
                    <a:ea typeface="方正品尚准黑" panose="00000600000000000000" pitchFamily="50" charset="-122"/>
                  </a:endParaRPr>
                </a:p>
              </p:txBody>
            </p:sp>
          </p:grpSp>
          <p:sp>
            <p:nvSpPr>
              <p:cNvPr id="18" name="文本框 17"/>
              <p:cNvSpPr txBox="1"/>
              <p:nvPr/>
            </p:nvSpPr>
            <p:spPr>
              <a:xfrm>
                <a:off x="3409299" y="1785960"/>
                <a:ext cx="10072092" cy="508520"/>
              </a:xfrm>
              <a:prstGeom prst="rect">
                <a:avLst/>
              </a:prstGeom>
              <a:noFill/>
            </p:spPr>
            <p:txBody>
              <a:bodyPr wrap="square" rtlCol="0">
                <a:spAutoFit/>
              </a:bodyPr>
              <a:lstStyle/>
              <a:p>
                <a:r>
                  <a:rPr lang="zh-CN" altLang="en-US" sz="2400" b="1" dirty="0">
                    <a:solidFill>
                      <a:srgbClr val="FF0000"/>
                    </a:solidFill>
                    <a:latin typeface="微软雅黑" panose="020B0503020204020204" charset="-122"/>
                    <a:ea typeface="微软雅黑" panose="020B0503020204020204" charset="-122"/>
                  </a:rPr>
                  <a:t>   </a:t>
                </a:r>
                <a:r>
                  <a:rPr lang="zh-CN" altLang="en-US" sz="2400" b="1" dirty="0">
                    <a:solidFill>
                      <a:srgbClr val="1967A7"/>
                    </a:solidFill>
                    <a:latin typeface="微软雅黑" panose="020B0503020204020204" charset="-122"/>
                    <a:ea typeface="微软雅黑" panose="020B0503020204020204" charset="-122"/>
                  </a:rPr>
                  <a:t>Satisfaction of traditional CBD desiderata</a:t>
                </a:r>
                <a:endParaRPr lang="zh-CN" altLang="en-US" sz="2400" b="1" dirty="0">
                  <a:solidFill>
                    <a:srgbClr val="1967A7"/>
                  </a:solidFill>
                  <a:latin typeface="微软雅黑" panose="020B0503020204020204" charset="-122"/>
                  <a:ea typeface="微软雅黑" panose="020B0503020204020204" charset="-122"/>
                </a:endParaRPr>
              </a:p>
            </p:txBody>
          </p:sp>
        </p:grpSp>
        <p:grpSp>
          <p:nvGrpSpPr>
            <p:cNvPr id="22" name="组合 21"/>
            <p:cNvGrpSpPr/>
            <p:nvPr/>
          </p:nvGrpSpPr>
          <p:grpSpPr>
            <a:xfrm>
              <a:off x="524480" y="3334273"/>
              <a:ext cx="7221376" cy="736720"/>
              <a:chOff x="2327716" y="1482198"/>
              <a:chExt cx="10818453" cy="1116222"/>
            </a:xfrm>
          </p:grpSpPr>
          <p:grpSp>
            <p:nvGrpSpPr>
              <p:cNvPr id="23" name="组合 22"/>
              <p:cNvGrpSpPr/>
              <p:nvPr/>
            </p:nvGrpSpPr>
            <p:grpSpPr>
              <a:xfrm>
                <a:off x="2327716" y="1482198"/>
                <a:ext cx="1006137" cy="1116222"/>
                <a:chOff x="2102097" y="1352658"/>
                <a:chExt cx="1242305" cy="1378230"/>
              </a:xfrm>
            </p:grpSpPr>
            <p:sp>
              <p:nvSpPr>
                <p:cNvPr id="25" name="椭圆 24"/>
                <p:cNvSpPr/>
                <p:nvPr/>
              </p:nvSpPr>
              <p:spPr>
                <a:xfrm>
                  <a:off x="2102097" y="1488583"/>
                  <a:ext cx="1106380" cy="1106380"/>
                </a:xfrm>
                <a:prstGeom prst="ellipse">
                  <a:avLst/>
                </a:prstGeom>
                <a:solidFill>
                  <a:schemeClr val="bg1"/>
                </a:solidFill>
                <a:ln w="38100">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6" name="椭圆 11"/>
                <p:cNvSpPr/>
                <p:nvPr/>
              </p:nvSpPr>
              <p:spPr>
                <a:xfrm flipH="1">
                  <a:off x="2655286" y="1352658"/>
                  <a:ext cx="689116" cy="1378230"/>
                </a:xfrm>
                <a:custGeom>
                  <a:avLst/>
                  <a:gdLst>
                    <a:gd name="connsiteX0" fmla="*/ 0 w 1378230"/>
                    <a:gd name="connsiteY0" fmla="*/ 689115 h 1378230"/>
                    <a:gd name="connsiteX1" fmla="*/ 689115 w 1378230"/>
                    <a:gd name="connsiteY1" fmla="*/ 0 h 1378230"/>
                    <a:gd name="connsiteX2" fmla="*/ 1378230 w 1378230"/>
                    <a:gd name="connsiteY2" fmla="*/ 689115 h 1378230"/>
                    <a:gd name="connsiteX3" fmla="*/ 689115 w 1378230"/>
                    <a:gd name="connsiteY3" fmla="*/ 1378230 h 1378230"/>
                    <a:gd name="connsiteX4" fmla="*/ 0 w 1378230"/>
                    <a:gd name="connsiteY4" fmla="*/ 689115 h 1378230"/>
                    <a:gd name="connsiteX0-1" fmla="*/ 1378230 w 1469670"/>
                    <a:gd name="connsiteY0-2" fmla="*/ 689115 h 1378230"/>
                    <a:gd name="connsiteX1-3" fmla="*/ 689115 w 1469670"/>
                    <a:gd name="connsiteY1-4" fmla="*/ 1378230 h 1378230"/>
                    <a:gd name="connsiteX2-5" fmla="*/ 0 w 1469670"/>
                    <a:gd name="connsiteY2-6" fmla="*/ 689115 h 1378230"/>
                    <a:gd name="connsiteX3-7" fmla="*/ 689115 w 1469670"/>
                    <a:gd name="connsiteY3-8" fmla="*/ 0 h 1378230"/>
                    <a:gd name="connsiteX4-9" fmla="*/ 1469670 w 1469670"/>
                    <a:gd name="connsiteY4-10" fmla="*/ 780555 h 1378230"/>
                    <a:gd name="connsiteX0-11" fmla="*/ 1378230 w 1378230"/>
                    <a:gd name="connsiteY0-12" fmla="*/ 689115 h 1378230"/>
                    <a:gd name="connsiteX1-13" fmla="*/ 689115 w 1378230"/>
                    <a:gd name="connsiteY1-14" fmla="*/ 1378230 h 1378230"/>
                    <a:gd name="connsiteX2-15" fmla="*/ 0 w 1378230"/>
                    <a:gd name="connsiteY2-16" fmla="*/ 689115 h 1378230"/>
                    <a:gd name="connsiteX3-17" fmla="*/ 689115 w 1378230"/>
                    <a:gd name="connsiteY3-18" fmla="*/ 0 h 1378230"/>
                    <a:gd name="connsiteX0-19" fmla="*/ 689115 w 689115"/>
                    <a:gd name="connsiteY0-20" fmla="*/ 1378230 h 1378230"/>
                    <a:gd name="connsiteX1-21" fmla="*/ 0 w 689115"/>
                    <a:gd name="connsiteY1-22" fmla="*/ 689115 h 1378230"/>
                    <a:gd name="connsiteX2-23" fmla="*/ 689115 w 689115"/>
                    <a:gd name="connsiteY2-24" fmla="*/ 0 h 1378230"/>
                  </a:gdLst>
                  <a:ahLst/>
                  <a:cxnLst>
                    <a:cxn ang="0">
                      <a:pos x="connsiteX0-1" y="connsiteY0-2"/>
                    </a:cxn>
                    <a:cxn ang="0">
                      <a:pos x="connsiteX1-3" y="connsiteY1-4"/>
                    </a:cxn>
                    <a:cxn ang="0">
                      <a:pos x="connsiteX2-5" y="connsiteY2-6"/>
                    </a:cxn>
                  </a:cxnLst>
                  <a:rect l="l" t="t" r="r" b="b"/>
                  <a:pathLst>
                    <a:path w="689115" h="1378230">
                      <a:moveTo>
                        <a:pt x="689115" y="1378230"/>
                      </a:moveTo>
                      <a:cubicBezTo>
                        <a:pt x="308527" y="1378230"/>
                        <a:pt x="0" y="1069703"/>
                        <a:pt x="0" y="689115"/>
                      </a:cubicBezTo>
                      <a:cubicBezTo>
                        <a:pt x="0" y="308527"/>
                        <a:pt x="308527" y="0"/>
                        <a:pt x="689115" y="0"/>
                      </a:cubicBezTo>
                    </a:path>
                  </a:pathLst>
                </a:custGeom>
                <a:noFill/>
                <a:ln w="12700">
                  <a:solidFill>
                    <a:srgbClr val="0070C0"/>
                  </a:solidFill>
                  <a:prstDash val="dash"/>
                  <a:headEnd type="oval"/>
                  <a:tailEnd type="oval"/>
                </a:ln>
                <a:effectLst>
                  <a:outerShdw blurRad="254000" dist="1905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7" name="文本框 26"/>
                <p:cNvSpPr txBox="1"/>
                <p:nvPr/>
              </p:nvSpPr>
              <p:spPr>
                <a:xfrm>
                  <a:off x="2368591" y="1559818"/>
                  <a:ext cx="573392" cy="963909"/>
                </a:xfrm>
                <a:prstGeom prst="rect">
                  <a:avLst/>
                </a:prstGeom>
                <a:noFill/>
              </p:spPr>
              <p:txBody>
                <a:bodyPr wrap="square" rtlCol="0" anchor="ctr">
                  <a:spAutoFit/>
                </a:bodyPr>
                <a:lstStyle/>
                <a:p>
                  <a:pPr algn="ctr"/>
                  <a:r>
                    <a:rPr lang="en-US" altLang="zh-CN" sz="4000" b="1" dirty="0">
                      <a:solidFill>
                        <a:srgbClr val="00B0F0"/>
                      </a:solidFill>
                      <a:effectLst>
                        <a:innerShdw blurRad="127000" dist="63500" dir="13500000">
                          <a:prstClr val="black">
                            <a:alpha val="20000"/>
                          </a:prstClr>
                        </a:innerShdw>
                      </a:effectLst>
                      <a:latin typeface="Agency FB" panose="020B0503020202020204" pitchFamily="34" charset="0"/>
                      <a:ea typeface="方正品尚准黑" panose="00000600000000000000" pitchFamily="50" charset="-122"/>
                    </a:rPr>
                    <a:t>4</a:t>
                  </a:r>
                  <a:endParaRPr lang="zh-CN" altLang="en-US" sz="4000" b="1" dirty="0">
                    <a:solidFill>
                      <a:srgbClr val="00B0F0"/>
                    </a:solidFill>
                    <a:effectLst>
                      <a:innerShdw blurRad="127000" dist="63500" dir="13500000">
                        <a:prstClr val="black">
                          <a:alpha val="20000"/>
                        </a:prstClr>
                      </a:innerShdw>
                    </a:effectLst>
                    <a:latin typeface="Agency FB" panose="020B0503020202020204" pitchFamily="34" charset="0"/>
                    <a:ea typeface="方正品尚准黑" panose="00000600000000000000" pitchFamily="50" charset="-122"/>
                  </a:endParaRPr>
                </a:p>
              </p:txBody>
            </p:sp>
          </p:grpSp>
          <p:sp>
            <p:nvSpPr>
              <p:cNvPr id="24" name="文本框 23"/>
              <p:cNvSpPr txBox="1"/>
              <p:nvPr/>
            </p:nvSpPr>
            <p:spPr>
              <a:xfrm>
                <a:off x="3409180" y="1786457"/>
                <a:ext cx="9736989" cy="508520"/>
              </a:xfrm>
              <a:prstGeom prst="rect">
                <a:avLst/>
              </a:prstGeom>
              <a:noFill/>
            </p:spPr>
            <p:txBody>
              <a:bodyPr wrap="square" rtlCol="0">
                <a:spAutoFit/>
              </a:bodyPr>
              <a:lstStyle/>
              <a:p>
                <a:pPr algn="just"/>
                <a:r>
                  <a:rPr lang="en-US" altLang="zh-CN" sz="2400" b="1" dirty="0">
                    <a:solidFill>
                      <a:srgbClr val="1967A7"/>
                    </a:solidFill>
                    <a:latin typeface="微软雅黑" panose="020B0503020204020204" charset="-122"/>
                    <a:ea typeface="微软雅黑" panose="020B0503020204020204" charset="-122"/>
                  </a:rPr>
                  <a:t>   P</a:t>
                </a:r>
                <a:r>
                  <a:rPr lang="zh-CN" altLang="en-US" sz="2400" b="1" dirty="0">
                    <a:solidFill>
                      <a:srgbClr val="1967A7"/>
                    </a:solidFill>
                    <a:latin typeface="微软雅黑" panose="020B0503020204020204" charset="-122"/>
                    <a:ea typeface="微软雅黑" panose="020B0503020204020204" charset="-122"/>
                  </a:rPr>
                  <a:t>otential to construct large-scale applications</a:t>
                </a:r>
                <a:endParaRPr lang="zh-CN" altLang="en-US" sz="2400" b="1" dirty="0">
                  <a:solidFill>
                    <a:srgbClr val="1967A7"/>
                  </a:solidFill>
                  <a:latin typeface="微软雅黑" panose="020B0503020204020204" charset="-122"/>
                  <a:ea typeface="微软雅黑" panose="020B0503020204020204" charset="-122"/>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pPr algn="ctr"/>
            <a:r>
              <a:rPr lang="en-US" altLang="zh-CN">
                <a:sym typeface="+mn-ea"/>
              </a:rPr>
              <a:t>Step2 : Compose components to build composite components</a:t>
            </a:r>
            <a:endParaRPr lang="zh-CN" altLang="en-US"/>
          </a:p>
        </p:txBody>
      </p:sp>
      <p:sp>
        <p:nvSpPr>
          <p:cNvPr id="4" name="矩形 3"/>
          <p:cNvSpPr/>
          <p:nvPr/>
        </p:nvSpPr>
        <p:spPr>
          <a:xfrm>
            <a:off x="4284345" y="3373755"/>
            <a:ext cx="1414145" cy="60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1"/>
                </a:solidFill>
                <a:uFillTx/>
                <a:sym typeface="+mn-ea"/>
              </a:rPr>
              <a:t>Atomic</a:t>
            </a:r>
            <a:endParaRPr lang="en-US" altLang="zh-CN">
              <a:solidFill>
                <a:schemeClr val="bg1"/>
              </a:solidFill>
              <a:uFillTx/>
              <a:sym typeface="+mn-ea"/>
            </a:endParaRPr>
          </a:p>
          <a:p>
            <a:pPr algn="ctr"/>
            <a:r>
              <a:rPr lang="en-US" altLang="zh-CN">
                <a:solidFill>
                  <a:schemeClr val="bg1"/>
                </a:solidFill>
                <a:uFillTx/>
              </a:rPr>
              <a:t>Component1</a:t>
            </a:r>
            <a:endParaRPr lang="en-US" altLang="zh-CN">
              <a:solidFill>
                <a:schemeClr val="bg1"/>
              </a:solidFill>
              <a:uFillTx/>
            </a:endParaRPr>
          </a:p>
        </p:txBody>
      </p:sp>
      <p:cxnSp>
        <p:nvCxnSpPr>
          <p:cNvPr id="8" name="直接连接符 7"/>
          <p:cNvCxnSpPr>
            <a:stCxn id="4" idx="0"/>
          </p:cNvCxnSpPr>
          <p:nvPr/>
        </p:nvCxnSpPr>
        <p:spPr>
          <a:xfrm flipV="1">
            <a:off x="4991735" y="3272790"/>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72355" y="3006090"/>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4284345" y="4460875"/>
            <a:ext cx="1414145" cy="60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1"/>
                </a:solidFill>
                <a:uFillTx/>
                <a:sym typeface="+mn-ea"/>
              </a:rPr>
              <a:t>Atomic</a:t>
            </a:r>
            <a:endParaRPr lang="en-US" altLang="zh-CN">
              <a:solidFill>
                <a:schemeClr val="bg1"/>
              </a:solidFill>
              <a:uFillTx/>
              <a:sym typeface="+mn-ea"/>
            </a:endParaRPr>
          </a:p>
          <a:p>
            <a:pPr algn="ctr"/>
            <a:r>
              <a:rPr lang="en-US" altLang="zh-CN">
                <a:solidFill>
                  <a:schemeClr val="bg1"/>
                </a:solidFill>
                <a:uFillTx/>
              </a:rPr>
              <a:t>Component2</a:t>
            </a:r>
            <a:endParaRPr lang="en-US" altLang="zh-CN">
              <a:solidFill>
                <a:schemeClr val="bg1"/>
              </a:solidFill>
              <a:uFillTx/>
            </a:endParaRPr>
          </a:p>
        </p:txBody>
      </p:sp>
      <p:cxnSp>
        <p:nvCxnSpPr>
          <p:cNvPr id="6" name="直接连接符 5"/>
          <p:cNvCxnSpPr>
            <a:stCxn id="5" idx="0"/>
          </p:cNvCxnSpPr>
          <p:nvPr/>
        </p:nvCxnSpPr>
        <p:spPr>
          <a:xfrm flipV="1">
            <a:off x="4991735" y="4359910"/>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872355" y="4093210"/>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356235" y="2369820"/>
            <a:ext cx="2636520" cy="330708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12" name="文本框 11"/>
          <p:cNvSpPr txBox="1"/>
          <p:nvPr/>
        </p:nvSpPr>
        <p:spPr>
          <a:xfrm>
            <a:off x="669290" y="2457450"/>
            <a:ext cx="2011045" cy="1076325"/>
          </a:xfrm>
          <a:prstGeom prst="rect">
            <a:avLst/>
          </a:prstGeom>
          <a:noFill/>
        </p:spPr>
        <p:txBody>
          <a:bodyPr wrap="square" rtlCol="0">
            <a:spAutoFit/>
          </a:bodyPr>
          <a:p>
            <a:r>
              <a:rPr lang="en-US" altLang="zh-CN" sz="3200"/>
              <a:t>Instructions</a:t>
            </a:r>
            <a:endParaRPr lang="en-US" altLang="zh-CN" sz="2800"/>
          </a:p>
        </p:txBody>
      </p:sp>
      <p:sp>
        <p:nvSpPr>
          <p:cNvPr id="14" name="矩形 13"/>
          <p:cNvSpPr/>
          <p:nvPr/>
        </p:nvSpPr>
        <p:spPr>
          <a:xfrm>
            <a:off x="668655" y="3139440"/>
            <a:ext cx="2011680" cy="2056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t>COMPOSE CONNECTOR:&lt;Connector Name&gt; TYPE:SEQ|SEL ......</a:t>
            </a:r>
            <a:endParaRPr lang="en-US" altLang="zh-CN" sz="2000"/>
          </a:p>
        </p:txBody>
      </p:sp>
      <p:sp>
        <p:nvSpPr>
          <p:cNvPr id="10" name="加号 9"/>
          <p:cNvSpPr/>
          <p:nvPr/>
        </p:nvSpPr>
        <p:spPr>
          <a:xfrm>
            <a:off x="3302000" y="3769360"/>
            <a:ext cx="650240" cy="670560"/>
          </a:xfrm>
          <a:prstGeom prst="mathPlus">
            <a:avLst/>
          </a:prstGeom>
          <a:gradFill>
            <a:gsLst>
              <a:gs pos="0">
                <a:srgbClr val="14CD68"/>
              </a:gs>
              <a:gs pos="100000">
                <a:srgbClr val="0B6E3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右箭头 12"/>
          <p:cNvSpPr/>
          <p:nvPr/>
        </p:nvSpPr>
        <p:spPr>
          <a:xfrm>
            <a:off x="6268720" y="3860800"/>
            <a:ext cx="1595120" cy="54864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矩形 47"/>
          <p:cNvSpPr/>
          <p:nvPr/>
        </p:nvSpPr>
        <p:spPr>
          <a:xfrm>
            <a:off x="8344535" y="3860800"/>
            <a:ext cx="3402330" cy="17373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69" name="矩形 68"/>
          <p:cNvSpPr/>
          <p:nvPr/>
        </p:nvSpPr>
        <p:spPr>
          <a:xfrm>
            <a:off x="8479155" y="4872355"/>
            <a:ext cx="1414145" cy="60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1"/>
                </a:solidFill>
                <a:uFillTx/>
                <a:sym typeface="+mn-ea"/>
              </a:rPr>
              <a:t>Atomic</a:t>
            </a:r>
            <a:endParaRPr lang="en-US" altLang="zh-CN">
              <a:solidFill>
                <a:schemeClr val="bg1"/>
              </a:solidFill>
              <a:uFillTx/>
              <a:sym typeface="+mn-ea"/>
            </a:endParaRPr>
          </a:p>
          <a:p>
            <a:pPr algn="ctr"/>
            <a:r>
              <a:rPr lang="en-US" altLang="zh-CN">
                <a:solidFill>
                  <a:schemeClr val="bg1"/>
                </a:solidFill>
                <a:uFillTx/>
                <a:sym typeface="+mn-ea"/>
              </a:rPr>
              <a:t>Component1</a:t>
            </a:r>
            <a:endParaRPr lang="en-US" altLang="zh-CN">
              <a:solidFill>
                <a:schemeClr val="bg1"/>
              </a:solidFill>
              <a:uFillTx/>
            </a:endParaRPr>
          </a:p>
        </p:txBody>
      </p:sp>
      <p:cxnSp>
        <p:nvCxnSpPr>
          <p:cNvPr id="70" name="直接连接符 69"/>
          <p:cNvCxnSpPr>
            <a:stCxn id="69" idx="0"/>
          </p:cNvCxnSpPr>
          <p:nvPr/>
        </p:nvCxnSpPr>
        <p:spPr>
          <a:xfrm flipV="1">
            <a:off x="9186545" y="4771390"/>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9067165" y="4504690"/>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弧形 71"/>
          <p:cNvSpPr/>
          <p:nvPr/>
        </p:nvSpPr>
        <p:spPr>
          <a:xfrm>
            <a:off x="8994775" y="4428490"/>
            <a:ext cx="382270" cy="419100"/>
          </a:xfrm>
          <a:prstGeom prst="arc">
            <a:avLst>
              <a:gd name="adj1" fmla="val 10941515"/>
              <a:gd name="adj2" fmla="val 37672"/>
            </a:avLst>
          </a:prstGeom>
          <a:ln w="254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73" name="直接连接符 72"/>
          <p:cNvCxnSpPr/>
          <p:nvPr/>
        </p:nvCxnSpPr>
        <p:spPr>
          <a:xfrm flipV="1">
            <a:off x="9186545" y="4289425"/>
            <a:ext cx="1905" cy="139065"/>
          </a:xfrm>
          <a:prstGeom prst="line">
            <a:avLst/>
          </a:prstGeom>
          <a:ln w="25400">
            <a:round/>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10198735" y="4872355"/>
            <a:ext cx="1414145" cy="60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1"/>
                </a:solidFill>
                <a:uFillTx/>
                <a:sym typeface="+mn-ea"/>
              </a:rPr>
              <a:t>Atomic</a:t>
            </a:r>
            <a:endParaRPr lang="en-US" altLang="zh-CN">
              <a:solidFill>
                <a:schemeClr val="bg1"/>
              </a:solidFill>
              <a:uFillTx/>
              <a:sym typeface="+mn-ea"/>
            </a:endParaRPr>
          </a:p>
          <a:p>
            <a:pPr algn="ctr"/>
            <a:r>
              <a:rPr lang="en-US" altLang="zh-CN">
                <a:solidFill>
                  <a:schemeClr val="bg1"/>
                </a:solidFill>
                <a:uFillTx/>
                <a:sym typeface="+mn-ea"/>
              </a:rPr>
              <a:t>Component2</a:t>
            </a:r>
            <a:endParaRPr lang="en-US" altLang="zh-CN">
              <a:solidFill>
                <a:schemeClr val="bg1"/>
              </a:solidFill>
              <a:uFillTx/>
            </a:endParaRPr>
          </a:p>
        </p:txBody>
      </p:sp>
      <p:cxnSp>
        <p:nvCxnSpPr>
          <p:cNvPr id="75" name="直接连接符 74"/>
          <p:cNvCxnSpPr>
            <a:stCxn id="74" idx="0"/>
          </p:cNvCxnSpPr>
          <p:nvPr/>
        </p:nvCxnSpPr>
        <p:spPr>
          <a:xfrm flipV="1">
            <a:off x="10906125" y="4771390"/>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6" name="椭圆 75"/>
          <p:cNvSpPr/>
          <p:nvPr/>
        </p:nvSpPr>
        <p:spPr>
          <a:xfrm>
            <a:off x="10786745" y="4504690"/>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弧形 76"/>
          <p:cNvSpPr/>
          <p:nvPr/>
        </p:nvSpPr>
        <p:spPr>
          <a:xfrm>
            <a:off x="10714355" y="4428490"/>
            <a:ext cx="382270" cy="419100"/>
          </a:xfrm>
          <a:prstGeom prst="arc">
            <a:avLst>
              <a:gd name="adj1" fmla="val 10941515"/>
              <a:gd name="adj2" fmla="val 37672"/>
            </a:avLst>
          </a:prstGeom>
          <a:ln w="254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78" name="直接连接符 77"/>
          <p:cNvCxnSpPr/>
          <p:nvPr/>
        </p:nvCxnSpPr>
        <p:spPr>
          <a:xfrm flipV="1">
            <a:off x="10906125" y="4289425"/>
            <a:ext cx="1905" cy="139065"/>
          </a:xfrm>
          <a:prstGeom prst="line">
            <a:avLst/>
          </a:prstGeom>
          <a:ln w="25400">
            <a:round/>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9173845" y="4291965"/>
            <a:ext cx="1743710" cy="12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flipV="1">
            <a:off x="10048875" y="4131945"/>
            <a:ext cx="635" cy="16129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1" name="圆角矩形 80"/>
          <p:cNvSpPr/>
          <p:nvPr/>
        </p:nvSpPr>
        <p:spPr>
          <a:xfrm>
            <a:off x="9679940" y="3860800"/>
            <a:ext cx="738505" cy="271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SEQ</a:t>
            </a:r>
            <a:endParaRPr lang="en-US" altLang="zh-CN"/>
          </a:p>
        </p:txBody>
      </p:sp>
      <p:cxnSp>
        <p:nvCxnSpPr>
          <p:cNvPr id="91" name="直接连接符 90"/>
          <p:cNvCxnSpPr/>
          <p:nvPr/>
        </p:nvCxnSpPr>
        <p:spPr>
          <a:xfrm flipV="1">
            <a:off x="10044430" y="3752215"/>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a:off x="9925050" y="3485515"/>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弧形 92"/>
          <p:cNvSpPr/>
          <p:nvPr/>
        </p:nvSpPr>
        <p:spPr>
          <a:xfrm>
            <a:off x="9852660" y="3409315"/>
            <a:ext cx="382270" cy="419100"/>
          </a:xfrm>
          <a:prstGeom prst="arc">
            <a:avLst>
              <a:gd name="adj1" fmla="val 10941515"/>
              <a:gd name="adj2" fmla="val 37672"/>
            </a:avLst>
          </a:prstGeom>
          <a:ln w="254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1" name="上弧形箭头 20"/>
          <p:cNvSpPr/>
          <p:nvPr/>
        </p:nvSpPr>
        <p:spPr>
          <a:xfrm>
            <a:off x="5555615" y="1701165"/>
            <a:ext cx="3752850" cy="1190625"/>
          </a:xfrm>
          <a:prstGeom prst="curvedDownArrow">
            <a:avLst/>
          </a:prstGeom>
          <a:gradFill>
            <a:gsLst>
              <a:gs pos="0">
                <a:srgbClr val="9EE256"/>
              </a:gs>
              <a:gs pos="100000">
                <a:srgbClr val="52762D"/>
              </a:gs>
            </a:gsLst>
            <a:lin ang="5400000" scaled="0"/>
          </a:gradFill>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 name="Oval 11"/>
          <p:cNvSpPr/>
          <p:nvPr/>
        </p:nvSpPr>
        <p:spPr>
          <a:xfrm>
            <a:off x="3127375" y="1464658"/>
            <a:ext cx="1981200" cy="1553497"/>
          </a:xfrm>
          <a:prstGeom prst="ellipse">
            <a:avLst/>
          </a:prstGeom>
          <a:solidFill>
            <a:srgbClr val="FF99CC"/>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dirty="0" smtClean="0">
                <a:solidFill>
                  <a:schemeClr val="tx1"/>
                </a:solidFill>
              </a:rPr>
              <a:t>It should be possible to  build composites </a:t>
            </a:r>
            <a:endParaRPr lang="en-GB" b="1" dirty="0">
              <a:solidFill>
                <a:schemeClr val="tx1"/>
              </a:solidFill>
            </a:endParaRPr>
          </a:p>
        </p:txBody>
      </p:sp>
      <p:sp>
        <p:nvSpPr>
          <p:cNvPr id="15" name="Oval 12"/>
          <p:cNvSpPr/>
          <p:nvPr/>
        </p:nvSpPr>
        <p:spPr>
          <a:xfrm>
            <a:off x="6497955" y="1855818"/>
            <a:ext cx="1981200" cy="1553497"/>
          </a:xfrm>
          <a:prstGeom prst="ellipse">
            <a:avLst/>
          </a:prstGeom>
          <a:solidFill>
            <a:srgbClr val="FF99CC"/>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dirty="0" smtClean="0">
                <a:solidFill>
                  <a:schemeClr val="tx1"/>
                </a:solidFill>
              </a:rPr>
              <a:t>It should be possible to  store composites </a:t>
            </a:r>
            <a:endParaRPr lang="en-GB"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a:t>
            </a:r>
            <a:r>
              <a:rPr lang="en-US" altLang="zh-CN"/>
              <a:t>tep3 : Deployment phase</a:t>
            </a:r>
            <a:endParaRPr lang="en-US" altLang="zh-CN"/>
          </a:p>
        </p:txBody>
      </p:sp>
      <p:pic>
        <p:nvPicPr>
          <p:cNvPr id="4" name="图片 3" descr="指令截图"/>
          <p:cNvPicPr>
            <a:picLocks noChangeAspect="1"/>
          </p:cNvPicPr>
          <p:nvPr/>
        </p:nvPicPr>
        <p:blipFill>
          <a:blip r:embed="rId1"/>
          <a:stretch>
            <a:fillRect/>
          </a:stretch>
        </p:blipFill>
        <p:spPr>
          <a:xfrm>
            <a:off x="203200" y="2185670"/>
            <a:ext cx="2336800" cy="2927985"/>
          </a:xfrm>
          <a:prstGeom prst="rect">
            <a:avLst/>
          </a:prstGeom>
        </p:spPr>
      </p:pic>
      <p:sp>
        <p:nvSpPr>
          <p:cNvPr id="10" name="加号 9"/>
          <p:cNvSpPr/>
          <p:nvPr/>
        </p:nvSpPr>
        <p:spPr>
          <a:xfrm>
            <a:off x="2722245" y="3422650"/>
            <a:ext cx="595630" cy="614045"/>
          </a:xfrm>
          <a:prstGeom prst="mathPlus">
            <a:avLst/>
          </a:prstGeom>
          <a:gradFill>
            <a:gsLst>
              <a:gs pos="0">
                <a:srgbClr val="14CD68"/>
              </a:gs>
              <a:gs pos="100000">
                <a:srgbClr val="0B6E3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descr="atomic组件截图"/>
          <p:cNvPicPr>
            <a:picLocks noChangeAspect="1"/>
          </p:cNvPicPr>
          <p:nvPr/>
        </p:nvPicPr>
        <p:blipFill>
          <a:blip r:embed="rId2"/>
          <a:stretch>
            <a:fillRect/>
          </a:stretch>
        </p:blipFill>
        <p:spPr>
          <a:xfrm>
            <a:off x="2872105" y="2451100"/>
            <a:ext cx="1111250" cy="766445"/>
          </a:xfrm>
          <a:prstGeom prst="rect">
            <a:avLst/>
          </a:prstGeom>
        </p:spPr>
      </p:pic>
      <p:pic>
        <p:nvPicPr>
          <p:cNvPr id="9" name="图片 8" descr="atomic组件截图"/>
          <p:cNvPicPr>
            <a:picLocks noChangeAspect="1"/>
          </p:cNvPicPr>
          <p:nvPr/>
        </p:nvPicPr>
        <p:blipFill>
          <a:blip r:embed="rId2"/>
          <a:stretch>
            <a:fillRect/>
          </a:stretch>
        </p:blipFill>
        <p:spPr>
          <a:xfrm>
            <a:off x="4822190" y="3493770"/>
            <a:ext cx="1211580" cy="835025"/>
          </a:xfrm>
          <a:prstGeom prst="rect">
            <a:avLst/>
          </a:prstGeom>
        </p:spPr>
      </p:pic>
      <p:pic>
        <p:nvPicPr>
          <p:cNvPr id="13" name="图片 12" descr="atomic组件截图"/>
          <p:cNvPicPr>
            <a:picLocks noChangeAspect="1"/>
          </p:cNvPicPr>
          <p:nvPr/>
        </p:nvPicPr>
        <p:blipFill>
          <a:blip r:embed="rId2"/>
          <a:stretch>
            <a:fillRect/>
          </a:stretch>
        </p:blipFill>
        <p:spPr>
          <a:xfrm>
            <a:off x="3566160" y="3098165"/>
            <a:ext cx="1129030" cy="778510"/>
          </a:xfrm>
          <a:prstGeom prst="rect">
            <a:avLst/>
          </a:prstGeom>
        </p:spPr>
      </p:pic>
      <p:pic>
        <p:nvPicPr>
          <p:cNvPr id="15" name="图片 14" descr="Composite组件截图"/>
          <p:cNvPicPr>
            <a:picLocks noChangeAspect="1"/>
          </p:cNvPicPr>
          <p:nvPr/>
        </p:nvPicPr>
        <p:blipFill>
          <a:blip r:embed="rId3"/>
          <a:stretch>
            <a:fillRect/>
          </a:stretch>
        </p:blipFill>
        <p:spPr>
          <a:xfrm>
            <a:off x="3018790" y="4241800"/>
            <a:ext cx="2006600" cy="1318260"/>
          </a:xfrm>
          <a:prstGeom prst="rect">
            <a:avLst/>
          </a:prstGeom>
        </p:spPr>
      </p:pic>
      <p:pic>
        <p:nvPicPr>
          <p:cNvPr id="16" name="图片 15" descr="Composite组件截图SEL"/>
          <p:cNvPicPr>
            <a:picLocks noChangeAspect="1"/>
          </p:cNvPicPr>
          <p:nvPr/>
        </p:nvPicPr>
        <p:blipFill>
          <a:blip r:embed="rId4"/>
          <a:stretch>
            <a:fillRect/>
          </a:stretch>
        </p:blipFill>
        <p:spPr>
          <a:xfrm>
            <a:off x="4449445" y="1811655"/>
            <a:ext cx="1957070" cy="1286510"/>
          </a:xfrm>
          <a:prstGeom prst="rect">
            <a:avLst/>
          </a:prstGeom>
        </p:spPr>
      </p:pic>
      <p:sp>
        <p:nvSpPr>
          <p:cNvPr id="17" name="右箭头 16"/>
          <p:cNvSpPr/>
          <p:nvPr/>
        </p:nvSpPr>
        <p:spPr>
          <a:xfrm>
            <a:off x="6160770" y="3620135"/>
            <a:ext cx="744220" cy="25654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8" name="图片 17" descr="组合后截图"/>
          <p:cNvPicPr>
            <a:picLocks noChangeAspect="1"/>
          </p:cNvPicPr>
          <p:nvPr/>
        </p:nvPicPr>
        <p:blipFill>
          <a:blip r:embed="rId5"/>
          <a:stretch>
            <a:fillRect/>
          </a:stretch>
        </p:blipFill>
        <p:spPr>
          <a:xfrm>
            <a:off x="7165340" y="2973705"/>
            <a:ext cx="4839970" cy="1875155"/>
          </a:xfrm>
          <a:prstGeom prst="rect">
            <a:avLst/>
          </a:prstGeom>
        </p:spPr>
      </p:pic>
      <p:sp>
        <p:nvSpPr>
          <p:cNvPr id="3" name="Oval 7"/>
          <p:cNvSpPr/>
          <p:nvPr/>
        </p:nvSpPr>
        <p:spPr>
          <a:xfrm>
            <a:off x="8042275" y="1159510"/>
            <a:ext cx="2286000" cy="1600200"/>
          </a:xfrm>
          <a:prstGeom prst="ellipse">
            <a:avLst/>
          </a:prstGeom>
          <a:solidFill>
            <a:srgbClr val="FF99CC"/>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dirty="0" smtClean="0">
                <a:solidFill>
                  <a:schemeClr val="tx1"/>
                </a:solidFill>
              </a:rPr>
              <a:t>Components should be    deployed independently</a:t>
            </a:r>
            <a:endParaRPr lang="en-GB" b="1" dirty="0">
              <a:solidFill>
                <a:schemeClr val="tx1"/>
              </a:solidFill>
            </a:endParaRPr>
          </a:p>
        </p:txBody>
      </p:sp>
      <p:sp>
        <p:nvSpPr>
          <p:cNvPr id="5" name="Oval 8"/>
          <p:cNvSpPr/>
          <p:nvPr/>
        </p:nvSpPr>
        <p:spPr>
          <a:xfrm>
            <a:off x="8194675" y="5062855"/>
            <a:ext cx="2133600" cy="1676400"/>
          </a:xfrm>
          <a:prstGeom prst="ellipse">
            <a:avLst/>
          </a:prstGeom>
          <a:solidFill>
            <a:srgbClr val="FF99CC"/>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dirty="0" smtClean="0">
                <a:solidFill>
                  <a:schemeClr val="tx1"/>
                </a:solidFill>
              </a:rPr>
              <a:t>It should be possible to  copy and instantiate components </a:t>
            </a:r>
            <a:endParaRPr lang="en-GB"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4. Potential to construct large-scale applications</a:t>
            </a:r>
            <a:endParaRPr lang="zh-CN" altLang="en-US"/>
          </a:p>
        </p:txBody>
      </p:sp>
      <p:sp>
        <p:nvSpPr>
          <p:cNvPr id="3" name="内容占位符 2"/>
          <p:cNvSpPr>
            <a:spLocks noGrp="1"/>
          </p:cNvSpPr>
          <p:nvPr>
            <p:ph idx="1"/>
          </p:nvPr>
        </p:nvSpPr>
        <p:spPr/>
        <p:txBody>
          <a:bodyPr/>
          <a:p>
            <a:r>
              <a:rPr lang="en-US" altLang="zh-CN"/>
              <a:t>The </a:t>
            </a:r>
            <a:r>
              <a:rPr lang="en-US" altLang="zh-CN"/>
              <a:t>example we will use to show the functionality of the model:</a:t>
            </a:r>
            <a:endParaRPr lang="en-US" altLang="zh-CN"/>
          </a:p>
          <a:p>
            <a:pPr lvl="1"/>
            <a:r>
              <a:rPr lang="en-US" altLang="zh-CN"/>
              <a:t>Elevator Control System</a:t>
            </a:r>
            <a:endParaRPr lang="en-US" altLang="zh-CN"/>
          </a:p>
          <a:p>
            <a:pPr lvl="1"/>
            <a:endParaRPr lang="en-US" altLang="zh-CN"/>
          </a:p>
          <a:p>
            <a:pPr marL="228600" lvl="0" indent="-228600">
              <a:buFont typeface="Arial" panose="020B0604020202020204" pitchFamily="34" charset="0"/>
              <a:buChar char="•"/>
            </a:pPr>
            <a:r>
              <a:rPr lang="en-US" altLang="zh-CN">
                <a:solidFill>
                  <a:schemeClr val="tx1"/>
                </a:solidFill>
              </a:rPr>
              <a:t>The simple version</a:t>
            </a:r>
            <a:endParaRPr lang="en-US" altLang="zh-CN">
              <a:solidFill>
                <a:schemeClr val="tx1"/>
              </a:solidFill>
            </a:endParaRPr>
          </a:p>
          <a:p>
            <a:pPr marL="685800" lvl="1" indent="-228600">
              <a:buFont typeface="Arial" panose="020B0604020202020204" pitchFamily="34" charset="0"/>
              <a:buChar char="•"/>
            </a:pPr>
            <a:r>
              <a:rPr lang="en-US" altLang="zh-CN">
                <a:sym typeface="+mn-ea"/>
              </a:rPr>
              <a:t>Atomic Component, </a:t>
            </a:r>
            <a:r>
              <a:rPr lang="en-US" altLang="zh-CN">
                <a:sym typeface="+mn-ea"/>
              </a:rPr>
              <a:t>Sequence Connector</a:t>
            </a:r>
            <a:endParaRPr lang="en-US" altLang="zh-CN">
              <a:solidFill>
                <a:schemeClr val="tx1"/>
              </a:solidFill>
            </a:endParaRPr>
          </a:p>
          <a:p>
            <a:pPr marL="228600" lvl="0" indent="-228600">
              <a:buFont typeface="Arial" panose="020B0604020202020204" pitchFamily="34" charset="0"/>
              <a:buChar char="•"/>
            </a:pPr>
            <a:r>
              <a:rPr lang="en-US" altLang="zh-CN">
                <a:sym typeface="+mn-ea"/>
              </a:rPr>
              <a:t>The Intermediate version</a:t>
            </a:r>
            <a:endParaRPr lang="en-US" altLang="zh-CN">
              <a:sym typeface="+mn-ea"/>
            </a:endParaRPr>
          </a:p>
          <a:p>
            <a:pPr marL="685800" lvl="1" indent="-228600">
              <a:buFont typeface="Arial" panose="020B0604020202020204" pitchFamily="34" charset="0"/>
              <a:buChar char="•"/>
            </a:pPr>
            <a:r>
              <a:rPr lang="en-US" altLang="zh-CN">
                <a:sym typeface="+mn-ea"/>
              </a:rPr>
              <a:t>Atomic Component, Sequence Connector, </a:t>
            </a:r>
            <a:r>
              <a:rPr lang="en-US" altLang="zh-CN">
                <a:sym typeface="+mn-ea"/>
              </a:rPr>
              <a:t>Composite Connector</a:t>
            </a:r>
            <a:endParaRPr lang="en-US" altLang="zh-CN"/>
          </a:p>
          <a:p>
            <a:pPr marL="228600" lvl="0" indent="-228600">
              <a:buFont typeface="Arial" panose="020B0604020202020204" pitchFamily="34" charset="0"/>
              <a:buChar char="•"/>
            </a:pPr>
            <a:r>
              <a:rPr lang="en-US" altLang="zh-CN">
                <a:sym typeface="+mn-ea"/>
              </a:rPr>
              <a:t>The complex version</a:t>
            </a:r>
            <a:endParaRPr lang="en-US" altLang="zh-CN">
              <a:sym typeface="+mn-ea"/>
            </a:endParaRPr>
          </a:p>
          <a:p>
            <a:pPr marL="685800" lvl="1" indent="-228600">
              <a:buFont typeface="Arial" panose="020B0604020202020204" pitchFamily="34" charset="0"/>
              <a:buChar char="•"/>
            </a:pPr>
            <a:r>
              <a:rPr lang="en-US" altLang="zh-CN">
                <a:sym typeface="+mn-ea"/>
              </a:rPr>
              <a:t>Atomic Component, Sequence Connector, Composite Connector, Selection Connector</a:t>
            </a:r>
            <a:endParaRPr lang="zh-CN" altLang="en-US"/>
          </a:p>
          <a:p>
            <a:pPr marL="685800" lvl="1" indent="-228600">
              <a:buFont typeface="Arial" panose="020B0604020202020204" pitchFamily="34" charset="0"/>
              <a:buChar char="•"/>
            </a:pPr>
            <a:endParaRPr lang="en-US" altLang="zh-CN"/>
          </a:p>
          <a:p>
            <a:pPr marL="685800" lvl="1" indent="-228600">
              <a:buFont typeface="Arial" panose="020B0604020202020204" pitchFamily="34" charset="0"/>
              <a:buChar char="•"/>
            </a:pPr>
            <a:endParaRPr lang="en-US" altLang="zh-CN"/>
          </a:p>
          <a:p>
            <a:pPr marL="228600" lvl="0" indent="-228600">
              <a:buFont typeface="Arial" panose="020B0604020202020204" pitchFamily="34" charset="0"/>
              <a:buChar char="•"/>
            </a:pPr>
            <a:endParaRPr lang="en-US" altLang="zh-CN">
              <a:solidFill>
                <a:schemeClr val="tx1"/>
              </a:solidFill>
            </a:endParaRPr>
          </a:p>
          <a:p>
            <a:pPr marL="228600" lvl="0" indent="-228600">
              <a:buFont typeface="Arial" panose="020B0604020202020204" pitchFamily="34" charset="0"/>
              <a:buChar char="•"/>
            </a:pPr>
            <a:endParaRPr lang="en-US" altLang="zh-CN">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The simple version</a:t>
            </a:r>
            <a:endParaRPr lang="en-US" altLang="zh-CN"/>
          </a:p>
        </p:txBody>
      </p:sp>
      <p:sp>
        <p:nvSpPr>
          <p:cNvPr id="48" name="矩形 47"/>
          <p:cNvSpPr/>
          <p:nvPr/>
        </p:nvSpPr>
        <p:spPr>
          <a:xfrm>
            <a:off x="932815" y="3027045"/>
            <a:ext cx="1414145" cy="60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1"/>
                </a:solidFill>
                <a:uFillTx/>
                <a:sym typeface="+mn-ea"/>
              </a:rPr>
              <a:t>Input Handler</a:t>
            </a:r>
            <a:endParaRPr lang="en-US" altLang="zh-CN">
              <a:solidFill>
                <a:schemeClr val="bg1"/>
              </a:solidFill>
              <a:uFillTx/>
            </a:endParaRPr>
          </a:p>
        </p:txBody>
      </p:sp>
      <p:cxnSp>
        <p:nvCxnSpPr>
          <p:cNvPr id="49" name="直接连接符 48"/>
          <p:cNvCxnSpPr>
            <a:stCxn id="48" idx="0"/>
          </p:cNvCxnSpPr>
          <p:nvPr/>
        </p:nvCxnSpPr>
        <p:spPr>
          <a:xfrm flipV="1">
            <a:off x="1640205" y="2926080"/>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1520825" y="2659380"/>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弧形 51"/>
          <p:cNvSpPr/>
          <p:nvPr/>
        </p:nvSpPr>
        <p:spPr>
          <a:xfrm>
            <a:off x="1448435" y="2583180"/>
            <a:ext cx="382270" cy="419100"/>
          </a:xfrm>
          <a:prstGeom prst="arc">
            <a:avLst>
              <a:gd name="adj1" fmla="val 10941515"/>
              <a:gd name="adj2" fmla="val 37672"/>
            </a:avLst>
          </a:prstGeom>
          <a:ln w="254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58" name="直接连接符 57"/>
          <p:cNvCxnSpPr/>
          <p:nvPr/>
        </p:nvCxnSpPr>
        <p:spPr>
          <a:xfrm flipV="1">
            <a:off x="1640205" y="2444115"/>
            <a:ext cx="1905" cy="139065"/>
          </a:xfrm>
          <a:prstGeom prst="line">
            <a:avLst/>
          </a:prstGeom>
          <a:ln w="25400">
            <a:round/>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2652395" y="3027045"/>
            <a:ext cx="1414145" cy="60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1"/>
                </a:solidFill>
                <a:uFillTx/>
              </a:rPr>
              <a:t>Elevator</a:t>
            </a:r>
            <a:endParaRPr lang="en-US" altLang="zh-CN">
              <a:solidFill>
                <a:schemeClr val="bg1"/>
              </a:solidFill>
              <a:uFillTx/>
            </a:endParaRPr>
          </a:p>
        </p:txBody>
      </p:sp>
      <p:cxnSp>
        <p:nvCxnSpPr>
          <p:cNvPr id="60" name="直接连接符 59"/>
          <p:cNvCxnSpPr>
            <a:stCxn id="59" idx="0"/>
          </p:cNvCxnSpPr>
          <p:nvPr/>
        </p:nvCxnSpPr>
        <p:spPr>
          <a:xfrm flipV="1">
            <a:off x="3359785" y="2926080"/>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3240405" y="2659380"/>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弧形 61"/>
          <p:cNvSpPr/>
          <p:nvPr/>
        </p:nvSpPr>
        <p:spPr>
          <a:xfrm>
            <a:off x="3168015" y="2583180"/>
            <a:ext cx="382270" cy="419100"/>
          </a:xfrm>
          <a:prstGeom prst="arc">
            <a:avLst>
              <a:gd name="adj1" fmla="val 10941515"/>
              <a:gd name="adj2" fmla="val 37672"/>
            </a:avLst>
          </a:prstGeom>
          <a:ln w="254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63" name="直接连接符 62"/>
          <p:cNvCxnSpPr/>
          <p:nvPr/>
        </p:nvCxnSpPr>
        <p:spPr>
          <a:xfrm flipV="1">
            <a:off x="3359785" y="2444115"/>
            <a:ext cx="1905" cy="139065"/>
          </a:xfrm>
          <a:prstGeom prst="line">
            <a:avLst/>
          </a:prstGeom>
          <a:ln w="25400">
            <a:roun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1627505" y="2446655"/>
            <a:ext cx="1743710" cy="12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2502535" y="2286635"/>
            <a:ext cx="635" cy="16129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2133600" y="2015490"/>
            <a:ext cx="738505" cy="271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SEQ</a:t>
            </a:r>
            <a:endParaRPr lang="en-US" altLang="zh-CN"/>
          </a:p>
        </p:txBody>
      </p:sp>
      <p:cxnSp>
        <p:nvCxnSpPr>
          <p:cNvPr id="67" name="直接连接符 66"/>
          <p:cNvCxnSpPr/>
          <p:nvPr/>
        </p:nvCxnSpPr>
        <p:spPr>
          <a:xfrm flipV="1">
            <a:off x="2498090" y="1908175"/>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a:off x="2378710" y="1641475"/>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3168015" y="1779905"/>
            <a:ext cx="2141220" cy="368300"/>
          </a:xfrm>
          <a:prstGeom prst="rect">
            <a:avLst/>
          </a:prstGeom>
          <a:noFill/>
        </p:spPr>
        <p:txBody>
          <a:bodyPr wrap="square" rtlCol="0">
            <a:spAutoFit/>
          </a:bodyPr>
          <a:p>
            <a:r>
              <a:rPr lang="en-US" altLang="zh-CN">
                <a:sym typeface="+mn-ea"/>
              </a:rPr>
              <a:t>Sequence Connector</a:t>
            </a:r>
            <a:endParaRPr lang="zh-CN" altLang="en-US"/>
          </a:p>
        </p:txBody>
      </p:sp>
      <p:sp>
        <p:nvSpPr>
          <p:cNvPr id="5" name="文本框 4"/>
          <p:cNvSpPr txBox="1"/>
          <p:nvPr/>
        </p:nvSpPr>
        <p:spPr>
          <a:xfrm>
            <a:off x="1486535" y="3804920"/>
            <a:ext cx="2023745" cy="368300"/>
          </a:xfrm>
          <a:prstGeom prst="rect">
            <a:avLst/>
          </a:prstGeom>
          <a:noFill/>
        </p:spPr>
        <p:txBody>
          <a:bodyPr wrap="square" rtlCol="0">
            <a:spAutoFit/>
          </a:bodyPr>
          <a:p>
            <a:r>
              <a:rPr lang="en-US" altLang="zh-CN"/>
              <a:t>Atomic C</a:t>
            </a:r>
            <a:r>
              <a:rPr lang="en-US" altLang="zh-CN"/>
              <a:t>omponent</a:t>
            </a:r>
            <a:endParaRPr lang="en-US" altLang="zh-CN"/>
          </a:p>
        </p:txBody>
      </p:sp>
      <p:pic>
        <p:nvPicPr>
          <p:cNvPr id="6" name="图片 5" descr="Simple System connector"/>
          <p:cNvPicPr>
            <a:picLocks noChangeAspect="1"/>
          </p:cNvPicPr>
          <p:nvPr/>
        </p:nvPicPr>
        <p:blipFill>
          <a:blip r:embed="rId1"/>
          <a:stretch>
            <a:fillRect/>
          </a:stretch>
        </p:blipFill>
        <p:spPr>
          <a:xfrm>
            <a:off x="4519930" y="3517900"/>
            <a:ext cx="7383780" cy="31013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The Intermediate version</a:t>
            </a:r>
            <a:endParaRPr lang="en-US" altLang="zh-CN"/>
          </a:p>
        </p:txBody>
      </p:sp>
      <p:sp>
        <p:nvSpPr>
          <p:cNvPr id="36" name="矩形 35"/>
          <p:cNvSpPr/>
          <p:nvPr/>
        </p:nvSpPr>
        <p:spPr>
          <a:xfrm>
            <a:off x="3382645" y="3949700"/>
            <a:ext cx="1414145" cy="60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1"/>
                </a:solidFill>
                <a:uFillTx/>
              </a:rPr>
              <a:t>Input H</a:t>
            </a:r>
            <a:r>
              <a:rPr lang="en-US" altLang="zh-CN">
                <a:solidFill>
                  <a:schemeClr val="bg1"/>
                </a:solidFill>
                <a:uFillTx/>
              </a:rPr>
              <a:t>andler</a:t>
            </a:r>
            <a:endParaRPr lang="en-US" altLang="zh-CN">
              <a:solidFill>
                <a:schemeClr val="bg1"/>
              </a:solidFill>
              <a:uFillTx/>
            </a:endParaRPr>
          </a:p>
        </p:txBody>
      </p:sp>
      <p:cxnSp>
        <p:nvCxnSpPr>
          <p:cNvPr id="37" name="直接连接符 36"/>
          <p:cNvCxnSpPr>
            <a:stCxn id="36" idx="0"/>
          </p:cNvCxnSpPr>
          <p:nvPr/>
        </p:nvCxnSpPr>
        <p:spPr>
          <a:xfrm flipV="1">
            <a:off x="4090035" y="3848735"/>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6144895" y="3910965"/>
            <a:ext cx="3402330" cy="17373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69" name="矩形 68"/>
          <p:cNvSpPr/>
          <p:nvPr/>
        </p:nvSpPr>
        <p:spPr>
          <a:xfrm>
            <a:off x="6279515" y="4922520"/>
            <a:ext cx="1414145" cy="60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1"/>
                </a:solidFill>
                <a:uFillTx/>
                <a:sym typeface="+mn-ea"/>
              </a:rPr>
              <a:t>Elevator</a:t>
            </a:r>
            <a:endParaRPr lang="en-US" altLang="zh-CN">
              <a:solidFill>
                <a:schemeClr val="bg1"/>
              </a:solidFill>
              <a:uFillTx/>
            </a:endParaRPr>
          </a:p>
          <a:p>
            <a:pPr algn="ctr"/>
            <a:r>
              <a:rPr lang="en-US" altLang="zh-CN">
                <a:solidFill>
                  <a:schemeClr val="bg1"/>
                </a:solidFill>
                <a:uFillTx/>
                <a:sym typeface="+mn-ea"/>
              </a:rPr>
              <a:t>Scheduler_1</a:t>
            </a:r>
            <a:endParaRPr lang="en-US" altLang="zh-CN">
              <a:solidFill>
                <a:schemeClr val="bg1"/>
              </a:solidFill>
              <a:uFillTx/>
            </a:endParaRPr>
          </a:p>
        </p:txBody>
      </p:sp>
      <p:cxnSp>
        <p:nvCxnSpPr>
          <p:cNvPr id="70" name="直接连接符 69"/>
          <p:cNvCxnSpPr>
            <a:stCxn id="69" idx="0"/>
          </p:cNvCxnSpPr>
          <p:nvPr/>
        </p:nvCxnSpPr>
        <p:spPr>
          <a:xfrm flipV="1">
            <a:off x="6986905" y="4821555"/>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6867525" y="4554855"/>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弧形 71"/>
          <p:cNvSpPr/>
          <p:nvPr/>
        </p:nvSpPr>
        <p:spPr>
          <a:xfrm>
            <a:off x="6795135" y="4478655"/>
            <a:ext cx="382270" cy="419100"/>
          </a:xfrm>
          <a:prstGeom prst="arc">
            <a:avLst>
              <a:gd name="adj1" fmla="val 10941515"/>
              <a:gd name="adj2" fmla="val 37672"/>
            </a:avLst>
          </a:prstGeom>
          <a:ln w="254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73" name="直接连接符 72"/>
          <p:cNvCxnSpPr/>
          <p:nvPr/>
        </p:nvCxnSpPr>
        <p:spPr>
          <a:xfrm flipV="1">
            <a:off x="6986905" y="4339590"/>
            <a:ext cx="1905" cy="139065"/>
          </a:xfrm>
          <a:prstGeom prst="line">
            <a:avLst/>
          </a:prstGeom>
          <a:ln w="25400">
            <a:round/>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7999095" y="4922520"/>
            <a:ext cx="1414145" cy="60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1"/>
                </a:solidFill>
                <a:uFillTx/>
                <a:sym typeface="+mn-ea"/>
              </a:rPr>
              <a:t>Elevator_1</a:t>
            </a:r>
            <a:endParaRPr lang="en-US" altLang="zh-CN">
              <a:solidFill>
                <a:schemeClr val="bg1"/>
              </a:solidFill>
              <a:uFillTx/>
            </a:endParaRPr>
          </a:p>
        </p:txBody>
      </p:sp>
      <p:cxnSp>
        <p:nvCxnSpPr>
          <p:cNvPr id="75" name="直接连接符 74"/>
          <p:cNvCxnSpPr>
            <a:stCxn id="74" idx="0"/>
          </p:cNvCxnSpPr>
          <p:nvPr/>
        </p:nvCxnSpPr>
        <p:spPr>
          <a:xfrm flipV="1">
            <a:off x="8706485" y="4821555"/>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6" name="椭圆 75"/>
          <p:cNvSpPr/>
          <p:nvPr/>
        </p:nvSpPr>
        <p:spPr>
          <a:xfrm>
            <a:off x="8587105" y="4554855"/>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弧形 76"/>
          <p:cNvSpPr/>
          <p:nvPr/>
        </p:nvSpPr>
        <p:spPr>
          <a:xfrm>
            <a:off x="8514715" y="4478655"/>
            <a:ext cx="382270" cy="419100"/>
          </a:xfrm>
          <a:prstGeom prst="arc">
            <a:avLst>
              <a:gd name="adj1" fmla="val 10941515"/>
              <a:gd name="adj2" fmla="val 37672"/>
            </a:avLst>
          </a:prstGeom>
          <a:ln w="254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78" name="直接连接符 77"/>
          <p:cNvCxnSpPr/>
          <p:nvPr/>
        </p:nvCxnSpPr>
        <p:spPr>
          <a:xfrm flipV="1">
            <a:off x="8706485" y="4339590"/>
            <a:ext cx="1905" cy="139065"/>
          </a:xfrm>
          <a:prstGeom prst="line">
            <a:avLst/>
          </a:prstGeom>
          <a:ln w="25400">
            <a:round/>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6974205" y="4342130"/>
            <a:ext cx="1743710" cy="12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flipV="1">
            <a:off x="7849235" y="4182110"/>
            <a:ext cx="635" cy="16129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1" name="圆角矩形 80"/>
          <p:cNvSpPr/>
          <p:nvPr/>
        </p:nvSpPr>
        <p:spPr>
          <a:xfrm>
            <a:off x="7480300" y="3910965"/>
            <a:ext cx="738505" cy="271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SEQ</a:t>
            </a:r>
            <a:endParaRPr lang="en-US" altLang="zh-CN"/>
          </a:p>
        </p:txBody>
      </p:sp>
      <p:cxnSp>
        <p:nvCxnSpPr>
          <p:cNvPr id="82" name="直接连接符 81"/>
          <p:cNvCxnSpPr/>
          <p:nvPr/>
        </p:nvCxnSpPr>
        <p:spPr>
          <a:xfrm flipV="1">
            <a:off x="4090670" y="3802380"/>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83" name="椭圆 82"/>
          <p:cNvSpPr/>
          <p:nvPr/>
        </p:nvSpPr>
        <p:spPr>
          <a:xfrm>
            <a:off x="3971290" y="3535680"/>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4" name="弧形 83"/>
          <p:cNvSpPr/>
          <p:nvPr/>
        </p:nvSpPr>
        <p:spPr>
          <a:xfrm>
            <a:off x="3898900" y="3459480"/>
            <a:ext cx="382270" cy="419100"/>
          </a:xfrm>
          <a:prstGeom prst="arc">
            <a:avLst>
              <a:gd name="adj1" fmla="val 10941515"/>
              <a:gd name="adj2" fmla="val 37672"/>
            </a:avLst>
          </a:prstGeom>
          <a:ln w="254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90" name="直接连接符 89"/>
          <p:cNvCxnSpPr/>
          <p:nvPr/>
        </p:nvCxnSpPr>
        <p:spPr>
          <a:xfrm flipV="1">
            <a:off x="4090670" y="3320415"/>
            <a:ext cx="1905" cy="139065"/>
          </a:xfrm>
          <a:prstGeom prst="line">
            <a:avLst/>
          </a:prstGeom>
          <a:ln w="25400">
            <a:round/>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V="1">
            <a:off x="7844790" y="3802380"/>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a:off x="7725410" y="3535680"/>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弧形 92"/>
          <p:cNvSpPr/>
          <p:nvPr/>
        </p:nvSpPr>
        <p:spPr>
          <a:xfrm>
            <a:off x="7653020" y="3459480"/>
            <a:ext cx="382270" cy="419100"/>
          </a:xfrm>
          <a:prstGeom prst="arc">
            <a:avLst>
              <a:gd name="adj1" fmla="val 10941515"/>
              <a:gd name="adj2" fmla="val 37672"/>
            </a:avLst>
          </a:prstGeom>
          <a:ln w="254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94" name="直接连接符 93"/>
          <p:cNvCxnSpPr/>
          <p:nvPr/>
        </p:nvCxnSpPr>
        <p:spPr>
          <a:xfrm flipV="1">
            <a:off x="7844790" y="3320415"/>
            <a:ext cx="1905" cy="139065"/>
          </a:xfrm>
          <a:prstGeom prst="line">
            <a:avLst/>
          </a:prstGeom>
          <a:ln w="25400">
            <a:round/>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V="1">
            <a:off x="4078490" y="3310255"/>
            <a:ext cx="3780000" cy="1143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flipV="1">
            <a:off x="5968365" y="3165475"/>
            <a:ext cx="635" cy="16129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7" name="圆角矩形 96"/>
          <p:cNvSpPr/>
          <p:nvPr/>
        </p:nvSpPr>
        <p:spPr>
          <a:xfrm>
            <a:off x="5599430" y="2894330"/>
            <a:ext cx="738505" cy="271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SEQ</a:t>
            </a:r>
            <a:endParaRPr lang="en-US" altLang="zh-CN"/>
          </a:p>
        </p:txBody>
      </p:sp>
      <p:cxnSp>
        <p:nvCxnSpPr>
          <p:cNvPr id="98" name="直接连接符 97"/>
          <p:cNvCxnSpPr/>
          <p:nvPr/>
        </p:nvCxnSpPr>
        <p:spPr>
          <a:xfrm flipV="1">
            <a:off x="5963920" y="2787015"/>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5844540" y="2520315"/>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6656705" y="5900420"/>
            <a:ext cx="2385695" cy="368300"/>
          </a:xfrm>
          <a:prstGeom prst="rect">
            <a:avLst/>
          </a:prstGeom>
          <a:noFill/>
        </p:spPr>
        <p:txBody>
          <a:bodyPr wrap="square" rtlCol="0">
            <a:spAutoFit/>
          </a:bodyPr>
          <a:p>
            <a:r>
              <a:rPr lang="en-US" altLang="zh-CN"/>
              <a:t>Composite C</a:t>
            </a:r>
            <a:r>
              <a:rPr lang="en-US" altLang="zh-CN"/>
              <a:t>omponent</a:t>
            </a: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矩形 34"/>
          <p:cNvSpPr/>
          <p:nvPr/>
        </p:nvSpPr>
        <p:spPr>
          <a:xfrm>
            <a:off x="8184515" y="4583430"/>
            <a:ext cx="3402330" cy="17373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34" name="矩形 33"/>
          <p:cNvSpPr/>
          <p:nvPr/>
        </p:nvSpPr>
        <p:spPr>
          <a:xfrm>
            <a:off x="4430395" y="4582160"/>
            <a:ext cx="3402330" cy="17373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 name="标题 1"/>
          <p:cNvSpPr>
            <a:spLocks noGrp="1"/>
          </p:cNvSpPr>
          <p:nvPr>
            <p:ph type="title"/>
          </p:nvPr>
        </p:nvSpPr>
        <p:spPr/>
        <p:txBody>
          <a:bodyPr/>
          <a:p>
            <a:r>
              <a:rPr lang="en-US" altLang="zh-CN"/>
              <a:t>The complex version</a:t>
            </a:r>
            <a:endParaRPr lang="en-US" altLang="zh-CN"/>
          </a:p>
        </p:txBody>
      </p:sp>
      <p:sp>
        <p:nvSpPr>
          <p:cNvPr id="4" name="矩形 3"/>
          <p:cNvSpPr/>
          <p:nvPr/>
        </p:nvSpPr>
        <p:spPr>
          <a:xfrm>
            <a:off x="4565015" y="5593715"/>
            <a:ext cx="1414145" cy="60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1"/>
                </a:solidFill>
                <a:uFillTx/>
                <a:sym typeface="+mn-ea"/>
              </a:rPr>
              <a:t>Elevator</a:t>
            </a:r>
            <a:endParaRPr lang="en-US" altLang="zh-CN">
              <a:solidFill>
                <a:schemeClr val="bg1"/>
              </a:solidFill>
              <a:uFillTx/>
            </a:endParaRPr>
          </a:p>
          <a:p>
            <a:pPr algn="ctr"/>
            <a:r>
              <a:rPr lang="en-US" altLang="zh-CN">
                <a:solidFill>
                  <a:schemeClr val="bg1"/>
                </a:solidFill>
                <a:uFillTx/>
                <a:sym typeface="+mn-ea"/>
              </a:rPr>
              <a:t>Scheduler_1</a:t>
            </a:r>
            <a:endParaRPr lang="en-US" altLang="zh-CN">
              <a:solidFill>
                <a:schemeClr val="bg1"/>
              </a:solidFill>
              <a:uFillTx/>
            </a:endParaRPr>
          </a:p>
        </p:txBody>
      </p:sp>
      <p:cxnSp>
        <p:nvCxnSpPr>
          <p:cNvPr id="8" name="直接连接符 7"/>
          <p:cNvCxnSpPr>
            <a:stCxn id="4" idx="0"/>
          </p:cNvCxnSpPr>
          <p:nvPr/>
        </p:nvCxnSpPr>
        <p:spPr>
          <a:xfrm flipV="1">
            <a:off x="5272405" y="5492750"/>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5153025" y="5226050"/>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弧形 32"/>
          <p:cNvSpPr/>
          <p:nvPr/>
        </p:nvSpPr>
        <p:spPr>
          <a:xfrm>
            <a:off x="5080635" y="5149850"/>
            <a:ext cx="382270" cy="419100"/>
          </a:xfrm>
          <a:prstGeom prst="arc">
            <a:avLst>
              <a:gd name="adj1" fmla="val 10941515"/>
              <a:gd name="adj2" fmla="val 37672"/>
            </a:avLst>
          </a:prstGeom>
          <a:ln w="254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51" name="直接连接符 50"/>
          <p:cNvCxnSpPr/>
          <p:nvPr/>
        </p:nvCxnSpPr>
        <p:spPr>
          <a:xfrm flipV="1">
            <a:off x="5272405" y="5010785"/>
            <a:ext cx="1905" cy="139065"/>
          </a:xfrm>
          <a:prstGeom prst="line">
            <a:avLst/>
          </a:prstGeom>
          <a:ln w="25400">
            <a:round/>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6284595" y="5593715"/>
            <a:ext cx="1414145" cy="60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1"/>
                </a:solidFill>
                <a:uFillTx/>
                <a:sym typeface="+mn-ea"/>
              </a:rPr>
              <a:t>Elevator_1</a:t>
            </a:r>
            <a:endParaRPr lang="en-US" altLang="zh-CN">
              <a:solidFill>
                <a:schemeClr val="bg1"/>
              </a:solidFill>
              <a:uFillTx/>
            </a:endParaRPr>
          </a:p>
        </p:txBody>
      </p:sp>
      <p:cxnSp>
        <p:nvCxnSpPr>
          <p:cNvPr id="86" name="直接连接符 85"/>
          <p:cNvCxnSpPr>
            <a:stCxn id="85" idx="0"/>
          </p:cNvCxnSpPr>
          <p:nvPr/>
        </p:nvCxnSpPr>
        <p:spPr>
          <a:xfrm flipV="1">
            <a:off x="6991985" y="5492750"/>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a:off x="6872605" y="5226050"/>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8" name="弧形 87"/>
          <p:cNvSpPr/>
          <p:nvPr/>
        </p:nvSpPr>
        <p:spPr>
          <a:xfrm>
            <a:off x="6800215" y="5149850"/>
            <a:ext cx="382270" cy="419100"/>
          </a:xfrm>
          <a:prstGeom prst="arc">
            <a:avLst>
              <a:gd name="adj1" fmla="val 10941515"/>
              <a:gd name="adj2" fmla="val 37672"/>
            </a:avLst>
          </a:prstGeom>
          <a:ln w="254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89" name="直接连接符 88"/>
          <p:cNvCxnSpPr/>
          <p:nvPr/>
        </p:nvCxnSpPr>
        <p:spPr>
          <a:xfrm flipV="1">
            <a:off x="6991985" y="5010785"/>
            <a:ext cx="1905" cy="139065"/>
          </a:xfrm>
          <a:prstGeom prst="line">
            <a:avLst/>
          </a:prstGeom>
          <a:ln w="25400">
            <a:round/>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flipV="1">
            <a:off x="5259705" y="5013325"/>
            <a:ext cx="1743710" cy="12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H="1" flipV="1">
            <a:off x="6134735" y="4853305"/>
            <a:ext cx="635" cy="16129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7" name="圆角矩形 136"/>
          <p:cNvSpPr/>
          <p:nvPr/>
        </p:nvSpPr>
        <p:spPr>
          <a:xfrm>
            <a:off x="5765800" y="4582160"/>
            <a:ext cx="738505" cy="271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SEQ</a:t>
            </a:r>
            <a:endParaRPr lang="en-US" altLang="zh-CN"/>
          </a:p>
        </p:txBody>
      </p:sp>
      <p:sp>
        <p:nvSpPr>
          <p:cNvPr id="3" name="矩形 2"/>
          <p:cNvSpPr/>
          <p:nvPr/>
        </p:nvSpPr>
        <p:spPr>
          <a:xfrm>
            <a:off x="8319135" y="5594985"/>
            <a:ext cx="1414145" cy="60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1"/>
                </a:solidFill>
                <a:uFillTx/>
                <a:sym typeface="+mn-ea"/>
              </a:rPr>
              <a:t>Elevator</a:t>
            </a:r>
            <a:endParaRPr lang="en-US" altLang="zh-CN">
              <a:solidFill>
                <a:schemeClr val="bg1"/>
              </a:solidFill>
              <a:uFillTx/>
            </a:endParaRPr>
          </a:p>
          <a:p>
            <a:pPr algn="ctr"/>
            <a:r>
              <a:rPr lang="en-US" altLang="zh-CN">
                <a:solidFill>
                  <a:schemeClr val="bg1"/>
                </a:solidFill>
                <a:uFillTx/>
                <a:sym typeface="+mn-ea"/>
              </a:rPr>
              <a:t>Scheduler_2</a:t>
            </a:r>
            <a:endParaRPr lang="en-US" altLang="zh-CN">
              <a:solidFill>
                <a:schemeClr val="bg1"/>
              </a:solidFill>
              <a:uFillTx/>
            </a:endParaRPr>
          </a:p>
        </p:txBody>
      </p:sp>
      <p:cxnSp>
        <p:nvCxnSpPr>
          <p:cNvPr id="5" name="直接连接符 4"/>
          <p:cNvCxnSpPr>
            <a:stCxn id="3" idx="0"/>
          </p:cNvCxnSpPr>
          <p:nvPr/>
        </p:nvCxnSpPr>
        <p:spPr>
          <a:xfrm flipV="1">
            <a:off x="9026525" y="5494020"/>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8907145" y="5227320"/>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弧形 6"/>
          <p:cNvSpPr/>
          <p:nvPr/>
        </p:nvSpPr>
        <p:spPr>
          <a:xfrm>
            <a:off x="8834755" y="5151120"/>
            <a:ext cx="382270" cy="419100"/>
          </a:xfrm>
          <a:prstGeom prst="arc">
            <a:avLst>
              <a:gd name="adj1" fmla="val 10941515"/>
              <a:gd name="adj2" fmla="val 37672"/>
            </a:avLst>
          </a:prstGeom>
          <a:ln w="254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10" name="直接连接符 9"/>
          <p:cNvCxnSpPr/>
          <p:nvPr/>
        </p:nvCxnSpPr>
        <p:spPr>
          <a:xfrm flipV="1">
            <a:off x="9026525" y="5012055"/>
            <a:ext cx="1905" cy="139065"/>
          </a:xfrm>
          <a:prstGeom prst="line">
            <a:avLst/>
          </a:prstGeom>
          <a:ln w="25400">
            <a:round/>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0038715" y="5594985"/>
            <a:ext cx="1414145" cy="60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1"/>
                </a:solidFill>
                <a:uFillTx/>
                <a:sym typeface="+mn-ea"/>
              </a:rPr>
              <a:t>Elevator_2</a:t>
            </a:r>
            <a:endParaRPr lang="en-US" altLang="zh-CN">
              <a:solidFill>
                <a:schemeClr val="bg1"/>
              </a:solidFill>
              <a:uFillTx/>
            </a:endParaRPr>
          </a:p>
        </p:txBody>
      </p:sp>
      <p:cxnSp>
        <p:nvCxnSpPr>
          <p:cNvPr id="12" name="直接连接符 11"/>
          <p:cNvCxnSpPr>
            <a:stCxn id="11" idx="0"/>
          </p:cNvCxnSpPr>
          <p:nvPr/>
        </p:nvCxnSpPr>
        <p:spPr>
          <a:xfrm flipV="1">
            <a:off x="10746105" y="5494020"/>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0626725" y="5227320"/>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弧形 13"/>
          <p:cNvSpPr/>
          <p:nvPr/>
        </p:nvSpPr>
        <p:spPr>
          <a:xfrm>
            <a:off x="10554335" y="5151120"/>
            <a:ext cx="382270" cy="419100"/>
          </a:xfrm>
          <a:prstGeom prst="arc">
            <a:avLst>
              <a:gd name="adj1" fmla="val 10941515"/>
              <a:gd name="adj2" fmla="val 37672"/>
            </a:avLst>
          </a:prstGeom>
          <a:ln w="254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15" name="直接连接符 14"/>
          <p:cNvCxnSpPr/>
          <p:nvPr/>
        </p:nvCxnSpPr>
        <p:spPr>
          <a:xfrm flipV="1">
            <a:off x="10746105" y="5012055"/>
            <a:ext cx="1905" cy="139065"/>
          </a:xfrm>
          <a:prstGeom prst="line">
            <a:avLst/>
          </a:prstGeom>
          <a:ln w="25400">
            <a:rou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9013825" y="5014595"/>
            <a:ext cx="1743710" cy="12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9888855" y="4854575"/>
            <a:ext cx="635" cy="16129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9519920" y="4583430"/>
            <a:ext cx="738505" cy="271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SEQ</a:t>
            </a:r>
            <a:endParaRPr lang="en-US" altLang="zh-CN"/>
          </a:p>
        </p:txBody>
      </p:sp>
      <p:cxnSp>
        <p:nvCxnSpPr>
          <p:cNvPr id="19" name="直接连接符 18"/>
          <p:cNvCxnSpPr/>
          <p:nvPr/>
        </p:nvCxnSpPr>
        <p:spPr>
          <a:xfrm flipV="1">
            <a:off x="6130290" y="4474845"/>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010910" y="4208145"/>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弧形 20"/>
          <p:cNvSpPr/>
          <p:nvPr/>
        </p:nvSpPr>
        <p:spPr>
          <a:xfrm>
            <a:off x="5938520" y="4131945"/>
            <a:ext cx="382270" cy="419100"/>
          </a:xfrm>
          <a:prstGeom prst="arc">
            <a:avLst>
              <a:gd name="adj1" fmla="val 10941515"/>
              <a:gd name="adj2" fmla="val 37672"/>
            </a:avLst>
          </a:prstGeom>
          <a:ln w="254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22" name="直接连接符 21"/>
          <p:cNvCxnSpPr/>
          <p:nvPr/>
        </p:nvCxnSpPr>
        <p:spPr>
          <a:xfrm flipV="1">
            <a:off x="6130290" y="3992880"/>
            <a:ext cx="1905" cy="139065"/>
          </a:xfrm>
          <a:prstGeom prst="line">
            <a:avLst/>
          </a:prstGeom>
          <a:ln w="25400">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9884410" y="4474845"/>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9765030" y="4208145"/>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弧形 24"/>
          <p:cNvSpPr/>
          <p:nvPr/>
        </p:nvSpPr>
        <p:spPr>
          <a:xfrm>
            <a:off x="9692640" y="4131945"/>
            <a:ext cx="382270" cy="419100"/>
          </a:xfrm>
          <a:prstGeom prst="arc">
            <a:avLst>
              <a:gd name="adj1" fmla="val 10941515"/>
              <a:gd name="adj2" fmla="val 37672"/>
            </a:avLst>
          </a:prstGeom>
          <a:ln w="254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26" name="直接连接符 25"/>
          <p:cNvCxnSpPr/>
          <p:nvPr/>
        </p:nvCxnSpPr>
        <p:spPr>
          <a:xfrm flipV="1">
            <a:off x="9884410" y="3992880"/>
            <a:ext cx="1905" cy="139065"/>
          </a:xfrm>
          <a:prstGeom prst="line">
            <a:avLst/>
          </a:prstGeom>
          <a:ln w="25400">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6118110" y="3982720"/>
            <a:ext cx="3780000" cy="1143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flipV="1">
            <a:off x="8007985" y="3815080"/>
            <a:ext cx="635" cy="16129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0" name="圆角矩形 39"/>
          <p:cNvSpPr/>
          <p:nvPr/>
        </p:nvSpPr>
        <p:spPr>
          <a:xfrm>
            <a:off x="7639050" y="3543935"/>
            <a:ext cx="738505" cy="271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SEL</a:t>
            </a:r>
            <a:endParaRPr lang="en-US" altLang="zh-CN"/>
          </a:p>
        </p:txBody>
      </p:sp>
      <p:cxnSp>
        <p:nvCxnSpPr>
          <p:cNvPr id="41" name="直接连接符 40"/>
          <p:cNvCxnSpPr/>
          <p:nvPr/>
        </p:nvCxnSpPr>
        <p:spPr>
          <a:xfrm flipV="1">
            <a:off x="8003540" y="3436620"/>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7884160" y="3169920"/>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弧形 42"/>
          <p:cNvSpPr/>
          <p:nvPr/>
        </p:nvSpPr>
        <p:spPr>
          <a:xfrm>
            <a:off x="7811770" y="3093720"/>
            <a:ext cx="382270" cy="419100"/>
          </a:xfrm>
          <a:prstGeom prst="arc">
            <a:avLst>
              <a:gd name="adj1" fmla="val 10941515"/>
              <a:gd name="adj2" fmla="val 37672"/>
            </a:avLst>
          </a:prstGeom>
          <a:ln w="254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44" name="直接连接符 43"/>
          <p:cNvCxnSpPr/>
          <p:nvPr/>
        </p:nvCxnSpPr>
        <p:spPr>
          <a:xfrm flipV="1">
            <a:off x="8003540" y="2954655"/>
            <a:ext cx="1905" cy="139065"/>
          </a:xfrm>
          <a:prstGeom prst="line">
            <a:avLst/>
          </a:prstGeom>
          <a:ln w="25400">
            <a:round/>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883535" y="3537585"/>
            <a:ext cx="1414145" cy="60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1"/>
                </a:solidFill>
                <a:uFillTx/>
              </a:rPr>
              <a:t>Dispatcher</a:t>
            </a:r>
            <a:endParaRPr lang="en-US" altLang="zh-CN">
              <a:solidFill>
                <a:schemeClr val="bg1"/>
              </a:solidFill>
              <a:uFillTx/>
            </a:endParaRPr>
          </a:p>
        </p:txBody>
      </p:sp>
      <p:cxnSp>
        <p:nvCxnSpPr>
          <p:cNvPr id="29" name="直接连接符 28"/>
          <p:cNvCxnSpPr>
            <a:stCxn id="28" idx="0"/>
          </p:cNvCxnSpPr>
          <p:nvPr/>
        </p:nvCxnSpPr>
        <p:spPr>
          <a:xfrm flipV="1">
            <a:off x="3590925" y="3436620"/>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3471545" y="3169920"/>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弧形 30"/>
          <p:cNvSpPr/>
          <p:nvPr/>
        </p:nvSpPr>
        <p:spPr>
          <a:xfrm>
            <a:off x="3399155" y="3093720"/>
            <a:ext cx="382270" cy="419100"/>
          </a:xfrm>
          <a:prstGeom prst="arc">
            <a:avLst>
              <a:gd name="adj1" fmla="val 10941515"/>
              <a:gd name="adj2" fmla="val 37672"/>
            </a:avLst>
          </a:prstGeom>
          <a:ln w="254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32" name="直接连接符 31"/>
          <p:cNvCxnSpPr/>
          <p:nvPr/>
        </p:nvCxnSpPr>
        <p:spPr>
          <a:xfrm flipV="1">
            <a:off x="3590925" y="2954655"/>
            <a:ext cx="1905" cy="139065"/>
          </a:xfrm>
          <a:prstGeom prst="line">
            <a:avLst/>
          </a:prstGeom>
          <a:ln w="25400">
            <a:round/>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793115" y="3537585"/>
            <a:ext cx="1414145" cy="60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1"/>
                </a:solidFill>
                <a:uFillTx/>
              </a:rPr>
              <a:t>Input H</a:t>
            </a:r>
            <a:r>
              <a:rPr lang="en-US" altLang="zh-CN">
                <a:solidFill>
                  <a:schemeClr val="bg1"/>
                </a:solidFill>
                <a:uFillTx/>
              </a:rPr>
              <a:t>andler</a:t>
            </a:r>
            <a:endParaRPr lang="en-US" altLang="zh-CN">
              <a:solidFill>
                <a:schemeClr val="bg1"/>
              </a:solidFill>
              <a:uFillTx/>
            </a:endParaRPr>
          </a:p>
        </p:txBody>
      </p:sp>
      <p:cxnSp>
        <p:nvCxnSpPr>
          <p:cNvPr id="37" name="直接连接符 36"/>
          <p:cNvCxnSpPr>
            <a:stCxn id="36" idx="0"/>
          </p:cNvCxnSpPr>
          <p:nvPr/>
        </p:nvCxnSpPr>
        <p:spPr>
          <a:xfrm flipV="1">
            <a:off x="1500505" y="3436620"/>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1381125" y="3169920"/>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弧形 44"/>
          <p:cNvSpPr/>
          <p:nvPr/>
        </p:nvSpPr>
        <p:spPr>
          <a:xfrm>
            <a:off x="1308735" y="3093720"/>
            <a:ext cx="382270" cy="419100"/>
          </a:xfrm>
          <a:prstGeom prst="arc">
            <a:avLst>
              <a:gd name="adj1" fmla="val 10941515"/>
              <a:gd name="adj2" fmla="val 37672"/>
            </a:avLst>
          </a:prstGeom>
          <a:ln w="254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46" name="直接连接符 45"/>
          <p:cNvCxnSpPr/>
          <p:nvPr/>
        </p:nvCxnSpPr>
        <p:spPr>
          <a:xfrm flipV="1">
            <a:off x="1500505" y="2954655"/>
            <a:ext cx="1905" cy="139065"/>
          </a:xfrm>
          <a:prstGeom prst="line">
            <a:avLst/>
          </a:prstGeom>
          <a:ln w="25400">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1488510" y="2943225"/>
            <a:ext cx="6530400" cy="1143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flipV="1">
            <a:off x="4756785" y="2794000"/>
            <a:ext cx="635" cy="16129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5" name="圆角矩形 54"/>
          <p:cNvSpPr/>
          <p:nvPr/>
        </p:nvSpPr>
        <p:spPr>
          <a:xfrm>
            <a:off x="4387850" y="2522855"/>
            <a:ext cx="738505" cy="271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SEQ</a:t>
            </a:r>
            <a:endParaRPr lang="en-US" altLang="zh-CN"/>
          </a:p>
        </p:txBody>
      </p:sp>
      <p:cxnSp>
        <p:nvCxnSpPr>
          <p:cNvPr id="56" name="直接连接符 55"/>
          <p:cNvCxnSpPr/>
          <p:nvPr/>
        </p:nvCxnSpPr>
        <p:spPr>
          <a:xfrm flipV="1">
            <a:off x="4752340" y="2415540"/>
            <a:ext cx="635" cy="100965"/>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4632960" y="2148840"/>
            <a:ext cx="2413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nvSpPr>
        <p:spPr>
          <a:xfrm>
            <a:off x="5153025" y="2282190"/>
            <a:ext cx="2141220" cy="368300"/>
          </a:xfrm>
          <a:prstGeom prst="rect">
            <a:avLst/>
          </a:prstGeom>
          <a:noFill/>
        </p:spPr>
        <p:txBody>
          <a:bodyPr wrap="square" rtlCol="0">
            <a:spAutoFit/>
          </a:bodyPr>
          <a:p>
            <a:r>
              <a:rPr lang="en-US" altLang="zh-CN">
                <a:sym typeface="+mn-ea"/>
              </a:rPr>
              <a:t>Sequence Connector</a:t>
            </a:r>
            <a:endParaRPr lang="zh-CN" altLang="en-US"/>
          </a:p>
        </p:txBody>
      </p:sp>
      <p:sp>
        <p:nvSpPr>
          <p:cNvPr id="48" name="文本框 47"/>
          <p:cNvSpPr txBox="1"/>
          <p:nvPr/>
        </p:nvSpPr>
        <p:spPr>
          <a:xfrm>
            <a:off x="8500745" y="3436620"/>
            <a:ext cx="2053590" cy="368300"/>
          </a:xfrm>
          <a:prstGeom prst="rect">
            <a:avLst/>
          </a:prstGeom>
          <a:noFill/>
        </p:spPr>
        <p:txBody>
          <a:bodyPr wrap="none" rtlCol="0" anchor="t">
            <a:spAutoFit/>
          </a:bodyPr>
          <a:p>
            <a:r>
              <a:rPr lang="en-US" altLang="zh-CN">
                <a:sym typeface="+mn-ea"/>
              </a:rPr>
              <a:t>Selection Connector</a:t>
            </a:r>
            <a:endParaRPr lang="zh-CN" altLang="en-US"/>
          </a:p>
        </p:txBody>
      </p:sp>
      <p:sp>
        <p:nvSpPr>
          <p:cNvPr id="49" name="文本框 48"/>
          <p:cNvSpPr txBox="1"/>
          <p:nvPr/>
        </p:nvSpPr>
        <p:spPr>
          <a:xfrm>
            <a:off x="1447800" y="4341495"/>
            <a:ext cx="2023745" cy="368300"/>
          </a:xfrm>
          <a:prstGeom prst="rect">
            <a:avLst/>
          </a:prstGeom>
          <a:noFill/>
        </p:spPr>
        <p:txBody>
          <a:bodyPr wrap="square" rtlCol="0">
            <a:spAutoFit/>
          </a:bodyPr>
          <a:p>
            <a:r>
              <a:rPr lang="en-US" altLang="zh-CN"/>
              <a:t>Atomic C</a:t>
            </a:r>
            <a:r>
              <a:rPr lang="en-US" altLang="zh-CN"/>
              <a:t>omponent</a:t>
            </a:r>
            <a:endParaRPr lang="en-US" altLang="zh-CN"/>
          </a:p>
        </p:txBody>
      </p:sp>
      <p:sp>
        <p:nvSpPr>
          <p:cNvPr id="50" name="文本框 49"/>
          <p:cNvSpPr txBox="1"/>
          <p:nvPr/>
        </p:nvSpPr>
        <p:spPr>
          <a:xfrm>
            <a:off x="6673850" y="6392545"/>
            <a:ext cx="2233295" cy="368300"/>
          </a:xfrm>
          <a:prstGeom prst="rect">
            <a:avLst/>
          </a:prstGeom>
          <a:noFill/>
        </p:spPr>
        <p:txBody>
          <a:bodyPr wrap="square" rtlCol="0">
            <a:spAutoFit/>
          </a:bodyPr>
          <a:p>
            <a:r>
              <a:rPr lang="en-US" altLang="zh-CN"/>
              <a:t>Composite C</a:t>
            </a:r>
            <a:r>
              <a:rPr lang="en-US" altLang="zh-CN"/>
              <a:t>onnector</a:t>
            </a: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766060"/>
            <a:ext cx="10515600" cy="1325563"/>
          </a:xfrm>
        </p:spPr>
        <p:txBody>
          <a:bodyPr/>
          <a:p>
            <a:pPr algn="ctr"/>
            <a:r>
              <a:rPr lang="en-US" altLang="zh-CN"/>
              <a:t>Thank you!</a:t>
            </a:r>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Q1-1: how to build atomic component?</a:t>
            </a:r>
            <a:endParaRPr lang="en-US" altLang="zh-CN"/>
          </a:p>
        </p:txBody>
      </p:sp>
      <p:pic>
        <p:nvPicPr>
          <p:cNvPr id="4" name="图片 3" descr="生成atomic指令的截图"/>
          <p:cNvPicPr>
            <a:picLocks noChangeAspect="1"/>
          </p:cNvPicPr>
          <p:nvPr/>
        </p:nvPicPr>
        <p:blipFill>
          <a:blip r:embed="rId1"/>
          <a:stretch>
            <a:fillRect/>
          </a:stretch>
        </p:blipFill>
        <p:spPr>
          <a:xfrm>
            <a:off x="838200" y="1691005"/>
            <a:ext cx="7053580" cy="2390775"/>
          </a:xfrm>
          <a:prstGeom prst="rect">
            <a:avLst/>
          </a:prstGeom>
        </p:spPr>
      </p:pic>
      <p:sp>
        <p:nvSpPr>
          <p:cNvPr id="5" name="文本框 4"/>
          <p:cNvSpPr txBox="1"/>
          <p:nvPr/>
        </p:nvSpPr>
        <p:spPr>
          <a:xfrm>
            <a:off x="866140" y="4681220"/>
            <a:ext cx="10813415" cy="1568450"/>
          </a:xfrm>
          <a:prstGeom prst="rect">
            <a:avLst/>
          </a:prstGeom>
          <a:noFill/>
        </p:spPr>
        <p:txBody>
          <a:bodyPr wrap="square" rtlCol="0">
            <a:spAutoFit/>
          </a:bodyPr>
          <a:p>
            <a:r>
              <a:rPr lang="en-US" altLang="zh-CN" sz="2400"/>
              <a:t>CREATE CLASS CN:</a:t>
            </a:r>
            <a:r>
              <a:rPr lang="en-US" altLang="zh-CN" sz="2400" b="1" u="sng"/>
              <a:t>&lt;Class Name&gt;</a:t>
            </a:r>
            <a:endParaRPr lang="en-US" altLang="zh-CN" sz="2400"/>
          </a:p>
          <a:p>
            <a:r>
              <a:rPr lang="en-US" altLang="zh-CN" sz="2400"/>
              <a:t>ADD ATTR TYPE:</a:t>
            </a:r>
            <a:r>
              <a:rPr lang="en-US" altLang="zh-CN" sz="2400" b="1" u="sng"/>
              <a:t>&lt;Type&gt;</a:t>
            </a:r>
            <a:r>
              <a:rPr lang="en-US" altLang="zh-CN" sz="2400"/>
              <a:t> AN:</a:t>
            </a:r>
            <a:r>
              <a:rPr lang="en-US" altLang="zh-CN" sz="2400" b="1" u="sng"/>
              <a:t>&lt;Attribute Name&gt;</a:t>
            </a:r>
            <a:r>
              <a:rPr lang="en-US" altLang="zh-CN" sz="2400"/>
              <a:t> [MOD:</a:t>
            </a:r>
            <a:r>
              <a:rPr lang="en-US" altLang="zh-CN" sz="2400" b="1" u="sng"/>
              <a:t>&lt;Access Modifier&gt;</a:t>
            </a:r>
            <a:r>
              <a:rPr lang="en-US" altLang="zh-CN" sz="2400"/>
              <a:t>] [GET:] [SET:]</a:t>
            </a:r>
            <a:endParaRPr lang="en-US" altLang="zh-CN" sz="2400"/>
          </a:p>
          <a:p>
            <a:r>
              <a:rPr lang="en-US" altLang="zh-CN" sz="2400"/>
              <a:t>ADD METH MN:</a:t>
            </a:r>
            <a:r>
              <a:rPr lang="en-US" altLang="zh-CN" sz="2400" b="1" u="sng"/>
              <a:t>&lt;Method Name&gt;</a:t>
            </a:r>
            <a:r>
              <a:rPr lang="en-US" altLang="zh-CN" sz="2400"/>
              <a:t> [MOD:</a:t>
            </a:r>
            <a:r>
              <a:rPr lang="en-US" altLang="zh-CN" sz="2400" b="1" u="sng"/>
              <a:t>&lt;Access Modifier&gt;</a:t>
            </a:r>
            <a:r>
              <a:rPr lang="en-US" altLang="zh-CN" sz="2400"/>
              <a:t>] [PARA:</a:t>
            </a:r>
            <a:r>
              <a:rPr lang="en-US" altLang="zh-CN" sz="2400" b="1" u="sng"/>
              <a:t>&lt;Type&gt;</a:t>
            </a:r>
            <a:r>
              <a:rPr lang="en-US" altLang="zh-CN" sz="2400"/>
              <a:t>,</a:t>
            </a:r>
            <a:r>
              <a:rPr lang="en-US" altLang="zh-CN" sz="2400" b="1" u="sng"/>
              <a:t>&lt;Name&gt;</a:t>
            </a:r>
            <a:r>
              <a:rPr lang="en-US" altLang="zh-CN" sz="2400"/>
              <a:t>{;</a:t>
            </a:r>
            <a:r>
              <a:rPr lang="en-US" altLang="zh-CN" sz="2400" b="1" u="sng"/>
              <a:t>&lt;Type&gt;</a:t>
            </a:r>
            <a:r>
              <a:rPr lang="en-US" altLang="zh-CN" sz="2400"/>
              <a:t>,</a:t>
            </a:r>
            <a:r>
              <a:rPr lang="en-US" altLang="zh-CN" sz="2400" b="1" u="sng"/>
              <a:t>&lt;Name&gt;</a:t>
            </a:r>
            <a:r>
              <a:rPr lang="en-US" altLang="zh-CN" sz="2400"/>
              <a:t>}] [RET:</a:t>
            </a:r>
            <a:r>
              <a:rPr lang="en-US" altLang="zh-CN" sz="2400" b="1" u="sng"/>
              <a:t>&lt;Return Type&gt;</a:t>
            </a:r>
            <a:r>
              <a:rPr lang="en-US" altLang="zh-CN" sz="2400"/>
              <a:t>]</a:t>
            </a:r>
            <a:endParaRPr lang="en-US" altLang="zh-CN" sz="2400"/>
          </a:p>
        </p:txBody>
      </p:sp>
      <p:sp>
        <p:nvSpPr>
          <p:cNvPr id="7" name="矩形 6"/>
          <p:cNvSpPr/>
          <p:nvPr/>
        </p:nvSpPr>
        <p:spPr>
          <a:xfrm>
            <a:off x="8861425" y="1691005"/>
            <a:ext cx="2636520" cy="330708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12" name="文本框 11"/>
          <p:cNvSpPr txBox="1"/>
          <p:nvPr/>
        </p:nvSpPr>
        <p:spPr>
          <a:xfrm>
            <a:off x="9174480" y="1778635"/>
            <a:ext cx="2011045" cy="1076325"/>
          </a:xfrm>
          <a:prstGeom prst="rect">
            <a:avLst/>
          </a:prstGeom>
          <a:noFill/>
        </p:spPr>
        <p:txBody>
          <a:bodyPr wrap="square" rtlCol="0">
            <a:spAutoFit/>
          </a:bodyPr>
          <a:p>
            <a:r>
              <a:rPr lang="en-US" altLang="zh-CN" sz="3200"/>
              <a:t>Instructions</a:t>
            </a:r>
            <a:endParaRPr lang="en-US" altLang="zh-CN" sz="2800"/>
          </a:p>
        </p:txBody>
      </p:sp>
      <p:sp>
        <p:nvSpPr>
          <p:cNvPr id="14" name="矩形 13"/>
          <p:cNvSpPr/>
          <p:nvPr/>
        </p:nvSpPr>
        <p:spPr>
          <a:xfrm>
            <a:off x="9173845" y="2460625"/>
            <a:ext cx="2011680" cy="2056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t>CREATE Comp....</a:t>
            </a:r>
            <a:endParaRPr lang="en-US" altLang="zh-CN" sz="2000"/>
          </a:p>
          <a:p>
            <a:pPr algn="ctr"/>
            <a:r>
              <a:rPr lang="en-US" altLang="zh-CN" sz="2000"/>
              <a:t>ADD ATTR....</a:t>
            </a:r>
            <a:endParaRPr lang="en-US" altLang="zh-CN" sz="2000"/>
          </a:p>
          <a:p>
            <a:pPr algn="ctr"/>
            <a:r>
              <a:rPr lang="en-US" altLang="zh-CN" sz="2000"/>
              <a:t>ADD METH.... </a:t>
            </a:r>
            <a:endParaRPr lang="en-US" altLang="zh-CN"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Demo for </a:t>
            </a:r>
            <a:r>
              <a:rPr lang="en-US" altLang="zh-CN"/>
              <a:t>interface</a:t>
            </a:r>
            <a:endParaRPr lang="en-US" altLang="zh-CN"/>
          </a:p>
        </p:txBody>
      </p:sp>
      <p:pic>
        <p:nvPicPr>
          <p:cNvPr id="4" name="图片 3" descr="生成atomic指令的交互示例"/>
          <p:cNvPicPr>
            <a:picLocks noChangeAspect="1"/>
          </p:cNvPicPr>
          <p:nvPr/>
        </p:nvPicPr>
        <p:blipFill>
          <a:blip r:embed="rId1"/>
          <a:stretch>
            <a:fillRect/>
          </a:stretch>
        </p:blipFill>
        <p:spPr>
          <a:xfrm>
            <a:off x="838200" y="1594485"/>
            <a:ext cx="7099935" cy="4135755"/>
          </a:xfrm>
          <a:prstGeom prst="rect">
            <a:avLst/>
          </a:prstGeom>
        </p:spPr>
      </p:pic>
      <p:sp>
        <p:nvSpPr>
          <p:cNvPr id="5" name="右大括号 4"/>
          <p:cNvSpPr/>
          <p:nvPr/>
        </p:nvSpPr>
        <p:spPr>
          <a:xfrm>
            <a:off x="6906895" y="2535555"/>
            <a:ext cx="1652905" cy="1969135"/>
          </a:xfrm>
          <a:prstGeom prst="rightBrace">
            <a:avLst/>
          </a:prstGeom>
          <a:ln w="635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文本框 6"/>
          <p:cNvSpPr txBox="1"/>
          <p:nvPr/>
        </p:nvSpPr>
        <p:spPr>
          <a:xfrm>
            <a:off x="9087485" y="3058795"/>
            <a:ext cx="2597150" cy="922020"/>
          </a:xfrm>
          <a:prstGeom prst="rect">
            <a:avLst/>
          </a:prstGeom>
          <a:noFill/>
        </p:spPr>
        <p:txBody>
          <a:bodyPr wrap="square" rtlCol="0">
            <a:spAutoFit/>
          </a:bodyPr>
          <a:p>
            <a:pPr algn="ctr"/>
            <a:r>
              <a:rPr lang="en-US" altLang="zh-CN"/>
              <a:t>User uses these instructions to </a:t>
            </a:r>
            <a:r>
              <a:rPr lang="en-US" altLang="zh-CN"/>
              <a:t>design their atomic component</a:t>
            </a:r>
            <a:endParaRPr lang="en-US" altLang="zh-CN"/>
          </a:p>
        </p:txBody>
      </p:sp>
      <p:sp>
        <p:nvSpPr>
          <p:cNvPr id="9" name="右箭头 8"/>
          <p:cNvSpPr/>
          <p:nvPr/>
        </p:nvSpPr>
        <p:spPr>
          <a:xfrm>
            <a:off x="4878070" y="4676140"/>
            <a:ext cx="4452620"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9452610" y="4530090"/>
            <a:ext cx="2069465" cy="1198880"/>
          </a:xfrm>
          <a:prstGeom prst="rect">
            <a:avLst/>
          </a:prstGeom>
          <a:noFill/>
        </p:spPr>
        <p:txBody>
          <a:bodyPr wrap="square" rtlCol="0">
            <a:spAutoFit/>
          </a:bodyPr>
          <a:p>
            <a:pPr algn="ctr"/>
            <a:r>
              <a:rPr lang="en-US" altLang="zh-CN"/>
              <a:t>Use this instruction </a:t>
            </a:r>
            <a:r>
              <a:rPr lang="en-US" altLang="zh-CN"/>
              <a:t>to finish the phase of building atomic component</a:t>
            </a:r>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6174105" y="3157855"/>
            <a:ext cx="2858135" cy="1312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Atomic Component</a:t>
            </a:r>
            <a:endParaRPr lang="en-US" altLang="zh-CN" sz="2800"/>
          </a:p>
        </p:txBody>
      </p:sp>
      <p:cxnSp>
        <p:nvCxnSpPr>
          <p:cNvPr id="5" name="直接连接符 4"/>
          <p:cNvCxnSpPr>
            <a:stCxn id="4" idx="7"/>
          </p:cNvCxnSpPr>
          <p:nvPr/>
        </p:nvCxnSpPr>
        <p:spPr>
          <a:xfrm flipV="1">
            <a:off x="8613775" y="2997835"/>
            <a:ext cx="1311275" cy="35242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9925050" y="2619375"/>
            <a:ext cx="1836420" cy="73088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t>Attributes</a:t>
            </a:r>
            <a:endParaRPr lang="en-US" altLang="zh-CN"/>
          </a:p>
        </p:txBody>
      </p:sp>
      <p:cxnSp>
        <p:nvCxnSpPr>
          <p:cNvPr id="7" name="直接连接符 6"/>
          <p:cNvCxnSpPr>
            <a:stCxn id="4" idx="5"/>
          </p:cNvCxnSpPr>
          <p:nvPr/>
        </p:nvCxnSpPr>
        <p:spPr>
          <a:xfrm>
            <a:off x="8613775" y="4277995"/>
            <a:ext cx="1326515" cy="36576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9925050" y="4277995"/>
            <a:ext cx="1913890" cy="762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t>Methods/</a:t>
            </a:r>
            <a:endParaRPr lang="en-US" altLang="zh-CN" sz="2000"/>
          </a:p>
          <a:p>
            <a:pPr algn="ctr"/>
            <a:r>
              <a:rPr lang="en-US" altLang="zh-CN" sz="2000"/>
              <a:t>Services</a:t>
            </a:r>
            <a:endParaRPr lang="en-US" altLang="zh-CN" sz="2000"/>
          </a:p>
        </p:txBody>
      </p:sp>
      <p:cxnSp>
        <p:nvCxnSpPr>
          <p:cNvPr id="9" name="直接箭头连接符 8"/>
          <p:cNvCxnSpPr/>
          <p:nvPr/>
        </p:nvCxnSpPr>
        <p:spPr>
          <a:xfrm flipV="1">
            <a:off x="3749675" y="3827780"/>
            <a:ext cx="2305050" cy="1905"/>
          </a:xfrm>
          <a:prstGeom prst="straightConnector1">
            <a:avLst/>
          </a:prstGeom>
          <a:ln w="635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822700" y="3157855"/>
            <a:ext cx="2167255" cy="460375"/>
          </a:xfrm>
          <a:prstGeom prst="rect">
            <a:avLst/>
          </a:prstGeom>
          <a:noFill/>
        </p:spPr>
        <p:txBody>
          <a:bodyPr wrap="square" rtlCol="0">
            <a:spAutoFit/>
          </a:bodyPr>
          <a:p>
            <a:r>
              <a:rPr lang="en-US" altLang="zh-CN" sz="2400"/>
              <a:t>“miniCompiler”</a:t>
            </a:r>
            <a:endParaRPr lang="en-US" altLang="zh-CN" sz="2400"/>
          </a:p>
        </p:txBody>
      </p:sp>
      <p:sp>
        <p:nvSpPr>
          <p:cNvPr id="11" name="矩形 10"/>
          <p:cNvSpPr/>
          <p:nvPr/>
        </p:nvSpPr>
        <p:spPr>
          <a:xfrm>
            <a:off x="837565" y="2388235"/>
            <a:ext cx="2636520" cy="330708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12" name="文本框 11"/>
          <p:cNvSpPr txBox="1"/>
          <p:nvPr/>
        </p:nvSpPr>
        <p:spPr>
          <a:xfrm>
            <a:off x="1150620" y="2475865"/>
            <a:ext cx="2011045" cy="1076325"/>
          </a:xfrm>
          <a:prstGeom prst="rect">
            <a:avLst/>
          </a:prstGeom>
          <a:noFill/>
        </p:spPr>
        <p:txBody>
          <a:bodyPr wrap="square" rtlCol="0">
            <a:spAutoFit/>
          </a:bodyPr>
          <a:p>
            <a:r>
              <a:rPr lang="en-US" altLang="zh-CN" sz="3200"/>
              <a:t>Instructions</a:t>
            </a:r>
            <a:endParaRPr lang="en-US" altLang="zh-CN" sz="2800"/>
          </a:p>
        </p:txBody>
      </p:sp>
      <p:sp>
        <p:nvSpPr>
          <p:cNvPr id="14" name="矩形 13"/>
          <p:cNvSpPr/>
          <p:nvPr/>
        </p:nvSpPr>
        <p:spPr>
          <a:xfrm>
            <a:off x="1149985" y="3157855"/>
            <a:ext cx="2011680" cy="2056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t>CREATE Comp....</a:t>
            </a:r>
            <a:endParaRPr lang="en-US" altLang="zh-CN" sz="2000"/>
          </a:p>
          <a:p>
            <a:pPr algn="ctr"/>
            <a:r>
              <a:rPr lang="en-US" altLang="zh-CN" sz="2000"/>
              <a:t>ADD ATTR....</a:t>
            </a:r>
            <a:endParaRPr lang="en-US" altLang="zh-CN" sz="2000"/>
          </a:p>
          <a:p>
            <a:pPr algn="ctr"/>
            <a:r>
              <a:rPr lang="en-US" altLang="zh-CN" sz="2000"/>
              <a:t>ADD METH.... </a:t>
            </a:r>
            <a:endParaRPr lang="en-US" altLang="zh-CN" sz="2000"/>
          </a:p>
        </p:txBody>
      </p:sp>
      <p:sp>
        <p:nvSpPr>
          <p:cNvPr id="15" name="文本框 14"/>
          <p:cNvSpPr txBox="1"/>
          <p:nvPr/>
        </p:nvSpPr>
        <p:spPr>
          <a:xfrm>
            <a:off x="838200" y="1595755"/>
            <a:ext cx="2635885" cy="706755"/>
          </a:xfrm>
          <a:prstGeom prst="rect">
            <a:avLst/>
          </a:prstGeom>
          <a:noFill/>
        </p:spPr>
        <p:txBody>
          <a:bodyPr wrap="square" rtlCol="0">
            <a:spAutoFit/>
          </a:bodyPr>
          <a:p>
            <a:pPr algn="ctr"/>
            <a:r>
              <a:rPr lang="en-US" altLang="zh-CN" sz="2000"/>
              <a:t>External </a:t>
            </a:r>
            <a:endParaRPr lang="en-US" altLang="zh-CN" sz="2000"/>
          </a:p>
          <a:p>
            <a:pPr algn="ctr"/>
            <a:r>
              <a:rPr lang="en-US" altLang="zh-CN" sz="2000"/>
              <a:t>Representation</a:t>
            </a:r>
            <a:endParaRPr lang="en-US" altLang="zh-CN" sz="2000"/>
          </a:p>
        </p:txBody>
      </p:sp>
      <p:sp>
        <p:nvSpPr>
          <p:cNvPr id="16" name="文本框 15"/>
          <p:cNvSpPr txBox="1"/>
          <p:nvPr/>
        </p:nvSpPr>
        <p:spPr>
          <a:xfrm>
            <a:off x="6829425" y="1681480"/>
            <a:ext cx="2635885" cy="706755"/>
          </a:xfrm>
          <a:prstGeom prst="rect">
            <a:avLst/>
          </a:prstGeom>
          <a:noFill/>
        </p:spPr>
        <p:txBody>
          <a:bodyPr wrap="square" rtlCol="0">
            <a:spAutoFit/>
          </a:bodyPr>
          <a:p>
            <a:pPr algn="ctr"/>
            <a:r>
              <a:rPr lang="en-US" altLang="zh-CN" sz="2000"/>
              <a:t>Internal </a:t>
            </a:r>
            <a:endParaRPr lang="en-US" altLang="zh-CN" sz="2000"/>
          </a:p>
          <a:p>
            <a:pPr algn="ctr"/>
            <a:r>
              <a:rPr lang="en-US" altLang="zh-CN" sz="2000"/>
              <a:t>Representation</a:t>
            </a:r>
            <a:endParaRPr lang="en-US" altLang="zh-CN" sz="2000"/>
          </a:p>
        </p:txBody>
      </p:sp>
      <p:sp>
        <p:nvSpPr>
          <p:cNvPr id="17" name="标题 16"/>
          <p:cNvSpPr>
            <a:spLocks noGrp="1"/>
          </p:cNvSpPr>
          <p:nvPr>
            <p:ph type="title"/>
          </p:nvPr>
        </p:nvSpPr>
        <p:spPr/>
        <p:txBody>
          <a:bodyPr/>
          <a:p>
            <a:pPr algn="ctr"/>
            <a:r>
              <a:rPr lang="en-US" altLang="zh-CN"/>
              <a:t>Step1 : Design and build atomic components</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1.Overview of the Component model</a:t>
            </a:r>
            <a:endParaRPr lang="en-US" altLang="zh-CN"/>
          </a:p>
        </p:txBody>
      </p:sp>
      <p:pic>
        <p:nvPicPr>
          <p:cNvPr id="4" name="Picture 2"/>
          <p:cNvPicPr>
            <a:picLocks noChangeAspect="1"/>
          </p:cNvPicPr>
          <p:nvPr/>
        </p:nvPicPr>
        <p:blipFill>
          <a:blip r:embed="rId1">
            <a:extLst>
              <a:ext uri="{28A0092B-C50C-407E-A947-70E740481C1C}">
                <a14:useLocalDpi xmlns:a14="http://schemas.microsoft.com/office/drawing/2010/main" val="0"/>
              </a:ext>
            </a:extLst>
          </a:blip>
          <a:srcRect l="22708" t="67217" r="22586"/>
          <a:stretch>
            <a:fillRect/>
          </a:stretch>
        </p:blipFill>
        <p:spPr>
          <a:xfrm>
            <a:off x="838200" y="1854835"/>
            <a:ext cx="9189085" cy="3016250"/>
          </a:xfrm>
          <a:prstGeom prst="rect">
            <a:avLst/>
          </a:prstGeom>
        </p:spPr>
      </p:pic>
      <p:sp>
        <p:nvSpPr>
          <p:cNvPr id="61" name="Rectangle 60"/>
          <p:cNvSpPr/>
          <p:nvPr/>
        </p:nvSpPr>
        <p:spPr>
          <a:xfrm>
            <a:off x="1390015" y="6334780"/>
            <a:ext cx="9144000" cy="521970"/>
          </a:xfrm>
          <a:prstGeom prst="rect">
            <a:avLst/>
          </a:prstGeom>
          <a:solidFill>
            <a:schemeClr val="bg1"/>
          </a:solidFill>
        </p:spPr>
        <p:txBody>
          <a:bodyPr wrap="square">
            <a:spAutoFit/>
          </a:bodyPr>
          <a:p>
            <a:r>
              <a:rPr lang="en-GB" sz="1400" smtClean="0"/>
              <a:t>Lau, Kung-Kiu, and Cola, Simone Di. Introduction To Component-based Software Development, An, World Scientific Publishing Company, 2017.</a:t>
            </a:r>
            <a:endParaRPr lang="en-GB" sz="1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Q1-2: how to parse these commands and build these </a:t>
            </a:r>
            <a:r>
              <a:rPr lang="en-US" altLang="zh-CN"/>
              <a:t>atomic components?</a:t>
            </a:r>
            <a:endParaRPr lang="en-US" altLang="zh-CN"/>
          </a:p>
        </p:txBody>
      </p:sp>
      <p:pic>
        <p:nvPicPr>
          <p:cNvPr id="5" name="图片 4" descr="指令解析部分截图"/>
          <p:cNvPicPr>
            <a:picLocks noChangeAspect="1"/>
          </p:cNvPicPr>
          <p:nvPr/>
        </p:nvPicPr>
        <p:blipFill>
          <a:blip r:embed="rId1"/>
          <a:stretch>
            <a:fillRect/>
          </a:stretch>
        </p:blipFill>
        <p:spPr>
          <a:xfrm>
            <a:off x="472440" y="1743710"/>
            <a:ext cx="6152515" cy="4657725"/>
          </a:xfrm>
          <a:prstGeom prst="rect">
            <a:avLst/>
          </a:prstGeom>
        </p:spPr>
      </p:pic>
      <p:sp>
        <p:nvSpPr>
          <p:cNvPr id="6" name="文本框 5"/>
          <p:cNvSpPr txBox="1"/>
          <p:nvPr/>
        </p:nvSpPr>
        <p:spPr>
          <a:xfrm>
            <a:off x="6859905" y="1830070"/>
            <a:ext cx="2595880" cy="953135"/>
          </a:xfrm>
          <a:prstGeom prst="rect">
            <a:avLst/>
          </a:prstGeom>
          <a:noFill/>
        </p:spPr>
        <p:txBody>
          <a:bodyPr wrap="square" rtlCol="0">
            <a:spAutoFit/>
          </a:bodyPr>
          <a:p>
            <a:r>
              <a:rPr lang="en-US" altLang="zh-CN" sz="2800"/>
              <a:t>Answer</a:t>
            </a:r>
            <a:r>
              <a:rPr lang="zh-CN" altLang="en-US" sz="2800"/>
              <a:t>：</a:t>
            </a:r>
            <a:endParaRPr lang="zh-CN" altLang="en-US" sz="2800"/>
          </a:p>
          <a:p>
            <a:r>
              <a:rPr lang="en-US" altLang="zh-CN" sz="2800"/>
              <a:t>MiniCompiler</a:t>
            </a:r>
            <a:r>
              <a:rPr lang="zh-CN" altLang="en-US" sz="2800"/>
              <a:t>！</a:t>
            </a:r>
            <a:endParaRPr lang="zh-CN" altLang="en-US" sz="2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Q2-1:how to build composite component during the design phase?</a:t>
            </a:r>
            <a:endParaRPr lang="en-US" altLang="zh-CN"/>
          </a:p>
        </p:txBody>
      </p:sp>
      <p:pic>
        <p:nvPicPr>
          <p:cNvPr id="4" name="图片 3" descr="compose阶段生成composite component"/>
          <p:cNvPicPr>
            <a:picLocks noChangeAspect="1"/>
          </p:cNvPicPr>
          <p:nvPr/>
        </p:nvPicPr>
        <p:blipFill>
          <a:blip r:embed="rId1"/>
          <a:stretch>
            <a:fillRect/>
          </a:stretch>
        </p:blipFill>
        <p:spPr>
          <a:xfrm>
            <a:off x="838200" y="1793240"/>
            <a:ext cx="10285730" cy="808355"/>
          </a:xfrm>
          <a:prstGeom prst="rect">
            <a:avLst/>
          </a:prstGeom>
        </p:spPr>
      </p:pic>
      <p:sp>
        <p:nvSpPr>
          <p:cNvPr id="5" name="文本框 4"/>
          <p:cNvSpPr txBox="1"/>
          <p:nvPr/>
        </p:nvSpPr>
        <p:spPr>
          <a:xfrm>
            <a:off x="858520" y="2998470"/>
            <a:ext cx="10784205" cy="398780"/>
          </a:xfrm>
          <a:prstGeom prst="rect">
            <a:avLst/>
          </a:prstGeom>
          <a:noFill/>
        </p:spPr>
        <p:txBody>
          <a:bodyPr wrap="square" rtlCol="0">
            <a:spAutoFit/>
          </a:bodyPr>
          <a:p>
            <a:r>
              <a:rPr lang="zh-CN" altLang="en-US" sz="2000"/>
              <a:t>COMPOSE CONNECTOR:</a:t>
            </a:r>
            <a:r>
              <a:rPr lang="zh-CN" altLang="en-US" sz="2000" b="1" u="sng"/>
              <a:t>&lt;Connector Name&gt;</a:t>
            </a:r>
            <a:r>
              <a:rPr lang="zh-CN" altLang="en-US" sz="2000"/>
              <a:t> TYPE:SEQ|SEL </a:t>
            </a:r>
            <a:r>
              <a:rPr lang="zh-CN" altLang="en-US" sz="2000" b="1" u="sng"/>
              <a:t>&lt;Component Name&gt;</a:t>
            </a:r>
            <a:r>
              <a:rPr lang="zh-CN" altLang="en-US" sz="2000"/>
              <a:t>{,</a:t>
            </a:r>
            <a:r>
              <a:rPr lang="zh-CN" altLang="en-US" sz="2000" b="1" u="sng"/>
              <a:t>&lt;Component Name&gt;</a:t>
            </a:r>
            <a:r>
              <a:rPr lang="zh-CN" altLang="en-US" sz="2000"/>
              <a:t>}</a:t>
            </a:r>
            <a:endParaRPr lang="zh-CN" altLang="en-US"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Demo for </a:t>
            </a:r>
            <a:r>
              <a:rPr lang="en-US" altLang="zh-CN"/>
              <a:t>interface</a:t>
            </a:r>
            <a:endParaRPr lang="en-US" altLang="zh-CN"/>
          </a:p>
        </p:txBody>
      </p:sp>
      <p:sp>
        <p:nvSpPr>
          <p:cNvPr id="7" name="文本框 6"/>
          <p:cNvSpPr txBox="1"/>
          <p:nvPr/>
        </p:nvSpPr>
        <p:spPr>
          <a:xfrm>
            <a:off x="838200" y="4752975"/>
            <a:ext cx="2597150" cy="922020"/>
          </a:xfrm>
          <a:prstGeom prst="rect">
            <a:avLst/>
          </a:prstGeom>
          <a:noFill/>
        </p:spPr>
        <p:txBody>
          <a:bodyPr wrap="square" rtlCol="0">
            <a:spAutoFit/>
          </a:bodyPr>
          <a:p>
            <a:pPr algn="ctr"/>
            <a:r>
              <a:rPr lang="en-US" altLang="zh-CN"/>
              <a:t>User uses these instructions to </a:t>
            </a:r>
            <a:r>
              <a:rPr lang="en-US" altLang="zh-CN"/>
              <a:t>design their atomic component</a:t>
            </a:r>
            <a:endParaRPr lang="en-US" altLang="zh-CN"/>
          </a:p>
        </p:txBody>
      </p:sp>
      <p:sp>
        <p:nvSpPr>
          <p:cNvPr id="10" name="文本框 9"/>
          <p:cNvSpPr txBox="1"/>
          <p:nvPr/>
        </p:nvSpPr>
        <p:spPr>
          <a:xfrm>
            <a:off x="5060950" y="4976495"/>
            <a:ext cx="2069465" cy="922020"/>
          </a:xfrm>
          <a:prstGeom prst="rect">
            <a:avLst/>
          </a:prstGeom>
          <a:noFill/>
        </p:spPr>
        <p:txBody>
          <a:bodyPr wrap="square" rtlCol="0">
            <a:spAutoFit/>
          </a:bodyPr>
          <a:p>
            <a:pPr algn="ctr"/>
            <a:r>
              <a:rPr lang="en-US" altLang="zh-CN"/>
              <a:t>Use this instruction </a:t>
            </a:r>
            <a:r>
              <a:rPr lang="en-US" altLang="zh-CN"/>
              <a:t>to compose two atomic component</a:t>
            </a:r>
            <a:endParaRPr lang="en-US" altLang="zh-CN"/>
          </a:p>
        </p:txBody>
      </p:sp>
      <p:pic>
        <p:nvPicPr>
          <p:cNvPr id="6" name="图片 5" descr="生成composite指令的交互示例"/>
          <p:cNvPicPr>
            <a:picLocks noChangeAspect="1"/>
          </p:cNvPicPr>
          <p:nvPr/>
        </p:nvPicPr>
        <p:blipFill>
          <a:blip r:embed="rId1"/>
          <a:stretch>
            <a:fillRect/>
          </a:stretch>
        </p:blipFill>
        <p:spPr>
          <a:xfrm>
            <a:off x="838200" y="1687830"/>
            <a:ext cx="8053070" cy="2842260"/>
          </a:xfrm>
          <a:prstGeom prst="rect">
            <a:avLst/>
          </a:prstGeom>
        </p:spPr>
      </p:pic>
      <p:cxnSp>
        <p:nvCxnSpPr>
          <p:cNvPr id="8" name="直接箭头连接符 7"/>
          <p:cNvCxnSpPr>
            <a:endCxn id="10" idx="0"/>
          </p:cNvCxnSpPr>
          <p:nvPr/>
        </p:nvCxnSpPr>
        <p:spPr>
          <a:xfrm flipH="1">
            <a:off x="6096000" y="3864610"/>
            <a:ext cx="9525" cy="111188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Q2-2:how to parse command for build</a:t>
            </a:r>
            <a:r>
              <a:rPr lang="en-US" altLang="zh-CN"/>
              <a:t>ing composite component during the design phase?</a:t>
            </a:r>
            <a:endParaRPr lang="en-US" altLang="zh-CN"/>
          </a:p>
        </p:txBody>
      </p:sp>
      <p:pic>
        <p:nvPicPr>
          <p:cNvPr id="3" name="图片 2" descr="解析COMPOSE指令的代码"/>
          <p:cNvPicPr>
            <a:picLocks noChangeAspect="1"/>
          </p:cNvPicPr>
          <p:nvPr/>
        </p:nvPicPr>
        <p:blipFill>
          <a:blip r:embed="rId1"/>
          <a:stretch>
            <a:fillRect/>
          </a:stretch>
        </p:blipFill>
        <p:spPr>
          <a:xfrm>
            <a:off x="838200" y="1691005"/>
            <a:ext cx="4355465" cy="4552950"/>
          </a:xfrm>
          <a:prstGeom prst="rect">
            <a:avLst/>
          </a:prstGeom>
        </p:spPr>
      </p:pic>
      <p:sp>
        <p:nvSpPr>
          <p:cNvPr id="6" name="矩形 5"/>
          <p:cNvSpPr/>
          <p:nvPr/>
        </p:nvSpPr>
        <p:spPr>
          <a:xfrm>
            <a:off x="1056640" y="6084570"/>
            <a:ext cx="4062095" cy="159385"/>
          </a:xfrm>
          <a:prstGeom prst="rect">
            <a:avLst/>
          </a:prstGeom>
          <a:noFill/>
          <a:ln w="254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6764655" y="5523230"/>
            <a:ext cx="4243705" cy="1198880"/>
          </a:xfrm>
          <a:prstGeom prst="rect">
            <a:avLst/>
          </a:prstGeom>
          <a:noFill/>
        </p:spPr>
        <p:txBody>
          <a:bodyPr wrap="square" rtlCol="0">
            <a:spAutoFit/>
          </a:bodyPr>
          <a:p>
            <a:r>
              <a:rPr lang="en-US" altLang="zh-CN"/>
              <a:t>For the simplicity of implementation, I just use an boolean variable to record whether a componont in my repository is an atomic one or a composite </a:t>
            </a:r>
            <a:r>
              <a:rPr lang="en-US" altLang="zh-CN"/>
              <a:t>one</a:t>
            </a:r>
            <a:endParaRPr lang="en-US" altLang="zh-CN"/>
          </a:p>
        </p:txBody>
      </p:sp>
      <p:sp>
        <p:nvSpPr>
          <p:cNvPr id="9" name="右箭头 8"/>
          <p:cNvSpPr/>
          <p:nvPr/>
        </p:nvSpPr>
        <p:spPr>
          <a:xfrm flipV="1">
            <a:off x="5193665" y="6084570"/>
            <a:ext cx="149606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Q2-3:composite component we create for users </a:t>
            </a:r>
            <a:endParaRPr lang="zh-CN" altLang="en-US">
              <a:sym typeface="+mn-ea"/>
            </a:endParaRPr>
          </a:p>
        </p:txBody>
      </p:sp>
      <p:pic>
        <p:nvPicPr>
          <p:cNvPr id="4" name="图片 3" descr="Composite代码示例"/>
          <p:cNvPicPr>
            <a:picLocks noChangeAspect="1"/>
          </p:cNvPicPr>
          <p:nvPr/>
        </p:nvPicPr>
        <p:blipFill>
          <a:blip r:embed="rId1"/>
          <a:stretch>
            <a:fillRect/>
          </a:stretch>
        </p:blipFill>
        <p:spPr>
          <a:xfrm>
            <a:off x="838200" y="1791335"/>
            <a:ext cx="5140960" cy="36480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66420" y="1092200"/>
            <a:ext cx="4016375" cy="645160"/>
          </a:xfrm>
          <a:prstGeom prst="rect">
            <a:avLst/>
          </a:prstGeom>
          <a:noFill/>
        </p:spPr>
        <p:txBody>
          <a:bodyPr wrap="square" rtlCol="0">
            <a:spAutoFit/>
          </a:bodyPr>
          <a:p>
            <a:pPr algn="ctr"/>
            <a:r>
              <a:rPr lang="en-US" altLang="zh-CN"/>
              <a:t>What user needs to give to m</a:t>
            </a:r>
            <a:r>
              <a:rPr lang="en-US" altLang="zh-CN"/>
              <a:t>y component system?</a:t>
            </a:r>
            <a:endParaRPr lang="en-US" altLang="zh-CN"/>
          </a:p>
        </p:txBody>
      </p:sp>
      <p:sp>
        <p:nvSpPr>
          <p:cNvPr id="11" name="矩形 10"/>
          <p:cNvSpPr/>
          <p:nvPr/>
        </p:nvSpPr>
        <p:spPr>
          <a:xfrm>
            <a:off x="1256665" y="2150745"/>
            <a:ext cx="2636520" cy="330708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12" name="文本框 11"/>
          <p:cNvSpPr txBox="1"/>
          <p:nvPr/>
        </p:nvSpPr>
        <p:spPr>
          <a:xfrm>
            <a:off x="1569720" y="2238375"/>
            <a:ext cx="2011045" cy="1076325"/>
          </a:xfrm>
          <a:prstGeom prst="rect">
            <a:avLst/>
          </a:prstGeom>
          <a:noFill/>
        </p:spPr>
        <p:txBody>
          <a:bodyPr wrap="square" rtlCol="0">
            <a:spAutoFit/>
          </a:bodyPr>
          <a:p>
            <a:r>
              <a:rPr lang="en-US" altLang="zh-CN" sz="3200"/>
              <a:t>Instructions</a:t>
            </a:r>
            <a:endParaRPr lang="en-US" altLang="zh-CN" sz="2800"/>
          </a:p>
        </p:txBody>
      </p:sp>
      <p:sp>
        <p:nvSpPr>
          <p:cNvPr id="14" name="矩形 13"/>
          <p:cNvSpPr/>
          <p:nvPr/>
        </p:nvSpPr>
        <p:spPr>
          <a:xfrm>
            <a:off x="1569085" y="2920365"/>
            <a:ext cx="2011680" cy="2056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t>CREATE Comp....</a:t>
            </a:r>
            <a:endParaRPr lang="en-US" altLang="zh-CN" sz="2000"/>
          </a:p>
          <a:p>
            <a:pPr algn="ctr"/>
            <a:r>
              <a:rPr lang="en-US" altLang="zh-CN" sz="2000"/>
              <a:t>ADD ATTR....</a:t>
            </a:r>
            <a:endParaRPr lang="en-US" altLang="zh-CN" sz="2000"/>
          </a:p>
          <a:p>
            <a:pPr algn="ctr"/>
            <a:r>
              <a:rPr lang="en-US" altLang="zh-CN" sz="2000"/>
              <a:t>ADD METH.... </a:t>
            </a:r>
            <a:endParaRPr lang="en-US" altLang="zh-CN" sz="2000"/>
          </a:p>
        </p:txBody>
      </p:sp>
      <p:sp>
        <p:nvSpPr>
          <p:cNvPr id="7" name="文本框 6"/>
          <p:cNvSpPr txBox="1"/>
          <p:nvPr/>
        </p:nvSpPr>
        <p:spPr>
          <a:xfrm>
            <a:off x="8380730" y="1092200"/>
            <a:ext cx="1913255" cy="368300"/>
          </a:xfrm>
          <a:prstGeom prst="rect">
            <a:avLst/>
          </a:prstGeom>
          <a:noFill/>
        </p:spPr>
        <p:txBody>
          <a:bodyPr wrap="square" rtlCol="0">
            <a:spAutoFit/>
          </a:bodyPr>
          <a:p>
            <a:r>
              <a:rPr lang="en-US" altLang="zh-CN"/>
              <a:t>What user will get?</a:t>
            </a:r>
            <a:endParaRPr lang="en-US" altLang="zh-CN"/>
          </a:p>
        </p:txBody>
      </p:sp>
      <p:pic>
        <p:nvPicPr>
          <p:cNvPr id="8" name="图片 7" descr="展示"/>
          <p:cNvPicPr>
            <a:picLocks noChangeAspect="1"/>
          </p:cNvPicPr>
          <p:nvPr/>
        </p:nvPicPr>
        <p:blipFill>
          <a:blip r:embed="rId1"/>
          <a:stretch>
            <a:fillRect/>
          </a:stretch>
        </p:blipFill>
        <p:spPr>
          <a:xfrm>
            <a:off x="7249795" y="1737360"/>
            <a:ext cx="4352290" cy="5024755"/>
          </a:xfrm>
          <a:prstGeom prst="rect">
            <a:avLst/>
          </a:prstGeom>
        </p:spPr>
      </p:pic>
      <p:sp>
        <p:nvSpPr>
          <p:cNvPr id="9" name="矩形 8"/>
          <p:cNvSpPr/>
          <p:nvPr/>
        </p:nvSpPr>
        <p:spPr>
          <a:xfrm>
            <a:off x="7776210" y="2548255"/>
            <a:ext cx="3826510" cy="1383030"/>
          </a:xfrm>
          <a:prstGeom prst="rect">
            <a:avLst/>
          </a:prstGeom>
          <a:noFill/>
          <a:ln w="254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7776210" y="4216400"/>
            <a:ext cx="3826510" cy="1140460"/>
          </a:xfrm>
          <a:prstGeom prst="rect">
            <a:avLst/>
          </a:prstGeom>
          <a:noFill/>
          <a:ln w="254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箭头连接符 12"/>
          <p:cNvCxnSpPr/>
          <p:nvPr/>
        </p:nvCxnSpPr>
        <p:spPr>
          <a:xfrm flipV="1">
            <a:off x="4210050" y="3803015"/>
            <a:ext cx="2864485" cy="3175"/>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4805680" y="2752725"/>
            <a:ext cx="1616075" cy="7042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Component M</a:t>
            </a:r>
            <a:r>
              <a:rPr lang="en-US" altLang="zh-CN"/>
              <a:t>odel</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1.Overview of the Component model</a:t>
            </a:r>
            <a:endParaRPr lang="zh-CN" altLang="en-US"/>
          </a:p>
        </p:txBody>
      </p:sp>
      <p:graphicFrame>
        <p:nvGraphicFramePr>
          <p:cNvPr id="7" name="Diagram 5"/>
          <p:cNvGraphicFramePr/>
          <p:nvPr/>
        </p:nvGraphicFramePr>
        <p:xfrm>
          <a:off x="142240" y="1993265"/>
          <a:ext cx="7881620" cy="38138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1" name="Rectangle 60"/>
          <p:cNvSpPr/>
          <p:nvPr/>
        </p:nvSpPr>
        <p:spPr>
          <a:xfrm>
            <a:off x="1411605" y="6336050"/>
            <a:ext cx="9144000" cy="521970"/>
          </a:xfrm>
          <a:prstGeom prst="rect">
            <a:avLst/>
          </a:prstGeom>
          <a:solidFill>
            <a:schemeClr val="bg1"/>
          </a:solidFill>
        </p:spPr>
        <p:txBody>
          <a:bodyPr wrap="square">
            <a:spAutoFit/>
          </a:bodyPr>
          <a:p>
            <a:r>
              <a:rPr lang="en-GB" sz="1400" smtClean="0"/>
              <a:t>Lau, Kung-Kiu, and Cola, Simone Di. Introduction To Component-based Software Development, An, World Scientific Publishing Company, 2017.</a:t>
            </a:r>
            <a:endParaRPr lang="en-GB" sz="1400" smtClean="0"/>
          </a:p>
        </p:txBody>
      </p:sp>
      <p:pic>
        <p:nvPicPr>
          <p:cNvPr id="6" name="Picture 3"/>
          <p:cNvPicPr>
            <a:picLocks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8118475" y="2452370"/>
            <a:ext cx="4010025" cy="2895600"/>
          </a:xfrm>
          <a:prstGeom prst="rect">
            <a:avLst/>
          </a:prstGeom>
        </p:spPr>
      </p:pic>
      <p:sp>
        <p:nvSpPr>
          <p:cNvPr id="3" name="文本框 2"/>
          <p:cNvSpPr txBox="1"/>
          <p:nvPr/>
        </p:nvSpPr>
        <p:spPr>
          <a:xfrm>
            <a:off x="8239125" y="1461135"/>
            <a:ext cx="3691890" cy="645160"/>
          </a:xfrm>
          <a:prstGeom prst="rect">
            <a:avLst/>
          </a:prstGeom>
          <a:noFill/>
        </p:spPr>
        <p:txBody>
          <a:bodyPr wrap="square" rtlCol="0">
            <a:spAutoFit/>
          </a:bodyPr>
          <a:p>
            <a:pPr algn="ctr"/>
            <a:r>
              <a:rPr lang="en-US" altLang="zh-CN">
                <a:ln w="22225">
                  <a:solidFill>
                    <a:schemeClr val="accent2"/>
                  </a:solidFill>
                  <a:prstDash val="solid"/>
                </a:ln>
                <a:solidFill>
                  <a:schemeClr val="accent2">
                    <a:lumMod val="40000"/>
                    <a:lumOff val="60000"/>
                  </a:schemeClr>
                </a:solidFill>
                <a:effectLst/>
              </a:rPr>
              <a:t>Don‘t worry!</a:t>
            </a:r>
            <a:endParaRPr lang="en-US" altLang="zh-CN">
              <a:ln w="22225">
                <a:solidFill>
                  <a:schemeClr val="accent2"/>
                </a:solidFill>
                <a:prstDash val="solid"/>
              </a:ln>
              <a:solidFill>
                <a:schemeClr val="accent2">
                  <a:lumMod val="40000"/>
                  <a:lumOff val="60000"/>
                </a:schemeClr>
              </a:solidFill>
              <a:effectLst/>
            </a:endParaRPr>
          </a:p>
          <a:p>
            <a:pPr algn="ctr"/>
            <a:r>
              <a:rPr lang="en-US" altLang="zh-CN">
                <a:ln w="22225">
                  <a:solidFill>
                    <a:schemeClr val="accent2"/>
                  </a:solidFill>
                  <a:prstDash val="solid"/>
                </a:ln>
                <a:solidFill>
                  <a:schemeClr val="accent2">
                    <a:lumMod val="40000"/>
                    <a:lumOff val="60000"/>
                  </a:schemeClr>
                </a:solidFill>
                <a:effectLst/>
              </a:rPr>
              <a:t>I will explain them in detail later!</a:t>
            </a:r>
            <a:endParaRPr lang="en-US" altLang="zh-CN">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Motivation</a:t>
            </a:r>
            <a:endParaRPr lang="en-US" altLang="zh-CN"/>
          </a:p>
        </p:txBody>
      </p:sp>
      <p:sp>
        <p:nvSpPr>
          <p:cNvPr id="3" name="内容占位符 2"/>
          <p:cNvSpPr>
            <a:spLocks noGrp="1"/>
          </p:cNvSpPr>
          <p:nvPr>
            <p:ph idx="1"/>
          </p:nvPr>
        </p:nvSpPr>
        <p:spPr/>
        <p:txBody>
          <a:bodyPr/>
          <a:p>
            <a:r>
              <a:rPr lang="en-US" dirty="0" smtClean="0">
                <a:latin typeface="Arial Black" panose="020B0A04020102020204" pitchFamily="34" charset="0"/>
                <a:sym typeface="+mn-ea"/>
              </a:rPr>
              <a:t>Control</a:t>
            </a:r>
            <a:r>
              <a:rPr lang="en-US" dirty="0" smtClean="0">
                <a:sym typeface="+mn-ea"/>
              </a:rPr>
              <a:t> (exogenous connectors) and </a:t>
            </a:r>
            <a:r>
              <a:rPr lang="en-US" dirty="0" smtClean="0">
                <a:latin typeface="Arial Black" panose="020B0A04020102020204" pitchFamily="34" charset="0"/>
                <a:sym typeface="+mn-ea"/>
              </a:rPr>
              <a:t>computation</a:t>
            </a:r>
            <a:r>
              <a:rPr lang="en-US" dirty="0" smtClean="0">
                <a:sym typeface="+mn-ea"/>
              </a:rPr>
              <a:t> (encapsulated components)  </a:t>
            </a:r>
            <a:r>
              <a:rPr lang="en-US" dirty="0">
                <a:sym typeface="+mn-ea"/>
              </a:rPr>
              <a:t>are separated</a:t>
            </a:r>
            <a:endParaRPr lang="en-US" dirty="0">
              <a:sym typeface="+mn-ea"/>
            </a:endParaRPr>
          </a:p>
          <a:p>
            <a:pPr lvl="1"/>
            <a:r>
              <a:rPr lang="en-US" dirty="0">
                <a:sym typeface="+mn-ea"/>
              </a:rPr>
              <a:t>This leads to</a:t>
            </a:r>
            <a:r>
              <a:rPr lang="en-US" dirty="0">
                <a:latin typeface="Arial Black" panose="020B0A04020102020204" pitchFamily="34" charset="0"/>
                <a:sym typeface="+mn-ea"/>
              </a:rPr>
              <a:t> hierarchical </a:t>
            </a:r>
            <a:r>
              <a:rPr lang="en-US" dirty="0" smtClean="0">
                <a:sym typeface="+mn-ea"/>
              </a:rPr>
              <a:t>composition and (system</a:t>
            </a:r>
            <a:r>
              <a:rPr lang="en-US" dirty="0">
                <a:sym typeface="+mn-ea"/>
              </a:rPr>
              <a:t>) design</a:t>
            </a:r>
            <a:endParaRPr lang="en-US" altLang="zh-CN"/>
          </a:p>
          <a:p>
            <a:r>
              <a:rPr lang="en-US" altLang="zh-CN"/>
              <a:t>Easy to use:</a:t>
            </a:r>
            <a:endParaRPr lang="en-US" altLang="zh-CN"/>
          </a:p>
          <a:p>
            <a:pPr lvl="1"/>
            <a:r>
              <a:rPr lang="en-US" altLang="zh-CN"/>
              <a:t>only need to remember some simple instructions</a:t>
            </a:r>
            <a:endParaRPr lang="en-US" altLang="zh-CN"/>
          </a:p>
          <a:p>
            <a:pPr lvl="1"/>
            <a:r>
              <a:rPr lang="en-US" altLang="zh-CN"/>
              <a:t>design and build your components effectively</a:t>
            </a:r>
            <a:endParaRPr lang="en-US" altLang="zh-CN"/>
          </a:p>
          <a:p>
            <a:pPr marL="228600" lvl="0" indent="-228600">
              <a:buFont typeface="Arial" panose="020B0604020202020204" pitchFamily="34" charset="0"/>
              <a:buChar char="•"/>
            </a:pPr>
            <a:r>
              <a:rPr lang="en-US" altLang="zh-CN">
                <a:solidFill>
                  <a:schemeClr val="tx1"/>
                </a:solidFill>
              </a:rPr>
              <a:t>Meets the features of CBD</a:t>
            </a:r>
            <a:endParaRPr lang="en-US" altLang="zh-CN">
              <a:solidFill>
                <a:schemeClr val="tx1"/>
              </a:solidFill>
            </a:endParaRPr>
          </a:p>
        </p:txBody>
      </p:sp>
      <p:sp>
        <p:nvSpPr>
          <p:cNvPr id="61" name="Rectangle 60"/>
          <p:cNvSpPr/>
          <p:nvPr/>
        </p:nvSpPr>
        <p:spPr>
          <a:xfrm>
            <a:off x="1390015" y="6334780"/>
            <a:ext cx="9144000" cy="521970"/>
          </a:xfrm>
          <a:prstGeom prst="rect">
            <a:avLst/>
          </a:prstGeom>
          <a:solidFill>
            <a:schemeClr val="bg1"/>
          </a:solidFill>
        </p:spPr>
        <p:txBody>
          <a:bodyPr wrap="square">
            <a:spAutoFit/>
          </a:bodyPr>
          <a:p>
            <a:r>
              <a:rPr lang="en-GB" sz="1400" smtClean="0"/>
              <a:t>Lau, Kung-Kiu, and Cola, Simone Di. Introduction To Component-based Software Development, An, World Scientific Publishing Company, 2017.</a:t>
            </a:r>
            <a:endParaRPr lang="en-GB" sz="14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2.</a:t>
            </a:r>
            <a:r>
              <a:rPr lang="zh-CN" altLang="en-US"/>
              <a:t>Implementation and Functionality of the component model</a:t>
            </a:r>
            <a:endParaRPr lang="zh-CN" altLang="en-US"/>
          </a:p>
        </p:txBody>
      </p:sp>
      <p:sp>
        <p:nvSpPr>
          <p:cNvPr id="3" name="内容占位符 2"/>
          <p:cNvSpPr>
            <a:spLocks noGrp="1"/>
          </p:cNvSpPr>
          <p:nvPr>
            <p:ph idx="1"/>
          </p:nvPr>
        </p:nvSpPr>
        <p:spPr/>
        <p:txBody>
          <a:bodyPr>
            <a:normAutofit/>
          </a:bodyPr>
          <a:p>
            <a:r>
              <a:rPr lang="en-US" altLang="zh-CN">
                <a:sym typeface="+mn-ea"/>
              </a:rPr>
              <a:t>Step1 : Design and build atomic components</a:t>
            </a:r>
            <a:endParaRPr lang="en-US" altLang="zh-CN"/>
          </a:p>
          <a:p>
            <a:r>
              <a:rPr lang="en-US" altLang="zh-CN">
                <a:sym typeface="+mn-ea"/>
              </a:rPr>
              <a:t>Step2 : Compose components to build composite components</a:t>
            </a:r>
            <a:endParaRPr lang="en-US" altLang="zh-CN">
              <a:sym typeface="+mn-ea"/>
            </a:endParaRPr>
          </a:p>
          <a:p>
            <a:r>
              <a:rPr lang="en-US" altLang="zh-CN">
                <a:sym typeface="+mn-ea"/>
              </a:rPr>
              <a:t>Step3 : Deployment phase</a:t>
            </a:r>
            <a:endParaRPr lang="en-US" altLang="zh-CN">
              <a:sym typeface="+mn-ea"/>
            </a:endParaRPr>
          </a:p>
          <a:p>
            <a:r>
              <a:rPr lang="en-US" altLang="zh-CN">
                <a:sym typeface="+mn-ea"/>
              </a:rPr>
              <a:t>Implementation details of the Components</a:t>
            </a:r>
            <a:endParaRPr lang="en-US" altLang="zh-CN">
              <a:sym typeface="+mn-ea"/>
            </a:endParaRPr>
          </a:p>
          <a:p>
            <a:pPr lvl="1"/>
            <a:r>
              <a:rPr lang="en-US" altLang="zh-CN">
                <a:sym typeface="+mn-ea"/>
              </a:rPr>
              <a:t>Atomic component</a:t>
            </a:r>
            <a:endParaRPr lang="zh-CN" altLang="en-US"/>
          </a:p>
          <a:p>
            <a:pPr lvl="1"/>
            <a:r>
              <a:rPr lang="en-US" altLang="zh-CN">
                <a:sym typeface="+mn-ea"/>
              </a:rPr>
              <a:t>Composite component/Connector</a:t>
            </a:r>
            <a:endParaRPr lang="en-US" altLang="zh-CN">
              <a:sym typeface="+mn-ea"/>
            </a:endParaRPr>
          </a:p>
          <a:p>
            <a:pPr marL="228600" lvl="0" indent="-228600">
              <a:buFont typeface="Arial" panose="020B0604020202020204" pitchFamily="34" charset="0"/>
              <a:buChar char="•"/>
            </a:pPr>
            <a:r>
              <a:rPr lang="en-US" altLang="zh-CN">
                <a:solidFill>
                  <a:schemeClr val="tx1"/>
                </a:solidFill>
                <a:sym typeface="+mn-ea"/>
              </a:rPr>
              <a:t>Structure of the project</a:t>
            </a:r>
            <a:endParaRPr lang="en-US" altLang="zh-CN"/>
          </a:p>
          <a:p>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6174105" y="3157855"/>
            <a:ext cx="2858135" cy="1312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Atomic Component</a:t>
            </a:r>
            <a:endParaRPr lang="en-US" altLang="zh-CN" sz="2800"/>
          </a:p>
        </p:txBody>
      </p:sp>
      <p:cxnSp>
        <p:nvCxnSpPr>
          <p:cNvPr id="5" name="直接连接符 4"/>
          <p:cNvCxnSpPr>
            <a:stCxn id="4" idx="7"/>
          </p:cNvCxnSpPr>
          <p:nvPr/>
        </p:nvCxnSpPr>
        <p:spPr>
          <a:xfrm flipV="1">
            <a:off x="8613775" y="2997835"/>
            <a:ext cx="1311275" cy="35242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9925050" y="2619375"/>
            <a:ext cx="1836420" cy="73088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t>Attributes</a:t>
            </a:r>
            <a:endParaRPr lang="en-US" altLang="zh-CN"/>
          </a:p>
        </p:txBody>
      </p:sp>
      <p:cxnSp>
        <p:nvCxnSpPr>
          <p:cNvPr id="7" name="直接连接符 6"/>
          <p:cNvCxnSpPr>
            <a:stCxn id="4" idx="5"/>
          </p:cNvCxnSpPr>
          <p:nvPr/>
        </p:nvCxnSpPr>
        <p:spPr>
          <a:xfrm>
            <a:off x="8613775" y="4277995"/>
            <a:ext cx="1326515" cy="36576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9925050" y="4277995"/>
            <a:ext cx="1913890" cy="762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t>Methods/</a:t>
            </a:r>
            <a:endParaRPr lang="en-US" altLang="zh-CN" sz="2000"/>
          </a:p>
          <a:p>
            <a:pPr algn="ctr"/>
            <a:r>
              <a:rPr lang="en-US" altLang="zh-CN" sz="2000"/>
              <a:t>Services</a:t>
            </a:r>
            <a:endParaRPr lang="en-US" altLang="zh-CN" sz="2000"/>
          </a:p>
        </p:txBody>
      </p:sp>
      <p:cxnSp>
        <p:nvCxnSpPr>
          <p:cNvPr id="9" name="直接箭头连接符 8"/>
          <p:cNvCxnSpPr/>
          <p:nvPr/>
        </p:nvCxnSpPr>
        <p:spPr>
          <a:xfrm flipV="1">
            <a:off x="3749675" y="3827780"/>
            <a:ext cx="2305050" cy="1905"/>
          </a:xfrm>
          <a:prstGeom prst="straightConnector1">
            <a:avLst/>
          </a:prstGeom>
          <a:ln w="635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822700" y="3157855"/>
            <a:ext cx="2167255" cy="460375"/>
          </a:xfrm>
          <a:prstGeom prst="rect">
            <a:avLst/>
          </a:prstGeom>
          <a:noFill/>
        </p:spPr>
        <p:txBody>
          <a:bodyPr wrap="square" rtlCol="0">
            <a:spAutoFit/>
          </a:bodyPr>
          <a:p>
            <a:r>
              <a:rPr lang="en-US" altLang="zh-CN" sz="2400"/>
              <a:t>“miniCompiler”</a:t>
            </a:r>
            <a:endParaRPr lang="en-US" altLang="zh-CN" sz="2400"/>
          </a:p>
        </p:txBody>
      </p:sp>
      <p:sp>
        <p:nvSpPr>
          <p:cNvPr id="11" name="矩形 10"/>
          <p:cNvSpPr/>
          <p:nvPr/>
        </p:nvSpPr>
        <p:spPr>
          <a:xfrm>
            <a:off x="837565" y="2388235"/>
            <a:ext cx="2636520" cy="330708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12" name="文本框 11"/>
          <p:cNvSpPr txBox="1"/>
          <p:nvPr/>
        </p:nvSpPr>
        <p:spPr>
          <a:xfrm>
            <a:off x="1150620" y="2475865"/>
            <a:ext cx="2011045" cy="1076325"/>
          </a:xfrm>
          <a:prstGeom prst="rect">
            <a:avLst/>
          </a:prstGeom>
          <a:noFill/>
        </p:spPr>
        <p:txBody>
          <a:bodyPr wrap="square" rtlCol="0">
            <a:spAutoFit/>
          </a:bodyPr>
          <a:p>
            <a:r>
              <a:rPr lang="en-US" altLang="zh-CN" sz="3200"/>
              <a:t>Instructions</a:t>
            </a:r>
            <a:endParaRPr lang="en-US" altLang="zh-CN" sz="2800"/>
          </a:p>
        </p:txBody>
      </p:sp>
      <p:sp>
        <p:nvSpPr>
          <p:cNvPr id="14" name="矩形 13"/>
          <p:cNvSpPr/>
          <p:nvPr/>
        </p:nvSpPr>
        <p:spPr>
          <a:xfrm>
            <a:off x="1149985" y="3157855"/>
            <a:ext cx="2011680" cy="2056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t>CREATE Comp....</a:t>
            </a:r>
            <a:endParaRPr lang="en-US" altLang="zh-CN" sz="2000"/>
          </a:p>
          <a:p>
            <a:pPr algn="ctr"/>
            <a:r>
              <a:rPr lang="en-US" altLang="zh-CN" sz="2000"/>
              <a:t>ADD ATTR....</a:t>
            </a:r>
            <a:endParaRPr lang="en-US" altLang="zh-CN" sz="2000"/>
          </a:p>
          <a:p>
            <a:pPr algn="ctr"/>
            <a:r>
              <a:rPr lang="en-US" altLang="zh-CN" sz="2000"/>
              <a:t>ADD METH.... </a:t>
            </a:r>
            <a:endParaRPr lang="en-US" altLang="zh-CN" sz="2000"/>
          </a:p>
        </p:txBody>
      </p:sp>
      <p:sp>
        <p:nvSpPr>
          <p:cNvPr id="15" name="文本框 14"/>
          <p:cNvSpPr txBox="1"/>
          <p:nvPr/>
        </p:nvSpPr>
        <p:spPr>
          <a:xfrm>
            <a:off x="838200" y="1595755"/>
            <a:ext cx="2635885" cy="706755"/>
          </a:xfrm>
          <a:prstGeom prst="rect">
            <a:avLst/>
          </a:prstGeom>
          <a:noFill/>
        </p:spPr>
        <p:txBody>
          <a:bodyPr wrap="square" rtlCol="0">
            <a:spAutoFit/>
          </a:bodyPr>
          <a:p>
            <a:pPr algn="ctr"/>
            <a:r>
              <a:rPr lang="en-US" altLang="zh-CN" sz="2000"/>
              <a:t>External </a:t>
            </a:r>
            <a:endParaRPr lang="en-US" altLang="zh-CN" sz="2000"/>
          </a:p>
          <a:p>
            <a:pPr algn="ctr"/>
            <a:r>
              <a:rPr lang="en-US" altLang="zh-CN" sz="2000"/>
              <a:t>Representation</a:t>
            </a:r>
            <a:endParaRPr lang="en-US" altLang="zh-CN" sz="2000"/>
          </a:p>
        </p:txBody>
      </p:sp>
      <p:sp>
        <p:nvSpPr>
          <p:cNvPr id="16" name="文本框 15"/>
          <p:cNvSpPr txBox="1"/>
          <p:nvPr/>
        </p:nvSpPr>
        <p:spPr>
          <a:xfrm>
            <a:off x="6829425" y="1681480"/>
            <a:ext cx="2635885" cy="706755"/>
          </a:xfrm>
          <a:prstGeom prst="rect">
            <a:avLst/>
          </a:prstGeom>
          <a:noFill/>
        </p:spPr>
        <p:txBody>
          <a:bodyPr wrap="square" rtlCol="0">
            <a:spAutoFit/>
          </a:bodyPr>
          <a:p>
            <a:pPr algn="ctr"/>
            <a:r>
              <a:rPr lang="en-US" altLang="zh-CN" sz="2000"/>
              <a:t>Internal </a:t>
            </a:r>
            <a:endParaRPr lang="en-US" altLang="zh-CN" sz="2000"/>
          </a:p>
          <a:p>
            <a:pPr algn="ctr"/>
            <a:r>
              <a:rPr lang="en-US" altLang="zh-CN" sz="2000"/>
              <a:t>Representation</a:t>
            </a:r>
            <a:endParaRPr lang="en-US" altLang="zh-CN" sz="2000"/>
          </a:p>
        </p:txBody>
      </p:sp>
      <p:sp>
        <p:nvSpPr>
          <p:cNvPr id="17" name="标题 16"/>
          <p:cNvSpPr>
            <a:spLocks noGrp="1"/>
          </p:cNvSpPr>
          <p:nvPr>
            <p:ph type="title"/>
          </p:nvPr>
        </p:nvSpPr>
        <p:spPr/>
        <p:txBody>
          <a:bodyPr/>
          <a:p>
            <a:pPr algn="ctr"/>
            <a:r>
              <a:rPr lang="en-US" altLang="zh-CN"/>
              <a:t>Step1 : Design and build atomic components</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Instructions</a:t>
            </a:r>
            <a:endParaRPr lang="zh-CN" altLang="en-US"/>
          </a:p>
        </p:txBody>
      </p:sp>
      <p:sp>
        <p:nvSpPr>
          <p:cNvPr id="3" name="内容占位符 2"/>
          <p:cNvSpPr>
            <a:spLocks noGrp="1"/>
          </p:cNvSpPr>
          <p:nvPr>
            <p:ph idx="1"/>
          </p:nvPr>
        </p:nvSpPr>
        <p:spPr/>
        <p:txBody>
          <a:bodyPr>
            <a:normAutofit fontScale="90000" lnSpcReduction="10000"/>
          </a:bodyPr>
          <a:p>
            <a:r>
              <a:rPr lang="en-US" altLang="zh-CN" sz="2400"/>
              <a:t>Defined for using command line interface.</a:t>
            </a:r>
            <a:endParaRPr lang="en-US" altLang="zh-CN" sz="2400"/>
          </a:p>
          <a:p>
            <a:r>
              <a:rPr lang="en-US" altLang="zh-CN" sz="2400"/>
              <a:t>Users can use these instruction</a:t>
            </a:r>
            <a:r>
              <a:rPr lang="en-US" altLang="zh-CN" sz="2400"/>
              <a:t>s to design their components through the command line.</a:t>
            </a:r>
            <a:endParaRPr lang="en-US" altLang="zh-CN" sz="2400"/>
          </a:p>
          <a:p>
            <a:endParaRPr lang="en-US" altLang="zh-CN" sz="2400"/>
          </a:p>
          <a:p>
            <a:r>
              <a:rPr lang="en-US" altLang="zh-CN" sz="2400"/>
              <a:t>Creat component:                                                                </a:t>
            </a:r>
            <a:endParaRPr lang="en-US" altLang="zh-CN" sz="2400"/>
          </a:p>
          <a:p>
            <a:pPr lvl="1"/>
            <a:r>
              <a:rPr lang="en-US" altLang="zh-CN" sz="2000">
                <a:sym typeface="+mn-ea"/>
              </a:rPr>
              <a:t>“</a:t>
            </a:r>
            <a:r>
              <a:rPr lang="zh-CN" altLang="en-US" sz="2000">
                <a:sym typeface="+mn-ea"/>
              </a:rPr>
              <a:t>CREATE </a:t>
            </a:r>
            <a:r>
              <a:rPr lang="en-US" altLang="zh-CN" sz="2000">
                <a:sym typeface="+mn-ea"/>
              </a:rPr>
              <a:t>COMPONENT</a:t>
            </a:r>
            <a:r>
              <a:rPr lang="zh-CN" altLang="en-US" sz="2000">
                <a:sym typeface="+mn-ea"/>
              </a:rPr>
              <a:t> CN:&lt;</a:t>
            </a:r>
            <a:r>
              <a:rPr lang="en-US" altLang="zh-CN" sz="2000">
                <a:sym typeface="+mn-ea"/>
              </a:rPr>
              <a:t>Component</a:t>
            </a:r>
            <a:r>
              <a:rPr lang="zh-CN" altLang="en-US" sz="2000">
                <a:sym typeface="+mn-ea"/>
              </a:rPr>
              <a:t> Name&gt;</a:t>
            </a:r>
            <a:r>
              <a:rPr lang="en-US" altLang="zh-CN" sz="2000">
                <a:sym typeface="+mn-ea"/>
              </a:rPr>
              <a:t>”</a:t>
            </a:r>
            <a:endParaRPr lang="zh-CN" altLang="en-US" sz="2000"/>
          </a:p>
          <a:p>
            <a:pPr marL="228600" lvl="0" indent="-228600">
              <a:buFont typeface="Arial" panose="020B0604020202020204" pitchFamily="34" charset="0"/>
              <a:buChar char="•"/>
            </a:pPr>
            <a:r>
              <a:rPr lang="en-US" altLang="zh-CN" sz="2400">
                <a:solidFill>
                  <a:schemeClr val="tx1"/>
                </a:solidFill>
              </a:rPr>
              <a:t>Add attributes for component:</a:t>
            </a:r>
            <a:endParaRPr lang="en-US" altLang="zh-CN" sz="2400">
              <a:solidFill>
                <a:schemeClr val="tx1"/>
              </a:solidFill>
            </a:endParaRPr>
          </a:p>
          <a:p>
            <a:pPr marL="685800" lvl="1" indent="-228600">
              <a:buFont typeface="Arial" panose="020B0604020202020204" pitchFamily="34" charset="0"/>
              <a:buChar char="•"/>
            </a:pPr>
            <a:r>
              <a:rPr lang="en-US" altLang="zh-CN" sz="2000">
                <a:sym typeface="+mn-ea"/>
              </a:rPr>
              <a:t>“</a:t>
            </a:r>
            <a:r>
              <a:rPr lang="zh-CN" altLang="en-US" sz="2000">
                <a:sym typeface="+mn-ea"/>
              </a:rPr>
              <a:t>ADD ATTR TYPE:&lt;Type&gt; AN:&lt;Attribute Name&gt; [MOD:&lt;Access Modifier&gt;] [GET:] [SET:]</a:t>
            </a:r>
            <a:r>
              <a:rPr lang="en-US" altLang="zh-CN" sz="2000">
                <a:sym typeface="+mn-ea"/>
              </a:rPr>
              <a:t>”</a:t>
            </a:r>
            <a:endParaRPr lang="zh-CN" altLang="en-US" sz="2000">
              <a:sym typeface="+mn-ea"/>
            </a:endParaRPr>
          </a:p>
          <a:p>
            <a:pPr marL="228600" lvl="0" indent="-228600">
              <a:buFont typeface="Arial" panose="020B0604020202020204" pitchFamily="34" charset="0"/>
              <a:buChar char="•"/>
            </a:pPr>
            <a:r>
              <a:rPr lang="en-US" altLang="zh-CN" sz="2400">
                <a:sym typeface="+mn-ea"/>
              </a:rPr>
              <a:t>Add methods or services for component:</a:t>
            </a:r>
            <a:endParaRPr lang="en-US" altLang="zh-CN" sz="2400">
              <a:sym typeface="+mn-ea"/>
            </a:endParaRPr>
          </a:p>
          <a:p>
            <a:pPr marL="685800" lvl="1" indent="-228600">
              <a:buFont typeface="Arial" panose="020B0604020202020204" pitchFamily="34" charset="0"/>
              <a:buChar char="•"/>
            </a:pPr>
            <a:r>
              <a:rPr lang="en-US" altLang="zh-CN" sz="2055">
                <a:sym typeface="+mn-ea"/>
              </a:rPr>
              <a:t>“</a:t>
            </a:r>
            <a:r>
              <a:rPr lang="zh-CN" altLang="en-US" sz="2055">
                <a:sym typeface="+mn-ea"/>
              </a:rPr>
              <a:t>ADD METH</a:t>
            </a:r>
            <a:r>
              <a:rPr lang="en-US" altLang="zh-CN" sz="2055">
                <a:sym typeface="+mn-ea"/>
              </a:rPr>
              <a:t>|SERVICE</a:t>
            </a:r>
            <a:r>
              <a:rPr lang="zh-CN" altLang="en-US" sz="2055">
                <a:sym typeface="+mn-ea"/>
              </a:rPr>
              <a:t> MN:&lt;Method Name&gt; [MOD:&lt;Access</a:t>
            </a:r>
            <a:r>
              <a:rPr lang="en-US" altLang="zh-CN" sz="2055">
                <a:sym typeface="+mn-ea"/>
              </a:rPr>
              <a:t> </a:t>
            </a:r>
            <a:r>
              <a:rPr lang="zh-CN" altLang="en-US" sz="2055">
                <a:sym typeface="+mn-ea"/>
              </a:rPr>
              <a:t>Modifier&gt;]</a:t>
            </a:r>
            <a:r>
              <a:rPr lang="en-US" altLang="zh-CN" sz="2055">
                <a:sym typeface="+mn-ea"/>
              </a:rPr>
              <a:t> </a:t>
            </a:r>
            <a:r>
              <a:rPr lang="zh-CN" altLang="en-US" sz="2055">
                <a:sym typeface="+mn-ea"/>
              </a:rPr>
              <a:t>[PARA:&lt;Type&gt;,</a:t>
            </a:r>
            <a:r>
              <a:rPr lang="en-US" altLang="zh-CN" sz="2055">
                <a:sym typeface="+mn-ea"/>
              </a:rPr>
              <a:t> </a:t>
            </a:r>
            <a:r>
              <a:rPr lang="zh-CN" altLang="en-US" sz="2055">
                <a:sym typeface="+mn-ea"/>
              </a:rPr>
              <a:t>&lt;Name&gt;{;&lt;Type&gt;,&lt;Name&gt;}] [RET:&lt;Return Type&gt;]</a:t>
            </a:r>
            <a:r>
              <a:rPr lang="en-US" altLang="zh-CN" sz="2055">
                <a:sym typeface="+mn-ea"/>
              </a:rPr>
              <a:t>”</a:t>
            </a:r>
            <a:endParaRPr lang="en-US" altLang="zh-CN" sz="2055">
              <a:sym typeface="+mn-ea"/>
            </a:endParaRPr>
          </a:p>
          <a:p>
            <a:pPr marL="228600" lvl="0" indent="-228600">
              <a:buFont typeface="Arial" panose="020B0604020202020204" pitchFamily="34" charset="0"/>
              <a:buChar char="•"/>
            </a:pPr>
            <a:r>
              <a:rPr lang="en-US" altLang="zh-CN" sz="2400">
                <a:solidFill>
                  <a:schemeClr val="tx1"/>
                </a:solidFill>
              </a:rPr>
              <a:t>Compose different components</a:t>
            </a:r>
            <a:endParaRPr lang="zh-CN" altLang="en-US" sz="2400">
              <a:solidFill>
                <a:schemeClr val="tx1"/>
              </a:solidFill>
            </a:endParaRPr>
          </a:p>
          <a:p>
            <a:pPr marL="685800" lvl="1" indent="-228600">
              <a:buFont typeface="Arial" panose="020B0604020202020204" pitchFamily="34" charset="0"/>
              <a:buChar char="•"/>
            </a:pPr>
            <a:r>
              <a:rPr lang="en-US" altLang="zh-CN" sz="2050">
                <a:sym typeface="+mn-ea"/>
              </a:rPr>
              <a:t>“</a:t>
            </a:r>
            <a:r>
              <a:rPr lang="zh-CN" altLang="en-US" sz="2050">
                <a:sym typeface="+mn-ea"/>
              </a:rPr>
              <a:t>COMPOSE CONNECTOR:&lt;Connector Name&gt; TYPE:SEQ|SEL &lt;Component Name&gt;</a:t>
            </a:r>
            <a:r>
              <a:rPr lang="en-US" altLang="zh-CN" sz="2050">
                <a:sym typeface="+mn-ea"/>
              </a:rPr>
              <a:t> </a:t>
            </a:r>
            <a:r>
              <a:rPr lang="zh-CN" altLang="en-US" sz="2050">
                <a:sym typeface="+mn-ea"/>
              </a:rPr>
              <a:t>{,&lt;Component Name&gt;}</a:t>
            </a:r>
            <a:r>
              <a:rPr lang="en-US" altLang="zh-CN" sz="2050">
                <a:sym typeface="+mn-ea"/>
              </a:rPr>
              <a:t>”</a:t>
            </a:r>
            <a:endParaRPr lang="en-US" altLang="zh-CN" sz="2050">
              <a:solidFill>
                <a:schemeClr val="tx1"/>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Mini </a:t>
            </a:r>
            <a:r>
              <a:rPr lang="en-US" altLang="zh-CN"/>
              <a:t>compiler</a:t>
            </a:r>
            <a:endParaRPr lang="en-US" altLang="zh-CN"/>
          </a:p>
        </p:txBody>
      </p:sp>
      <p:pic>
        <p:nvPicPr>
          <p:cNvPr id="4" name="图片 3" descr="指令解析部分截图"/>
          <p:cNvPicPr>
            <a:picLocks noChangeAspect="1"/>
          </p:cNvPicPr>
          <p:nvPr/>
        </p:nvPicPr>
        <p:blipFill>
          <a:blip r:embed="rId1"/>
          <a:stretch>
            <a:fillRect/>
          </a:stretch>
        </p:blipFill>
        <p:spPr>
          <a:xfrm>
            <a:off x="472440" y="1825625"/>
            <a:ext cx="6152515" cy="4657725"/>
          </a:xfrm>
          <a:prstGeom prst="rect">
            <a:avLst/>
          </a:prstGeom>
        </p:spPr>
      </p:pic>
      <p:sp>
        <p:nvSpPr>
          <p:cNvPr id="5" name="文本框 4"/>
          <p:cNvSpPr txBox="1"/>
          <p:nvPr/>
        </p:nvSpPr>
        <p:spPr>
          <a:xfrm>
            <a:off x="7041515" y="1823720"/>
            <a:ext cx="4944745" cy="3507740"/>
          </a:xfrm>
          <a:prstGeom prst="rect">
            <a:avLst/>
          </a:prstGeom>
          <a:noFill/>
        </p:spPr>
        <p:txBody>
          <a:bodyPr wrap="square" rtlCol="0">
            <a:spAutoFit/>
          </a:bodyPr>
          <a:p>
            <a:r>
              <a:rPr lang="en-US" altLang="zh-CN" sz="2400"/>
              <a:t>We need to parse these commands:</a:t>
            </a:r>
            <a:endParaRPr lang="zh-CN" altLang="en-US" sz="2400"/>
          </a:p>
          <a:p>
            <a:pPr marL="285750" indent="-285750">
              <a:buFont typeface="Arial" panose="020B0604020202020204" pitchFamily="34" charset="0"/>
              <a:buChar char="•"/>
            </a:pPr>
            <a:r>
              <a:rPr lang="zh-CN" altLang="en-US"/>
              <a:t>CREATE </a:t>
            </a:r>
            <a:r>
              <a:rPr lang="en-US" altLang="zh-CN"/>
              <a:t>COMPONENT</a:t>
            </a:r>
            <a:r>
              <a:rPr lang="zh-CN" altLang="en-US"/>
              <a:t> CN:&lt;</a:t>
            </a:r>
            <a:r>
              <a:rPr lang="en-US" altLang="zh-CN"/>
              <a:t>C</a:t>
            </a:r>
            <a:r>
              <a:rPr lang="en-US" altLang="zh-CN"/>
              <a:t>omponent</a:t>
            </a:r>
            <a:r>
              <a:rPr lang="zh-CN" altLang="en-US"/>
              <a:t> Name&gt;</a:t>
            </a:r>
            <a:endParaRPr lang="zh-CN" altLang="en-US"/>
          </a:p>
          <a:p>
            <a:pPr marL="285750" indent="-285750">
              <a:buFont typeface="Arial" panose="020B0604020202020204" pitchFamily="34" charset="0"/>
              <a:buChar char="•"/>
            </a:pPr>
            <a:r>
              <a:rPr lang="zh-CN" altLang="en-US"/>
              <a:t>ADD ATTR</a:t>
            </a:r>
            <a:r>
              <a:rPr lang="en-US" altLang="zh-CN"/>
              <a:t> ......</a:t>
            </a:r>
            <a:endParaRPr lang="zh-CN" altLang="en-US"/>
          </a:p>
          <a:p>
            <a:pPr marL="285750" indent="-285750">
              <a:buFont typeface="Arial" panose="020B0604020202020204" pitchFamily="34" charset="0"/>
              <a:buChar char="•"/>
            </a:pPr>
            <a:r>
              <a:rPr lang="zh-CN" altLang="en-US"/>
              <a:t>ADD METH </a:t>
            </a:r>
            <a:r>
              <a:rPr lang="en-US" altLang="zh-CN"/>
              <a:t>......</a:t>
            </a:r>
            <a:endParaRPr lang="zh-CN" altLang="en-US"/>
          </a:p>
          <a:p>
            <a:pPr marL="285750" indent="-285750">
              <a:buFont typeface="Arial" panose="020B0604020202020204" pitchFamily="34" charset="0"/>
              <a:buChar char="•"/>
            </a:pPr>
            <a:r>
              <a:rPr lang="zh-CN" altLang="en-US"/>
              <a:t>COMPOSE CONNECTOR:&lt;Connector Name&gt; </a:t>
            </a:r>
            <a:r>
              <a:rPr lang="en-US" altLang="zh-CN"/>
              <a:t>......</a:t>
            </a:r>
            <a:endParaRPr lang="zh-CN" altLang="en-US"/>
          </a:p>
          <a:p>
            <a:pPr marL="285750" indent="-285750">
              <a:buFont typeface="Arial" panose="020B0604020202020204" pitchFamily="34" charset="0"/>
              <a:buChar char="•"/>
            </a:pPr>
            <a:r>
              <a:rPr lang="en-US" altLang="zh-CN"/>
              <a:t>......</a:t>
            </a:r>
            <a:endParaRPr lang="zh-CN" altLang="en-US"/>
          </a:p>
          <a:p>
            <a:endParaRPr lang="en-US" altLang="zh-CN"/>
          </a:p>
          <a:p>
            <a:endParaRPr lang="en-US" altLang="zh-CN"/>
          </a:p>
          <a:p>
            <a:r>
              <a:rPr lang="en-US" altLang="zh-CN" sz="2400">
                <a:sym typeface="+mn-ea"/>
              </a:rPr>
              <a:t>We can write a miniCompiler(parser) to translate these instructions </a:t>
            </a:r>
            <a:r>
              <a:rPr lang="en-US" altLang="zh-CN" sz="2400">
                <a:sym typeface="+mn-ea"/>
              </a:rPr>
              <a:t>into the components we want to design!</a:t>
            </a:r>
            <a:endParaRPr lang="en-US" altLang="zh-CN" sz="2400">
              <a:sym typeface="+mn-ea"/>
            </a:endParaRPr>
          </a:p>
        </p:txBody>
      </p:sp>
    </p:spTree>
  </p:cSld>
  <p:clrMapOvr>
    <a:masterClrMapping/>
  </p:clrMapOvr>
</p:sld>
</file>

<file path=ppt/tags/tag1.xml><?xml version="1.0" encoding="utf-8"?>
<p:tagLst xmlns:p="http://schemas.openxmlformats.org/presentationml/2006/main">
  <p:tag name="KSO_WM_UNIT_PLACING_PICTURE_USER_VIEWPORT" val="{&quot;height&quot;:4560,&quot;width&quot;:8208}"/>
</p:tagLst>
</file>

<file path=ppt/tags/tag2.xml><?xml version="1.0" encoding="utf-8"?>
<p:tagLst xmlns:p="http://schemas.openxmlformats.org/presentationml/2006/main">
  <p:tag name="KSO_WM_UNIT_PLACING_PICTURE_USER_VIEWPORT" val="{&quot;height&quot;:7913,&quot;width&quot;:685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6861</Words>
  <Application>WPS 演示</Application>
  <PresentationFormat>宽屏</PresentationFormat>
  <Paragraphs>411</Paragraphs>
  <Slides>35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35</vt:i4>
      </vt:variant>
    </vt:vector>
  </HeadingPairs>
  <TitlesOfParts>
    <vt:vector size="47" baseType="lpstr">
      <vt:lpstr>Arial</vt:lpstr>
      <vt:lpstr>宋体</vt:lpstr>
      <vt:lpstr>Wingdings</vt:lpstr>
      <vt:lpstr>Agency FB</vt:lpstr>
      <vt:lpstr>Trebuchet MS</vt:lpstr>
      <vt:lpstr>方正品尚准黑</vt:lpstr>
      <vt:lpstr>微软雅黑</vt:lpstr>
      <vt:lpstr>Arial Black</vt:lpstr>
      <vt:lpstr>Calibri</vt:lpstr>
      <vt:lpstr>Arial Unicode MS</vt:lpstr>
      <vt:lpstr>黑体</vt:lpstr>
      <vt:lpstr>Office 主题</vt:lpstr>
      <vt:lpstr>Mini Project</vt:lpstr>
      <vt:lpstr>Outline</vt:lpstr>
      <vt:lpstr>Overview of the Component model</vt:lpstr>
      <vt:lpstr>Overview of the Component model</vt:lpstr>
      <vt:lpstr>Motivation</vt:lpstr>
      <vt:lpstr>2.Implementation and Functionality of the component model</vt:lpstr>
      <vt:lpstr>Step1 : Design and build atomic components</vt:lpstr>
      <vt:lpstr>Instructions</vt:lpstr>
      <vt:lpstr>Mini compiler</vt:lpstr>
      <vt:lpstr>Atomic component</vt:lpstr>
      <vt:lpstr>Step1 : Design and build atomic components</vt:lpstr>
      <vt:lpstr>Step2 : Compose components to build composite components</vt:lpstr>
      <vt:lpstr>Step3 : Deployment phase</vt:lpstr>
      <vt:lpstr>Step3 : Deployment phase</vt:lpstr>
      <vt:lpstr>Implementation details: Atomic component</vt:lpstr>
      <vt:lpstr>Implementation details: Composite component/Connector</vt:lpstr>
      <vt:lpstr>Structure of the project</vt:lpstr>
      <vt:lpstr>3.   Satisfaction of traditional CBD desiderata</vt:lpstr>
      <vt:lpstr>Step1 : Design and build atomic components</vt:lpstr>
      <vt:lpstr>Step2 : Compose components to build composite components</vt:lpstr>
      <vt:lpstr>Step3 : Deployment phase</vt:lpstr>
      <vt:lpstr>4. Potential to construct large-scale applications</vt:lpstr>
      <vt:lpstr>The simple version</vt:lpstr>
      <vt:lpstr>The Intermediate version</vt:lpstr>
      <vt:lpstr>The complex version</vt:lpstr>
      <vt:lpstr>Thank you!</vt:lpstr>
      <vt:lpstr>Q1-1: how to build atomic component?</vt:lpstr>
      <vt:lpstr>Demo for interface</vt:lpstr>
      <vt:lpstr>Step1 : Design and build atomic components</vt:lpstr>
      <vt:lpstr>Q1-2: how to parse these commands and build these atomic components?</vt:lpstr>
      <vt:lpstr>Q2-1:how to build composite component during the design phase?</vt:lpstr>
      <vt:lpstr>Demo for interface</vt:lpstr>
      <vt:lpstr>Q2-2:how to parse command for building composite component during the design phase?</vt:lpstr>
      <vt:lpstr>Q2-3:composite component we create for users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DuDu</dc:creator>
  <cp:lastModifiedBy>嘟嘟</cp:lastModifiedBy>
  <cp:revision>64</cp:revision>
  <dcterms:created xsi:type="dcterms:W3CDTF">2022-03-09T15:37:00Z</dcterms:created>
  <dcterms:modified xsi:type="dcterms:W3CDTF">2022-03-14T18:02:30Z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D74BA19BE2FC4A9585A4C2D96003BE94</vt:lpwstr>
  </property>
  <property fmtid="{D5CDD505-2E9C-101B-9397-08002B2CF9AE}" pid="3" name="KSOProductBuildVer">
    <vt:lpwstr>2052-11.1.0.11365</vt:lpwstr>
  </property>
</Properties>
</file>