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14" r:id="rId1"/>
  </p:sldMasterIdLst>
  <p:notesMasterIdLst>
    <p:notesMasterId r:id="rId11"/>
  </p:notesMasterIdLst>
  <p:sldIdLst>
    <p:sldId id="256" r:id="rId2"/>
    <p:sldId id="264" r:id="rId3"/>
    <p:sldId id="259" r:id="rId4"/>
    <p:sldId id="262" r:id="rId5"/>
    <p:sldId id="261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589"/>
  </p:normalViewPr>
  <p:slideViewPr>
    <p:cSldViewPr snapToGrid="0">
      <p:cViewPr>
        <p:scale>
          <a:sx n="93" d="100"/>
          <a:sy n="93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D242AD-59C6-48D9-AB10-101793D726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01F0B8C5-D39C-4173-A8B7-0E62413849FB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Strength-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AI driven technologies of Fraud detection and medical records retrieval.</a:t>
          </a:r>
        </a:p>
      </dgm:t>
    </dgm:pt>
    <dgm:pt modelId="{BFA6A180-8132-48F6-836F-AD622D21089C}" type="parTrans" cxnId="{7772FC3F-A08D-4369-B352-EBAF65DDF8E8}">
      <dgm:prSet/>
      <dgm:spPr/>
      <dgm:t>
        <a:bodyPr/>
        <a:lstStyle/>
        <a:p>
          <a:endParaRPr lang="en-US"/>
        </a:p>
      </dgm:t>
    </dgm:pt>
    <dgm:pt modelId="{84EF6E1D-296D-4584-844C-8D1159E8D05C}" type="sibTrans" cxnId="{7772FC3F-A08D-4369-B352-EBAF65DDF8E8}">
      <dgm:prSet/>
      <dgm:spPr/>
      <dgm:t>
        <a:bodyPr/>
        <a:lstStyle/>
        <a:p>
          <a:endParaRPr lang="en-US"/>
        </a:p>
      </dgm:t>
    </dgm:pt>
    <dgm:pt modelId="{6B59699B-F4AE-427D-A38E-3937C33446F0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Customers-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Health Care Payers, Health Care Providers, Governments, Third party administrators, Retailors</a:t>
          </a:r>
        </a:p>
      </dgm:t>
    </dgm:pt>
    <dgm:pt modelId="{B91E8BA2-6ECB-4698-B9A5-2AB313C43BF0}" type="parTrans" cxnId="{29A6A2F5-6415-409F-A0D6-C59DE8054633}">
      <dgm:prSet/>
      <dgm:spPr/>
      <dgm:t>
        <a:bodyPr/>
        <a:lstStyle/>
        <a:p>
          <a:endParaRPr lang="en-US"/>
        </a:p>
      </dgm:t>
    </dgm:pt>
    <dgm:pt modelId="{C7A4824A-E476-4935-9ACE-051CAB014734}" type="sibTrans" cxnId="{29A6A2F5-6415-409F-A0D6-C59DE8054633}">
      <dgm:prSet/>
      <dgm:spPr/>
      <dgm:t>
        <a:bodyPr/>
        <a:lstStyle/>
        <a:p>
          <a:endParaRPr lang="en-US"/>
        </a:p>
      </dgm:t>
    </dgm:pt>
    <dgm:pt modelId="{9763C5AA-5C15-4250-A808-1F393592919D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Major Competitors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– Optum, IQVIA, Oracle health.</a:t>
          </a:r>
        </a:p>
      </dgm:t>
    </dgm:pt>
    <dgm:pt modelId="{50DD4A4E-8B2E-4410-A3F6-B15215886AEB}" type="parTrans" cxnId="{BA6182C0-8EAC-4134-B43D-1187A6E147EC}">
      <dgm:prSet/>
      <dgm:spPr/>
      <dgm:t>
        <a:bodyPr/>
        <a:lstStyle/>
        <a:p>
          <a:endParaRPr lang="en-US"/>
        </a:p>
      </dgm:t>
    </dgm:pt>
    <dgm:pt modelId="{F3EA027D-86B3-4CB7-805F-77B8E4A6C662}" type="sibTrans" cxnId="{BA6182C0-8EAC-4134-B43D-1187A6E147EC}">
      <dgm:prSet/>
      <dgm:spPr/>
      <dgm:t>
        <a:bodyPr/>
        <a:lstStyle/>
        <a:p>
          <a:endParaRPr lang="en-US"/>
        </a:p>
      </dgm:t>
    </dgm:pt>
    <dgm:pt modelId="{AF4455BC-A197-450E-AB82-968DC578BA9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Strong presence in USA.</a:t>
          </a:r>
        </a:p>
      </dgm:t>
    </dgm:pt>
    <dgm:pt modelId="{AA871D1B-29BB-4E7F-AE4B-68309217484D}" type="parTrans" cxnId="{7BD86750-9B55-4B59-8DD6-AF5B7DEE4549}">
      <dgm:prSet/>
      <dgm:spPr/>
      <dgm:t>
        <a:bodyPr/>
        <a:lstStyle/>
        <a:p>
          <a:endParaRPr lang="en-US"/>
        </a:p>
      </dgm:t>
    </dgm:pt>
    <dgm:pt modelId="{A6D81F59-E467-4ACA-8F7C-EB994762EAD3}" type="sibTrans" cxnId="{7BD86750-9B55-4B59-8DD6-AF5B7DEE4549}">
      <dgm:prSet/>
      <dgm:spPr/>
      <dgm:t>
        <a:bodyPr/>
        <a:lstStyle/>
        <a:p>
          <a:endParaRPr lang="en-US"/>
        </a:p>
      </dgm:t>
    </dgm:pt>
    <dgm:pt modelId="{0B0A2253-C5FD-40C4-9B2F-EFC648EBCE75}" type="pres">
      <dgm:prSet presAssocID="{54D242AD-59C6-48D9-AB10-101793D726B0}" presName="root" presStyleCnt="0">
        <dgm:presLayoutVars>
          <dgm:dir/>
          <dgm:resizeHandles val="exact"/>
        </dgm:presLayoutVars>
      </dgm:prSet>
      <dgm:spPr/>
    </dgm:pt>
    <dgm:pt modelId="{CB083274-8B10-4301-9380-CF9E77553C83}" type="pres">
      <dgm:prSet presAssocID="{01F0B8C5-D39C-4173-A8B7-0E62413849FB}" presName="compNode" presStyleCnt="0"/>
      <dgm:spPr/>
    </dgm:pt>
    <dgm:pt modelId="{8E1C7B4F-34FB-46FA-BA7A-C40AE1C7C91B}" type="pres">
      <dgm:prSet presAssocID="{01F0B8C5-D39C-4173-A8B7-0E62413849FB}" presName="bgRect" presStyleLbl="bgShp" presStyleIdx="0" presStyleCnt="4"/>
      <dgm:spPr/>
    </dgm:pt>
    <dgm:pt modelId="{BEA18CFE-D58D-4073-A432-F9D16757C684}" type="pres">
      <dgm:prSet presAssocID="{01F0B8C5-D39C-4173-A8B7-0E62413849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8235667-8CD9-40DB-BBB1-F1AA359042C3}" type="pres">
      <dgm:prSet presAssocID="{01F0B8C5-D39C-4173-A8B7-0E62413849FB}" presName="spaceRect" presStyleCnt="0"/>
      <dgm:spPr/>
    </dgm:pt>
    <dgm:pt modelId="{489F1AF5-7278-4877-AD95-84BC9F2901E0}" type="pres">
      <dgm:prSet presAssocID="{01F0B8C5-D39C-4173-A8B7-0E62413849FB}" presName="parTx" presStyleLbl="revTx" presStyleIdx="0" presStyleCnt="4">
        <dgm:presLayoutVars>
          <dgm:chMax val="0"/>
          <dgm:chPref val="0"/>
        </dgm:presLayoutVars>
      </dgm:prSet>
      <dgm:spPr/>
    </dgm:pt>
    <dgm:pt modelId="{36E7F0B6-90E8-4958-8B0E-CEE1AADB7DE9}" type="pres">
      <dgm:prSet presAssocID="{84EF6E1D-296D-4584-844C-8D1159E8D05C}" presName="sibTrans" presStyleCnt="0"/>
      <dgm:spPr/>
    </dgm:pt>
    <dgm:pt modelId="{735D7416-CF56-408C-A659-A60E0414B90C}" type="pres">
      <dgm:prSet presAssocID="{6B59699B-F4AE-427D-A38E-3937C33446F0}" presName="compNode" presStyleCnt="0"/>
      <dgm:spPr/>
    </dgm:pt>
    <dgm:pt modelId="{F0AEEE85-8990-413F-9EBA-86F2F3F0BA02}" type="pres">
      <dgm:prSet presAssocID="{6B59699B-F4AE-427D-A38E-3937C33446F0}" presName="bgRect" presStyleLbl="bgShp" presStyleIdx="1" presStyleCnt="4"/>
      <dgm:spPr/>
    </dgm:pt>
    <dgm:pt modelId="{294144C9-7E00-4ABD-8398-850FF74A0E5A}" type="pres">
      <dgm:prSet presAssocID="{6B59699B-F4AE-427D-A38E-3937C33446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B1E9505-D7B5-44EE-A414-9CF0A7E47EED}" type="pres">
      <dgm:prSet presAssocID="{6B59699B-F4AE-427D-A38E-3937C33446F0}" presName="spaceRect" presStyleCnt="0"/>
      <dgm:spPr/>
    </dgm:pt>
    <dgm:pt modelId="{762ABBE5-0B8A-4AB8-AD64-29F5596710AB}" type="pres">
      <dgm:prSet presAssocID="{6B59699B-F4AE-427D-A38E-3937C33446F0}" presName="parTx" presStyleLbl="revTx" presStyleIdx="1" presStyleCnt="4">
        <dgm:presLayoutVars>
          <dgm:chMax val="0"/>
          <dgm:chPref val="0"/>
        </dgm:presLayoutVars>
      </dgm:prSet>
      <dgm:spPr/>
    </dgm:pt>
    <dgm:pt modelId="{01A69702-5BF8-49BE-9F3E-75A87BA3FEB6}" type="pres">
      <dgm:prSet presAssocID="{C7A4824A-E476-4935-9ACE-051CAB014734}" presName="sibTrans" presStyleCnt="0"/>
      <dgm:spPr/>
    </dgm:pt>
    <dgm:pt modelId="{893904B7-1C09-4814-9827-6A1287DBE2B5}" type="pres">
      <dgm:prSet presAssocID="{9763C5AA-5C15-4250-A808-1F393592919D}" presName="compNode" presStyleCnt="0"/>
      <dgm:spPr/>
    </dgm:pt>
    <dgm:pt modelId="{9BE7BA34-BBFF-499D-A1E1-18996083C7C8}" type="pres">
      <dgm:prSet presAssocID="{9763C5AA-5C15-4250-A808-1F393592919D}" presName="bgRect" presStyleLbl="bgShp" presStyleIdx="2" presStyleCnt="4"/>
      <dgm:spPr/>
    </dgm:pt>
    <dgm:pt modelId="{CF2F4375-0767-460B-82AA-48981167E935}" type="pres">
      <dgm:prSet presAssocID="{9763C5AA-5C15-4250-A808-1F39359291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3C5D243-F860-41C9-B30D-067AA50D50D6}" type="pres">
      <dgm:prSet presAssocID="{9763C5AA-5C15-4250-A808-1F393592919D}" presName="spaceRect" presStyleCnt="0"/>
      <dgm:spPr/>
    </dgm:pt>
    <dgm:pt modelId="{99D83476-69C2-47E3-B1A9-D5ACF8C2F8B1}" type="pres">
      <dgm:prSet presAssocID="{9763C5AA-5C15-4250-A808-1F393592919D}" presName="parTx" presStyleLbl="revTx" presStyleIdx="2" presStyleCnt="4">
        <dgm:presLayoutVars>
          <dgm:chMax val="0"/>
          <dgm:chPref val="0"/>
        </dgm:presLayoutVars>
      </dgm:prSet>
      <dgm:spPr/>
    </dgm:pt>
    <dgm:pt modelId="{69D7CEF3-16F8-4CDB-A0E2-CA6E77F0546D}" type="pres">
      <dgm:prSet presAssocID="{F3EA027D-86B3-4CB7-805F-77B8E4A6C662}" presName="sibTrans" presStyleCnt="0"/>
      <dgm:spPr/>
    </dgm:pt>
    <dgm:pt modelId="{EEE5327B-7616-4AE8-81A6-923B26C1FAAB}" type="pres">
      <dgm:prSet presAssocID="{AF4455BC-A197-450E-AB82-968DC578BA94}" presName="compNode" presStyleCnt="0"/>
      <dgm:spPr/>
    </dgm:pt>
    <dgm:pt modelId="{70478180-E0A2-49F6-92C5-805503D58882}" type="pres">
      <dgm:prSet presAssocID="{AF4455BC-A197-450E-AB82-968DC578BA94}" presName="bgRect" presStyleLbl="bgShp" presStyleIdx="3" presStyleCnt="4"/>
      <dgm:spPr/>
    </dgm:pt>
    <dgm:pt modelId="{D872FE68-6BC0-4DF5-B571-31C6C60686C0}" type="pres">
      <dgm:prSet presAssocID="{AF4455BC-A197-450E-AB82-968DC578BA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0A6218CB-03A4-4077-8B09-B703FB36A05B}" type="pres">
      <dgm:prSet presAssocID="{AF4455BC-A197-450E-AB82-968DC578BA94}" presName="spaceRect" presStyleCnt="0"/>
      <dgm:spPr/>
    </dgm:pt>
    <dgm:pt modelId="{C0A566FD-ABA8-4A25-90AB-440F17337EBD}" type="pres">
      <dgm:prSet presAssocID="{AF4455BC-A197-450E-AB82-968DC578BA9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DE0EE11-9C3E-4405-9531-F9256DAF48E8}" type="presOf" srcId="{6B59699B-F4AE-427D-A38E-3937C33446F0}" destId="{762ABBE5-0B8A-4AB8-AD64-29F5596710AB}" srcOrd="0" destOrd="0" presId="urn:microsoft.com/office/officeart/2018/2/layout/IconVerticalSolidList"/>
    <dgm:cxn modelId="{7772FC3F-A08D-4369-B352-EBAF65DDF8E8}" srcId="{54D242AD-59C6-48D9-AB10-101793D726B0}" destId="{01F0B8C5-D39C-4173-A8B7-0E62413849FB}" srcOrd="0" destOrd="0" parTransId="{BFA6A180-8132-48F6-836F-AD622D21089C}" sibTransId="{84EF6E1D-296D-4584-844C-8D1159E8D05C}"/>
    <dgm:cxn modelId="{7BD86750-9B55-4B59-8DD6-AF5B7DEE4549}" srcId="{54D242AD-59C6-48D9-AB10-101793D726B0}" destId="{AF4455BC-A197-450E-AB82-968DC578BA94}" srcOrd="3" destOrd="0" parTransId="{AA871D1B-29BB-4E7F-AE4B-68309217484D}" sibTransId="{A6D81F59-E467-4ACA-8F7C-EB994762EAD3}"/>
    <dgm:cxn modelId="{1100A955-D9A4-4091-9ED2-195A008F1F2E}" type="presOf" srcId="{AF4455BC-A197-450E-AB82-968DC578BA94}" destId="{C0A566FD-ABA8-4A25-90AB-440F17337EBD}" srcOrd="0" destOrd="0" presId="urn:microsoft.com/office/officeart/2018/2/layout/IconVerticalSolidList"/>
    <dgm:cxn modelId="{B8E3356E-0814-4597-9FEB-89D6F5AFB897}" type="presOf" srcId="{01F0B8C5-D39C-4173-A8B7-0E62413849FB}" destId="{489F1AF5-7278-4877-AD95-84BC9F2901E0}" srcOrd="0" destOrd="0" presId="urn:microsoft.com/office/officeart/2018/2/layout/IconVerticalSolidList"/>
    <dgm:cxn modelId="{E01632A8-AE49-4C83-8532-3AE8504BED1B}" type="presOf" srcId="{54D242AD-59C6-48D9-AB10-101793D726B0}" destId="{0B0A2253-C5FD-40C4-9B2F-EFC648EBCE75}" srcOrd="0" destOrd="0" presId="urn:microsoft.com/office/officeart/2018/2/layout/IconVerticalSolidList"/>
    <dgm:cxn modelId="{BA6182C0-8EAC-4134-B43D-1187A6E147EC}" srcId="{54D242AD-59C6-48D9-AB10-101793D726B0}" destId="{9763C5AA-5C15-4250-A808-1F393592919D}" srcOrd="2" destOrd="0" parTransId="{50DD4A4E-8B2E-4410-A3F6-B15215886AEB}" sibTransId="{F3EA027D-86B3-4CB7-805F-77B8E4A6C662}"/>
    <dgm:cxn modelId="{33F15DE3-6E48-46B9-9365-BAB4546033D6}" type="presOf" srcId="{9763C5AA-5C15-4250-A808-1F393592919D}" destId="{99D83476-69C2-47E3-B1A9-D5ACF8C2F8B1}" srcOrd="0" destOrd="0" presId="urn:microsoft.com/office/officeart/2018/2/layout/IconVerticalSolidList"/>
    <dgm:cxn modelId="{29A6A2F5-6415-409F-A0D6-C59DE8054633}" srcId="{54D242AD-59C6-48D9-AB10-101793D726B0}" destId="{6B59699B-F4AE-427D-A38E-3937C33446F0}" srcOrd="1" destOrd="0" parTransId="{B91E8BA2-6ECB-4698-B9A5-2AB313C43BF0}" sibTransId="{C7A4824A-E476-4935-9ACE-051CAB014734}"/>
    <dgm:cxn modelId="{35BCE6CB-F249-4831-B523-08E6436AFCD6}" type="presParOf" srcId="{0B0A2253-C5FD-40C4-9B2F-EFC648EBCE75}" destId="{CB083274-8B10-4301-9380-CF9E77553C83}" srcOrd="0" destOrd="0" presId="urn:microsoft.com/office/officeart/2018/2/layout/IconVerticalSolidList"/>
    <dgm:cxn modelId="{23F7DF63-D300-485D-9A9A-33CC001846CC}" type="presParOf" srcId="{CB083274-8B10-4301-9380-CF9E77553C83}" destId="{8E1C7B4F-34FB-46FA-BA7A-C40AE1C7C91B}" srcOrd="0" destOrd="0" presId="urn:microsoft.com/office/officeart/2018/2/layout/IconVerticalSolidList"/>
    <dgm:cxn modelId="{29D405D1-FB5E-425A-A48D-5980A3F566C6}" type="presParOf" srcId="{CB083274-8B10-4301-9380-CF9E77553C83}" destId="{BEA18CFE-D58D-4073-A432-F9D16757C684}" srcOrd="1" destOrd="0" presId="urn:microsoft.com/office/officeart/2018/2/layout/IconVerticalSolidList"/>
    <dgm:cxn modelId="{80119AC6-03AB-46B3-ACBE-85BF32465B72}" type="presParOf" srcId="{CB083274-8B10-4301-9380-CF9E77553C83}" destId="{88235667-8CD9-40DB-BBB1-F1AA359042C3}" srcOrd="2" destOrd="0" presId="urn:microsoft.com/office/officeart/2018/2/layout/IconVerticalSolidList"/>
    <dgm:cxn modelId="{5F300743-5387-4FEF-89C6-C971239D24EF}" type="presParOf" srcId="{CB083274-8B10-4301-9380-CF9E77553C83}" destId="{489F1AF5-7278-4877-AD95-84BC9F2901E0}" srcOrd="3" destOrd="0" presId="urn:microsoft.com/office/officeart/2018/2/layout/IconVerticalSolidList"/>
    <dgm:cxn modelId="{29D8DCB7-5342-4E30-B729-F76379FE3417}" type="presParOf" srcId="{0B0A2253-C5FD-40C4-9B2F-EFC648EBCE75}" destId="{36E7F0B6-90E8-4958-8B0E-CEE1AADB7DE9}" srcOrd="1" destOrd="0" presId="urn:microsoft.com/office/officeart/2018/2/layout/IconVerticalSolidList"/>
    <dgm:cxn modelId="{599544E6-632B-4635-B49C-7E50BA0621CB}" type="presParOf" srcId="{0B0A2253-C5FD-40C4-9B2F-EFC648EBCE75}" destId="{735D7416-CF56-408C-A659-A60E0414B90C}" srcOrd="2" destOrd="0" presId="urn:microsoft.com/office/officeart/2018/2/layout/IconVerticalSolidList"/>
    <dgm:cxn modelId="{D86C3A88-2961-4873-A336-43C47B564658}" type="presParOf" srcId="{735D7416-CF56-408C-A659-A60E0414B90C}" destId="{F0AEEE85-8990-413F-9EBA-86F2F3F0BA02}" srcOrd="0" destOrd="0" presId="urn:microsoft.com/office/officeart/2018/2/layout/IconVerticalSolidList"/>
    <dgm:cxn modelId="{3C77BCBF-85AE-4B6B-9B23-30DBBAA6FFE8}" type="presParOf" srcId="{735D7416-CF56-408C-A659-A60E0414B90C}" destId="{294144C9-7E00-4ABD-8398-850FF74A0E5A}" srcOrd="1" destOrd="0" presId="urn:microsoft.com/office/officeart/2018/2/layout/IconVerticalSolidList"/>
    <dgm:cxn modelId="{27B868EB-2DB5-46EF-9D8D-3DA4E27F5368}" type="presParOf" srcId="{735D7416-CF56-408C-A659-A60E0414B90C}" destId="{3B1E9505-D7B5-44EE-A414-9CF0A7E47EED}" srcOrd="2" destOrd="0" presId="urn:microsoft.com/office/officeart/2018/2/layout/IconVerticalSolidList"/>
    <dgm:cxn modelId="{9CB74ACB-2147-42F7-B4CA-8E8828BAD162}" type="presParOf" srcId="{735D7416-CF56-408C-A659-A60E0414B90C}" destId="{762ABBE5-0B8A-4AB8-AD64-29F5596710AB}" srcOrd="3" destOrd="0" presId="urn:microsoft.com/office/officeart/2018/2/layout/IconVerticalSolidList"/>
    <dgm:cxn modelId="{0E878602-FCFA-4B8E-9649-E2AB4567B7F6}" type="presParOf" srcId="{0B0A2253-C5FD-40C4-9B2F-EFC648EBCE75}" destId="{01A69702-5BF8-49BE-9F3E-75A87BA3FEB6}" srcOrd="3" destOrd="0" presId="urn:microsoft.com/office/officeart/2018/2/layout/IconVerticalSolidList"/>
    <dgm:cxn modelId="{A8CD300D-7F8D-479F-8DB3-147F40103AA0}" type="presParOf" srcId="{0B0A2253-C5FD-40C4-9B2F-EFC648EBCE75}" destId="{893904B7-1C09-4814-9827-6A1287DBE2B5}" srcOrd="4" destOrd="0" presId="urn:microsoft.com/office/officeart/2018/2/layout/IconVerticalSolidList"/>
    <dgm:cxn modelId="{50D9B4CA-B92C-43D7-9648-C785736158E3}" type="presParOf" srcId="{893904B7-1C09-4814-9827-6A1287DBE2B5}" destId="{9BE7BA34-BBFF-499D-A1E1-18996083C7C8}" srcOrd="0" destOrd="0" presId="urn:microsoft.com/office/officeart/2018/2/layout/IconVerticalSolidList"/>
    <dgm:cxn modelId="{BCEBD0CF-C1D3-41EB-BAFD-3333CE540077}" type="presParOf" srcId="{893904B7-1C09-4814-9827-6A1287DBE2B5}" destId="{CF2F4375-0767-460B-82AA-48981167E935}" srcOrd="1" destOrd="0" presId="urn:microsoft.com/office/officeart/2018/2/layout/IconVerticalSolidList"/>
    <dgm:cxn modelId="{491F1603-878E-4702-9B7B-644B7E9478A4}" type="presParOf" srcId="{893904B7-1C09-4814-9827-6A1287DBE2B5}" destId="{C3C5D243-F860-41C9-B30D-067AA50D50D6}" srcOrd="2" destOrd="0" presId="urn:microsoft.com/office/officeart/2018/2/layout/IconVerticalSolidList"/>
    <dgm:cxn modelId="{6F1A1D4E-67F3-4F62-BF5F-677473A83EE4}" type="presParOf" srcId="{893904B7-1C09-4814-9827-6A1287DBE2B5}" destId="{99D83476-69C2-47E3-B1A9-D5ACF8C2F8B1}" srcOrd="3" destOrd="0" presId="urn:microsoft.com/office/officeart/2018/2/layout/IconVerticalSolidList"/>
    <dgm:cxn modelId="{E139729D-E336-4D09-9AE6-478493D876F6}" type="presParOf" srcId="{0B0A2253-C5FD-40C4-9B2F-EFC648EBCE75}" destId="{69D7CEF3-16F8-4CDB-A0E2-CA6E77F0546D}" srcOrd="5" destOrd="0" presId="urn:microsoft.com/office/officeart/2018/2/layout/IconVerticalSolidList"/>
    <dgm:cxn modelId="{AB9E6C0F-4BA1-4D80-8CF2-8FEA77845C53}" type="presParOf" srcId="{0B0A2253-C5FD-40C4-9B2F-EFC648EBCE75}" destId="{EEE5327B-7616-4AE8-81A6-923B26C1FAAB}" srcOrd="6" destOrd="0" presId="urn:microsoft.com/office/officeart/2018/2/layout/IconVerticalSolidList"/>
    <dgm:cxn modelId="{C330CE88-C72E-475D-B8C8-B421E9623A31}" type="presParOf" srcId="{EEE5327B-7616-4AE8-81A6-923B26C1FAAB}" destId="{70478180-E0A2-49F6-92C5-805503D58882}" srcOrd="0" destOrd="0" presId="urn:microsoft.com/office/officeart/2018/2/layout/IconVerticalSolidList"/>
    <dgm:cxn modelId="{CE9EAC37-9C10-420D-9ED1-60544F726F10}" type="presParOf" srcId="{EEE5327B-7616-4AE8-81A6-923B26C1FAAB}" destId="{D872FE68-6BC0-4DF5-B571-31C6C60686C0}" srcOrd="1" destOrd="0" presId="urn:microsoft.com/office/officeart/2018/2/layout/IconVerticalSolidList"/>
    <dgm:cxn modelId="{571ED2D6-6995-4A69-B505-1EFBDE9E5FDD}" type="presParOf" srcId="{EEE5327B-7616-4AE8-81A6-923B26C1FAAB}" destId="{0A6218CB-03A4-4077-8B09-B703FB36A05B}" srcOrd="2" destOrd="0" presId="urn:microsoft.com/office/officeart/2018/2/layout/IconVerticalSolidList"/>
    <dgm:cxn modelId="{A2C0141B-EB97-463E-9673-FA97FD4EC9C3}" type="presParOf" srcId="{EEE5327B-7616-4AE8-81A6-923B26C1FAAB}" destId="{C0A566FD-ABA8-4A25-90AB-440F17337E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C7B4F-34FB-46FA-BA7A-C40AE1C7C91B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18CFE-D58D-4073-A432-F9D16757C684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F1AF5-7278-4877-AD95-84BC9F2901E0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Strength-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AI driven technologies of Fraud detection and medical records retrieval.</a:t>
          </a:r>
        </a:p>
      </dsp:txBody>
      <dsp:txXfrm>
        <a:off x="1057183" y="1805"/>
        <a:ext cx="9458416" cy="915310"/>
      </dsp:txXfrm>
    </dsp:sp>
    <dsp:sp modelId="{F0AEEE85-8990-413F-9EBA-86F2F3F0BA02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144C9-7E00-4ABD-8398-850FF74A0E5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ABBE5-0B8A-4AB8-AD64-29F5596710A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Customers-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Health Care Payers, Health Care Providers, Governments, Third party administrators, Retailors</a:t>
          </a:r>
        </a:p>
      </dsp:txBody>
      <dsp:txXfrm>
        <a:off x="1057183" y="1145944"/>
        <a:ext cx="9458416" cy="915310"/>
      </dsp:txXfrm>
    </dsp:sp>
    <dsp:sp modelId="{9BE7BA34-BBFF-499D-A1E1-18996083C7C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F4375-0767-460B-82AA-48981167E935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83476-69C2-47E3-B1A9-D5ACF8C2F8B1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Major Competitors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– Optum, IQVIA, Oracle health.</a:t>
          </a:r>
        </a:p>
      </dsp:txBody>
      <dsp:txXfrm>
        <a:off x="1057183" y="2290082"/>
        <a:ext cx="9458416" cy="915310"/>
      </dsp:txXfrm>
    </dsp:sp>
    <dsp:sp modelId="{70478180-E0A2-49F6-92C5-805503D58882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2FE68-6BC0-4DF5-B571-31C6C60686C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566FD-ABA8-4A25-90AB-440F17337EB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Strong presence in USA.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7C615-62CB-7A4C-A81A-3A6602742640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01AA4-74AF-A74B-9098-B63712B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01AA4-74AF-A74B-9098-B63712B81A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BE30-41A2-555A-5253-39592ED12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9C4CA-409F-3EDA-083A-B8EE96261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5683-4982-1443-62F8-28BAB378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220-4026-9444-A8FA-F197AADC3881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C2E6C-77B2-3CE5-1105-2860AB1B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940EA-5FCE-FFEF-E0C0-4D93AECE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A954-9392-6144-A916-045356A6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6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E143-CF19-185A-BE12-4017DACB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E9FC6-143B-029C-F777-644D15E04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2724E-C002-B554-23AB-2A69A91C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220-4026-9444-A8FA-F197AADC3881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B46E-4BBB-13C0-A4DE-38229010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9B89-7553-1B5C-E32C-599F7918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A954-9392-6144-A916-045356A6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5A850-5D6F-F713-F36A-73A870E92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A05C5-7F12-54D8-888D-4FDF5DABF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0BA72-34B9-A04B-114E-993477B8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220-4026-9444-A8FA-F197AADC3881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A346-FC52-C26D-AE66-BDB2CFF4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3D52-0D5C-6709-2A19-04610E8B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A954-9392-6144-A916-045356A6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75A2-C87A-8392-2035-53074A9D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D311-FDC7-683F-16E2-AAF9B0DD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924C0-6BB0-F9B9-47FC-255E4674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220-4026-9444-A8FA-F197AADC3881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7DBE-4C28-2B59-52A7-F9F63DE8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7D46E-3347-9A01-7E2B-2798BF0B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A954-9392-6144-A916-045356A6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4762-D6FB-0364-F142-2751A5FB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0ED7C-1C52-2B0F-8FC6-F39EE5DD8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B11B-8D19-07FD-BC88-65ECF4D9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220-4026-9444-A8FA-F197AADC3881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2239-4ADD-924B-8973-68FB4013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C71DE-914A-BAC7-FBBB-0872A71E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A954-9392-6144-A916-045356A6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D243-39F7-5829-46E4-7E904EB1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0E5E-C2CF-FA07-4F70-06B5946D7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7D172-AA1F-2525-5023-DC9F1EF19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CAD9D-4054-C60A-B64A-4F3AA42F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220-4026-9444-A8FA-F197AADC3881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5CDA2-803A-76EB-6B22-2C81D0E0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D27AD-817A-1B3C-E7F3-517C2CF9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A954-9392-6144-A916-045356A6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5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D4CB-85FD-6CED-B686-CFDD787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51537-4DB8-8D5D-D61C-2D1D6E2B4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D88F3-7224-1F84-EDE7-5506A2DCA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29895-5875-06B1-3A0D-B44C09D8F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E1019-CE57-7414-4320-7EA0B30B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3653D-A73A-75BB-88AD-74C05DB7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220-4026-9444-A8FA-F197AADC3881}" type="datetimeFigureOut">
              <a:rPr lang="en-US" smtClean="0"/>
              <a:t>8/16/24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CAC38-2FC4-D2D8-9089-CACDF99B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2D59F-7B35-E8E2-3822-E4EC5640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A954-9392-6144-A916-045356A6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2388-D2D3-EDEF-E4C7-50BD2A4B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D2EBD-9C62-E2AE-609C-D7C44C44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220-4026-9444-A8FA-F197AADC3881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0904E-C096-B728-F709-4A6F5685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C1023-01A5-EA2C-0B53-BC932064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A954-9392-6144-A916-045356A6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0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54240-5CC2-D0D7-BCD2-2F83393A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220-4026-9444-A8FA-F197AADC3881}" type="datetimeFigureOut">
              <a:rPr lang="en-US" smtClean="0"/>
              <a:t>8/16/24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D03C0-34B6-9E93-CCE1-A3C9C278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F7597-D815-94AE-BFBD-DAF65FF8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A954-9392-6144-A916-045356A6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5C00-DB4F-A032-713C-8BA2E6F0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3460-F92F-FD39-02FB-E086679ED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8A54C-FC21-76C6-1CD8-990F80B91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CD08C-3EBC-60B6-44F4-7C0FED85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220-4026-9444-A8FA-F197AADC3881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9360E-A968-4E72-7D8F-FC4BE787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C38FB-A2F1-79BE-158F-BB2A1AC9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A954-9392-6144-A916-045356A6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11C4-6468-8AF2-5C23-A7FBB99A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237F9-B0B9-5244-4EE6-84A67F8D0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7092-AA77-DFA9-E0AE-A2B69EA44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510F3-6811-8B4D-96B4-381566F3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220-4026-9444-A8FA-F197AADC3881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38210-C602-5DA3-6171-9921097E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A758-B45A-57F3-5030-E99A4DDA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A954-9392-6144-A916-045356A6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B3BD3-61FE-F56C-54AB-3C23E43B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2BA47-D641-853E-1A76-5DA50A605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CA18E-476A-FEEC-A65A-B653CB28E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5220-4026-9444-A8FA-F197AADC3881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A1089-98D8-EFE3-5A09-9598EF56E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B661-D465-CEE9-66EA-3753AA03D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1A954-9392-6144-A916-045356A6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2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5031-CBB2-27D5-E6FA-40C776262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082" y="160391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6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Management in Health Care </a:t>
            </a:r>
            <a:br>
              <a:rPr lang="en-US" sz="6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93629-9A83-A37F-0770-FAFB1EE87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164" y="5874326"/>
            <a:ext cx="9135764" cy="602673"/>
          </a:xfrm>
        </p:spPr>
        <p:txBody>
          <a:bodyPr>
            <a:normAutofit/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Ragini Srimanthula</a:t>
            </a:r>
          </a:p>
          <a:p>
            <a:pPr algn="l"/>
            <a:r>
              <a:rPr lang="en-US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 16</a:t>
            </a:r>
            <a:r>
              <a:rPr lang="en-US" sz="1200" baseline="30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,2024</a:t>
            </a:r>
          </a:p>
          <a:p>
            <a:pPr algn="l"/>
            <a:endParaRPr lang="en-US" sz="1000" dirty="0">
              <a:solidFill>
                <a:srgbClr val="FFFFFF"/>
              </a:solidFill>
            </a:endParaRPr>
          </a:p>
        </p:txBody>
      </p:sp>
      <p:pic>
        <p:nvPicPr>
          <p:cNvPr id="108" name="Picture 14" descr="Content Management for Healthcare ...">
            <a:extLst>
              <a:ext uri="{FF2B5EF4-FFF2-40B4-BE49-F238E27FC236}">
                <a16:creationId xmlns:a16="http://schemas.microsoft.com/office/drawing/2014/main" id="{33627104-D744-E036-5ED8-DAF95466F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845" y="2687488"/>
            <a:ext cx="5225991" cy="327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41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C01F6DE-C821-A6C2-2650-7ABFE4A0592B}"/>
              </a:ext>
            </a:extLst>
          </p:cNvPr>
          <p:cNvSpPr txBox="1">
            <a:spLocks/>
          </p:cNvSpPr>
          <p:nvPr/>
        </p:nvSpPr>
        <p:spPr>
          <a:xfrm>
            <a:off x="974860" y="2171"/>
            <a:ext cx="10173010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Trends in Healthcare Content Management </a:t>
            </a:r>
          </a:p>
        </p:txBody>
      </p:sp>
      <p:pic>
        <p:nvPicPr>
          <p:cNvPr id="9" name="Picture 2" descr="Blockchain Technology Use Cases In Healthcare Industry Training Ppt PPT  Sample">
            <a:extLst>
              <a:ext uri="{FF2B5EF4-FFF2-40B4-BE49-F238E27FC236}">
                <a16:creationId xmlns:a16="http://schemas.microsoft.com/office/drawing/2014/main" id="{98587E06-23C8-F03D-BA2A-A6A2FB1B9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3110" y="3888542"/>
            <a:ext cx="4985454" cy="28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0659A14-CC22-197A-1F4E-412482A10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2" y="3932626"/>
            <a:ext cx="4751708" cy="27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D20E95-74B0-525E-DA59-ED54B82934AE}"/>
              </a:ext>
            </a:extLst>
          </p:cNvPr>
          <p:cNvSpPr txBox="1"/>
          <p:nvPr/>
        </p:nvSpPr>
        <p:spPr>
          <a:xfrm>
            <a:off x="399799" y="1528942"/>
            <a:ext cx="494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3822">
              <a:spcAft>
                <a:spcPts val="461"/>
              </a:spcAft>
            </a:pPr>
            <a:r>
              <a: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Cloud Native Headless CMS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F8A9-28D8-CA95-C175-A0618316ED8B}"/>
              </a:ext>
            </a:extLst>
          </p:cNvPr>
          <p:cNvSpPr txBox="1"/>
          <p:nvPr/>
        </p:nvSpPr>
        <p:spPr>
          <a:xfrm>
            <a:off x="6403990" y="1528942"/>
            <a:ext cx="4946901" cy="53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3933">
              <a:spcAft>
                <a:spcPts val="570"/>
              </a:spcAft>
            </a:pPr>
            <a:r>
              <a: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532F7-69D4-C495-565B-66DBA77CE2F5}"/>
              </a:ext>
            </a:extLst>
          </p:cNvPr>
          <p:cNvSpPr txBox="1"/>
          <p:nvPr/>
        </p:nvSpPr>
        <p:spPr>
          <a:xfrm>
            <a:off x="6523110" y="2141034"/>
            <a:ext cx="521533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833933">
              <a:spcAft>
                <a:spcPts val="570"/>
              </a:spcAft>
              <a:buFont typeface="+mj-lt"/>
              <a:buAutoNum type="arabicPeriod"/>
            </a:pPr>
            <a:r>
              <a:rPr lang="en-US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Secure and Tamper-Proof content</a:t>
            </a:r>
          </a:p>
          <a:p>
            <a:pPr marL="342900" indent="-342900" defTabSz="833933">
              <a:spcAft>
                <a:spcPts val="570"/>
              </a:spcAft>
              <a:buFont typeface="+mj-lt"/>
              <a:buAutoNum type="arabicPeriod"/>
            </a:pPr>
            <a:r>
              <a:rPr lang="en-US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Seamless Access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833933">
              <a:spcAft>
                <a:spcPts val="570"/>
              </a:spcAft>
              <a:buFont typeface="+mj-lt"/>
              <a:buAutoNum type="arabicPeriod"/>
            </a:pPr>
            <a:r>
              <a:rPr lang="en-US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Enhanced Transparency</a:t>
            </a:r>
          </a:p>
          <a:p>
            <a:pPr marL="342900" indent="-342900" defTabSz="833933">
              <a:spcAft>
                <a:spcPts val="570"/>
              </a:spcAft>
              <a:buFont typeface="+mj-lt"/>
              <a:buAutoNum type="arabicPeriod"/>
            </a:pPr>
            <a:r>
              <a:rPr lang="en-US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Compliance</a:t>
            </a:r>
            <a:endParaRPr 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10322-2943-F230-7C81-EC0F435FA8D4}"/>
              </a:ext>
            </a:extLst>
          </p:cNvPr>
          <p:cNvSpPr txBox="1"/>
          <p:nvPr/>
        </p:nvSpPr>
        <p:spPr>
          <a:xfrm>
            <a:off x="1003610" y="2141034"/>
            <a:ext cx="3523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content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API 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 across multiple channels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107F8-DEDE-DC41-2341-5D3B85B7D106}"/>
              </a:ext>
            </a:extLst>
          </p:cNvPr>
          <p:cNvSpPr txBox="1"/>
          <p:nvPr/>
        </p:nvSpPr>
        <p:spPr>
          <a:xfrm>
            <a:off x="5969000" y="7150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B1A440A-3EFD-B27D-676F-076F7350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Trends in Healthcare Content Management </a:t>
            </a:r>
          </a:p>
        </p:txBody>
      </p:sp>
      <p:pic>
        <p:nvPicPr>
          <p:cNvPr id="5" name="Picture 2" descr="A collection of icons on a blue background&#10;&#10;Description automatically generated">
            <a:extLst>
              <a:ext uri="{FF2B5EF4-FFF2-40B4-BE49-F238E27FC236}">
                <a16:creationId xmlns:a16="http://schemas.microsoft.com/office/drawing/2014/main" id="{D2F999FA-A381-7B2A-B7D8-2B9E96451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45" y="4233346"/>
            <a:ext cx="3604344" cy="22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85C63D-9548-70D4-8BCC-C5772D952D2F}"/>
              </a:ext>
            </a:extLst>
          </p:cNvPr>
          <p:cNvSpPr>
            <a:spLocks/>
          </p:cNvSpPr>
          <p:nvPr/>
        </p:nvSpPr>
        <p:spPr>
          <a:xfrm>
            <a:off x="976745" y="1830722"/>
            <a:ext cx="3755305" cy="466630"/>
          </a:xfrm>
          <a:prstGeom prst="rect">
            <a:avLst/>
          </a:prstGeom>
        </p:spPr>
        <p:txBody>
          <a:bodyPr/>
          <a:lstStyle/>
          <a:p>
            <a:pPr defTabSz="357988">
              <a:spcAft>
                <a:spcPts val="810"/>
              </a:spcAft>
            </a:pPr>
            <a: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Storage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BD626B-CA4E-F3D2-B88E-4C688879D093}"/>
              </a:ext>
            </a:extLst>
          </p:cNvPr>
          <p:cNvSpPr txBox="1"/>
          <p:nvPr/>
        </p:nvSpPr>
        <p:spPr>
          <a:xfrm>
            <a:off x="976745" y="2286809"/>
            <a:ext cx="3604344" cy="2104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491" indent="-268491" defTabSz="357988">
              <a:spcAft>
                <a:spcPts val="81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file and block storage</a:t>
            </a:r>
          </a:p>
          <a:p>
            <a:pPr marL="268491" indent="-268491" defTabSz="357988">
              <a:spcAft>
                <a:spcPts val="81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data retrieval</a:t>
            </a:r>
          </a:p>
          <a:p>
            <a:pPr marL="268491" indent="-268491" defTabSz="357988">
              <a:spcAft>
                <a:spcPts val="81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</a:t>
            </a:r>
          </a:p>
          <a:p>
            <a:pPr marL="268491" indent="-268491" defTabSz="357988">
              <a:spcAft>
                <a:spcPts val="81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Data Capacity</a:t>
            </a:r>
          </a:p>
          <a:p>
            <a:pPr defTabSz="357988">
              <a:spcAft>
                <a:spcPts val="810"/>
              </a:spcAft>
            </a:pPr>
            <a:br>
              <a:rPr lang="en-US" sz="1409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7EEFFB68-9549-6B53-BB17-13717AB46CAF}"/>
              </a:ext>
            </a:extLst>
          </p:cNvPr>
          <p:cNvSpPr txBox="1">
            <a:spLocks/>
          </p:cNvSpPr>
          <p:nvPr/>
        </p:nvSpPr>
        <p:spPr>
          <a:xfrm>
            <a:off x="6234545" y="1851362"/>
            <a:ext cx="4051179" cy="335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5975">
              <a:spcBef>
                <a:spcPts val="783"/>
              </a:spcBef>
              <a:buNone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8A889E-BE3C-5D1B-1DE4-960782EFCE85}"/>
              </a:ext>
            </a:extLst>
          </p:cNvPr>
          <p:cNvSpPr txBox="1"/>
          <p:nvPr/>
        </p:nvSpPr>
        <p:spPr>
          <a:xfrm>
            <a:off x="6234545" y="2286809"/>
            <a:ext cx="4315855" cy="238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491" indent="-268491" defTabSz="357988">
              <a:spcAft>
                <a:spcPts val="81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text summarization</a:t>
            </a:r>
          </a:p>
          <a:p>
            <a:pPr marL="268491" indent="-268491" defTabSz="357988">
              <a:spcAft>
                <a:spcPts val="81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details extraction</a:t>
            </a:r>
          </a:p>
          <a:p>
            <a:pPr marL="268491" indent="-268491" defTabSz="357988">
              <a:spcAft>
                <a:spcPts val="81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readable summaries</a:t>
            </a:r>
          </a:p>
          <a:p>
            <a:pPr marL="268491" indent="-268491" defTabSz="357988">
              <a:spcAft>
                <a:spcPts val="81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and Recommendation</a:t>
            </a:r>
          </a:p>
          <a:p>
            <a:pPr marL="268491" indent="-268491" defTabSz="357988">
              <a:spcAft>
                <a:spcPts val="81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Comparison</a:t>
            </a:r>
            <a:br>
              <a:rPr lang="en-US" sz="1409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9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LLM tech stack for MVP or POC applications">
            <a:extLst>
              <a:ext uri="{FF2B5EF4-FFF2-40B4-BE49-F238E27FC236}">
                <a16:creationId xmlns:a16="http://schemas.microsoft.com/office/drawing/2014/main" id="{D2DF6953-1BE9-D986-710E-308A5562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5" y="4233346"/>
            <a:ext cx="5016776" cy="22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3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73ED-53FD-C877-021A-9DCA41BD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8" y="0"/>
            <a:ext cx="6536811" cy="10120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Strategic Investments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8704-8BA9-5C6D-51A3-95A7E5BB1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2031"/>
            <a:ext cx="6756400" cy="5042405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advancement in Blockchain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claims processing with  smart automated contracts.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transparent payment models.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user pain points and market gaps with long term vision for Value Based Care.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Differentiation from the competitors, Customer Satisfaction.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Storage of diverse form of medical data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Consolidated data management.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Compliments Big Data Analytics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: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Partner with industry leaders or implement inhouse infrastructure.</a:t>
            </a:r>
          </a:p>
          <a:p>
            <a:pPr marL="0" indent="0">
              <a:buNone/>
            </a:pPr>
            <a:r>
              <a:rPr lang="en-US" sz="1600" b="1" kern="100" dirty="0">
                <a:solidFill>
                  <a:srgbClr val="92D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Outcome: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data management, increased product portfolio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02CAC2E-85B9-2349-7162-32819E024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2" y="3277659"/>
            <a:ext cx="4408818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Blockchain in Healthcare Market Size 2023 To 2032">
            <a:extLst>
              <a:ext uri="{FF2B5EF4-FFF2-40B4-BE49-F238E27FC236}">
                <a16:creationId xmlns:a16="http://schemas.microsoft.com/office/drawing/2014/main" id="{3127A83F-1A3B-9D94-AAF4-CBD40BFF5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2" y="341841"/>
            <a:ext cx="4407829" cy="275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7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4C4F-1521-84D9-DAC8-703D5533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12" y="519912"/>
            <a:ext cx="4093343" cy="87941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Cotiviti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B5C77D-C91E-4E2D-0FD0-F66135FF0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47535"/>
              </p:ext>
            </p:extLst>
          </p:nvPr>
        </p:nvGraphicFramePr>
        <p:xfrm>
          <a:off x="471055" y="1302327"/>
          <a:ext cx="10537054" cy="322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608">
                  <a:extLst>
                    <a:ext uri="{9D8B030D-6E8A-4147-A177-3AD203B41FA5}">
                      <a16:colId xmlns:a16="http://schemas.microsoft.com/office/drawing/2014/main" val="1323528401"/>
                    </a:ext>
                  </a:extLst>
                </a:gridCol>
                <a:gridCol w="4650059">
                  <a:extLst>
                    <a:ext uri="{9D8B030D-6E8A-4147-A177-3AD203B41FA5}">
                      <a16:colId xmlns:a16="http://schemas.microsoft.com/office/drawing/2014/main" val="607721138"/>
                    </a:ext>
                  </a:extLst>
                </a:gridCol>
                <a:gridCol w="3949387">
                  <a:extLst>
                    <a:ext uri="{9D8B030D-6E8A-4147-A177-3AD203B41FA5}">
                      <a16:colId xmlns:a16="http://schemas.microsoft.com/office/drawing/2014/main" val="1015484294"/>
                    </a:ext>
                  </a:extLst>
                </a:gridCol>
              </a:tblGrid>
              <a:tr h="7005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Opportunities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Expansion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portfolio increment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94221"/>
                  </a:ext>
                </a:extLst>
              </a:tr>
              <a:tr h="7005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Technological capabilities with AI in Fraud Detection, Medical records retrieval and data analytics.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 market from Insurers and Technology capabilities.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555829"/>
                  </a:ext>
                </a:extLst>
              </a:tr>
              <a:tr h="7005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 Research and Localization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Expand partnership with Insurers, Enter to other areas of Insurance value chain.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50047"/>
                  </a:ext>
                </a:extLst>
              </a:tr>
              <a:tr h="7005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Market expansion, Global presence, Revenue growth.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Revenue growth for Cotiviti and Health Care payers, increased client engagement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555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B6B7F4-F30E-EC3E-9CFC-F40523C1CE60}"/>
              </a:ext>
            </a:extLst>
          </p:cNvPr>
          <p:cNvSpPr txBox="1"/>
          <p:nvPr/>
        </p:nvSpPr>
        <p:spPr>
          <a:xfrm>
            <a:off x="492512" y="4795024"/>
            <a:ext cx="6448615" cy="5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62B24-E116-A66D-077C-F4763EBA604B}"/>
              </a:ext>
            </a:extLst>
          </p:cNvPr>
          <p:cNvSpPr txBox="1"/>
          <p:nvPr/>
        </p:nvSpPr>
        <p:spPr>
          <a:xfrm>
            <a:off x="680224" y="5318244"/>
            <a:ext cx="825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of substitution by inhouse tech developed by Health Care Providers and Insurance companies.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bargaining power of buyer due to competitive market.</a:t>
            </a:r>
          </a:p>
        </p:txBody>
      </p:sp>
    </p:spTree>
    <p:extLst>
      <p:ext uri="{BB962C8B-B14F-4D97-AF65-F5344CB8AC3E}">
        <p14:creationId xmlns:p14="http://schemas.microsoft.com/office/powerpoint/2010/main" val="219572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28CD-34A5-E0AD-E2C5-116CE309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B4905BB-2AFD-FB4C-AA65-DDA62BBD8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5236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36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7C46-791E-5BCB-04CC-EF41C3FD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POC – Summarization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A5D1-0EB4-F5F3-704A-A542530BD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626"/>
            <a:ext cx="10079182" cy="97299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Overview : </a:t>
            </a:r>
            <a:r>
              <a:rPr lang="en-US" sz="2000" dirty="0"/>
              <a:t>Medical </a:t>
            </a:r>
            <a:r>
              <a:rPr lang="en-US" sz="1800" b="0" i="0" u="none" strike="noStrike" dirty="0">
                <a:effectLst/>
                <a:latin typeface="-webkit-standard"/>
              </a:rPr>
              <a:t>Report Summarizer is a tool designed to streamline the process of extracting key information from medical documents. Built using </a:t>
            </a:r>
            <a:r>
              <a:rPr lang="en-US" sz="1800" b="0" i="0" u="none" strike="noStrike" dirty="0" err="1">
                <a:effectLst/>
                <a:latin typeface="-webkit-standard"/>
              </a:rPr>
              <a:t>FastAPI</a:t>
            </a:r>
            <a:r>
              <a:rPr lang="en-US" sz="1800" b="0" i="0" u="none" strike="noStrike" dirty="0">
                <a:effectLst/>
                <a:latin typeface="-webkit-standard"/>
              </a:rPr>
              <a:t> and NLP technique, this Proof of Concept demonstrates how technology can enhance the efficiency of handling medical reports</a:t>
            </a:r>
            <a:r>
              <a:rPr lang="en-US" sz="1800" dirty="0">
                <a:latin typeface="-webkit-standard"/>
              </a:rPr>
              <a:t>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3BA3B2-5160-0CBC-F2D5-06FD5BEC3CEA}"/>
              </a:ext>
            </a:extLst>
          </p:cNvPr>
          <p:cNvSpPr txBox="1"/>
          <p:nvPr/>
        </p:nvSpPr>
        <p:spPr>
          <a:xfrm>
            <a:off x="838200" y="4336334"/>
            <a:ext cx="4890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 Stack :</a:t>
            </a:r>
          </a:p>
          <a:p>
            <a:r>
              <a:rPr lang="en-US" dirty="0"/>
              <a:t>     Frontend – HTML</a:t>
            </a:r>
            <a:br>
              <a:rPr lang="en-US" dirty="0"/>
            </a:br>
            <a:r>
              <a:rPr lang="en-US" dirty="0"/>
              <a:t>     Backend – FASTAPI, </a:t>
            </a:r>
            <a:r>
              <a:rPr lang="en-US" dirty="0" err="1"/>
              <a:t>uvicorn</a:t>
            </a:r>
            <a:br>
              <a:rPr lang="en-US" dirty="0"/>
            </a:br>
            <a:r>
              <a:rPr lang="en-US" dirty="0"/>
              <a:t>     File Handling – PyPDF2, </a:t>
            </a:r>
            <a:r>
              <a:rPr lang="en-US" b="0" i="0" u="none" strike="noStrike" dirty="0">
                <a:effectLst/>
                <a:latin typeface="-webkit-standard"/>
              </a:rPr>
              <a:t>python-docx</a:t>
            </a:r>
            <a:br>
              <a:rPr lang="en-US" b="0" i="0" u="none" strike="noStrike" dirty="0">
                <a:effectLst/>
                <a:latin typeface="-webkit-standard"/>
              </a:rPr>
            </a:br>
            <a:r>
              <a:rPr lang="en-US" b="0" i="0" u="none" strike="noStrike" dirty="0">
                <a:effectLst/>
                <a:latin typeface="-webkit-standard"/>
              </a:rPr>
              <a:t>    NLP – Transformers by Hugging Face</a:t>
            </a:r>
            <a:br>
              <a:rPr lang="en-US" b="0" i="0" u="none" strike="noStrike" dirty="0">
                <a:effectLst/>
                <a:latin typeface="-webkit-standard"/>
              </a:rPr>
            </a:br>
            <a:r>
              <a:rPr lang="en-US" b="0" i="0" u="none" strike="noStrike" dirty="0">
                <a:effectLst/>
                <a:latin typeface="-webkit-standard"/>
              </a:rPr>
              <a:t>    Data serialization – JSON</a:t>
            </a:r>
          </a:p>
        </p:txBody>
      </p:sp>
      <p:pic>
        <p:nvPicPr>
          <p:cNvPr id="18434" name="Picture 2" descr="Know What's In Your Medical Record ...">
            <a:extLst>
              <a:ext uri="{FF2B5EF4-FFF2-40B4-BE49-F238E27FC236}">
                <a16:creationId xmlns:a16="http://schemas.microsoft.com/office/drawing/2014/main" id="{B77FD828-F710-BA35-D4B7-BC242F0C2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581" y="4038747"/>
            <a:ext cx="34544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50D13C3-2999-F092-DBE5-B6FA36B33D1E}"/>
              </a:ext>
            </a:extLst>
          </p:cNvPr>
          <p:cNvSpPr txBox="1"/>
          <p:nvPr/>
        </p:nvSpPr>
        <p:spPr>
          <a:xfrm>
            <a:off x="838200" y="1666713"/>
            <a:ext cx="897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Statement: </a:t>
            </a:r>
            <a:r>
              <a:rPr lang="en-US" b="0" i="0" u="none" strike="noStrike" dirty="0">
                <a:effectLst/>
                <a:latin typeface="-webkit-standard"/>
              </a:rPr>
              <a:t>Manually reviewing and summarizing Medical policies, contracts </a:t>
            </a:r>
            <a:r>
              <a:rPr lang="en-US" b="0" i="0" u="none" strike="noStrike" dirty="0" err="1">
                <a:effectLst/>
                <a:latin typeface="-webkit-standard"/>
              </a:rPr>
              <a:t>etc</a:t>
            </a:r>
            <a:r>
              <a:rPr lang="en-US" b="0" i="0" u="none" strike="noStrike" dirty="0">
                <a:effectLst/>
                <a:latin typeface="-webkit-standard"/>
              </a:rPr>
              <a:t> is time-consuming and prone to human error, which can lead to inefficiencies and misunderstandings.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3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B786-A399-8B33-552C-90E832C6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096491" cy="1290666"/>
          </a:xfrm>
        </p:spPr>
        <p:txBody>
          <a:bodyPr>
            <a:normAutofit/>
          </a:bodyPr>
          <a:lstStyle/>
          <a:p>
            <a:r>
              <a:rPr lang="en-US" sz="2800" dirty="0"/>
              <a:t>Technical flow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6F09C6-E956-5DF4-11AA-A9BC991A1B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63610"/>
            <a:ext cx="10647218" cy="6195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    User Interface                          FAST API Server                                         JSON response                                      User Interface                      </a:t>
            </a:r>
            <a:br>
              <a:rPr lang="en-US" sz="1400" dirty="0"/>
            </a:br>
            <a:r>
              <a:rPr lang="en-US" sz="1400" dirty="0"/>
              <a:t>       (HTML Page)     </a:t>
            </a:r>
            <a:r>
              <a:rPr lang="en-US" sz="1000" dirty="0"/>
              <a:t>HTTP request     </a:t>
            </a:r>
            <a:r>
              <a:rPr lang="en-US" sz="1400" dirty="0"/>
              <a:t>(File Handling) </a:t>
            </a:r>
            <a:r>
              <a:rPr lang="en-US" sz="1000" dirty="0"/>
              <a:t>Hugging Face Transformer   </a:t>
            </a:r>
            <a:r>
              <a:rPr lang="en-US" sz="1400" dirty="0"/>
              <a:t>(Output File)         </a:t>
            </a:r>
            <a:r>
              <a:rPr lang="en-US" sz="1000" dirty="0"/>
              <a:t>Http response           </a:t>
            </a:r>
            <a:r>
              <a:rPr lang="en-US" sz="1400" dirty="0"/>
              <a:t>(Display Summary)                   </a:t>
            </a:r>
            <a:br>
              <a:rPr lang="en-US" sz="1000" dirty="0"/>
            </a:br>
            <a:r>
              <a:rPr lang="en-US" sz="1000" dirty="0"/>
              <a:t>                                                       (File Upload)                                                       (Text Summarization)                                                                (Summary)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265A26-C46D-3AE7-85B4-45936BAEDD3D}"/>
              </a:ext>
            </a:extLst>
          </p:cNvPr>
          <p:cNvCxnSpPr>
            <a:cxnSpLocks/>
          </p:cNvCxnSpPr>
          <p:nvPr/>
        </p:nvCxnSpPr>
        <p:spPr>
          <a:xfrm>
            <a:off x="2230580" y="2050472"/>
            <a:ext cx="817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C3B937-4613-9ABE-F576-F41A5B890F6B}"/>
              </a:ext>
            </a:extLst>
          </p:cNvPr>
          <p:cNvCxnSpPr>
            <a:cxnSpLocks/>
          </p:cNvCxnSpPr>
          <p:nvPr/>
        </p:nvCxnSpPr>
        <p:spPr>
          <a:xfrm>
            <a:off x="4558146" y="2050471"/>
            <a:ext cx="983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C43258-10E8-6ABD-B2A7-5AB45FE486EC}"/>
              </a:ext>
            </a:extLst>
          </p:cNvPr>
          <p:cNvCxnSpPr>
            <a:cxnSpLocks/>
          </p:cNvCxnSpPr>
          <p:nvPr/>
        </p:nvCxnSpPr>
        <p:spPr>
          <a:xfrm>
            <a:off x="7051963" y="2050471"/>
            <a:ext cx="983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47043B-5B6A-E623-8B7E-3F54054E6A89}"/>
              </a:ext>
            </a:extLst>
          </p:cNvPr>
          <p:cNvSpPr txBox="1"/>
          <p:nvPr/>
        </p:nvSpPr>
        <p:spPr>
          <a:xfrm>
            <a:off x="838200" y="3283527"/>
            <a:ext cx="84374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 efficient review for physicians to review previous medical records.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complex and lengthy medical records, Health plans or contracts  to easily readable formats for everyone.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Supporting diagnostic decisions.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to other tools like Comparison of Content changes, Recommendations on diagnostic decisions etc..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8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195E-1414-4E1B-BCC5-51A4D86A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3879273"/>
            <a:ext cx="5167746" cy="166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 !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713FFDA-8A51-44D8-8431-D37A97A9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82" y="121025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Conclusion : </a:t>
            </a:r>
            <a:r>
              <a:rPr lang="en-US" sz="2800" b="0" i="0" u="none" strike="noStrike" dirty="0">
                <a:effectLst/>
                <a:latin typeface="-webkit-standard"/>
              </a:rPr>
              <a:t>This PoC demonstrates a summarization tool that can be integrated into various AI healthcare products to enhance efficiency and decision-making across applications.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172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BDD508F7-6243-5740-8505-94A02AA58F0B}" vid="{D259A33F-3D47-F247-9D75-FDBCE6BDEB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580</Words>
  <Application>Microsoft Macintosh PowerPoint</Application>
  <PresentationFormat>Widescreen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-webkit-standard</vt:lpstr>
      <vt:lpstr>Aptos</vt:lpstr>
      <vt:lpstr>Aptos Display</vt:lpstr>
      <vt:lpstr>Arial</vt:lpstr>
      <vt:lpstr>Times New Roman</vt:lpstr>
      <vt:lpstr>Theme1</vt:lpstr>
      <vt:lpstr>Content Management in Health Care   </vt:lpstr>
      <vt:lpstr>PowerPoint Presentation</vt:lpstr>
      <vt:lpstr>           Technology Trends in Healthcare Content Management </vt:lpstr>
      <vt:lpstr>   Strategic Investments</vt:lpstr>
      <vt:lpstr>Opportunities for Cotiviti</vt:lpstr>
      <vt:lpstr>Positioning</vt:lpstr>
      <vt:lpstr>POC – Summarization of Content</vt:lpstr>
      <vt:lpstr>Technical flow </vt:lpstr>
      <vt:lpstr>Conclusion : This PoC demonstrates a summarization tool that can be integrated into various AI healthcare products to enhance efficiency and decision-making across applications.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Ragini Srimanthula</dc:creator>
  <cp:lastModifiedBy>Sai Ragini Srimanthula</cp:lastModifiedBy>
  <cp:revision>6</cp:revision>
  <dcterms:created xsi:type="dcterms:W3CDTF">2024-08-16T13:17:01Z</dcterms:created>
  <dcterms:modified xsi:type="dcterms:W3CDTF">2024-08-17T14:23:40Z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2024-08-16T14:18:41Z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5b7254a9-b4c4-482a-ad56-878e7eb4a19d</vt:lpwstr>
  </property>
  <property fmtid="{D5CDD505-2E9C-101B-9397-08002B2CF9AE}" pid="8" name="MSIP_Label_4044bd30-2ed7-4c9d-9d12-46200872a97b_ContentBits">
    <vt:lpwstr>0</vt:lpwstr>
  </property>
</Properties>
</file>