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9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25"/>
    <p:restoredTop sz="93643"/>
  </p:normalViewPr>
  <p:slideViewPr>
    <p:cSldViewPr snapToGrid="0" snapToObjects="1">
      <p:cViewPr varScale="1">
        <p:scale>
          <a:sx n="104" d="100"/>
          <a:sy n="104" d="100"/>
        </p:scale>
        <p:origin x="432" y="200"/>
      </p:cViewPr>
      <p:guideLst/>
    </p:cSldViewPr>
  </p:slideViewPr>
  <p:notesTextViewPr>
    <p:cViewPr>
      <p:scale>
        <a:sx n="1" d="1"/>
        <a:sy n="1" d="1"/>
      </p:scale>
      <p:origin x="0" y="-26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892CE-922D-4B8D-A6DF-900F5AB99FD4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AC177-1D01-4B56-9BDA-60F022EB8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23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Checkpointing – Fault Tolerance (Snapshots of connection state)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AC177-1D01-4B56-9BDA-60F022EB8A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8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happens if your application assumes the payload is in ASCII but it’s really in some other character set like (Extended Binary) EBCDIC (Extended Binary Coded Decimal Interchange Code) </a:t>
            </a:r>
          </a:p>
          <a:p>
            <a:r>
              <a:rPr lang="en-US" dirty="0"/>
              <a:t>Big endian assumption but coded in little endian?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AC177-1D01-4B56-9BDA-60F022EB8A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24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can happen anywhere. We wont get into Quantum Encryption (Although, seems like a good Graduate Assignment)</a:t>
            </a:r>
          </a:p>
          <a:p>
            <a:r>
              <a:rPr lang="en-US" dirty="0"/>
              <a:t>Where does TLS/SSL Happen? It is blurry where this really fits into the OSI Stack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 or TLS encryption takes place at the presentation layer, Layer 6 of the OSI model.</a:t>
            </a:r>
          </a:p>
          <a:p>
            <a:r>
              <a:rPr lang="en-US" dirty="0"/>
              <a:t>Not PGP happens at the Application Level.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AC177-1D01-4B56-9BDA-60F022EB8A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99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IPV6 – think about upgrading existing hardware? NAT? IPV4 and 6 playing together (AI operated cars that can communicate with each other on the road with my old ass truck)? Who jumps off the bridge first?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AC177-1D01-4B56-9BDA-60F022EB8A5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84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AC177-1D01-4B56-9BDA-60F022EB8A5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18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Drunk Texting your friend.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AC177-1D01-4B56-9BDA-60F022EB8A5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68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Firewalls inspecting application information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Transparant</a:t>
            </a:r>
            <a:r>
              <a:rPr lang="en-US" dirty="0">
                <a:sym typeface="Wingdings" panose="05000000000000000000" pitchFamily="2" charset="2"/>
              </a:rPr>
              <a:t> proxies -&gt; able at the application level to intercept (and modify) contents  </a:t>
            </a:r>
            <a:r>
              <a:rPr lang="en-US" dirty="0" err="1">
                <a:sym typeface="Wingdings" panose="05000000000000000000" pitchFamily="2" charset="2"/>
              </a:rPr>
              <a:t>Nats</a:t>
            </a:r>
            <a:r>
              <a:rPr lang="en-US" dirty="0">
                <a:sym typeface="Wingdings" panose="05000000000000000000" pitchFamily="2" charset="2"/>
              </a:rPr>
              <a:t> alter Header information, breaking end to end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AC177-1D01-4B56-9BDA-60F022EB8A5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96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37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51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22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02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45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60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08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77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844A92E-96CE-FE4A-94F9-263843D56581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752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4A92E-96CE-FE4A-94F9-263843D56581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9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8E8B-61C0-EF4E-BA7F-8F7F0A9E3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334 / CS 534</a:t>
            </a:r>
            <a:br>
              <a:rPr lang="en-US" dirty="0"/>
            </a:br>
            <a:r>
              <a:rPr lang="en-US" dirty="0"/>
              <a:t>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1F028-9FAF-3545-88AA-055EBBAFE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03</a:t>
            </a:r>
          </a:p>
          <a:p>
            <a:r>
              <a:rPr lang="en-US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67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E9F1-7986-9C49-900B-C5A324FF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ISO OSI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95794-AA0D-004F-81CC-C13DE3147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0D197D9-28A5-3349-A6A7-584D59970035}"/>
              </a:ext>
            </a:extLst>
          </p:cNvPr>
          <p:cNvCxnSpPr/>
          <p:nvPr/>
        </p:nvCxnSpPr>
        <p:spPr>
          <a:xfrm>
            <a:off x="4011309" y="4562227"/>
            <a:ext cx="394420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A715C87-7520-7146-AB65-A80194BE3C69}"/>
              </a:ext>
            </a:extLst>
          </p:cNvPr>
          <p:cNvCxnSpPr/>
          <p:nvPr/>
        </p:nvCxnSpPr>
        <p:spPr>
          <a:xfrm>
            <a:off x="4011309" y="3952619"/>
            <a:ext cx="3944206" cy="7494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9FD2D5-3DB9-5A41-8974-92DBBF61E1FF}"/>
              </a:ext>
            </a:extLst>
          </p:cNvPr>
          <p:cNvCxnSpPr/>
          <p:nvPr/>
        </p:nvCxnSpPr>
        <p:spPr>
          <a:xfrm flipV="1">
            <a:off x="4011309" y="3386936"/>
            <a:ext cx="3944206" cy="2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70E54B6F-FBAB-FC49-9385-422BF437E22E}"/>
              </a:ext>
            </a:extLst>
          </p:cNvPr>
          <p:cNvSpPr txBox="1">
            <a:spLocks/>
          </p:cNvSpPr>
          <p:nvPr/>
        </p:nvSpPr>
        <p:spPr>
          <a:xfrm>
            <a:off x="1588692" y="1531959"/>
            <a:ext cx="8839200" cy="542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OSI: Open Systems Interconnect Model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E4968C-16AB-234D-BC51-3DEFFBAF72E1}"/>
              </a:ext>
            </a:extLst>
          </p:cNvPr>
          <p:cNvSpPr/>
          <p:nvPr/>
        </p:nvSpPr>
        <p:spPr>
          <a:xfrm>
            <a:off x="1657058" y="2524861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DCE748-E0C3-F64E-82CA-0D723CBE97EE}"/>
              </a:ext>
            </a:extLst>
          </p:cNvPr>
          <p:cNvSpPr txBox="1">
            <a:spLocks/>
          </p:cNvSpPr>
          <p:nvPr/>
        </p:nvSpPr>
        <p:spPr>
          <a:xfrm>
            <a:off x="1629636" y="2524861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FB3110-AD2A-3F43-A4D6-4C14FC93A851}"/>
              </a:ext>
            </a:extLst>
          </p:cNvPr>
          <p:cNvSpPr/>
          <p:nvPr/>
        </p:nvSpPr>
        <p:spPr>
          <a:xfrm>
            <a:off x="1645818" y="3100349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977BF2C-EDE3-7346-92D6-53E3544A9275}"/>
              </a:ext>
            </a:extLst>
          </p:cNvPr>
          <p:cNvSpPr txBox="1">
            <a:spLocks/>
          </p:cNvSpPr>
          <p:nvPr/>
        </p:nvSpPr>
        <p:spPr>
          <a:xfrm>
            <a:off x="1618260" y="310034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201171-86F0-E948-AE59-A226B66DDF8A}"/>
              </a:ext>
            </a:extLst>
          </p:cNvPr>
          <p:cNvSpPr/>
          <p:nvPr/>
        </p:nvSpPr>
        <p:spPr>
          <a:xfrm>
            <a:off x="1645949" y="3673526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AC16B11-E011-AD4F-8F5E-12C32D8C7DC8}"/>
              </a:ext>
            </a:extLst>
          </p:cNvPr>
          <p:cNvSpPr txBox="1">
            <a:spLocks/>
          </p:cNvSpPr>
          <p:nvPr/>
        </p:nvSpPr>
        <p:spPr>
          <a:xfrm>
            <a:off x="1618391" y="367352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5817A8-7863-9949-809B-44992FE1FC63}"/>
              </a:ext>
            </a:extLst>
          </p:cNvPr>
          <p:cNvSpPr/>
          <p:nvPr/>
        </p:nvSpPr>
        <p:spPr>
          <a:xfrm>
            <a:off x="1645949" y="4246703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49DF3F4-7DE6-B140-BF4F-B2C61B4B138B}"/>
              </a:ext>
            </a:extLst>
          </p:cNvPr>
          <p:cNvSpPr txBox="1">
            <a:spLocks/>
          </p:cNvSpPr>
          <p:nvPr/>
        </p:nvSpPr>
        <p:spPr>
          <a:xfrm>
            <a:off x="1618391" y="424670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E6EC25-DD1A-934C-B80E-A33F95D3CBD6}"/>
              </a:ext>
            </a:extLst>
          </p:cNvPr>
          <p:cNvSpPr/>
          <p:nvPr/>
        </p:nvSpPr>
        <p:spPr>
          <a:xfrm>
            <a:off x="1645949" y="4819880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6E8113A-5B54-2743-B1C8-B42DD153CF25}"/>
              </a:ext>
            </a:extLst>
          </p:cNvPr>
          <p:cNvSpPr txBox="1">
            <a:spLocks/>
          </p:cNvSpPr>
          <p:nvPr/>
        </p:nvSpPr>
        <p:spPr>
          <a:xfrm>
            <a:off x="1618391" y="481988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05566B-5266-B04B-B77E-65A512BBB46F}"/>
              </a:ext>
            </a:extLst>
          </p:cNvPr>
          <p:cNvSpPr/>
          <p:nvPr/>
        </p:nvSpPr>
        <p:spPr>
          <a:xfrm>
            <a:off x="1645949" y="5397614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D937F03-7A4F-7B49-8030-02C259546D27}"/>
              </a:ext>
            </a:extLst>
          </p:cNvPr>
          <p:cNvSpPr txBox="1">
            <a:spLocks/>
          </p:cNvSpPr>
          <p:nvPr/>
        </p:nvSpPr>
        <p:spPr>
          <a:xfrm>
            <a:off x="1618391" y="539761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68F9EC-4614-DD4F-B3C6-5EBBC107BCF9}"/>
              </a:ext>
            </a:extLst>
          </p:cNvPr>
          <p:cNvSpPr/>
          <p:nvPr/>
        </p:nvSpPr>
        <p:spPr>
          <a:xfrm>
            <a:off x="1646080" y="5970791"/>
            <a:ext cx="2269960" cy="573177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8C971F9-9710-4F48-B590-E65F52642655}"/>
              </a:ext>
            </a:extLst>
          </p:cNvPr>
          <p:cNvSpPr txBox="1">
            <a:spLocks/>
          </p:cNvSpPr>
          <p:nvPr/>
        </p:nvSpPr>
        <p:spPr>
          <a:xfrm>
            <a:off x="1618522" y="597079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9F0A8A-AB23-1B42-A28E-E1F6B758E2BE}"/>
              </a:ext>
            </a:extLst>
          </p:cNvPr>
          <p:cNvSpPr/>
          <p:nvPr/>
        </p:nvSpPr>
        <p:spPr>
          <a:xfrm>
            <a:off x="4855443" y="4824437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86E4D9D-C0EE-BD45-8FC3-6244044C13B3}"/>
              </a:ext>
            </a:extLst>
          </p:cNvPr>
          <p:cNvSpPr txBox="1">
            <a:spLocks/>
          </p:cNvSpPr>
          <p:nvPr/>
        </p:nvSpPr>
        <p:spPr>
          <a:xfrm>
            <a:off x="4827885" y="4824437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6550EE-6ABC-7B41-9D27-0F49643D7CFC}"/>
              </a:ext>
            </a:extLst>
          </p:cNvPr>
          <p:cNvSpPr/>
          <p:nvPr/>
        </p:nvSpPr>
        <p:spPr>
          <a:xfrm>
            <a:off x="4855443" y="5402171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7B6454E-3014-8744-951B-330B81AC3D6F}"/>
              </a:ext>
            </a:extLst>
          </p:cNvPr>
          <p:cNvSpPr txBox="1">
            <a:spLocks/>
          </p:cNvSpPr>
          <p:nvPr/>
        </p:nvSpPr>
        <p:spPr>
          <a:xfrm>
            <a:off x="4827885" y="540217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A68A76-609B-F64A-9AEF-5DC96A402A29}"/>
              </a:ext>
            </a:extLst>
          </p:cNvPr>
          <p:cNvSpPr/>
          <p:nvPr/>
        </p:nvSpPr>
        <p:spPr>
          <a:xfrm>
            <a:off x="4855574" y="5975348"/>
            <a:ext cx="1134849" cy="573177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62CEE4-01F7-C044-AE07-84F993A676F5}"/>
              </a:ext>
            </a:extLst>
          </p:cNvPr>
          <p:cNvSpPr/>
          <p:nvPr/>
        </p:nvSpPr>
        <p:spPr>
          <a:xfrm>
            <a:off x="8062539" y="2524860"/>
            <a:ext cx="226996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B4DE34E-8AFE-E548-857B-F1058F22ACED}"/>
              </a:ext>
            </a:extLst>
          </p:cNvPr>
          <p:cNvSpPr txBox="1">
            <a:spLocks/>
          </p:cNvSpPr>
          <p:nvPr/>
        </p:nvSpPr>
        <p:spPr>
          <a:xfrm>
            <a:off x="8062801" y="2524860"/>
            <a:ext cx="2215105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C4B985-4BBF-9A42-9ACF-CCC7F8633A4C}"/>
              </a:ext>
            </a:extLst>
          </p:cNvPr>
          <p:cNvSpPr/>
          <p:nvPr/>
        </p:nvSpPr>
        <p:spPr>
          <a:xfrm>
            <a:off x="8062539" y="3100348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C0F510F-5184-BD4F-AE37-4C76490B5ADB}"/>
              </a:ext>
            </a:extLst>
          </p:cNvPr>
          <p:cNvSpPr txBox="1">
            <a:spLocks/>
          </p:cNvSpPr>
          <p:nvPr/>
        </p:nvSpPr>
        <p:spPr>
          <a:xfrm>
            <a:off x="8034981" y="310034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39294F-2641-9B41-9CDC-971E1822DD55}"/>
              </a:ext>
            </a:extLst>
          </p:cNvPr>
          <p:cNvSpPr/>
          <p:nvPr/>
        </p:nvSpPr>
        <p:spPr>
          <a:xfrm>
            <a:off x="8062670" y="3673525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445C404-8A98-1E40-BE06-A258C8B49D05}"/>
              </a:ext>
            </a:extLst>
          </p:cNvPr>
          <p:cNvSpPr txBox="1">
            <a:spLocks/>
          </p:cNvSpPr>
          <p:nvPr/>
        </p:nvSpPr>
        <p:spPr>
          <a:xfrm>
            <a:off x="8035112" y="367352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85002B-AC3B-7E42-B78A-04C4D76C6F1D}"/>
              </a:ext>
            </a:extLst>
          </p:cNvPr>
          <p:cNvSpPr/>
          <p:nvPr/>
        </p:nvSpPr>
        <p:spPr>
          <a:xfrm>
            <a:off x="8062670" y="4246702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9CE3F73-954D-6C4C-B575-ADE74A0BD3B1}"/>
              </a:ext>
            </a:extLst>
          </p:cNvPr>
          <p:cNvSpPr txBox="1">
            <a:spLocks/>
          </p:cNvSpPr>
          <p:nvPr/>
        </p:nvSpPr>
        <p:spPr>
          <a:xfrm>
            <a:off x="8035112" y="4246702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7BF7F6-CFA9-9D47-A95B-0F973F7E2DC5}"/>
              </a:ext>
            </a:extLst>
          </p:cNvPr>
          <p:cNvSpPr/>
          <p:nvPr/>
        </p:nvSpPr>
        <p:spPr>
          <a:xfrm>
            <a:off x="8062670" y="4819879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1496A65B-C7C6-9C44-960A-769831BA1004}"/>
              </a:ext>
            </a:extLst>
          </p:cNvPr>
          <p:cNvSpPr txBox="1">
            <a:spLocks/>
          </p:cNvSpPr>
          <p:nvPr/>
        </p:nvSpPr>
        <p:spPr>
          <a:xfrm>
            <a:off x="8035112" y="481987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AFB382-0954-2645-A3E8-BA897E22BD70}"/>
              </a:ext>
            </a:extLst>
          </p:cNvPr>
          <p:cNvSpPr/>
          <p:nvPr/>
        </p:nvSpPr>
        <p:spPr>
          <a:xfrm>
            <a:off x="8062670" y="5397613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DFBCE71-E2B8-5847-8738-5006E6F90A06}"/>
              </a:ext>
            </a:extLst>
          </p:cNvPr>
          <p:cNvSpPr txBox="1">
            <a:spLocks/>
          </p:cNvSpPr>
          <p:nvPr/>
        </p:nvSpPr>
        <p:spPr>
          <a:xfrm>
            <a:off x="8035112" y="539761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310F46-34C3-C44F-8AB5-F07C39362B6E}"/>
              </a:ext>
            </a:extLst>
          </p:cNvPr>
          <p:cNvSpPr/>
          <p:nvPr/>
        </p:nvSpPr>
        <p:spPr>
          <a:xfrm>
            <a:off x="8062801" y="5970790"/>
            <a:ext cx="2269960" cy="573177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AC825F8D-4B23-3D4F-8080-D274F1DADE4C}"/>
              </a:ext>
            </a:extLst>
          </p:cNvPr>
          <p:cNvSpPr txBox="1">
            <a:spLocks/>
          </p:cNvSpPr>
          <p:nvPr/>
        </p:nvSpPr>
        <p:spPr>
          <a:xfrm>
            <a:off x="8035243" y="597079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41" name="Content Placeholder 5">
            <a:extLst>
              <a:ext uri="{FF2B5EF4-FFF2-40B4-BE49-F238E27FC236}">
                <a16:creationId xmlns:a16="http://schemas.microsoft.com/office/drawing/2014/main" id="{FC604592-7F93-6F49-8670-A766787AB85C}"/>
              </a:ext>
            </a:extLst>
          </p:cNvPr>
          <p:cNvSpPr txBox="1">
            <a:spLocks/>
          </p:cNvSpPr>
          <p:nvPr/>
        </p:nvSpPr>
        <p:spPr>
          <a:xfrm>
            <a:off x="2025354" y="1982359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/>
              <a:t>Host 1</a:t>
            </a:r>
          </a:p>
        </p:txBody>
      </p:sp>
      <p:sp>
        <p:nvSpPr>
          <p:cNvPr id="42" name="Content Placeholder 5">
            <a:extLst>
              <a:ext uri="{FF2B5EF4-FFF2-40B4-BE49-F238E27FC236}">
                <a16:creationId xmlns:a16="http://schemas.microsoft.com/office/drawing/2014/main" id="{4F6A30DC-0CDD-514C-84F2-378D58EF9E15}"/>
              </a:ext>
            </a:extLst>
          </p:cNvPr>
          <p:cNvSpPr txBox="1">
            <a:spLocks/>
          </p:cNvSpPr>
          <p:nvPr/>
        </p:nvSpPr>
        <p:spPr>
          <a:xfrm>
            <a:off x="5276190" y="2011906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/>
              <a:t>Switch</a:t>
            </a:r>
          </a:p>
        </p:txBody>
      </p:sp>
      <p:sp>
        <p:nvSpPr>
          <p:cNvPr id="43" name="Content Placeholder 5">
            <a:extLst>
              <a:ext uri="{FF2B5EF4-FFF2-40B4-BE49-F238E27FC236}">
                <a16:creationId xmlns:a16="http://schemas.microsoft.com/office/drawing/2014/main" id="{F7CC6491-0856-5A4A-BA09-11222E2AD2CA}"/>
              </a:ext>
            </a:extLst>
          </p:cNvPr>
          <p:cNvSpPr txBox="1">
            <a:spLocks/>
          </p:cNvSpPr>
          <p:nvPr/>
        </p:nvSpPr>
        <p:spPr>
          <a:xfrm>
            <a:off x="8488906" y="1982359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/>
              <a:t>Host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2C54067-FE9D-FC4C-86C6-4CEB15322D42}"/>
              </a:ext>
            </a:extLst>
          </p:cNvPr>
          <p:cNvSpPr/>
          <p:nvPr/>
        </p:nvSpPr>
        <p:spPr>
          <a:xfrm>
            <a:off x="5987293" y="5975348"/>
            <a:ext cx="1134849" cy="573177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59866AA-0583-8443-AD61-EEA21343D4B7}"/>
              </a:ext>
            </a:extLst>
          </p:cNvPr>
          <p:cNvSpPr/>
          <p:nvPr/>
        </p:nvSpPr>
        <p:spPr>
          <a:xfrm>
            <a:off x="4855442" y="5966233"/>
            <a:ext cx="2269961" cy="5731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6DE2584-0F4D-E44C-82E7-2F0A151D5AD0}"/>
              </a:ext>
            </a:extLst>
          </p:cNvPr>
          <p:cNvSpPr txBox="1">
            <a:spLocks/>
          </p:cNvSpPr>
          <p:nvPr/>
        </p:nvSpPr>
        <p:spPr>
          <a:xfrm>
            <a:off x="4869095" y="596623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C7E5378-494E-1648-8EA0-F7ADEBE22165}"/>
              </a:ext>
            </a:extLst>
          </p:cNvPr>
          <p:cNvCxnSpPr/>
          <p:nvPr/>
        </p:nvCxnSpPr>
        <p:spPr>
          <a:xfrm>
            <a:off x="3997661" y="5688759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E2E3E7C-FBB9-684E-94F8-9268C5D439CA}"/>
              </a:ext>
            </a:extLst>
          </p:cNvPr>
          <p:cNvCxnSpPr/>
          <p:nvPr/>
        </p:nvCxnSpPr>
        <p:spPr>
          <a:xfrm>
            <a:off x="3997661" y="623909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481FE07-3D06-5E45-991F-A14360EE635A}"/>
              </a:ext>
            </a:extLst>
          </p:cNvPr>
          <p:cNvCxnSpPr/>
          <p:nvPr/>
        </p:nvCxnSpPr>
        <p:spPr>
          <a:xfrm>
            <a:off x="7193509" y="5688759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34816A-E7EB-2648-A0FE-D12BAC8FD0FD}"/>
              </a:ext>
            </a:extLst>
          </p:cNvPr>
          <p:cNvCxnSpPr/>
          <p:nvPr/>
        </p:nvCxnSpPr>
        <p:spPr>
          <a:xfrm>
            <a:off x="7193509" y="623909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DE3A89-A838-8344-8FA3-C62F189527EC}"/>
              </a:ext>
            </a:extLst>
          </p:cNvPr>
          <p:cNvCxnSpPr/>
          <p:nvPr/>
        </p:nvCxnSpPr>
        <p:spPr>
          <a:xfrm>
            <a:off x="3997661" y="511102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961E011-4E92-384C-883F-B7ABC8DE480B}"/>
              </a:ext>
            </a:extLst>
          </p:cNvPr>
          <p:cNvCxnSpPr/>
          <p:nvPr/>
        </p:nvCxnSpPr>
        <p:spPr>
          <a:xfrm>
            <a:off x="7193509" y="511102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4A356F9-2BEB-6B47-B05B-2CF54CCB065E}"/>
              </a:ext>
            </a:extLst>
          </p:cNvPr>
          <p:cNvCxnSpPr/>
          <p:nvPr/>
        </p:nvCxnSpPr>
        <p:spPr>
          <a:xfrm>
            <a:off x="4024957" y="2808495"/>
            <a:ext cx="3946478" cy="2954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F5C8B389-A0B5-2941-9312-0F05435F2E06}"/>
              </a:ext>
            </a:extLst>
          </p:cNvPr>
          <p:cNvSpPr/>
          <p:nvPr/>
        </p:nvSpPr>
        <p:spPr>
          <a:xfrm>
            <a:off x="1509076" y="4640238"/>
            <a:ext cx="8957626" cy="2074459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4317419-4308-CF4C-AA06-30C90D1AD563}"/>
              </a:ext>
            </a:extLst>
          </p:cNvPr>
          <p:cNvGrpSpPr/>
          <p:nvPr/>
        </p:nvGrpSpPr>
        <p:grpSpPr>
          <a:xfrm flipH="1">
            <a:off x="4146933" y="3182040"/>
            <a:ext cx="3637131" cy="954107"/>
            <a:chOff x="1219200" y="4876799"/>
            <a:chExt cx="5181606" cy="1384995"/>
          </a:xfrm>
        </p:grpSpPr>
        <p:sp>
          <p:nvSpPr>
            <p:cNvPr id="56" name="Rectangular Callout 55">
              <a:extLst>
                <a:ext uri="{FF2B5EF4-FFF2-40B4-BE49-F238E27FC236}">
                  <a16:creationId xmlns:a16="http://schemas.microsoft.com/office/drawing/2014/main" id="{2BA4D78C-DC44-F846-AF7B-B2E5EBADF623}"/>
                </a:ext>
              </a:extLst>
            </p:cNvPr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42277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83AA757-D883-D64B-A56B-45CB8AA57F70}"/>
                </a:ext>
              </a:extLst>
            </p:cNvPr>
            <p:cNvSpPr txBox="1"/>
            <p:nvPr/>
          </p:nvSpPr>
          <p:spPr>
            <a:xfrm>
              <a:off x="1219205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All devices implement the first three layers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F7C743C-6804-C64C-8218-7CAE43E30571}"/>
              </a:ext>
            </a:extLst>
          </p:cNvPr>
          <p:cNvGrpSpPr/>
          <p:nvPr/>
        </p:nvGrpSpPr>
        <p:grpSpPr>
          <a:xfrm flipH="1">
            <a:off x="4074997" y="3292596"/>
            <a:ext cx="3591637" cy="954107"/>
            <a:chOff x="1219200" y="4876799"/>
            <a:chExt cx="5181606" cy="1384995"/>
          </a:xfrm>
        </p:grpSpPr>
        <p:sp>
          <p:nvSpPr>
            <p:cNvPr id="59" name="Rectangular Callout 58">
              <a:extLst>
                <a:ext uri="{FF2B5EF4-FFF2-40B4-BE49-F238E27FC236}">
                  <a16:creationId xmlns:a16="http://schemas.microsoft.com/office/drawing/2014/main" id="{F348AF7B-19E8-7943-84E5-68454CF257F8}"/>
                </a:ext>
              </a:extLst>
            </p:cNvPr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42675"/>
                <a:gd name="adj2" fmla="val 23835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042B28F-D6A4-E24E-8100-156870B013C6}"/>
                </a:ext>
              </a:extLst>
            </p:cNvPr>
            <p:cNvSpPr txBox="1"/>
            <p:nvPr/>
          </p:nvSpPr>
          <p:spPr>
            <a:xfrm>
              <a:off x="1219205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Layers communicate peer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-to-peer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D3C94A4-D05A-654E-9C0E-7088BEE07E4A}"/>
              </a:ext>
            </a:extLst>
          </p:cNvPr>
          <p:cNvGrpSpPr/>
          <p:nvPr/>
        </p:nvGrpSpPr>
        <p:grpSpPr>
          <a:xfrm flipH="1">
            <a:off x="4074994" y="3006007"/>
            <a:ext cx="3591641" cy="954107"/>
            <a:chOff x="1219200" y="4876799"/>
            <a:chExt cx="5181606" cy="1384995"/>
          </a:xfrm>
        </p:grpSpPr>
        <p:sp>
          <p:nvSpPr>
            <p:cNvPr id="62" name="Rectangular Callout 61">
              <a:extLst>
                <a:ext uri="{FF2B5EF4-FFF2-40B4-BE49-F238E27FC236}">
                  <a16:creationId xmlns:a16="http://schemas.microsoft.com/office/drawing/2014/main" id="{3B2EE324-F3CA-4542-92D4-490F114E3DB4}"/>
                </a:ext>
              </a:extLst>
            </p:cNvPr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33012"/>
                <a:gd name="adj2" fmla="val 10389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0CD9401-6ECE-C74F-86E4-A05BEB816307}"/>
                </a:ext>
              </a:extLst>
            </p:cNvPr>
            <p:cNvSpPr txBox="1"/>
            <p:nvPr/>
          </p:nvSpPr>
          <p:spPr>
            <a:xfrm>
              <a:off x="1219205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Layers communicate peer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-to-peer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4" name="Freeform 63">
            <a:extLst>
              <a:ext uri="{FF2B5EF4-FFF2-40B4-BE49-F238E27FC236}">
                <a16:creationId xmlns:a16="http://schemas.microsoft.com/office/drawing/2014/main" id="{4017F81A-B86F-3648-845E-984F7E07072A}"/>
              </a:ext>
            </a:extLst>
          </p:cNvPr>
          <p:cNvSpPr/>
          <p:nvPr/>
        </p:nvSpPr>
        <p:spPr>
          <a:xfrm>
            <a:off x="2755476" y="2661314"/>
            <a:ext cx="6510224" cy="3620814"/>
          </a:xfrm>
          <a:custGeom>
            <a:avLst/>
            <a:gdLst>
              <a:gd name="connsiteX0" fmla="*/ 196415 w 7225012"/>
              <a:gd name="connsiteY0" fmla="*/ 208102 h 4187963"/>
              <a:gd name="connsiteX1" fmla="*/ 251006 w 7225012"/>
              <a:gd name="connsiteY1" fmla="*/ 3824759 h 4187963"/>
              <a:gd name="connsiteX2" fmla="*/ 2666659 w 7225012"/>
              <a:gd name="connsiteY2" fmla="*/ 3852055 h 4187963"/>
              <a:gd name="connsiteX3" fmla="*/ 2734898 w 7225012"/>
              <a:gd name="connsiteY3" fmla="*/ 2664699 h 4187963"/>
              <a:gd name="connsiteX4" fmla="*/ 4236152 w 7225012"/>
              <a:gd name="connsiteY4" fmla="*/ 2596461 h 4187963"/>
              <a:gd name="connsiteX5" fmla="*/ 4290743 w 7225012"/>
              <a:gd name="connsiteY5" fmla="*/ 3920293 h 4187963"/>
              <a:gd name="connsiteX6" fmla="*/ 6747340 w 7225012"/>
              <a:gd name="connsiteY6" fmla="*/ 3838407 h 4187963"/>
              <a:gd name="connsiteX7" fmla="*/ 6760988 w 7225012"/>
              <a:gd name="connsiteY7" fmla="*/ 317285 h 4187963"/>
              <a:gd name="connsiteX8" fmla="*/ 7225012 w 7225012"/>
              <a:gd name="connsiteY8" fmla="*/ 385523 h 4187963"/>
              <a:gd name="connsiteX0" fmla="*/ 196415 w 6916918"/>
              <a:gd name="connsiteY0" fmla="*/ 0 h 3979861"/>
              <a:gd name="connsiteX1" fmla="*/ 251006 w 6916918"/>
              <a:gd name="connsiteY1" fmla="*/ 3616657 h 3979861"/>
              <a:gd name="connsiteX2" fmla="*/ 2666659 w 6916918"/>
              <a:gd name="connsiteY2" fmla="*/ 3643953 h 3979861"/>
              <a:gd name="connsiteX3" fmla="*/ 2734898 w 6916918"/>
              <a:gd name="connsiteY3" fmla="*/ 2456597 h 3979861"/>
              <a:gd name="connsiteX4" fmla="*/ 4236152 w 6916918"/>
              <a:gd name="connsiteY4" fmla="*/ 2388359 h 3979861"/>
              <a:gd name="connsiteX5" fmla="*/ 4290743 w 6916918"/>
              <a:gd name="connsiteY5" fmla="*/ 3712191 h 3979861"/>
              <a:gd name="connsiteX6" fmla="*/ 6747340 w 6916918"/>
              <a:gd name="connsiteY6" fmla="*/ 3630305 h 3979861"/>
              <a:gd name="connsiteX7" fmla="*/ 6760988 w 6916918"/>
              <a:gd name="connsiteY7" fmla="*/ 109183 h 3979861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40553 w 6705126"/>
              <a:gd name="connsiteY0" fmla="*/ 0 h 3897581"/>
              <a:gd name="connsiteX1" fmla="*/ 195144 w 6705126"/>
              <a:gd name="connsiteY1" fmla="*/ 3616657 h 3897581"/>
              <a:gd name="connsiteX2" fmla="*/ 2610797 w 6705126"/>
              <a:gd name="connsiteY2" fmla="*/ 3643953 h 3897581"/>
              <a:gd name="connsiteX3" fmla="*/ 2679036 w 6705126"/>
              <a:gd name="connsiteY3" fmla="*/ 2456597 h 3897581"/>
              <a:gd name="connsiteX4" fmla="*/ 4180290 w 6705126"/>
              <a:gd name="connsiteY4" fmla="*/ 2388359 h 3897581"/>
              <a:gd name="connsiteX5" fmla="*/ 4234881 w 6705126"/>
              <a:gd name="connsiteY5" fmla="*/ 3712191 h 3897581"/>
              <a:gd name="connsiteX6" fmla="*/ 6691478 w 6705126"/>
              <a:gd name="connsiteY6" fmla="*/ 3630305 h 3897581"/>
              <a:gd name="connsiteX7" fmla="*/ 6705126 w 6705126"/>
              <a:gd name="connsiteY7" fmla="*/ 109183 h 3897581"/>
              <a:gd name="connsiteX0" fmla="*/ 140553 w 6705126"/>
              <a:gd name="connsiteY0" fmla="*/ 0 h 3897581"/>
              <a:gd name="connsiteX1" fmla="*/ 195144 w 6705126"/>
              <a:gd name="connsiteY1" fmla="*/ 3616657 h 3897581"/>
              <a:gd name="connsiteX2" fmla="*/ 2610797 w 6705126"/>
              <a:gd name="connsiteY2" fmla="*/ 3643953 h 3897581"/>
              <a:gd name="connsiteX3" fmla="*/ 2679036 w 6705126"/>
              <a:gd name="connsiteY3" fmla="*/ 2456597 h 3897581"/>
              <a:gd name="connsiteX4" fmla="*/ 4180290 w 6705126"/>
              <a:gd name="connsiteY4" fmla="*/ 2388359 h 3897581"/>
              <a:gd name="connsiteX5" fmla="*/ 4234881 w 6705126"/>
              <a:gd name="connsiteY5" fmla="*/ 3712191 h 3897581"/>
              <a:gd name="connsiteX6" fmla="*/ 6691478 w 6705126"/>
              <a:gd name="connsiteY6" fmla="*/ 3630305 h 3897581"/>
              <a:gd name="connsiteX7" fmla="*/ 6705126 w 6705126"/>
              <a:gd name="connsiteY7" fmla="*/ 109183 h 3897581"/>
              <a:gd name="connsiteX0" fmla="*/ 140553 w 6705126"/>
              <a:gd name="connsiteY0" fmla="*/ 0 h 3897581"/>
              <a:gd name="connsiteX1" fmla="*/ 195144 w 6705126"/>
              <a:gd name="connsiteY1" fmla="*/ 3616657 h 3897581"/>
              <a:gd name="connsiteX2" fmla="*/ 2610797 w 6705126"/>
              <a:gd name="connsiteY2" fmla="*/ 3643953 h 3897581"/>
              <a:gd name="connsiteX3" fmla="*/ 2679036 w 6705126"/>
              <a:gd name="connsiteY3" fmla="*/ 2456597 h 3897581"/>
              <a:gd name="connsiteX4" fmla="*/ 4180290 w 6705126"/>
              <a:gd name="connsiteY4" fmla="*/ 2388359 h 3897581"/>
              <a:gd name="connsiteX5" fmla="*/ 4234881 w 6705126"/>
              <a:gd name="connsiteY5" fmla="*/ 3712191 h 3897581"/>
              <a:gd name="connsiteX6" fmla="*/ 6691478 w 6705126"/>
              <a:gd name="connsiteY6" fmla="*/ 3630305 h 3897581"/>
              <a:gd name="connsiteX7" fmla="*/ 6705126 w 6705126"/>
              <a:gd name="connsiteY7" fmla="*/ 109183 h 3897581"/>
              <a:gd name="connsiteX0" fmla="*/ 0 w 6564573"/>
              <a:gd name="connsiteY0" fmla="*/ 0 h 3897581"/>
              <a:gd name="connsiteX1" fmla="*/ 54591 w 6564573"/>
              <a:gd name="connsiteY1" fmla="*/ 3616657 h 3897581"/>
              <a:gd name="connsiteX2" fmla="*/ 2470244 w 6564573"/>
              <a:gd name="connsiteY2" fmla="*/ 3643953 h 3897581"/>
              <a:gd name="connsiteX3" fmla="*/ 2538483 w 6564573"/>
              <a:gd name="connsiteY3" fmla="*/ 2456597 h 3897581"/>
              <a:gd name="connsiteX4" fmla="*/ 4039737 w 6564573"/>
              <a:gd name="connsiteY4" fmla="*/ 2388359 h 3897581"/>
              <a:gd name="connsiteX5" fmla="*/ 4094328 w 6564573"/>
              <a:gd name="connsiteY5" fmla="*/ 3712191 h 3897581"/>
              <a:gd name="connsiteX6" fmla="*/ 6550925 w 6564573"/>
              <a:gd name="connsiteY6" fmla="*/ 3630305 h 3897581"/>
              <a:gd name="connsiteX7" fmla="*/ 6564573 w 6564573"/>
              <a:gd name="connsiteY7" fmla="*/ 109183 h 3897581"/>
              <a:gd name="connsiteX0" fmla="*/ 0 w 6564573"/>
              <a:gd name="connsiteY0" fmla="*/ 0 h 3717182"/>
              <a:gd name="connsiteX1" fmla="*/ 54591 w 6564573"/>
              <a:gd name="connsiteY1" fmla="*/ 3616657 h 3717182"/>
              <a:gd name="connsiteX2" fmla="*/ 2470244 w 6564573"/>
              <a:gd name="connsiteY2" fmla="*/ 3643953 h 3717182"/>
              <a:gd name="connsiteX3" fmla="*/ 2538483 w 6564573"/>
              <a:gd name="connsiteY3" fmla="*/ 2456597 h 3717182"/>
              <a:gd name="connsiteX4" fmla="*/ 4039737 w 6564573"/>
              <a:gd name="connsiteY4" fmla="*/ 2388359 h 3717182"/>
              <a:gd name="connsiteX5" fmla="*/ 4094328 w 6564573"/>
              <a:gd name="connsiteY5" fmla="*/ 3712191 h 3717182"/>
              <a:gd name="connsiteX6" fmla="*/ 6550925 w 6564573"/>
              <a:gd name="connsiteY6" fmla="*/ 3630305 h 3717182"/>
              <a:gd name="connsiteX7" fmla="*/ 6564573 w 6564573"/>
              <a:gd name="connsiteY7" fmla="*/ 109183 h 3717182"/>
              <a:gd name="connsiteX0" fmla="*/ 41011 w 6510050"/>
              <a:gd name="connsiteY0" fmla="*/ 0 h 3717182"/>
              <a:gd name="connsiteX1" fmla="*/ 68 w 6510050"/>
              <a:gd name="connsiteY1" fmla="*/ 3616657 h 3717182"/>
              <a:gd name="connsiteX2" fmla="*/ 2415721 w 6510050"/>
              <a:gd name="connsiteY2" fmla="*/ 3643953 h 3717182"/>
              <a:gd name="connsiteX3" fmla="*/ 2483960 w 6510050"/>
              <a:gd name="connsiteY3" fmla="*/ 2456597 h 3717182"/>
              <a:gd name="connsiteX4" fmla="*/ 3985214 w 6510050"/>
              <a:gd name="connsiteY4" fmla="*/ 2388359 h 3717182"/>
              <a:gd name="connsiteX5" fmla="*/ 4039805 w 6510050"/>
              <a:gd name="connsiteY5" fmla="*/ 3712191 h 3717182"/>
              <a:gd name="connsiteX6" fmla="*/ 6496402 w 6510050"/>
              <a:gd name="connsiteY6" fmla="*/ 3630305 h 3717182"/>
              <a:gd name="connsiteX7" fmla="*/ 6510050 w 6510050"/>
              <a:gd name="connsiteY7" fmla="*/ 109183 h 3717182"/>
              <a:gd name="connsiteX0" fmla="*/ 242 w 6510224"/>
              <a:gd name="connsiteY0" fmla="*/ 0 h 3717182"/>
              <a:gd name="connsiteX1" fmla="*/ 242 w 6510224"/>
              <a:gd name="connsiteY1" fmla="*/ 3616657 h 3717182"/>
              <a:gd name="connsiteX2" fmla="*/ 2415895 w 6510224"/>
              <a:gd name="connsiteY2" fmla="*/ 3643953 h 3717182"/>
              <a:gd name="connsiteX3" fmla="*/ 2484134 w 6510224"/>
              <a:gd name="connsiteY3" fmla="*/ 2456597 h 3717182"/>
              <a:gd name="connsiteX4" fmla="*/ 3985388 w 6510224"/>
              <a:gd name="connsiteY4" fmla="*/ 2388359 h 3717182"/>
              <a:gd name="connsiteX5" fmla="*/ 4039979 w 6510224"/>
              <a:gd name="connsiteY5" fmla="*/ 3712191 h 3717182"/>
              <a:gd name="connsiteX6" fmla="*/ 6496576 w 6510224"/>
              <a:gd name="connsiteY6" fmla="*/ 3630305 h 3717182"/>
              <a:gd name="connsiteX7" fmla="*/ 6510224 w 6510224"/>
              <a:gd name="connsiteY7" fmla="*/ 109183 h 3717182"/>
              <a:gd name="connsiteX0" fmla="*/ 242 w 6510224"/>
              <a:gd name="connsiteY0" fmla="*/ 0 h 3717182"/>
              <a:gd name="connsiteX1" fmla="*/ 242 w 6510224"/>
              <a:gd name="connsiteY1" fmla="*/ 3616657 h 3717182"/>
              <a:gd name="connsiteX2" fmla="*/ 2456838 w 6510224"/>
              <a:gd name="connsiteY2" fmla="*/ 3616657 h 3717182"/>
              <a:gd name="connsiteX3" fmla="*/ 2484134 w 6510224"/>
              <a:gd name="connsiteY3" fmla="*/ 2456597 h 3717182"/>
              <a:gd name="connsiteX4" fmla="*/ 3985388 w 6510224"/>
              <a:gd name="connsiteY4" fmla="*/ 2388359 h 3717182"/>
              <a:gd name="connsiteX5" fmla="*/ 4039979 w 6510224"/>
              <a:gd name="connsiteY5" fmla="*/ 3712191 h 3717182"/>
              <a:gd name="connsiteX6" fmla="*/ 6496576 w 6510224"/>
              <a:gd name="connsiteY6" fmla="*/ 3630305 h 3717182"/>
              <a:gd name="connsiteX7" fmla="*/ 6510224 w 6510224"/>
              <a:gd name="connsiteY7" fmla="*/ 109183 h 3717182"/>
              <a:gd name="connsiteX0" fmla="*/ 242 w 6510224"/>
              <a:gd name="connsiteY0" fmla="*/ 0 h 3717182"/>
              <a:gd name="connsiteX1" fmla="*/ 242 w 6510224"/>
              <a:gd name="connsiteY1" fmla="*/ 3616657 h 3717182"/>
              <a:gd name="connsiteX2" fmla="*/ 2456838 w 6510224"/>
              <a:gd name="connsiteY2" fmla="*/ 3616657 h 3717182"/>
              <a:gd name="connsiteX3" fmla="*/ 2484134 w 6510224"/>
              <a:gd name="connsiteY3" fmla="*/ 2456597 h 3717182"/>
              <a:gd name="connsiteX4" fmla="*/ 4026331 w 6510224"/>
              <a:gd name="connsiteY4" fmla="*/ 2470246 h 3717182"/>
              <a:gd name="connsiteX5" fmla="*/ 4039979 w 6510224"/>
              <a:gd name="connsiteY5" fmla="*/ 3712191 h 3717182"/>
              <a:gd name="connsiteX6" fmla="*/ 6496576 w 6510224"/>
              <a:gd name="connsiteY6" fmla="*/ 3630305 h 3717182"/>
              <a:gd name="connsiteX7" fmla="*/ 6510224 w 6510224"/>
              <a:gd name="connsiteY7" fmla="*/ 109183 h 3717182"/>
              <a:gd name="connsiteX0" fmla="*/ 242 w 6510224"/>
              <a:gd name="connsiteY0" fmla="*/ 0 h 3730119"/>
              <a:gd name="connsiteX1" fmla="*/ 242 w 6510224"/>
              <a:gd name="connsiteY1" fmla="*/ 3616657 h 3730119"/>
              <a:gd name="connsiteX2" fmla="*/ 2456838 w 6510224"/>
              <a:gd name="connsiteY2" fmla="*/ 3616657 h 3730119"/>
              <a:gd name="connsiteX3" fmla="*/ 2484134 w 6510224"/>
              <a:gd name="connsiteY3" fmla="*/ 2456597 h 3730119"/>
              <a:gd name="connsiteX4" fmla="*/ 4026331 w 6510224"/>
              <a:gd name="connsiteY4" fmla="*/ 2470246 h 3730119"/>
              <a:gd name="connsiteX5" fmla="*/ 4039979 w 6510224"/>
              <a:gd name="connsiteY5" fmla="*/ 3712191 h 3730119"/>
              <a:gd name="connsiteX6" fmla="*/ 6496576 w 6510224"/>
              <a:gd name="connsiteY6" fmla="*/ 3725839 h 3730119"/>
              <a:gd name="connsiteX7" fmla="*/ 6510224 w 6510224"/>
              <a:gd name="connsiteY7" fmla="*/ 109183 h 3730119"/>
              <a:gd name="connsiteX0" fmla="*/ 242 w 6510224"/>
              <a:gd name="connsiteY0" fmla="*/ 13647 h 3620936"/>
              <a:gd name="connsiteX1" fmla="*/ 242 w 6510224"/>
              <a:gd name="connsiteY1" fmla="*/ 3507474 h 3620936"/>
              <a:gd name="connsiteX2" fmla="*/ 2456838 w 6510224"/>
              <a:gd name="connsiteY2" fmla="*/ 3507474 h 3620936"/>
              <a:gd name="connsiteX3" fmla="*/ 2484134 w 6510224"/>
              <a:gd name="connsiteY3" fmla="*/ 2347414 h 3620936"/>
              <a:gd name="connsiteX4" fmla="*/ 4026331 w 6510224"/>
              <a:gd name="connsiteY4" fmla="*/ 2361063 h 3620936"/>
              <a:gd name="connsiteX5" fmla="*/ 4039979 w 6510224"/>
              <a:gd name="connsiteY5" fmla="*/ 3603008 h 3620936"/>
              <a:gd name="connsiteX6" fmla="*/ 6496576 w 6510224"/>
              <a:gd name="connsiteY6" fmla="*/ 3616656 h 3620936"/>
              <a:gd name="connsiteX7" fmla="*/ 6510224 w 6510224"/>
              <a:gd name="connsiteY7" fmla="*/ 0 h 3620936"/>
              <a:gd name="connsiteX0" fmla="*/ 242 w 6510224"/>
              <a:gd name="connsiteY0" fmla="*/ 81886 h 3689175"/>
              <a:gd name="connsiteX1" fmla="*/ 242 w 6510224"/>
              <a:gd name="connsiteY1" fmla="*/ 3575713 h 3689175"/>
              <a:gd name="connsiteX2" fmla="*/ 2456838 w 6510224"/>
              <a:gd name="connsiteY2" fmla="*/ 3575713 h 3689175"/>
              <a:gd name="connsiteX3" fmla="*/ 2484134 w 6510224"/>
              <a:gd name="connsiteY3" fmla="*/ 2415653 h 3689175"/>
              <a:gd name="connsiteX4" fmla="*/ 4026331 w 6510224"/>
              <a:gd name="connsiteY4" fmla="*/ 2429302 h 3689175"/>
              <a:gd name="connsiteX5" fmla="*/ 4039979 w 6510224"/>
              <a:gd name="connsiteY5" fmla="*/ 3671247 h 3689175"/>
              <a:gd name="connsiteX6" fmla="*/ 6496576 w 6510224"/>
              <a:gd name="connsiteY6" fmla="*/ 3684895 h 3689175"/>
              <a:gd name="connsiteX7" fmla="*/ 6510224 w 6510224"/>
              <a:gd name="connsiteY7" fmla="*/ 0 h 3689175"/>
              <a:gd name="connsiteX0" fmla="*/ 242 w 6510224"/>
              <a:gd name="connsiteY0" fmla="*/ 122829 h 3730118"/>
              <a:gd name="connsiteX1" fmla="*/ 242 w 6510224"/>
              <a:gd name="connsiteY1" fmla="*/ 3616656 h 3730118"/>
              <a:gd name="connsiteX2" fmla="*/ 2456838 w 6510224"/>
              <a:gd name="connsiteY2" fmla="*/ 3616656 h 3730118"/>
              <a:gd name="connsiteX3" fmla="*/ 2484134 w 6510224"/>
              <a:gd name="connsiteY3" fmla="*/ 2456596 h 3730118"/>
              <a:gd name="connsiteX4" fmla="*/ 4026331 w 6510224"/>
              <a:gd name="connsiteY4" fmla="*/ 2470245 h 3730118"/>
              <a:gd name="connsiteX5" fmla="*/ 4039979 w 6510224"/>
              <a:gd name="connsiteY5" fmla="*/ 3712190 h 3730118"/>
              <a:gd name="connsiteX6" fmla="*/ 6496576 w 6510224"/>
              <a:gd name="connsiteY6" fmla="*/ 3725838 h 3730118"/>
              <a:gd name="connsiteX7" fmla="*/ 6510224 w 6510224"/>
              <a:gd name="connsiteY7" fmla="*/ 0 h 3730118"/>
              <a:gd name="connsiteX0" fmla="*/ 242 w 6510224"/>
              <a:gd name="connsiteY0" fmla="*/ 122829 h 3725838"/>
              <a:gd name="connsiteX1" fmla="*/ 242 w 6510224"/>
              <a:gd name="connsiteY1" fmla="*/ 3616656 h 3725838"/>
              <a:gd name="connsiteX2" fmla="*/ 2456838 w 6510224"/>
              <a:gd name="connsiteY2" fmla="*/ 3616656 h 3725838"/>
              <a:gd name="connsiteX3" fmla="*/ 2484134 w 6510224"/>
              <a:gd name="connsiteY3" fmla="*/ 2456596 h 3725838"/>
              <a:gd name="connsiteX4" fmla="*/ 4026331 w 6510224"/>
              <a:gd name="connsiteY4" fmla="*/ 2470245 h 3725838"/>
              <a:gd name="connsiteX5" fmla="*/ 4039979 w 6510224"/>
              <a:gd name="connsiteY5" fmla="*/ 3589360 h 3725838"/>
              <a:gd name="connsiteX6" fmla="*/ 6496576 w 6510224"/>
              <a:gd name="connsiteY6" fmla="*/ 3725838 h 3725838"/>
              <a:gd name="connsiteX7" fmla="*/ 6510224 w 6510224"/>
              <a:gd name="connsiteY7" fmla="*/ 0 h 3725838"/>
              <a:gd name="connsiteX0" fmla="*/ 242 w 6510224"/>
              <a:gd name="connsiteY0" fmla="*/ 122829 h 3620814"/>
              <a:gd name="connsiteX1" fmla="*/ 242 w 6510224"/>
              <a:gd name="connsiteY1" fmla="*/ 3616656 h 3620814"/>
              <a:gd name="connsiteX2" fmla="*/ 2456838 w 6510224"/>
              <a:gd name="connsiteY2" fmla="*/ 3616656 h 3620814"/>
              <a:gd name="connsiteX3" fmla="*/ 2484134 w 6510224"/>
              <a:gd name="connsiteY3" fmla="*/ 2456596 h 3620814"/>
              <a:gd name="connsiteX4" fmla="*/ 4026331 w 6510224"/>
              <a:gd name="connsiteY4" fmla="*/ 2470245 h 3620814"/>
              <a:gd name="connsiteX5" fmla="*/ 4039979 w 6510224"/>
              <a:gd name="connsiteY5" fmla="*/ 3589360 h 3620814"/>
              <a:gd name="connsiteX6" fmla="*/ 6496576 w 6510224"/>
              <a:gd name="connsiteY6" fmla="*/ 3589360 h 3620814"/>
              <a:gd name="connsiteX7" fmla="*/ 6510224 w 6510224"/>
              <a:gd name="connsiteY7" fmla="*/ 0 h 36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0224" h="3620814">
                <a:moveTo>
                  <a:pt x="242" y="122829"/>
                </a:moveTo>
                <a:cubicBezTo>
                  <a:pt x="12753" y="126241"/>
                  <a:pt x="-2032" y="3596185"/>
                  <a:pt x="242" y="3616656"/>
                </a:cubicBezTo>
                <a:cubicBezTo>
                  <a:pt x="-11131" y="3596185"/>
                  <a:pt x="2438641" y="3632578"/>
                  <a:pt x="2456838" y="3616656"/>
                </a:cubicBezTo>
                <a:cubicBezTo>
                  <a:pt x="2475035" y="3600734"/>
                  <a:pt x="2481860" y="2447498"/>
                  <a:pt x="2484134" y="2456596"/>
                </a:cubicBezTo>
                <a:cubicBezTo>
                  <a:pt x="2486408" y="2465694"/>
                  <a:pt x="4012683" y="2452047"/>
                  <a:pt x="4026331" y="2470245"/>
                </a:cubicBezTo>
                <a:cubicBezTo>
                  <a:pt x="4039979" y="2488443"/>
                  <a:pt x="4017233" y="3559790"/>
                  <a:pt x="4039979" y="3589360"/>
                </a:cubicBezTo>
                <a:cubicBezTo>
                  <a:pt x="4062725" y="3618930"/>
                  <a:pt x="6467006" y="3589360"/>
                  <a:pt x="6496576" y="3589360"/>
                </a:cubicBezTo>
                <a:cubicBezTo>
                  <a:pt x="6526146" y="3589360"/>
                  <a:pt x="6485203" y="29570"/>
                  <a:pt x="6510224" y="0"/>
                </a:cubicBezTo>
              </a:path>
            </a:pathLst>
          </a:custGeom>
          <a:noFill/>
          <a:ln w="114300">
            <a:solidFill>
              <a:schemeClr val="accent1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D956CC5-5D94-40A7-B1BB-283D4A4E3B7C}"/>
              </a:ext>
            </a:extLst>
          </p:cNvPr>
          <p:cNvGrpSpPr/>
          <p:nvPr/>
        </p:nvGrpSpPr>
        <p:grpSpPr>
          <a:xfrm>
            <a:off x="111632" y="2590506"/>
            <a:ext cx="1218588" cy="3917421"/>
            <a:chOff x="111632" y="2590506"/>
            <a:chExt cx="1218588" cy="3917421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6FCD5E4-400A-4B01-8751-83A40F012551}"/>
                </a:ext>
              </a:extLst>
            </p:cNvPr>
            <p:cNvSpPr/>
            <p:nvPr/>
          </p:nvSpPr>
          <p:spPr>
            <a:xfrm>
              <a:off x="121920" y="2590506"/>
              <a:ext cx="1208300" cy="4515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868E7D1-A2F4-4AD7-B0C1-05065EAE6B18}"/>
                </a:ext>
              </a:extLst>
            </p:cNvPr>
            <p:cNvSpPr/>
            <p:nvPr/>
          </p:nvSpPr>
          <p:spPr>
            <a:xfrm>
              <a:off x="121920" y="3159481"/>
              <a:ext cx="1207400" cy="4515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People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7664553-BB87-40FF-BC3B-D4B1152D791A}"/>
                </a:ext>
              </a:extLst>
            </p:cNvPr>
            <p:cNvSpPr/>
            <p:nvPr/>
          </p:nvSpPr>
          <p:spPr>
            <a:xfrm>
              <a:off x="121920" y="3720954"/>
              <a:ext cx="1192146" cy="4515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Seem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ED3016E-18FE-410E-9506-FE95D8F5C2AB}"/>
                </a:ext>
              </a:extLst>
            </p:cNvPr>
            <p:cNvSpPr/>
            <p:nvPr/>
          </p:nvSpPr>
          <p:spPr>
            <a:xfrm>
              <a:off x="121920" y="4307490"/>
              <a:ext cx="1197112" cy="4515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7C3969B-B747-4C89-9031-E345ED305032}"/>
                </a:ext>
              </a:extLst>
            </p:cNvPr>
            <p:cNvSpPr/>
            <p:nvPr/>
          </p:nvSpPr>
          <p:spPr>
            <a:xfrm>
              <a:off x="117251" y="4880667"/>
              <a:ext cx="1207400" cy="4515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Need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ABF87BC-BAFB-4DA6-86D7-B35DF9DD82D2}"/>
                </a:ext>
              </a:extLst>
            </p:cNvPr>
            <p:cNvSpPr/>
            <p:nvPr/>
          </p:nvSpPr>
          <p:spPr>
            <a:xfrm>
              <a:off x="111632" y="5458401"/>
              <a:ext cx="1207400" cy="4515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3FF1CB8-8C39-41C8-9383-4D5B67F7103B}"/>
                </a:ext>
              </a:extLst>
            </p:cNvPr>
            <p:cNvSpPr/>
            <p:nvPr/>
          </p:nvSpPr>
          <p:spPr>
            <a:xfrm>
              <a:off x="121920" y="6056328"/>
              <a:ext cx="1192146" cy="4515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959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6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B64F-1592-ED4A-98AC-C1565728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C8F2-479D-9049-A8E7-53B7BDB8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4494" y="1825625"/>
            <a:ext cx="7019306" cy="4351338"/>
          </a:xfrm>
        </p:spPr>
        <p:txBody>
          <a:bodyPr/>
          <a:lstStyle/>
          <a:p>
            <a:r>
              <a:rPr lang="en-US" dirty="0"/>
              <a:t>Service</a:t>
            </a:r>
          </a:p>
          <a:p>
            <a:pPr lvl="1"/>
            <a:r>
              <a:rPr lang="en-US" dirty="0"/>
              <a:t>What does this layer </a:t>
            </a:r>
            <a:r>
              <a:rPr lang="en-US" i="1" dirty="0"/>
              <a:t>do?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Interface</a:t>
            </a:r>
          </a:p>
          <a:p>
            <a:pPr lvl="1"/>
            <a:r>
              <a:rPr lang="en-US" dirty="0"/>
              <a:t>How do you </a:t>
            </a:r>
            <a:r>
              <a:rPr lang="en-US" i="1" dirty="0"/>
              <a:t>access</a:t>
            </a:r>
            <a:r>
              <a:rPr lang="en-US" dirty="0"/>
              <a:t> this layer?</a:t>
            </a:r>
          </a:p>
          <a:p>
            <a:endParaRPr lang="en-US" dirty="0"/>
          </a:p>
          <a:p>
            <a:r>
              <a:rPr lang="en-US" dirty="0"/>
              <a:t>Protocol</a:t>
            </a:r>
          </a:p>
          <a:p>
            <a:pPr lvl="1"/>
            <a:r>
              <a:rPr lang="en-US" dirty="0"/>
              <a:t>How is this layer </a:t>
            </a:r>
            <a:r>
              <a:rPr lang="en-US" i="1" dirty="0"/>
              <a:t>implemented?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D4E492-6976-034D-B3F8-15F47E7B290A}"/>
              </a:ext>
            </a:extLst>
          </p:cNvPr>
          <p:cNvSpPr/>
          <p:nvPr/>
        </p:nvSpPr>
        <p:spPr>
          <a:xfrm>
            <a:off x="1098889" y="1957508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4AC6A8-E0DD-744D-AE2D-FAB1F29712AF}"/>
              </a:ext>
            </a:extLst>
          </p:cNvPr>
          <p:cNvSpPr txBox="1">
            <a:spLocks/>
          </p:cNvSpPr>
          <p:nvPr/>
        </p:nvSpPr>
        <p:spPr>
          <a:xfrm>
            <a:off x="1071467" y="1957508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1FC7CB-BD6A-A84A-A205-619A25512327}"/>
              </a:ext>
            </a:extLst>
          </p:cNvPr>
          <p:cNvSpPr/>
          <p:nvPr/>
        </p:nvSpPr>
        <p:spPr>
          <a:xfrm>
            <a:off x="1087649" y="2532996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4630E4-E199-664E-9EF0-DF71619A0B4A}"/>
              </a:ext>
            </a:extLst>
          </p:cNvPr>
          <p:cNvSpPr txBox="1">
            <a:spLocks/>
          </p:cNvSpPr>
          <p:nvPr/>
        </p:nvSpPr>
        <p:spPr>
          <a:xfrm>
            <a:off x="1060091" y="253299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81A41-B4F8-214A-9F0E-3F1BE87010D0}"/>
              </a:ext>
            </a:extLst>
          </p:cNvPr>
          <p:cNvSpPr/>
          <p:nvPr/>
        </p:nvSpPr>
        <p:spPr>
          <a:xfrm>
            <a:off x="1087780" y="3106173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16F84A-3D50-2843-9B9B-3047456F1411}"/>
              </a:ext>
            </a:extLst>
          </p:cNvPr>
          <p:cNvSpPr txBox="1">
            <a:spLocks/>
          </p:cNvSpPr>
          <p:nvPr/>
        </p:nvSpPr>
        <p:spPr>
          <a:xfrm>
            <a:off x="1060222" y="310617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C929E2-845F-5F4E-82F3-C1126EFE9668}"/>
              </a:ext>
            </a:extLst>
          </p:cNvPr>
          <p:cNvSpPr/>
          <p:nvPr/>
        </p:nvSpPr>
        <p:spPr>
          <a:xfrm>
            <a:off x="1087780" y="3679350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775F990-16E1-BD4A-9C70-958CF007A230}"/>
              </a:ext>
            </a:extLst>
          </p:cNvPr>
          <p:cNvSpPr txBox="1">
            <a:spLocks/>
          </p:cNvSpPr>
          <p:nvPr/>
        </p:nvSpPr>
        <p:spPr>
          <a:xfrm>
            <a:off x="1060222" y="367935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E861C1-D6E0-694F-935E-2C64205B62FE}"/>
              </a:ext>
            </a:extLst>
          </p:cNvPr>
          <p:cNvSpPr/>
          <p:nvPr/>
        </p:nvSpPr>
        <p:spPr>
          <a:xfrm>
            <a:off x="1087780" y="4252527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531E2D-39F2-AC49-B288-522CBD648727}"/>
              </a:ext>
            </a:extLst>
          </p:cNvPr>
          <p:cNvSpPr txBox="1">
            <a:spLocks/>
          </p:cNvSpPr>
          <p:nvPr/>
        </p:nvSpPr>
        <p:spPr>
          <a:xfrm>
            <a:off x="1060222" y="4252527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23C442-4023-DD4F-8CCD-AB52DD91FDC6}"/>
              </a:ext>
            </a:extLst>
          </p:cNvPr>
          <p:cNvSpPr/>
          <p:nvPr/>
        </p:nvSpPr>
        <p:spPr>
          <a:xfrm>
            <a:off x="1087780" y="4830261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94188E0-EE7D-ED4D-80E0-BA6325B52CAE}"/>
              </a:ext>
            </a:extLst>
          </p:cNvPr>
          <p:cNvSpPr txBox="1">
            <a:spLocks/>
          </p:cNvSpPr>
          <p:nvPr/>
        </p:nvSpPr>
        <p:spPr>
          <a:xfrm>
            <a:off x="1060222" y="483026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F2076F-7164-F748-9EFD-C6ADC834B6D3}"/>
              </a:ext>
            </a:extLst>
          </p:cNvPr>
          <p:cNvSpPr/>
          <p:nvPr/>
        </p:nvSpPr>
        <p:spPr>
          <a:xfrm>
            <a:off x="1087911" y="5403438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2EE2AF0-ED96-4143-9E9C-FC026A64764D}"/>
              </a:ext>
            </a:extLst>
          </p:cNvPr>
          <p:cNvSpPr txBox="1">
            <a:spLocks/>
          </p:cNvSpPr>
          <p:nvPr/>
        </p:nvSpPr>
        <p:spPr>
          <a:xfrm>
            <a:off x="1060353" y="540343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</p:spTree>
    <p:extLst>
      <p:ext uri="{BB962C8B-B14F-4D97-AF65-F5344CB8AC3E}">
        <p14:creationId xmlns:p14="http://schemas.microsoft.com/office/powerpoint/2010/main" val="3178550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B64F-1592-ED4A-98AC-C1565728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C8F2-479D-9049-A8E7-53B7BDB8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4494" y="1825625"/>
            <a:ext cx="701930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Service</a:t>
            </a:r>
          </a:p>
          <a:p>
            <a:pPr lvl="1"/>
            <a:r>
              <a:rPr lang="en-US" dirty="0"/>
              <a:t>Move information between two systems connected by a physical link</a:t>
            </a:r>
          </a:p>
          <a:p>
            <a:r>
              <a:rPr lang="en-US" dirty="0"/>
              <a:t>Interface</a:t>
            </a:r>
          </a:p>
          <a:p>
            <a:pPr lvl="1"/>
            <a:r>
              <a:rPr lang="en-US" dirty="0"/>
              <a:t>Specifies how to send one </a:t>
            </a:r>
            <a:r>
              <a:rPr lang="en-US" b="1" i="1" dirty="0"/>
              <a:t>bit</a:t>
            </a:r>
            <a:endParaRPr lang="en-US" dirty="0"/>
          </a:p>
          <a:p>
            <a:r>
              <a:rPr lang="en-US" dirty="0"/>
              <a:t>Protocol</a:t>
            </a:r>
          </a:p>
          <a:p>
            <a:pPr lvl="1"/>
            <a:r>
              <a:rPr lang="en-US" dirty="0"/>
              <a:t>Encoding scheme for one bit</a:t>
            </a:r>
          </a:p>
          <a:p>
            <a:pPr lvl="1"/>
            <a:r>
              <a:rPr lang="en-US" dirty="0"/>
              <a:t>Voltage levels</a:t>
            </a:r>
          </a:p>
          <a:p>
            <a:pPr lvl="1"/>
            <a:r>
              <a:rPr lang="en-US" dirty="0"/>
              <a:t>Timing of signals</a:t>
            </a:r>
          </a:p>
          <a:p>
            <a:r>
              <a:rPr lang="en-US" dirty="0"/>
              <a:t>Examples: coaxial cable, fiber optics, radio frequency transmitters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D4E492-6976-034D-B3F8-15F47E7B290A}"/>
              </a:ext>
            </a:extLst>
          </p:cNvPr>
          <p:cNvSpPr/>
          <p:nvPr/>
        </p:nvSpPr>
        <p:spPr>
          <a:xfrm>
            <a:off x="1098889" y="1957508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4AC6A8-E0DD-744D-AE2D-FAB1F29712AF}"/>
              </a:ext>
            </a:extLst>
          </p:cNvPr>
          <p:cNvSpPr txBox="1">
            <a:spLocks/>
          </p:cNvSpPr>
          <p:nvPr/>
        </p:nvSpPr>
        <p:spPr>
          <a:xfrm>
            <a:off x="1071467" y="1957508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1FC7CB-BD6A-A84A-A205-619A25512327}"/>
              </a:ext>
            </a:extLst>
          </p:cNvPr>
          <p:cNvSpPr/>
          <p:nvPr/>
        </p:nvSpPr>
        <p:spPr>
          <a:xfrm>
            <a:off x="1087649" y="2532996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4630E4-E199-664E-9EF0-DF71619A0B4A}"/>
              </a:ext>
            </a:extLst>
          </p:cNvPr>
          <p:cNvSpPr txBox="1">
            <a:spLocks/>
          </p:cNvSpPr>
          <p:nvPr/>
        </p:nvSpPr>
        <p:spPr>
          <a:xfrm>
            <a:off x="1060091" y="253299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81A41-B4F8-214A-9F0E-3F1BE87010D0}"/>
              </a:ext>
            </a:extLst>
          </p:cNvPr>
          <p:cNvSpPr/>
          <p:nvPr/>
        </p:nvSpPr>
        <p:spPr>
          <a:xfrm>
            <a:off x="1087780" y="3106173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16F84A-3D50-2843-9B9B-3047456F1411}"/>
              </a:ext>
            </a:extLst>
          </p:cNvPr>
          <p:cNvSpPr txBox="1">
            <a:spLocks/>
          </p:cNvSpPr>
          <p:nvPr/>
        </p:nvSpPr>
        <p:spPr>
          <a:xfrm>
            <a:off x="1060222" y="310617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C929E2-845F-5F4E-82F3-C1126EFE9668}"/>
              </a:ext>
            </a:extLst>
          </p:cNvPr>
          <p:cNvSpPr/>
          <p:nvPr/>
        </p:nvSpPr>
        <p:spPr>
          <a:xfrm>
            <a:off x="1087780" y="3679350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775F990-16E1-BD4A-9C70-958CF007A230}"/>
              </a:ext>
            </a:extLst>
          </p:cNvPr>
          <p:cNvSpPr txBox="1">
            <a:spLocks/>
          </p:cNvSpPr>
          <p:nvPr/>
        </p:nvSpPr>
        <p:spPr>
          <a:xfrm>
            <a:off x="1060222" y="367935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E861C1-D6E0-694F-935E-2C64205B62FE}"/>
              </a:ext>
            </a:extLst>
          </p:cNvPr>
          <p:cNvSpPr/>
          <p:nvPr/>
        </p:nvSpPr>
        <p:spPr>
          <a:xfrm>
            <a:off x="1087780" y="4252527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531E2D-39F2-AC49-B288-522CBD648727}"/>
              </a:ext>
            </a:extLst>
          </p:cNvPr>
          <p:cNvSpPr txBox="1">
            <a:spLocks/>
          </p:cNvSpPr>
          <p:nvPr/>
        </p:nvSpPr>
        <p:spPr>
          <a:xfrm>
            <a:off x="1060222" y="4252527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23C442-4023-DD4F-8CCD-AB52DD91FDC6}"/>
              </a:ext>
            </a:extLst>
          </p:cNvPr>
          <p:cNvSpPr/>
          <p:nvPr/>
        </p:nvSpPr>
        <p:spPr>
          <a:xfrm>
            <a:off x="1087780" y="4830261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94188E0-EE7D-ED4D-80E0-BA6325B52CAE}"/>
              </a:ext>
            </a:extLst>
          </p:cNvPr>
          <p:cNvSpPr txBox="1">
            <a:spLocks/>
          </p:cNvSpPr>
          <p:nvPr/>
        </p:nvSpPr>
        <p:spPr>
          <a:xfrm>
            <a:off x="1060222" y="483026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F2076F-7164-F748-9EFD-C6ADC834B6D3}"/>
              </a:ext>
            </a:extLst>
          </p:cNvPr>
          <p:cNvSpPr/>
          <p:nvPr/>
        </p:nvSpPr>
        <p:spPr>
          <a:xfrm>
            <a:off x="1087911" y="5403438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2EE2AF0-ED96-4143-9E9C-FC026A64764D}"/>
              </a:ext>
            </a:extLst>
          </p:cNvPr>
          <p:cNvSpPr txBox="1">
            <a:spLocks/>
          </p:cNvSpPr>
          <p:nvPr/>
        </p:nvSpPr>
        <p:spPr>
          <a:xfrm>
            <a:off x="1060353" y="540343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C884E451-A48D-EF46-9D17-F98A2D516CE4}"/>
              </a:ext>
            </a:extLst>
          </p:cNvPr>
          <p:cNvSpPr/>
          <p:nvPr/>
        </p:nvSpPr>
        <p:spPr>
          <a:xfrm>
            <a:off x="3655911" y="1866209"/>
            <a:ext cx="559559" cy="4251379"/>
          </a:xfrm>
          <a:prstGeom prst="leftBrace">
            <a:avLst>
              <a:gd name="adj1" fmla="val 8333"/>
              <a:gd name="adj2" fmla="val 90609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24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B64F-1592-ED4A-98AC-C1565728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C8F2-479D-9049-A8E7-53B7BDB8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4494" y="1825625"/>
            <a:ext cx="7019306" cy="4351338"/>
          </a:xfrm>
        </p:spPr>
        <p:txBody>
          <a:bodyPr>
            <a:normAutofit/>
          </a:bodyPr>
          <a:lstStyle/>
          <a:p>
            <a:r>
              <a:rPr lang="en-US" dirty="0"/>
              <a:t>Service</a:t>
            </a:r>
          </a:p>
          <a:p>
            <a:pPr lvl="1"/>
            <a:r>
              <a:rPr lang="en-US" dirty="0"/>
              <a:t>Data framing: boundaries between packets</a:t>
            </a:r>
          </a:p>
          <a:p>
            <a:pPr lvl="1"/>
            <a:r>
              <a:rPr lang="en-US" dirty="0"/>
              <a:t>Media access control (MAC)</a:t>
            </a:r>
          </a:p>
          <a:p>
            <a:pPr lvl="1"/>
            <a:r>
              <a:rPr lang="en-US" dirty="0"/>
              <a:t>Per-hop reliability and flow control</a:t>
            </a:r>
          </a:p>
          <a:p>
            <a:r>
              <a:rPr lang="en-US" dirty="0"/>
              <a:t>Interface</a:t>
            </a:r>
          </a:p>
          <a:p>
            <a:pPr lvl="1"/>
            <a:r>
              <a:rPr lang="en-US" dirty="0"/>
              <a:t>Sends one </a:t>
            </a:r>
            <a:r>
              <a:rPr lang="en-US" b="1" i="1" dirty="0"/>
              <a:t>packet</a:t>
            </a:r>
            <a:r>
              <a:rPr lang="en-US" dirty="0"/>
              <a:t> between two hosts connected to the </a:t>
            </a:r>
            <a:r>
              <a:rPr lang="en-US" b="1" i="1" dirty="0"/>
              <a:t>same</a:t>
            </a:r>
            <a:r>
              <a:rPr lang="en-US" dirty="0"/>
              <a:t> media</a:t>
            </a:r>
            <a:endParaRPr lang="en-US" b="1" dirty="0"/>
          </a:p>
          <a:p>
            <a:r>
              <a:rPr lang="en-US" dirty="0"/>
              <a:t>Protocol</a:t>
            </a:r>
          </a:p>
          <a:p>
            <a:pPr lvl="1"/>
            <a:r>
              <a:rPr lang="en-US" dirty="0"/>
              <a:t>Physical addressing (e.g., MAC address)</a:t>
            </a:r>
          </a:p>
          <a:p>
            <a:r>
              <a:rPr lang="en-US" dirty="0"/>
              <a:t>Examples: Ethernet, </a:t>
            </a:r>
            <a:r>
              <a:rPr lang="en-US" dirty="0" err="1"/>
              <a:t>WiFi</a:t>
            </a:r>
            <a:r>
              <a:rPr lang="en-US" dirty="0"/>
              <a:t>, DOCSIS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D4E492-6976-034D-B3F8-15F47E7B290A}"/>
              </a:ext>
            </a:extLst>
          </p:cNvPr>
          <p:cNvSpPr/>
          <p:nvPr/>
        </p:nvSpPr>
        <p:spPr>
          <a:xfrm>
            <a:off x="1098889" y="1957508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4AC6A8-E0DD-744D-AE2D-FAB1F29712AF}"/>
              </a:ext>
            </a:extLst>
          </p:cNvPr>
          <p:cNvSpPr txBox="1">
            <a:spLocks/>
          </p:cNvSpPr>
          <p:nvPr/>
        </p:nvSpPr>
        <p:spPr>
          <a:xfrm>
            <a:off x="1071467" y="1957508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1FC7CB-BD6A-A84A-A205-619A25512327}"/>
              </a:ext>
            </a:extLst>
          </p:cNvPr>
          <p:cNvSpPr/>
          <p:nvPr/>
        </p:nvSpPr>
        <p:spPr>
          <a:xfrm>
            <a:off x="1087649" y="2532996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4630E4-E199-664E-9EF0-DF71619A0B4A}"/>
              </a:ext>
            </a:extLst>
          </p:cNvPr>
          <p:cNvSpPr txBox="1">
            <a:spLocks/>
          </p:cNvSpPr>
          <p:nvPr/>
        </p:nvSpPr>
        <p:spPr>
          <a:xfrm>
            <a:off x="1060091" y="253299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81A41-B4F8-214A-9F0E-3F1BE87010D0}"/>
              </a:ext>
            </a:extLst>
          </p:cNvPr>
          <p:cNvSpPr/>
          <p:nvPr/>
        </p:nvSpPr>
        <p:spPr>
          <a:xfrm>
            <a:off x="1087780" y="3106173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16F84A-3D50-2843-9B9B-3047456F1411}"/>
              </a:ext>
            </a:extLst>
          </p:cNvPr>
          <p:cNvSpPr txBox="1">
            <a:spLocks/>
          </p:cNvSpPr>
          <p:nvPr/>
        </p:nvSpPr>
        <p:spPr>
          <a:xfrm>
            <a:off x="1060222" y="310617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C929E2-845F-5F4E-82F3-C1126EFE9668}"/>
              </a:ext>
            </a:extLst>
          </p:cNvPr>
          <p:cNvSpPr/>
          <p:nvPr/>
        </p:nvSpPr>
        <p:spPr>
          <a:xfrm>
            <a:off x="1087780" y="3679350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775F990-16E1-BD4A-9C70-958CF007A230}"/>
              </a:ext>
            </a:extLst>
          </p:cNvPr>
          <p:cNvSpPr txBox="1">
            <a:spLocks/>
          </p:cNvSpPr>
          <p:nvPr/>
        </p:nvSpPr>
        <p:spPr>
          <a:xfrm>
            <a:off x="1060222" y="367935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E861C1-D6E0-694F-935E-2C64205B62FE}"/>
              </a:ext>
            </a:extLst>
          </p:cNvPr>
          <p:cNvSpPr/>
          <p:nvPr/>
        </p:nvSpPr>
        <p:spPr>
          <a:xfrm>
            <a:off x="1087780" y="4252527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531E2D-39F2-AC49-B288-522CBD648727}"/>
              </a:ext>
            </a:extLst>
          </p:cNvPr>
          <p:cNvSpPr txBox="1">
            <a:spLocks/>
          </p:cNvSpPr>
          <p:nvPr/>
        </p:nvSpPr>
        <p:spPr>
          <a:xfrm>
            <a:off x="1060222" y="4252527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23C442-4023-DD4F-8CCD-AB52DD91FDC6}"/>
              </a:ext>
            </a:extLst>
          </p:cNvPr>
          <p:cNvSpPr/>
          <p:nvPr/>
        </p:nvSpPr>
        <p:spPr>
          <a:xfrm>
            <a:off x="1087780" y="4830261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94188E0-EE7D-ED4D-80E0-BA6325B52CAE}"/>
              </a:ext>
            </a:extLst>
          </p:cNvPr>
          <p:cNvSpPr txBox="1">
            <a:spLocks/>
          </p:cNvSpPr>
          <p:nvPr/>
        </p:nvSpPr>
        <p:spPr>
          <a:xfrm>
            <a:off x="1060222" y="483026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F2076F-7164-F748-9EFD-C6ADC834B6D3}"/>
              </a:ext>
            </a:extLst>
          </p:cNvPr>
          <p:cNvSpPr/>
          <p:nvPr/>
        </p:nvSpPr>
        <p:spPr>
          <a:xfrm>
            <a:off x="1087911" y="5403438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2EE2AF0-ED96-4143-9E9C-FC026A64764D}"/>
              </a:ext>
            </a:extLst>
          </p:cNvPr>
          <p:cNvSpPr txBox="1">
            <a:spLocks/>
          </p:cNvSpPr>
          <p:nvPr/>
        </p:nvSpPr>
        <p:spPr>
          <a:xfrm>
            <a:off x="1060353" y="540343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C884E451-A48D-EF46-9D17-F98A2D516CE4}"/>
              </a:ext>
            </a:extLst>
          </p:cNvPr>
          <p:cNvSpPr/>
          <p:nvPr/>
        </p:nvSpPr>
        <p:spPr>
          <a:xfrm>
            <a:off x="3655911" y="1866209"/>
            <a:ext cx="559559" cy="4251379"/>
          </a:xfrm>
          <a:prstGeom prst="leftBrace">
            <a:avLst>
              <a:gd name="adj1" fmla="val 8333"/>
              <a:gd name="adj2" fmla="val 7748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40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B64F-1592-ED4A-98AC-C1565728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C8F2-479D-9049-A8E7-53B7BDB8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4494" y="1825625"/>
            <a:ext cx="701930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Service</a:t>
            </a:r>
          </a:p>
          <a:p>
            <a:pPr lvl="1"/>
            <a:r>
              <a:rPr lang="en-US" dirty="0"/>
              <a:t>Deliver packets across the network</a:t>
            </a:r>
          </a:p>
          <a:p>
            <a:pPr lvl="1"/>
            <a:r>
              <a:rPr lang="en-US" dirty="0"/>
              <a:t>Handle fragmentation/reassembly</a:t>
            </a:r>
          </a:p>
          <a:p>
            <a:pPr lvl="1"/>
            <a:r>
              <a:rPr lang="en-US" dirty="0"/>
              <a:t>Packet scheduling</a:t>
            </a:r>
          </a:p>
          <a:p>
            <a:pPr lvl="1"/>
            <a:r>
              <a:rPr lang="en-US" dirty="0"/>
              <a:t>Buffer management</a:t>
            </a:r>
          </a:p>
          <a:p>
            <a:r>
              <a:rPr lang="en-US" dirty="0"/>
              <a:t>Interface</a:t>
            </a:r>
          </a:p>
          <a:p>
            <a:pPr lvl="1"/>
            <a:r>
              <a:rPr lang="en-US" dirty="0"/>
              <a:t>Send one packet to a specific destination</a:t>
            </a:r>
            <a:endParaRPr lang="en-US" b="1" dirty="0"/>
          </a:p>
          <a:p>
            <a:r>
              <a:rPr lang="en-US" dirty="0"/>
              <a:t>Protocol</a:t>
            </a:r>
          </a:p>
          <a:p>
            <a:pPr lvl="1"/>
            <a:r>
              <a:rPr lang="en-US" dirty="0"/>
              <a:t>Define globally unique addresses</a:t>
            </a:r>
          </a:p>
          <a:p>
            <a:pPr lvl="1"/>
            <a:r>
              <a:rPr lang="en-US" dirty="0"/>
              <a:t>Maintain routing tables</a:t>
            </a:r>
          </a:p>
          <a:p>
            <a:r>
              <a:rPr lang="en-US" dirty="0"/>
              <a:t>Examples: Internet Protocol (IP), IPv6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D4E492-6976-034D-B3F8-15F47E7B290A}"/>
              </a:ext>
            </a:extLst>
          </p:cNvPr>
          <p:cNvSpPr/>
          <p:nvPr/>
        </p:nvSpPr>
        <p:spPr>
          <a:xfrm>
            <a:off x="1098889" y="1957508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4AC6A8-E0DD-744D-AE2D-FAB1F29712AF}"/>
              </a:ext>
            </a:extLst>
          </p:cNvPr>
          <p:cNvSpPr txBox="1">
            <a:spLocks/>
          </p:cNvSpPr>
          <p:nvPr/>
        </p:nvSpPr>
        <p:spPr>
          <a:xfrm>
            <a:off x="1071467" y="1957508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1FC7CB-BD6A-A84A-A205-619A25512327}"/>
              </a:ext>
            </a:extLst>
          </p:cNvPr>
          <p:cNvSpPr/>
          <p:nvPr/>
        </p:nvSpPr>
        <p:spPr>
          <a:xfrm>
            <a:off x="1087649" y="2532996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4630E4-E199-664E-9EF0-DF71619A0B4A}"/>
              </a:ext>
            </a:extLst>
          </p:cNvPr>
          <p:cNvSpPr txBox="1">
            <a:spLocks/>
          </p:cNvSpPr>
          <p:nvPr/>
        </p:nvSpPr>
        <p:spPr>
          <a:xfrm>
            <a:off x="1060091" y="253299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81A41-B4F8-214A-9F0E-3F1BE87010D0}"/>
              </a:ext>
            </a:extLst>
          </p:cNvPr>
          <p:cNvSpPr/>
          <p:nvPr/>
        </p:nvSpPr>
        <p:spPr>
          <a:xfrm>
            <a:off x="1087780" y="3106173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16F84A-3D50-2843-9B9B-3047456F1411}"/>
              </a:ext>
            </a:extLst>
          </p:cNvPr>
          <p:cNvSpPr txBox="1">
            <a:spLocks/>
          </p:cNvSpPr>
          <p:nvPr/>
        </p:nvSpPr>
        <p:spPr>
          <a:xfrm>
            <a:off x="1060222" y="310617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C929E2-845F-5F4E-82F3-C1126EFE9668}"/>
              </a:ext>
            </a:extLst>
          </p:cNvPr>
          <p:cNvSpPr/>
          <p:nvPr/>
        </p:nvSpPr>
        <p:spPr>
          <a:xfrm>
            <a:off x="1087780" y="3679350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775F990-16E1-BD4A-9C70-958CF007A230}"/>
              </a:ext>
            </a:extLst>
          </p:cNvPr>
          <p:cNvSpPr txBox="1">
            <a:spLocks/>
          </p:cNvSpPr>
          <p:nvPr/>
        </p:nvSpPr>
        <p:spPr>
          <a:xfrm>
            <a:off x="1060222" y="367935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E861C1-D6E0-694F-935E-2C64205B62FE}"/>
              </a:ext>
            </a:extLst>
          </p:cNvPr>
          <p:cNvSpPr/>
          <p:nvPr/>
        </p:nvSpPr>
        <p:spPr>
          <a:xfrm>
            <a:off x="1087780" y="4252527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531E2D-39F2-AC49-B288-522CBD648727}"/>
              </a:ext>
            </a:extLst>
          </p:cNvPr>
          <p:cNvSpPr txBox="1">
            <a:spLocks/>
          </p:cNvSpPr>
          <p:nvPr/>
        </p:nvSpPr>
        <p:spPr>
          <a:xfrm>
            <a:off x="1060222" y="4252527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23C442-4023-DD4F-8CCD-AB52DD91FDC6}"/>
              </a:ext>
            </a:extLst>
          </p:cNvPr>
          <p:cNvSpPr/>
          <p:nvPr/>
        </p:nvSpPr>
        <p:spPr>
          <a:xfrm>
            <a:off x="1087780" y="4830261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94188E0-EE7D-ED4D-80E0-BA6325B52CAE}"/>
              </a:ext>
            </a:extLst>
          </p:cNvPr>
          <p:cNvSpPr txBox="1">
            <a:spLocks/>
          </p:cNvSpPr>
          <p:nvPr/>
        </p:nvSpPr>
        <p:spPr>
          <a:xfrm>
            <a:off x="1060222" y="483026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F2076F-7164-F748-9EFD-C6ADC834B6D3}"/>
              </a:ext>
            </a:extLst>
          </p:cNvPr>
          <p:cNvSpPr/>
          <p:nvPr/>
        </p:nvSpPr>
        <p:spPr>
          <a:xfrm>
            <a:off x="1087911" y="5403438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2EE2AF0-ED96-4143-9E9C-FC026A64764D}"/>
              </a:ext>
            </a:extLst>
          </p:cNvPr>
          <p:cNvSpPr txBox="1">
            <a:spLocks/>
          </p:cNvSpPr>
          <p:nvPr/>
        </p:nvSpPr>
        <p:spPr>
          <a:xfrm>
            <a:off x="1060353" y="540343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C884E451-A48D-EF46-9D17-F98A2D516CE4}"/>
              </a:ext>
            </a:extLst>
          </p:cNvPr>
          <p:cNvSpPr/>
          <p:nvPr/>
        </p:nvSpPr>
        <p:spPr>
          <a:xfrm>
            <a:off x="3655911" y="1866209"/>
            <a:ext cx="559559" cy="4251379"/>
          </a:xfrm>
          <a:prstGeom prst="leftBrace">
            <a:avLst>
              <a:gd name="adj1" fmla="val 8333"/>
              <a:gd name="adj2" fmla="val 6435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57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B64F-1592-ED4A-98AC-C1565728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C8F2-479D-9049-A8E7-53B7BDB8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4494" y="1825625"/>
            <a:ext cx="701930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Service</a:t>
            </a:r>
          </a:p>
          <a:p>
            <a:pPr lvl="1"/>
            <a:r>
              <a:rPr lang="en-US" dirty="0"/>
              <a:t>Multiplexing/demultiplexing</a:t>
            </a:r>
          </a:p>
          <a:p>
            <a:pPr lvl="1"/>
            <a:r>
              <a:rPr lang="en-US" dirty="0"/>
              <a:t>Congestion control</a:t>
            </a:r>
          </a:p>
          <a:p>
            <a:pPr lvl="1"/>
            <a:r>
              <a:rPr lang="en-US" dirty="0"/>
              <a:t>Reliable, in-order delivery</a:t>
            </a:r>
          </a:p>
          <a:p>
            <a:r>
              <a:rPr lang="en-US" dirty="0"/>
              <a:t>Interface</a:t>
            </a:r>
          </a:p>
          <a:p>
            <a:pPr lvl="1"/>
            <a:r>
              <a:rPr lang="en-US" dirty="0"/>
              <a:t>Send a </a:t>
            </a:r>
            <a:r>
              <a:rPr lang="en-US" b="1" i="1" dirty="0"/>
              <a:t>message</a:t>
            </a:r>
            <a:r>
              <a:rPr lang="en-US" dirty="0"/>
              <a:t> to a destination</a:t>
            </a:r>
            <a:endParaRPr lang="en-US" b="1" dirty="0"/>
          </a:p>
          <a:p>
            <a:r>
              <a:rPr lang="en-US" dirty="0"/>
              <a:t>Protocol</a:t>
            </a:r>
          </a:p>
          <a:p>
            <a:pPr lvl="1"/>
            <a:r>
              <a:rPr lang="en-US" dirty="0"/>
              <a:t>Port numbers</a:t>
            </a:r>
          </a:p>
          <a:p>
            <a:pPr lvl="1"/>
            <a:r>
              <a:rPr lang="en-US" dirty="0"/>
              <a:t>Reliability/error correction</a:t>
            </a:r>
          </a:p>
          <a:p>
            <a:pPr lvl="1"/>
            <a:r>
              <a:rPr lang="en-US" dirty="0"/>
              <a:t>Flow control information</a:t>
            </a:r>
          </a:p>
          <a:p>
            <a:r>
              <a:rPr lang="en-US" dirty="0"/>
              <a:t>Examples: UDP, TCP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D4E492-6976-034D-B3F8-15F47E7B290A}"/>
              </a:ext>
            </a:extLst>
          </p:cNvPr>
          <p:cNvSpPr/>
          <p:nvPr/>
        </p:nvSpPr>
        <p:spPr>
          <a:xfrm>
            <a:off x="1098889" y="1957508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4AC6A8-E0DD-744D-AE2D-FAB1F29712AF}"/>
              </a:ext>
            </a:extLst>
          </p:cNvPr>
          <p:cNvSpPr txBox="1">
            <a:spLocks/>
          </p:cNvSpPr>
          <p:nvPr/>
        </p:nvSpPr>
        <p:spPr>
          <a:xfrm>
            <a:off x="1071467" y="1957508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1FC7CB-BD6A-A84A-A205-619A25512327}"/>
              </a:ext>
            </a:extLst>
          </p:cNvPr>
          <p:cNvSpPr/>
          <p:nvPr/>
        </p:nvSpPr>
        <p:spPr>
          <a:xfrm>
            <a:off x="1087649" y="2532996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4630E4-E199-664E-9EF0-DF71619A0B4A}"/>
              </a:ext>
            </a:extLst>
          </p:cNvPr>
          <p:cNvSpPr txBox="1">
            <a:spLocks/>
          </p:cNvSpPr>
          <p:nvPr/>
        </p:nvSpPr>
        <p:spPr>
          <a:xfrm>
            <a:off x="1060091" y="253299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81A41-B4F8-214A-9F0E-3F1BE87010D0}"/>
              </a:ext>
            </a:extLst>
          </p:cNvPr>
          <p:cNvSpPr/>
          <p:nvPr/>
        </p:nvSpPr>
        <p:spPr>
          <a:xfrm>
            <a:off x="1087780" y="3106173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16F84A-3D50-2843-9B9B-3047456F1411}"/>
              </a:ext>
            </a:extLst>
          </p:cNvPr>
          <p:cNvSpPr txBox="1">
            <a:spLocks/>
          </p:cNvSpPr>
          <p:nvPr/>
        </p:nvSpPr>
        <p:spPr>
          <a:xfrm>
            <a:off x="1060222" y="310617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C929E2-845F-5F4E-82F3-C1126EFE9668}"/>
              </a:ext>
            </a:extLst>
          </p:cNvPr>
          <p:cNvSpPr/>
          <p:nvPr/>
        </p:nvSpPr>
        <p:spPr>
          <a:xfrm>
            <a:off x="1087780" y="3679350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775F990-16E1-BD4A-9C70-958CF007A230}"/>
              </a:ext>
            </a:extLst>
          </p:cNvPr>
          <p:cNvSpPr txBox="1">
            <a:spLocks/>
          </p:cNvSpPr>
          <p:nvPr/>
        </p:nvSpPr>
        <p:spPr>
          <a:xfrm>
            <a:off x="1060222" y="367935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E861C1-D6E0-694F-935E-2C64205B62FE}"/>
              </a:ext>
            </a:extLst>
          </p:cNvPr>
          <p:cNvSpPr/>
          <p:nvPr/>
        </p:nvSpPr>
        <p:spPr>
          <a:xfrm>
            <a:off x="1087780" y="4252527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531E2D-39F2-AC49-B288-522CBD648727}"/>
              </a:ext>
            </a:extLst>
          </p:cNvPr>
          <p:cNvSpPr txBox="1">
            <a:spLocks/>
          </p:cNvSpPr>
          <p:nvPr/>
        </p:nvSpPr>
        <p:spPr>
          <a:xfrm>
            <a:off x="1060222" y="4252527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23C442-4023-DD4F-8CCD-AB52DD91FDC6}"/>
              </a:ext>
            </a:extLst>
          </p:cNvPr>
          <p:cNvSpPr/>
          <p:nvPr/>
        </p:nvSpPr>
        <p:spPr>
          <a:xfrm>
            <a:off x="1087780" y="4830261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94188E0-EE7D-ED4D-80E0-BA6325B52CAE}"/>
              </a:ext>
            </a:extLst>
          </p:cNvPr>
          <p:cNvSpPr txBox="1">
            <a:spLocks/>
          </p:cNvSpPr>
          <p:nvPr/>
        </p:nvSpPr>
        <p:spPr>
          <a:xfrm>
            <a:off x="1060222" y="483026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F2076F-7164-F748-9EFD-C6ADC834B6D3}"/>
              </a:ext>
            </a:extLst>
          </p:cNvPr>
          <p:cNvSpPr/>
          <p:nvPr/>
        </p:nvSpPr>
        <p:spPr>
          <a:xfrm>
            <a:off x="1087911" y="5403438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2EE2AF0-ED96-4143-9E9C-FC026A64764D}"/>
              </a:ext>
            </a:extLst>
          </p:cNvPr>
          <p:cNvSpPr txBox="1">
            <a:spLocks/>
          </p:cNvSpPr>
          <p:nvPr/>
        </p:nvSpPr>
        <p:spPr>
          <a:xfrm>
            <a:off x="1060353" y="540343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C884E451-A48D-EF46-9D17-F98A2D516CE4}"/>
              </a:ext>
            </a:extLst>
          </p:cNvPr>
          <p:cNvSpPr/>
          <p:nvPr/>
        </p:nvSpPr>
        <p:spPr>
          <a:xfrm>
            <a:off x="3655911" y="1866209"/>
            <a:ext cx="559559" cy="4251379"/>
          </a:xfrm>
          <a:prstGeom prst="leftBrace">
            <a:avLst>
              <a:gd name="adj1" fmla="val 8333"/>
              <a:gd name="adj2" fmla="val 50945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33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B64F-1592-ED4A-98AC-C1565728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C8F2-479D-9049-A8E7-53B7BDB8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4494" y="1825625"/>
            <a:ext cx="7019306" cy="4351338"/>
          </a:xfrm>
        </p:spPr>
        <p:txBody>
          <a:bodyPr>
            <a:normAutofit/>
          </a:bodyPr>
          <a:lstStyle/>
          <a:p>
            <a:r>
              <a:rPr lang="en-US" dirty="0"/>
              <a:t>Service</a:t>
            </a:r>
          </a:p>
          <a:p>
            <a:pPr lvl="1"/>
            <a:r>
              <a:rPr lang="en-US" dirty="0"/>
              <a:t>Access management</a:t>
            </a:r>
          </a:p>
          <a:p>
            <a:pPr lvl="1"/>
            <a:r>
              <a:rPr lang="en-US" dirty="0"/>
              <a:t>Synchronization</a:t>
            </a:r>
          </a:p>
          <a:p>
            <a:r>
              <a:rPr lang="en-US" dirty="0"/>
              <a:t>Interface</a:t>
            </a:r>
          </a:p>
          <a:p>
            <a:pPr lvl="1"/>
            <a:r>
              <a:rPr lang="en-US" dirty="0"/>
              <a:t>It depends……………. </a:t>
            </a:r>
            <a:r>
              <a:rPr lang="en-US" dirty="0">
                <a:sym typeface="Wingdings" pitchFamily="2" charset="2"/>
              </a:rPr>
              <a:t></a:t>
            </a:r>
            <a:endParaRPr lang="en-US" b="1" dirty="0"/>
          </a:p>
          <a:p>
            <a:r>
              <a:rPr lang="en-US" dirty="0"/>
              <a:t>Protocol</a:t>
            </a:r>
          </a:p>
          <a:p>
            <a:pPr lvl="1"/>
            <a:r>
              <a:rPr lang="en-US" dirty="0"/>
              <a:t>Token management</a:t>
            </a:r>
          </a:p>
          <a:p>
            <a:pPr lvl="1"/>
            <a:r>
              <a:rPr lang="en-US" dirty="0"/>
              <a:t>Insert checkpoints</a:t>
            </a:r>
          </a:p>
          <a:p>
            <a:r>
              <a:rPr lang="en-US" dirty="0"/>
              <a:t>Examples: </a:t>
            </a:r>
            <a:r>
              <a:rPr lang="en-US" b="1" i="1" dirty="0"/>
              <a:t>none!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D4E492-6976-034D-B3F8-15F47E7B290A}"/>
              </a:ext>
            </a:extLst>
          </p:cNvPr>
          <p:cNvSpPr/>
          <p:nvPr/>
        </p:nvSpPr>
        <p:spPr>
          <a:xfrm>
            <a:off x="1098889" y="1957508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4AC6A8-E0DD-744D-AE2D-FAB1F29712AF}"/>
              </a:ext>
            </a:extLst>
          </p:cNvPr>
          <p:cNvSpPr txBox="1">
            <a:spLocks/>
          </p:cNvSpPr>
          <p:nvPr/>
        </p:nvSpPr>
        <p:spPr>
          <a:xfrm>
            <a:off x="1071467" y="1957508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1FC7CB-BD6A-A84A-A205-619A25512327}"/>
              </a:ext>
            </a:extLst>
          </p:cNvPr>
          <p:cNvSpPr/>
          <p:nvPr/>
        </p:nvSpPr>
        <p:spPr>
          <a:xfrm>
            <a:off x="1087649" y="2532996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4630E4-E199-664E-9EF0-DF71619A0B4A}"/>
              </a:ext>
            </a:extLst>
          </p:cNvPr>
          <p:cNvSpPr txBox="1">
            <a:spLocks/>
          </p:cNvSpPr>
          <p:nvPr/>
        </p:nvSpPr>
        <p:spPr>
          <a:xfrm>
            <a:off x="1060091" y="253299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81A41-B4F8-214A-9F0E-3F1BE87010D0}"/>
              </a:ext>
            </a:extLst>
          </p:cNvPr>
          <p:cNvSpPr/>
          <p:nvPr/>
        </p:nvSpPr>
        <p:spPr>
          <a:xfrm>
            <a:off x="1087780" y="3106173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16F84A-3D50-2843-9B9B-3047456F1411}"/>
              </a:ext>
            </a:extLst>
          </p:cNvPr>
          <p:cNvSpPr txBox="1">
            <a:spLocks/>
          </p:cNvSpPr>
          <p:nvPr/>
        </p:nvSpPr>
        <p:spPr>
          <a:xfrm>
            <a:off x="1060222" y="310617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C929E2-845F-5F4E-82F3-C1126EFE9668}"/>
              </a:ext>
            </a:extLst>
          </p:cNvPr>
          <p:cNvSpPr/>
          <p:nvPr/>
        </p:nvSpPr>
        <p:spPr>
          <a:xfrm>
            <a:off x="1087780" y="3679350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775F990-16E1-BD4A-9C70-958CF007A230}"/>
              </a:ext>
            </a:extLst>
          </p:cNvPr>
          <p:cNvSpPr txBox="1">
            <a:spLocks/>
          </p:cNvSpPr>
          <p:nvPr/>
        </p:nvSpPr>
        <p:spPr>
          <a:xfrm>
            <a:off x="1060222" y="367935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E861C1-D6E0-694F-935E-2C64205B62FE}"/>
              </a:ext>
            </a:extLst>
          </p:cNvPr>
          <p:cNvSpPr/>
          <p:nvPr/>
        </p:nvSpPr>
        <p:spPr>
          <a:xfrm>
            <a:off x="1087780" y="4252527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531E2D-39F2-AC49-B288-522CBD648727}"/>
              </a:ext>
            </a:extLst>
          </p:cNvPr>
          <p:cNvSpPr txBox="1">
            <a:spLocks/>
          </p:cNvSpPr>
          <p:nvPr/>
        </p:nvSpPr>
        <p:spPr>
          <a:xfrm>
            <a:off x="1060222" y="4252527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23C442-4023-DD4F-8CCD-AB52DD91FDC6}"/>
              </a:ext>
            </a:extLst>
          </p:cNvPr>
          <p:cNvSpPr/>
          <p:nvPr/>
        </p:nvSpPr>
        <p:spPr>
          <a:xfrm>
            <a:off x="1087780" y="4830261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94188E0-EE7D-ED4D-80E0-BA6325B52CAE}"/>
              </a:ext>
            </a:extLst>
          </p:cNvPr>
          <p:cNvSpPr txBox="1">
            <a:spLocks/>
          </p:cNvSpPr>
          <p:nvPr/>
        </p:nvSpPr>
        <p:spPr>
          <a:xfrm>
            <a:off x="1060222" y="483026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F2076F-7164-F748-9EFD-C6ADC834B6D3}"/>
              </a:ext>
            </a:extLst>
          </p:cNvPr>
          <p:cNvSpPr/>
          <p:nvPr/>
        </p:nvSpPr>
        <p:spPr>
          <a:xfrm>
            <a:off x="1087911" y="5403438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2EE2AF0-ED96-4143-9E9C-FC026A64764D}"/>
              </a:ext>
            </a:extLst>
          </p:cNvPr>
          <p:cNvSpPr txBox="1">
            <a:spLocks/>
          </p:cNvSpPr>
          <p:nvPr/>
        </p:nvSpPr>
        <p:spPr>
          <a:xfrm>
            <a:off x="1060353" y="540343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C884E451-A48D-EF46-9D17-F98A2D516CE4}"/>
              </a:ext>
            </a:extLst>
          </p:cNvPr>
          <p:cNvSpPr/>
          <p:nvPr/>
        </p:nvSpPr>
        <p:spPr>
          <a:xfrm>
            <a:off x="3655911" y="1866209"/>
            <a:ext cx="559559" cy="4251379"/>
          </a:xfrm>
          <a:prstGeom prst="leftBrace">
            <a:avLst>
              <a:gd name="adj1" fmla="val 8333"/>
              <a:gd name="adj2" fmla="val 37899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2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B64F-1592-ED4A-98AC-C1565728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C8F2-479D-9049-A8E7-53B7BDB8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4494" y="1825625"/>
            <a:ext cx="7019306" cy="4351338"/>
          </a:xfrm>
        </p:spPr>
        <p:txBody>
          <a:bodyPr>
            <a:normAutofit/>
          </a:bodyPr>
          <a:lstStyle/>
          <a:p>
            <a:r>
              <a:rPr lang="en-US" dirty="0"/>
              <a:t>Service</a:t>
            </a:r>
          </a:p>
          <a:p>
            <a:pPr lvl="1"/>
            <a:r>
              <a:rPr lang="en-US" dirty="0"/>
              <a:t>Convert data between different representations</a:t>
            </a:r>
          </a:p>
          <a:p>
            <a:pPr lvl="1"/>
            <a:r>
              <a:rPr lang="en-US" dirty="0"/>
              <a:t>E.g., big endian to little endian</a:t>
            </a:r>
          </a:p>
          <a:p>
            <a:pPr lvl="1"/>
            <a:r>
              <a:rPr lang="en-US" dirty="0"/>
              <a:t>E.g., ASCII to Unicode</a:t>
            </a:r>
          </a:p>
          <a:p>
            <a:r>
              <a:rPr lang="en-US" dirty="0"/>
              <a:t>Interface</a:t>
            </a:r>
          </a:p>
          <a:p>
            <a:pPr lvl="1"/>
            <a:r>
              <a:rPr lang="en-US" dirty="0"/>
              <a:t>It depends……………. </a:t>
            </a:r>
            <a:r>
              <a:rPr lang="en-US" dirty="0">
                <a:sym typeface="Wingdings" pitchFamily="2" charset="2"/>
              </a:rPr>
              <a:t></a:t>
            </a:r>
            <a:endParaRPr lang="en-US" b="1" dirty="0"/>
          </a:p>
          <a:p>
            <a:r>
              <a:rPr lang="en-US" dirty="0"/>
              <a:t>Protocol</a:t>
            </a:r>
          </a:p>
          <a:p>
            <a:pPr lvl="1"/>
            <a:r>
              <a:rPr lang="en-US" dirty="0"/>
              <a:t>Define data formats</a:t>
            </a:r>
          </a:p>
          <a:p>
            <a:pPr lvl="1"/>
            <a:r>
              <a:rPr lang="en-US" dirty="0"/>
              <a:t>Apply transformation rules</a:t>
            </a:r>
          </a:p>
          <a:p>
            <a:r>
              <a:rPr lang="en-US" dirty="0"/>
              <a:t>Examples: Lets think about that</a:t>
            </a:r>
            <a:endParaRPr lang="en-US" b="1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D4E492-6976-034D-B3F8-15F47E7B290A}"/>
              </a:ext>
            </a:extLst>
          </p:cNvPr>
          <p:cNvSpPr/>
          <p:nvPr/>
        </p:nvSpPr>
        <p:spPr>
          <a:xfrm>
            <a:off x="1098889" y="1957508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4AC6A8-E0DD-744D-AE2D-FAB1F29712AF}"/>
              </a:ext>
            </a:extLst>
          </p:cNvPr>
          <p:cNvSpPr txBox="1">
            <a:spLocks/>
          </p:cNvSpPr>
          <p:nvPr/>
        </p:nvSpPr>
        <p:spPr>
          <a:xfrm>
            <a:off x="1071467" y="1957508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1FC7CB-BD6A-A84A-A205-619A25512327}"/>
              </a:ext>
            </a:extLst>
          </p:cNvPr>
          <p:cNvSpPr/>
          <p:nvPr/>
        </p:nvSpPr>
        <p:spPr>
          <a:xfrm>
            <a:off x="1087649" y="2532996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4630E4-E199-664E-9EF0-DF71619A0B4A}"/>
              </a:ext>
            </a:extLst>
          </p:cNvPr>
          <p:cNvSpPr txBox="1">
            <a:spLocks/>
          </p:cNvSpPr>
          <p:nvPr/>
        </p:nvSpPr>
        <p:spPr>
          <a:xfrm>
            <a:off x="1060091" y="253299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81A41-B4F8-214A-9F0E-3F1BE87010D0}"/>
              </a:ext>
            </a:extLst>
          </p:cNvPr>
          <p:cNvSpPr/>
          <p:nvPr/>
        </p:nvSpPr>
        <p:spPr>
          <a:xfrm>
            <a:off x="1087780" y="3106173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16F84A-3D50-2843-9B9B-3047456F1411}"/>
              </a:ext>
            </a:extLst>
          </p:cNvPr>
          <p:cNvSpPr txBox="1">
            <a:spLocks/>
          </p:cNvSpPr>
          <p:nvPr/>
        </p:nvSpPr>
        <p:spPr>
          <a:xfrm>
            <a:off x="1060222" y="310617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C929E2-845F-5F4E-82F3-C1126EFE9668}"/>
              </a:ext>
            </a:extLst>
          </p:cNvPr>
          <p:cNvSpPr/>
          <p:nvPr/>
        </p:nvSpPr>
        <p:spPr>
          <a:xfrm>
            <a:off x="1087780" y="3679350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775F990-16E1-BD4A-9C70-958CF007A230}"/>
              </a:ext>
            </a:extLst>
          </p:cNvPr>
          <p:cNvSpPr txBox="1">
            <a:spLocks/>
          </p:cNvSpPr>
          <p:nvPr/>
        </p:nvSpPr>
        <p:spPr>
          <a:xfrm>
            <a:off x="1060222" y="367935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E861C1-D6E0-694F-935E-2C64205B62FE}"/>
              </a:ext>
            </a:extLst>
          </p:cNvPr>
          <p:cNvSpPr/>
          <p:nvPr/>
        </p:nvSpPr>
        <p:spPr>
          <a:xfrm>
            <a:off x="1087780" y="4252527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531E2D-39F2-AC49-B288-522CBD648727}"/>
              </a:ext>
            </a:extLst>
          </p:cNvPr>
          <p:cNvSpPr txBox="1">
            <a:spLocks/>
          </p:cNvSpPr>
          <p:nvPr/>
        </p:nvSpPr>
        <p:spPr>
          <a:xfrm>
            <a:off x="1060222" y="4252527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23C442-4023-DD4F-8CCD-AB52DD91FDC6}"/>
              </a:ext>
            </a:extLst>
          </p:cNvPr>
          <p:cNvSpPr/>
          <p:nvPr/>
        </p:nvSpPr>
        <p:spPr>
          <a:xfrm>
            <a:off x="1087780" y="4830261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94188E0-EE7D-ED4D-80E0-BA6325B52CAE}"/>
              </a:ext>
            </a:extLst>
          </p:cNvPr>
          <p:cNvSpPr txBox="1">
            <a:spLocks/>
          </p:cNvSpPr>
          <p:nvPr/>
        </p:nvSpPr>
        <p:spPr>
          <a:xfrm>
            <a:off x="1060222" y="483026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F2076F-7164-F748-9EFD-C6ADC834B6D3}"/>
              </a:ext>
            </a:extLst>
          </p:cNvPr>
          <p:cNvSpPr/>
          <p:nvPr/>
        </p:nvSpPr>
        <p:spPr>
          <a:xfrm>
            <a:off x="1087911" y="5403438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2EE2AF0-ED96-4143-9E9C-FC026A64764D}"/>
              </a:ext>
            </a:extLst>
          </p:cNvPr>
          <p:cNvSpPr txBox="1">
            <a:spLocks/>
          </p:cNvSpPr>
          <p:nvPr/>
        </p:nvSpPr>
        <p:spPr>
          <a:xfrm>
            <a:off x="1060353" y="540343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C884E451-A48D-EF46-9D17-F98A2D516CE4}"/>
              </a:ext>
            </a:extLst>
          </p:cNvPr>
          <p:cNvSpPr/>
          <p:nvPr/>
        </p:nvSpPr>
        <p:spPr>
          <a:xfrm>
            <a:off x="3655911" y="1866209"/>
            <a:ext cx="559559" cy="4251379"/>
          </a:xfrm>
          <a:prstGeom prst="leftBrace">
            <a:avLst>
              <a:gd name="adj1" fmla="val 8333"/>
              <a:gd name="adj2" fmla="val 2344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40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B64F-1592-ED4A-98AC-C1565728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C8F2-479D-9049-A8E7-53B7BDB8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4494" y="1825625"/>
            <a:ext cx="7019306" cy="4351338"/>
          </a:xfrm>
        </p:spPr>
        <p:txBody>
          <a:bodyPr>
            <a:normAutofit/>
          </a:bodyPr>
          <a:lstStyle/>
          <a:p>
            <a:r>
              <a:rPr lang="en-US" dirty="0"/>
              <a:t>Service</a:t>
            </a:r>
          </a:p>
          <a:p>
            <a:pPr lvl="1"/>
            <a:r>
              <a:rPr lang="en-US" dirty="0"/>
              <a:t>Whatever you want :D</a:t>
            </a:r>
          </a:p>
          <a:p>
            <a:r>
              <a:rPr lang="en-US" dirty="0"/>
              <a:t>Interface</a:t>
            </a:r>
          </a:p>
          <a:p>
            <a:pPr lvl="1"/>
            <a:r>
              <a:rPr lang="en-US" dirty="0"/>
              <a:t>Whatever you want :D :D :D</a:t>
            </a:r>
            <a:endParaRPr lang="en-US" b="1" dirty="0"/>
          </a:p>
          <a:p>
            <a:r>
              <a:rPr lang="en-US" dirty="0"/>
              <a:t>Protocol</a:t>
            </a:r>
          </a:p>
          <a:p>
            <a:pPr lvl="1"/>
            <a:r>
              <a:rPr lang="en-US" dirty="0"/>
              <a:t>Whatever you want :D :D :D :D :D :D :D :D</a:t>
            </a:r>
          </a:p>
          <a:p>
            <a:r>
              <a:rPr lang="en-US" dirty="0"/>
              <a:t>Examples: Take out your phone. Look at the apps you have installed. Pick one.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D4E492-6976-034D-B3F8-15F47E7B290A}"/>
              </a:ext>
            </a:extLst>
          </p:cNvPr>
          <p:cNvSpPr/>
          <p:nvPr/>
        </p:nvSpPr>
        <p:spPr>
          <a:xfrm>
            <a:off x="1098889" y="1957508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4AC6A8-E0DD-744D-AE2D-FAB1F29712AF}"/>
              </a:ext>
            </a:extLst>
          </p:cNvPr>
          <p:cNvSpPr txBox="1">
            <a:spLocks/>
          </p:cNvSpPr>
          <p:nvPr/>
        </p:nvSpPr>
        <p:spPr>
          <a:xfrm>
            <a:off x="1071467" y="1957508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1FC7CB-BD6A-A84A-A205-619A25512327}"/>
              </a:ext>
            </a:extLst>
          </p:cNvPr>
          <p:cNvSpPr/>
          <p:nvPr/>
        </p:nvSpPr>
        <p:spPr>
          <a:xfrm>
            <a:off x="1087649" y="2532996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4630E4-E199-664E-9EF0-DF71619A0B4A}"/>
              </a:ext>
            </a:extLst>
          </p:cNvPr>
          <p:cNvSpPr txBox="1">
            <a:spLocks/>
          </p:cNvSpPr>
          <p:nvPr/>
        </p:nvSpPr>
        <p:spPr>
          <a:xfrm>
            <a:off x="1060091" y="253299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81A41-B4F8-214A-9F0E-3F1BE87010D0}"/>
              </a:ext>
            </a:extLst>
          </p:cNvPr>
          <p:cNvSpPr/>
          <p:nvPr/>
        </p:nvSpPr>
        <p:spPr>
          <a:xfrm>
            <a:off x="1087780" y="3106173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16F84A-3D50-2843-9B9B-3047456F1411}"/>
              </a:ext>
            </a:extLst>
          </p:cNvPr>
          <p:cNvSpPr txBox="1">
            <a:spLocks/>
          </p:cNvSpPr>
          <p:nvPr/>
        </p:nvSpPr>
        <p:spPr>
          <a:xfrm>
            <a:off x="1060222" y="310617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C929E2-845F-5F4E-82F3-C1126EFE9668}"/>
              </a:ext>
            </a:extLst>
          </p:cNvPr>
          <p:cNvSpPr/>
          <p:nvPr/>
        </p:nvSpPr>
        <p:spPr>
          <a:xfrm>
            <a:off x="1087780" y="3679350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775F990-16E1-BD4A-9C70-958CF007A230}"/>
              </a:ext>
            </a:extLst>
          </p:cNvPr>
          <p:cNvSpPr txBox="1">
            <a:spLocks/>
          </p:cNvSpPr>
          <p:nvPr/>
        </p:nvSpPr>
        <p:spPr>
          <a:xfrm>
            <a:off x="1060222" y="367935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E861C1-D6E0-694F-935E-2C64205B62FE}"/>
              </a:ext>
            </a:extLst>
          </p:cNvPr>
          <p:cNvSpPr/>
          <p:nvPr/>
        </p:nvSpPr>
        <p:spPr>
          <a:xfrm>
            <a:off x="1087780" y="4252527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531E2D-39F2-AC49-B288-522CBD648727}"/>
              </a:ext>
            </a:extLst>
          </p:cNvPr>
          <p:cNvSpPr txBox="1">
            <a:spLocks/>
          </p:cNvSpPr>
          <p:nvPr/>
        </p:nvSpPr>
        <p:spPr>
          <a:xfrm>
            <a:off x="1060222" y="4252527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23C442-4023-DD4F-8CCD-AB52DD91FDC6}"/>
              </a:ext>
            </a:extLst>
          </p:cNvPr>
          <p:cNvSpPr/>
          <p:nvPr/>
        </p:nvSpPr>
        <p:spPr>
          <a:xfrm>
            <a:off x="1087780" y="4830261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94188E0-EE7D-ED4D-80E0-BA6325B52CAE}"/>
              </a:ext>
            </a:extLst>
          </p:cNvPr>
          <p:cNvSpPr txBox="1">
            <a:spLocks/>
          </p:cNvSpPr>
          <p:nvPr/>
        </p:nvSpPr>
        <p:spPr>
          <a:xfrm>
            <a:off x="1060222" y="483026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F2076F-7164-F748-9EFD-C6ADC834B6D3}"/>
              </a:ext>
            </a:extLst>
          </p:cNvPr>
          <p:cNvSpPr/>
          <p:nvPr/>
        </p:nvSpPr>
        <p:spPr>
          <a:xfrm>
            <a:off x="1087911" y="5403438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2EE2AF0-ED96-4143-9E9C-FC026A64764D}"/>
              </a:ext>
            </a:extLst>
          </p:cNvPr>
          <p:cNvSpPr txBox="1">
            <a:spLocks/>
          </p:cNvSpPr>
          <p:nvPr/>
        </p:nvSpPr>
        <p:spPr>
          <a:xfrm>
            <a:off x="1060353" y="540343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C884E451-A48D-EF46-9D17-F98A2D516CE4}"/>
              </a:ext>
            </a:extLst>
          </p:cNvPr>
          <p:cNvSpPr/>
          <p:nvPr/>
        </p:nvSpPr>
        <p:spPr>
          <a:xfrm>
            <a:off x="3655911" y="1866209"/>
            <a:ext cx="559559" cy="4251379"/>
          </a:xfrm>
          <a:prstGeom prst="leftBrace">
            <a:avLst>
              <a:gd name="adj1" fmla="val 8333"/>
              <a:gd name="adj2" fmla="val 8987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70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0070-2329-704E-A6D4-BBADFFD7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CB1B8-748B-424D-8CF3-FDB299D0A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does Encryption happen?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8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9ADB-1C6A-BA4B-B4E9-8EA1516F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Network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FFB62-70C2-5F43-B977-CD3D2EC6F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Networks are built from many </a:t>
            </a:r>
            <a:r>
              <a:rPr lang="en-US" i="1" dirty="0"/>
              <a:t>components</a:t>
            </a:r>
            <a:endParaRPr lang="en-US" dirty="0"/>
          </a:p>
          <a:p>
            <a:pPr lvl="1"/>
            <a:r>
              <a:rPr lang="en-US" dirty="0"/>
              <a:t>Networking technologies</a:t>
            </a:r>
          </a:p>
          <a:p>
            <a:pPr lvl="2"/>
            <a:r>
              <a:rPr lang="en-US" dirty="0"/>
              <a:t>Ethernet, </a:t>
            </a:r>
            <a:r>
              <a:rPr lang="en-US" dirty="0" err="1"/>
              <a:t>WiFi</a:t>
            </a:r>
            <a:r>
              <a:rPr lang="en-US" dirty="0"/>
              <a:t>, Bluetooth, Fiber Optic, Cable Modem, DSL, …</a:t>
            </a:r>
          </a:p>
          <a:p>
            <a:pPr lvl="1"/>
            <a:r>
              <a:rPr lang="en-US" dirty="0"/>
              <a:t>Network styles</a:t>
            </a:r>
          </a:p>
          <a:p>
            <a:pPr lvl="2"/>
            <a:r>
              <a:rPr lang="en-US" dirty="0"/>
              <a:t>Circuit switched, packet switched</a:t>
            </a:r>
          </a:p>
          <a:p>
            <a:pPr lvl="2"/>
            <a:r>
              <a:rPr lang="en-US" dirty="0"/>
              <a:t>Wired, Wireless, Optical, Satellite</a:t>
            </a:r>
          </a:p>
          <a:p>
            <a:pPr lvl="1"/>
            <a:r>
              <a:rPr lang="en-US" dirty="0"/>
              <a:t>Applications</a:t>
            </a:r>
          </a:p>
          <a:p>
            <a:pPr lvl="2"/>
            <a:r>
              <a:rPr lang="en-US" dirty="0"/>
              <a:t>Email, Web, Overwatch</a:t>
            </a:r>
          </a:p>
          <a:p>
            <a:endParaRPr lang="en-US" dirty="0"/>
          </a:p>
          <a:p>
            <a:r>
              <a:rPr lang="en-US" dirty="0"/>
              <a:t>How do we make all of this work together?!</a:t>
            </a:r>
          </a:p>
        </p:txBody>
      </p:sp>
    </p:spTree>
    <p:extLst>
      <p:ext uri="{BB962C8B-B14F-4D97-AF65-F5344CB8AC3E}">
        <p14:creationId xmlns:p14="http://schemas.microsoft.com/office/powerpoint/2010/main" val="3571720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D153-711B-B443-8F74-F4E38578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A3AD0-E90B-2A4F-8CDC-830A6BD14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data move through the layers?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8D8215-0347-3944-A310-8F8CB8927348}"/>
              </a:ext>
            </a:extLst>
          </p:cNvPr>
          <p:cNvSpPr/>
          <p:nvPr/>
        </p:nvSpPr>
        <p:spPr>
          <a:xfrm>
            <a:off x="5106176" y="2470260"/>
            <a:ext cx="2269698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7EA0E1-A440-CC42-91AF-95526400F1EA}"/>
              </a:ext>
            </a:extLst>
          </p:cNvPr>
          <p:cNvSpPr txBox="1">
            <a:spLocks/>
          </p:cNvSpPr>
          <p:nvPr/>
        </p:nvSpPr>
        <p:spPr>
          <a:xfrm>
            <a:off x="5089732" y="2470260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3665EC-EF5E-A947-8866-7BEFBE7C5296}"/>
              </a:ext>
            </a:extLst>
          </p:cNvPr>
          <p:cNvSpPr/>
          <p:nvPr/>
        </p:nvSpPr>
        <p:spPr>
          <a:xfrm>
            <a:off x="5105914" y="3045748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70E20D3-EFC4-2B40-BBDA-842A32CA4FFB}"/>
              </a:ext>
            </a:extLst>
          </p:cNvPr>
          <p:cNvSpPr txBox="1">
            <a:spLocks/>
          </p:cNvSpPr>
          <p:nvPr/>
        </p:nvSpPr>
        <p:spPr>
          <a:xfrm>
            <a:off x="5078356" y="304574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61A939-14A1-DD40-BFA7-1DFC1C729D61}"/>
              </a:ext>
            </a:extLst>
          </p:cNvPr>
          <p:cNvSpPr/>
          <p:nvPr/>
        </p:nvSpPr>
        <p:spPr>
          <a:xfrm>
            <a:off x="5106045" y="3618925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E0231F-5E01-8246-A7DD-DFC7A0E8D365}"/>
              </a:ext>
            </a:extLst>
          </p:cNvPr>
          <p:cNvSpPr txBox="1">
            <a:spLocks/>
          </p:cNvSpPr>
          <p:nvPr/>
        </p:nvSpPr>
        <p:spPr>
          <a:xfrm>
            <a:off x="5078487" y="361892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417AE5-C281-BC40-A6E5-33FA46E4E489}"/>
              </a:ext>
            </a:extLst>
          </p:cNvPr>
          <p:cNvSpPr/>
          <p:nvPr/>
        </p:nvSpPr>
        <p:spPr>
          <a:xfrm>
            <a:off x="5106045" y="4192102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A421B55-AC91-AE4A-A630-A627D0B2860B}"/>
              </a:ext>
            </a:extLst>
          </p:cNvPr>
          <p:cNvSpPr txBox="1">
            <a:spLocks/>
          </p:cNvSpPr>
          <p:nvPr/>
        </p:nvSpPr>
        <p:spPr>
          <a:xfrm>
            <a:off x="5078487" y="4192102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34D2C7-72C0-804C-9FBB-317F0A45E611}"/>
              </a:ext>
            </a:extLst>
          </p:cNvPr>
          <p:cNvSpPr/>
          <p:nvPr/>
        </p:nvSpPr>
        <p:spPr>
          <a:xfrm>
            <a:off x="5106045" y="4765279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6013CD4-E0F4-1E41-AF9D-F89DEFA1FA02}"/>
              </a:ext>
            </a:extLst>
          </p:cNvPr>
          <p:cNvSpPr txBox="1">
            <a:spLocks/>
          </p:cNvSpPr>
          <p:nvPr/>
        </p:nvSpPr>
        <p:spPr>
          <a:xfrm>
            <a:off x="5078487" y="476527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FF481-7D10-4448-96DB-040B6440EE79}"/>
              </a:ext>
            </a:extLst>
          </p:cNvPr>
          <p:cNvSpPr/>
          <p:nvPr/>
        </p:nvSpPr>
        <p:spPr>
          <a:xfrm>
            <a:off x="5106045" y="5343013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8ED2619-1CA1-374A-9D86-0E1A0744D82C}"/>
              </a:ext>
            </a:extLst>
          </p:cNvPr>
          <p:cNvSpPr txBox="1">
            <a:spLocks/>
          </p:cNvSpPr>
          <p:nvPr/>
        </p:nvSpPr>
        <p:spPr>
          <a:xfrm>
            <a:off x="5078487" y="534301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20C482-1A80-B340-A112-072CCC62F644}"/>
              </a:ext>
            </a:extLst>
          </p:cNvPr>
          <p:cNvSpPr/>
          <p:nvPr/>
        </p:nvSpPr>
        <p:spPr>
          <a:xfrm>
            <a:off x="5106176" y="5916190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AB7E544-6557-454B-9442-90534EAB4F42}"/>
              </a:ext>
            </a:extLst>
          </p:cNvPr>
          <p:cNvSpPr txBox="1">
            <a:spLocks/>
          </p:cNvSpPr>
          <p:nvPr/>
        </p:nvSpPr>
        <p:spPr>
          <a:xfrm>
            <a:off x="5078618" y="591619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12873C9-EB93-BD4C-9721-18FE75A87EDB}"/>
              </a:ext>
            </a:extLst>
          </p:cNvPr>
          <p:cNvSpPr txBox="1">
            <a:spLocks/>
          </p:cNvSpPr>
          <p:nvPr/>
        </p:nvSpPr>
        <p:spPr>
          <a:xfrm>
            <a:off x="3447265" y="2472571"/>
            <a:ext cx="1130549" cy="573177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E6BD0F9-CAF5-624C-ACE6-223091A1C7F3}"/>
              </a:ext>
            </a:extLst>
          </p:cNvPr>
          <p:cNvSpPr txBox="1">
            <a:spLocks/>
          </p:cNvSpPr>
          <p:nvPr/>
        </p:nvSpPr>
        <p:spPr>
          <a:xfrm>
            <a:off x="3158453" y="3045748"/>
            <a:ext cx="275166" cy="573177"/>
          </a:xfrm>
          <a:prstGeom prst="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B48FC02-9D99-7747-B88D-A14168FAB6A6}"/>
              </a:ext>
            </a:extLst>
          </p:cNvPr>
          <p:cNvSpPr txBox="1">
            <a:spLocks/>
          </p:cNvSpPr>
          <p:nvPr/>
        </p:nvSpPr>
        <p:spPr>
          <a:xfrm>
            <a:off x="2873021" y="3618924"/>
            <a:ext cx="275166" cy="573177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5DB544D-A52A-FF41-BC42-F2B1A90D2E9C}"/>
              </a:ext>
            </a:extLst>
          </p:cNvPr>
          <p:cNvSpPr txBox="1">
            <a:spLocks/>
          </p:cNvSpPr>
          <p:nvPr/>
        </p:nvSpPr>
        <p:spPr>
          <a:xfrm>
            <a:off x="2597933" y="4192101"/>
            <a:ext cx="275166" cy="573177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AA07DAD-1F0E-724F-A12F-0A4520A19EFA}"/>
              </a:ext>
            </a:extLst>
          </p:cNvPr>
          <p:cNvSpPr txBox="1">
            <a:spLocks/>
          </p:cNvSpPr>
          <p:nvPr/>
        </p:nvSpPr>
        <p:spPr>
          <a:xfrm>
            <a:off x="2323792" y="4765278"/>
            <a:ext cx="275166" cy="573177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3B1EEA8-B214-684F-AF91-F39DB5A83C41}"/>
              </a:ext>
            </a:extLst>
          </p:cNvPr>
          <p:cNvSpPr txBox="1">
            <a:spLocks/>
          </p:cNvSpPr>
          <p:nvPr/>
        </p:nvSpPr>
        <p:spPr>
          <a:xfrm>
            <a:off x="2044283" y="5343013"/>
            <a:ext cx="275166" cy="57317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BADB138-AC25-594D-BD0F-99D37BBAC185}"/>
              </a:ext>
            </a:extLst>
          </p:cNvPr>
          <p:cNvSpPr txBox="1">
            <a:spLocks/>
          </p:cNvSpPr>
          <p:nvPr/>
        </p:nvSpPr>
        <p:spPr>
          <a:xfrm>
            <a:off x="1769117" y="5916190"/>
            <a:ext cx="275166" cy="57317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9DC403F-3A77-8E48-A903-B8C98813296A}"/>
              </a:ext>
            </a:extLst>
          </p:cNvPr>
          <p:cNvSpPr txBox="1">
            <a:spLocks/>
          </p:cNvSpPr>
          <p:nvPr/>
        </p:nvSpPr>
        <p:spPr>
          <a:xfrm>
            <a:off x="4577814" y="5916189"/>
            <a:ext cx="275166" cy="57317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9A5D5A9-545E-6A48-BFBE-57095700078A}"/>
              </a:ext>
            </a:extLst>
          </p:cNvPr>
          <p:cNvSpPr txBox="1">
            <a:spLocks/>
          </p:cNvSpPr>
          <p:nvPr/>
        </p:nvSpPr>
        <p:spPr>
          <a:xfrm>
            <a:off x="9195248" y="5914067"/>
            <a:ext cx="1130549" cy="573177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9406FF3-9421-7F43-BB13-C7BFA823B848}"/>
              </a:ext>
            </a:extLst>
          </p:cNvPr>
          <p:cNvSpPr txBox="1">
            <a:spLocks/>
          </p:cNvSpPr>
          <p:nvPr/>
        </p:nvSpPr>
        <p:spPr>
          <a:xfrm>
            <a:off x="8906436" y="5914067"/>
            <a:ext cx="275166" cy="573177"/>
          </a:xfrm>
          <a:prstGeom prst="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38D5343-47DC-E94C-B108-32BECBBD556D}"/>
              </a:ext>
            </a:extLst>
          </p:cNvPr>
          <p:cNvSpPr txBox="1">
            <a:spLocks/>
          </p:cNvSpPr>
          <p:nvPr/>
        </p:nvSpPr>
        <p:spPr>
          <a:xfrm>
            <a:off x="8621004" y="5914067"/>
            <a:ext cx="275166" cy="573177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841F6D4-1F9A-754E-8C6B-B81B1678E3B7}"/>
              </a:ext>
            </a:extLst>
          </p:cNvPr>
          <p:cNvSpPr txBox="1">
            <a:spLocks/>
          </p:cNvSpPr>
          <p:nvPr/>
        </p:nvSpPr>
        <p:spPr>
          <a:xfrm>
            <a:off x="8345838" y="5916305"/>
            <a:ext cx="275166" cy="573177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EB373DB7-38A7-3842-ADC5-47EA9EDE96A0}"/>
              </a:ext>
            </a:extLst>
          </p:cNvPr>
          <p:cNvSpPr txBox="1">
            <a:spLocks/>
          </p:cNvSpPr>
          <p:nvPr/>
        </p:nvSpPr>
        <p:spPr>
          <a:xfrm>
            <a:off x="8067432" y="5923116"/>
            <a:ext cx="275166" cy="573177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66F7BA2-2F13-C840-BE96-60B9EA779D6A}"/>
              </a:ext>
            </a:extLst>
          </p:cNvPr>
          <p:cNvSpPr txBox="1">
            <a:spLocks/>
          </p:cNvSpPr>
          <p:nvPr/>
        </p:nvSpPr>
        <p:spPr>
          <a:xfrm>
            <a:off x="7792266" y="5923116"/>
            <a:ext cx="275166" cy="57317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093E971-64F9-0A4A-B99D-DC0ABD9A2E19}"/>
              </a:ext>
            </a:extLst>
          </p:cNvPr>
          <p:cNvSpPr txBox="1">
            <a:spLocks/>
          </p:cNvSpPr>
          <p:nvPr/>
        </p:nvSpPr>
        <p:spPr>
          <a:xfrm>
            <a:off x="7523222" y="5923116"/>
            <a:ext cx="275166" cy="57317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0D8EEC4-647B-A148-8373-A446048EF68B}"/>
              </a:ext>
            </a:extLst>
          </p:cNvPr>
          <p:cNvSpPr txBox="1">
            <a:spLocks/>
          </p:cNvSpPr>
          <p:nvPr/>
        </p:nvSpPr>
        <p:spPr>
          <a:xfrm>
            <a:off x="10350882" y="5914067"/>
            <a:ext cx="275166" cy="57317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7525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66235E-6 L 2.22222E-6 0.07909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7909 L 2.22222E-6 0.16396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3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66235E-6 L 2.22222E-6 0.07909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16396 L 2.22222E-6 0.253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7909 L 2.22222E-6 0.1639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3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66235E-6 L 2.22222E-6 0.07909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253 L 2.22222E-6 0.33186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16396 L 2.22222E-6 0.253 " pathEditMode="relative" rAng="0" ptsTypes="AA">
                                      <p:cBhvr>
                                        <p:cTn id="4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7909 L 2.22222E-6 0.16396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3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66235E-6 L 2.22222E-6 0.07909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33186 L 2.22222E-6 0.41905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4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253 L 2.22222E-6 0.33186 " pathEditMode="relative" rAng="0" ptsTypes="AA">
                                      <p:cBhvr>
                                        <p:cTn id="5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2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16396 L 2.22222E-6 0.253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7909 L 2.22222E-6 0.16396 " pathEditMode="relative" rAng="0" ptsTypes="AA">
                                      <p:cBhvr>
                                        <p:cTn id="6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32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66235E-6 L 2.22222E-6 0.07909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"/>
                            </p:stCondLst>
                            <p:childTnLst>
                              <p:par>
                                <p:cTn id="64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41905 L 2.22222E-6 0.50393 " pathEditMode="relative" rAng="0" ptsTypes="AA">
                                      <p:cBhvr>
                                        <p:cTn id="7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32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33186 L 2.22222E-6 0.41905 " pathEditMode="relative" rAng="0" ptsTypes="AA">
                                      <p:cBhvr>
                                        <p:cTn id="7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48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253 L 2.22222E-6 0.33186 " pathEditMode="relative" rAng="0" ptsTypes="AA">
                                      <p:cBhvr>
                                        <p:cTn id="7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2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16396 L 2.22222E-6 0.253 " pathEditMode="relative" rAng="0" ptsTypes="AA">
                                      <p:cBhvr>
                                        <p:cTn id="7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7909 L 2.22222E-6 0.16396 " pathEditMode="relative" rAng="0" ptsTypes="AA">
                                      <p:cBhvr>
                                        <p:cTn id="7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32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66235E-6 L 2.22222E-6 0.07909 " pathEditMode="relative" rAng="0" ptsTypes="AA">
                                      <p:cBhvr>
                                        <p:cTn id="8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"/>
                            </p:stCondLst>
                            <p:childTnLst>
                              <p:par>
                                <p:cTn id="8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6.01295E-7 L 3.61111E-6 -0.09181 " pathEditMode="relative" rAng="0" ptsTypes="AA">
                                      <p:cBhvr>
                                        <p:cTn id="17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02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0301 L 2.22222E-6 -0.09089 " pathEditMode="relative" rAng="0" ptsTypes="AA">
                                      <p:cBhvr>
                                        <p:cTn id="17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95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0717 L -0.00156 -0.09135 " pathEditMode="relative" rAng="0" ptsTypes="AA">
                                      <p:cBhvr>
                                        <p:cTn id="17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09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416 L -3.05556E-6 -0.09366 " pathEditMode="relative" rAng="0" ptsTypes="AA">
                                      <p:cBhvr>
                                        <p:cTn id="17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03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0624 L 2.5E-6 -0.09367 " pathEditMode="relative" rAng="0" ptsTypes="AA">
                                      <p:cBhvr>
                                        <p:cTn id="17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95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19056E-6 L 1.94444E-6 -0.09181 " pathEditMode="relative" rAng="0" ptsTypes="AA">
                                      <p:cBhvr>
                                        <p:cTn id="18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7401 L 3.61111E-6 -0.16767 " pathEditMode="relative" rAng="0" ptsTypes="AA">
                                      <p:cBhvr>
                                        <p:cTn id="19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95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07586 L 2.22222E-6 -0.1679 " pathEditMode="relative" rAng="0" ptsTypes="AA">
                                      <p:cBhvr>
                                        <p:cTn id="19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02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7447 L -0.00035 -0.17021 " pathEditMode="relative" rAng="0" ptsTypes="AA">
                                      <p:cBhvr>
                                        <p:cTn id="19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87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7678 L -3.05556E-6 -0.17067 " pathEditMode="relative" rAng="0" ptsTypes="AA">
                                      <p:cBhvr>
                                        <p:cTn id="19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95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791 L 2.5E-6 -0.17322 " pathEditMode="relative" rAng="0" ptsTypes="AA">
                                      <p:cBhvr>
                                        <p:cTn id="19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15079 L 3.61111E-6 -0.25093 " pathEditMode="relative" rAng="0" ptsTypes="AA">
                                      <p:cBhvr>
                                        <p:cTn id="2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19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15148 L -0.00035 -0.25324 " pathEditMode="relative" rAng="0" ptsTypes="AA">
                                      <p:cBhvr>
                                        <p:cTn id="20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88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15564 L 2.22222E-6 -0.2537 " pathEditMode="relative" rAng="0" ptsTypes="AA">
                                      <p:cBhvr>
                                        <p:cTn id="21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03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15819 L -3.05556E-6 -0.25208 " pathEditMode="relative" rAng="0" ptsTypes="AA">
                                      <p:cBhvr>
                                        <p:cTn id="2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23566 L 3.61111E-6 -0.32748 " pathEditMode="relative" rAng="0" ptsTypes="AA">
                                      <p:cBhvr>
                                        <p:cTn id="22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02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23705 L 2.22222E-6 -0.33094 " pathEditMode="relative" rAng="0" ptsTypes="AA">
                                      <p:cBhvr>
                                        <p:cTn id="22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95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23728 L 2.22222E-6 -0.33118 " pathEditMode="relative" rAng="0" ptsTypes="AA">
                                      <p:cBhvr>
                                        <p:cTn id="22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" presetClass="exit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31406 L 3.61111E-6 -0.41212 " pathEditMode="relative" rAng="0" ptsTypes="AA">
                                      <p:cBhvr>
                                        <p:cTn id="23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4903"/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31846 L 2.22222E-6 -0.41235 " pathEditMode="relative" rAng="0" ptsTypes="AA">
                                      <p:cBhvr>
                                        <p:cTn id="23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" presetClass="exit" presetSubtype="8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40379 L 3.61111E-6 -0.49954 " pathEditMode="relative" rAng="0" ptsTypes="AA">
                                      <p:cBhvr>
                                        <p:cTn id="24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8" grpId="6" animBg="1"/>
      <p:bldP spid="19" grpId="0" animBg="1"/>
      <p:bldP spid="19" grpId="1" animBg="1"/>
      <p:bldP spid="19" grpId="2" animBg="1"/>
      <p:bldP spid="19" grpId="3" animBg="1"/>
      <p:bldP spid="19" grpId="4" animBg="1"/>
      <p:bldP spid="19" grpId="5" animBg="1"/>
      <p:bldP spid="19" grpId="6" animBg="1"/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1" grpId="0" animBg="1"/>
      <p:bldP spid="21" grpId="1" animBg="1"/>
      <p:bldP spid="21" grpId="2" animBg="1"/>
      <p:bldP spid="21" grpId="3" animBg="1"/>
      <p:bldP spid="21" grpId="4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9" grpId="0" animBg="1"/>
      <p:bldP spid="29" grpId="1" animBg="1"/>
      <p:bldP spid="29" grpId="2" animBg="1"/>
      <p:bldP spid="29" grpId="3" animBg="1"/>
      <p:bldP spid="29" grpId="4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2" grpId="0" animBg="1"/>
      <p:bldP spid="32" grpId="1" animBg="1"/>
      <p:bldP spid="33" grpId="0" animBg="1"/>
      <p:bldP spid="3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21CF-3421-3A4F-BC81-0D6EE95C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Analogy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C110A-EED1-3847-BAE5-BAB3C2ECC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:\Users\t0ph3r\Documents\CS 4700\assets\Email-01.png">
            <a:extLst>
              <a:ext uri="{FF2B5EF4-FFF2-40B4-BE49-F238E27FC236}">
                <a16:creationId xmlns:a16="http://schemas.microsoft.com/office/drawing/2014/main" id="{BC62D2F6-94DD-1E46-95AA-4F83D1A5D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741" y="3712198"/>
            <a:ext cx="1105232" cy="110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t0ph3r\Documents\CS 4700\assets\User Coat Blue-01.png">
            <a:extLst>
              <a:ext uri="{FF2B5EF4-FFF2-40B4-BE49-F238E27FC236}">
                <a16:creationId xmlns:a16="http://schemas.microsoft.com/office/drawing/2014/main" id="{D32CBCEB-9421-8144-8A76-7795FCEC4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117" y="2033999"/>
            <a:ext cx="1105232" cy="110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t0ph3r\Documents\CS 4700\assets\User Coat Red-01.png">
            <a:extLst>
              <a:ext uri="{FF2B5EF4-FFF2-40B4-BE49-F238E27FC236}">
                <a16:creationId xmlns:a16="http://schemas.microsoft.com/office/drawing/2014/main" id="{9152C736-68DB-054C-A5E3-7D81FEA32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53" y="2033999"/>
            <a:ext cx="1105232" cy="110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t0ph3r\Documents\CS 4700\assets\Edit Document-01.png">
            <a:extLst>
              <a:ext uri="{FF2B5EF4-FFF2-40B4-BE49-F238E27FC236}">
                <a16:creationId xmlns:a16="http://schemas.microsoft.com/office/drawing/2014/main" id="{93F6C25E-46B8-5A47-ADCD-CDBEB1765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740" y="2450138"/>
            <a:ext cx="1105232" cy="110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0ph3r\Documents\CS 4700\assets\Document-01.png">
            <a:extLst>
              <a:ext uri="{FF2B5EF4-FFF2-40B4-BE49-F238E27FC236}">
                <a16:creationId xmlns:a16="http://schemas.microsoft.com/office/drawing/2014/main" id="{8539E79A-FD45-7E45-8A5B-B126F26A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030" y="2450138"/>
            <a:ext cx="1105232" cy="110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t0ph3r\Documents\CS 4700\assets\Email-01.png">
            <a:extLst>
              <a:ext uri="{FF2B5EF4-FFF2-40B4-BE49-F238E27FC236}">
                <a16:creationId xmlns:a16="http://schemas.microsoft.com/office/drawing/2014/main" id="{C2822484-9DF7-2846-83A4-D68348D75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031" y="3712198"/>
            <a:ext cx="1105232" cy="110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t0ph3r\Documents\CS 4700\assets\MailBox.png">
            <a:extLst>
              <a:ext uri="{FF2B5EF4-FFF2-40B4-BE49-F238E27FC236}">
                <a16:creationId xmlns:a16="http://schemas.microsoft.com/office/drawing/2014/main" id="{4DB9E5D4-E1B5-DE4C-A30A-34E66566F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089" y="4901095"/>
            <a:ext cx="1570535" cy="157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C:\Users\t0ph3r\Documents\CS 4700\assets\mailbox.png">
            <a:extLst>
              <a:ext uri="{FF2B5EF4-FFF2-40B4-BE49-F238E27FC236}">
                <a16:creationId xmlns:a16="http://schemas.microsoft.com/office/drawing/2014/main" id="{964631D7-A89C-DD48-9494-E96289531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733" y="4901095"/>
            <a:ext cx="1495827" cy="149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9" descr="C:\Users\t0ph3r\Documents\CS 4700\assets\USPS.png">
            <a:extLst>
              <a:ext uri="{FF2B5EF4-FFF2-40B4-BE49-F238E27FC236}">
                <a16:creationId xmlns:a16="http://schemas.microsoft.com/office/drawing/2014/main" id="{300226E5-2186-D34D-8B64-B51DE9646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208" y="4676079"/>
            <a:ext cx="2408401" cy="172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5957D5-8E6F-C94C-A073-B370FD508167}"/>
              </a:ext>
            </a:extLst>
          </p:cNvPr>
          <p:cNvSpPr txBox="1"/>
          <p:nvPr/>
        </p:nvSpPr>
        <p:spPr>
          <a:xfrm>
            <a:off x="5379189" y="6307854"/>
            <a:ext cx="1882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Postal Service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0DD44CE-3EA6-7B42-8739-3680FF4C44B6}"/>
              </a:ext>
            </a:extLst>
          </p:cNvPr>
          <p:cNvSpPr/>
          <p:nvPr/>
        </p:nvSpPr>
        <p:spPr>
          <a:xfrm>
            <a:off x="2974807" y="3139231"/>
            <a:ext cx="6510224" cy="2815359"/>
          </a:xfrm>
          <a:custGeom>
            <a:avLst/>
            <a:gdLst>
              <a:gd name="connsiteX0" fmla="*/ 196415 w 7225012"/>
              <a:gd name="connsiteY0" fmla="*/ 208102 h 4187963"/>
              <a:gd name="connsiteX1" fmla="*/ 251006 w 7225012"/>
              <a:gd name="connsiteY1" fmla="*/ 3824759 h 4187963"/>
              <a:gd name="connsiteX2" fmla="*/ 2666659 w 7225012"/>
              <a:gd name="connsiteY2" fmla="*/ 3852055 h 4187963"/>
              <a:gd name="connsiteX3" fmla="*/ 2734898 w 7225012"/>
              <a:gd name="connsiteY3" fmla="*/ 2664699 h 4187963"/>
              <a:gd name="connsiteX4" fmla="*/ 4236152 w 7225012"/>
              <a:gd name="connsiteY4" fmla="*/ 2596461 h 4187963"/>
              <a:gd name="connsiteX5" fmla="*/ 4290743 w 7225012"/>
              <a:gd name="connsiteY5" fmla="*/ 3920293 h 4187963"/>
              <a:gd name="connsiteX6" fmla="*/ 6747340 w 7225012"/>
              <a:gd name="connsiteY6" fmla="*/ 3838407 h 4187963"/>
              <a:gd name="connsiteX7" fmla="*/ 6760988 w 7225012"/>
              <a:gd name="connsiteY7" fmla="*/ 317285 h 4187963"/>
              <a:gd name="connsiteX8" fmla="*/ 7225012 w 7225012"/>
              <a:gd name="connsiteY8" fmla="*/ 385523 h 4187963"/>
              <a:gd name="connsiteX0" fmla="*/ 196415 w 6916918"/>
              <a:gd name="connsiteY0" fmla="*/ 0 h 3979861"/>
              <a:gd name="connsiteX1" fmla="*/ 251006 w 6916918"/>
              <a:gd name="connsiteY1" fmla="*/ 3616657 h 3979861"/>
              <a:gd name="connsiteX2" fmla="*/ 2666659 w 6916918"/>
              <a:gd name="connsiteY2" fmla="*/ 3643953 h 3979861"/>
              <a:gd name="connsiteX3" fmla="*/ 2734898 w 6916918"/>
              <a:gd name="connsiteY3" fmla="*/ 2456597 h 3979861"/>
              <a:gd name="connsiteX4" fmla="*/ 4236152 w 6916918"/>
              <a:gd name="connsiteY4" fmla="*/ 2388359 h 3979861"/>
              <a:gd name="connsiteX5" fmla="*/ 4290743 w 6916918"/>
              <a:gd name="connsiteY5" fmla="*/ 3712191 h 3979861"/>
              <a:gd name="connsiteX6" fmla="*/ 6747340 w 6916918"/>
              <a:gd name="connsiteY6" fmla="*/ 3630305 h 3979861"/>
              <a:gd name="connsiteX7" fmla="*/ 6760988 w 6916918"/>
              <a:gd name="connsiteY7" fmla="*/ 109183 h 3979861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40553 w 6705126"/>
              <a:gd name="connsiteY0" fmla="*/ 0 h 3897581"/>
              <a:gd name="connsiteX1" fmla="*/ 195144 w 6705126"/>
              <a:gd name="connsiteY1" fmla="*/ 3616657 h 3897581"/>
              <a:gd name="connsiteX2" fmla="*/ 2610797 w 6705126"/>
              <a:gd name="connsiteY2" fmla="*/ 3643953 h 3897581"/>
              <a:gd name="connsiteX3" fmla="*/ 2679036 w 6705126"/>
              <a:gd name="connsiteY3" fmla="*/ 2456597 h 3897581"/>
              <a:gd name="connsiteX4" fmla="*/ 4180290 w 6705126"/>
              <a:gd name="connsiteY4" fmla="*/ 2388359 h 3897581"/>
              <a:gd name="connsiteX5" fmla="*/ 4234881 w 6705126"/>
              <a:gd name="connsiteY5" fmla="*/ 3712191 h 3897581"/>
              <a:gd name="connsiteX6" fmla="*/ 6691478 w 6705126"/>
              <a:gd name="connsiteY6" fmla="*/ 3630305 h 3897581"/>
              <a:gd name="connsiteX7" fmla="*/ 6705126 w 6705126"/>
              <a:gd name="connsiteY7" fmla="*/ 109183 h 3897581"/>
              <a:gd name="connsiteX0" fmla="*/ 140553 w 6705126"/>
              <a:gd name="connsiteY0" fmla="*/ 0 h 3897581"/>
              <a:gd name="connsiteX1" fmla="*/ 195144 w 6705126"/>
              <a:gd name="connsiteY1" fmla="*/ 3616657 h 3897581"/>
              <a:gd name="connsiteX2" fmla="*/ 2610797 w 6705126"/>
              <a:gd name="connsiteY2" fmla="*/ 3643953 h 3897581"/>
              <a:gd name="connsiteX3" fmla="*/ 2679036 w 6705126"/>
              <a:gd name="connsiteY3" fmla="*/ 2456597 h 3897581"/>
              <a:gd name="connsiteX4" fmla="*/ 4180290 w 6705126"/>
              <a:gd name="connsiteY4" fmla="*/ 2388359 h 3897581"/>
              <a:gd name="connsiteX5" fmla="*/ 4234881 w 6705126"/>
              <a:gd name="connsiteY5" fmla="*/ 3712191 h 3897581"/>
              <a:gd name="connsiteX6" fmla="*/ 6691478 w 6705126"/>
              <a:gd name="connsiteY6" fmla="*/ 3630305 h 3897581"/>
              <a:gd name="connsiteX7" fmla="*/ 6705126 w 6705126"/>
              <a:gd name="connsiteY7" fmla="*/ 109183 h 3897581"/>
              <a:gd name="connsiteX0" fmla="*/ 140553 w 6705126"/>
              <a:gd name="connsiteY0" fmla="*/ 0 h 3897581"/>
              <a:gd name="connsiteX1" fmla="*/ 195144 w 6705126"/>
              <a:gd name="connsiteY1" fmla="*/ 3616657 h 3897581"/>
              <a:gd name="connsiteX2" fmla="*/ 2610797 w 6705126"/>
              <a:gd name="connsiteY2" fmla="*/ 3643953 h 3897581"/>
              <a:gd name="connsiteX3" fmla="*/ 2679036 w 6705126"/>
              <a:gd name="connsiteY3" fmla="*/ 2456597 h 3897581"/>
              <a:gd name="connsiteX4" fmla="*/ 4180290 w 6705126"/>
              <a:gd name="connsiteY4" fmla="*/ 2388359 h 3897581"/>
              <a:gd name="connsiteX5" fmla="*/ 4234881 w 6705126"/>
              <a:gd name="connsiteY5" fmla="*/ 3712191 h 3897581"/>
              <a:gd name="connsiteX6" fmla="*/ 6691478 w 6705126"/>
              <a:gd name="connsiteY6" fmla="*/ 3630305 h 3897581"/>
              <a:gd name="connsiteX7" fmla="*/ 6705126 w 6705126"/>
              <a:gd name="connsiteY7" fmla="*/ 109183 h 3897581"/>
              <a:gd name="connsiteX0" fmla="*/ 0 w 6564573"/>
              <a:gd name="connsiteY0" fmla="*/ 0 h 3897581"/>
              <a:gd name="connsiteX1" fmla="*/ 54591 w 6564573"/>
              <a:gd name="connsiteY1" fmla="*/ 3616657 h 3897581"/>
              <a:gd name="connsiteX2" fmla="*/ 2470244 w 6564573"/>
              <a:gd name="connsiteY2" fmla="*/ 3643953 h 3897581"/>
              <a:gd name="connsiteX3" fmla="*/ 2538483 w 6564573"/>
              <a:gd name="connsiteY3" fmla="*/ 2456597 h 3897581"/>
              <a:gd name="connsiteX4" fmla="*/ 4039737 w 6564573"/>
              <a:gd name="connsiteY4" fmla="*/ 2388359 h 3897581"/>
              <a:gd name="connsiteX5" fmla="*/ 4094328 w 6564573"/>
              <a:gd name="connsiteY5" fmla="*/ 3712191 h 3897581"/>
              <a:gd name="connsiteX6" fmla="*/ 6550925 w 6564573"/>
              <a:gd name="connsiteY6" fmla="*/ 3630305 h 3897581"/>
              <a:gd name="connsiteX7" fmla="*/ 6564573 w 6564573"/>
              <a:gd name="connsiteY7" fmla="*/ 109183 h 3897581"/>
              <a:gd name="connsiteX0" fmla="*/ 0 w 6564573"/>
              <a:gd name="connsiteY0" fmla="*/ 0 h 3717182"/>
              <a:gd name="connsiteX1" fmla="*/ 54591 w 6564573"/>
              <a:gd name="connsiteY1" fmla="*/ 3616657 h 3717182"/>
              <a:gd name="connsiteX2" fmla="*/ 2470244 w 6564573"/>
              <a:gd name="connsiteY2" fmla="*/ 3643953 h 3717182"/>
              <a:gd name="connsiteX3" fmla="*/ 2538483 w 6564573"/>
              <a:gd name="connsiteY3" fmla="*/ 2456597 h 3717182"/>
              <a:gd name="connsiteX4" fmla="*/ 4039737 w 6564573"/>
              <a:gd name="connsiteY4" fmla="*/ 2388359 h 3717182"/>
              <a:gd name="connsiteX5" fmla="*/ 4094328 w 6564573"/>
              <a:gd name="connsiteY5" fmla="*/ 3712191 h 3717182"/>
              <a:gd name="connsiteX6" fmla="*/ 6550925 w 6564573"/>
              <a:gd name="connsiteY6" fmla="*/ 3630305 h 3717182"/>
              <a:gd name="connsiteX7" fmla="*/ 6564573 w 6564573"/>
              <a:gd name="connsiteY7" fmla="*/ 109183 h 3717182"/>
              <a:gd name="connsiteX0" fmla="*/ 41011 w 6510050"/>
              <a:gd name="connsiteY0" fmla="*/ 0 h 3717182"/>
              <a:gd name="connsiteX1" fmla="*/ 68 w 6510050"/>
              <a:gd name="connsiteY1" fmla="*/ 3616657 h 3717182"/>
              <a:gd name="connsiteX2" fmla="*/ 2415721 w 6510050"/>
              <a:gd name="connsiteY2" fmla="*/ 3643953 h 3717182"/>
              <a:gd name="connsiteX3" fmla="*/ 2483960 w 6510050"/>
              <a:gd name="connsiteY3" fmla="*/ 2456597 h 3717182"/>
              <a:gd name="connsiteX4" fmla="*/ 3985214 w 6510050"/>
              <a:gd name="connsiteY4" fmla="*/ 2388359 h 3717182"/>
              <a:gd name="connsiteX5" fmla="*/ 4039805 w 6510050"/>
              <a:gd name="connsiteY5" fmla="*/ 3712191 h 3717182"/>
              <a:gd name="connsiteX6" fmla="*/ 6496402 w 6510050"/>
              <a:gd name="connsiteY6" fmla="*/ 3630305 h 3717182"/>
              <a:gd name="connsiteX7" fmla="*/ 6510050 w 6510050"/>
              <a:gd name="connsiteY7" fmla="*/ 109183 h 3717182"/>
              <a:gd name="connsiteX0" fmla="*/ 242 w 6510224"/>
              <a:gd name="connsiteY0" fmla="*/ 0 h 3717182"/>
              <a:gd name="connsiteX1" fmla="*/ 242 w 6510224"/>
              <a:gd name="connsiteY1" fmla="*/ 3616657 h 3717182"/>
              <a:gd name="connsiteX2" fmla="*/ 2415895 w 6510224"/>
              <a:gd name="connsiteY2" fmla="*/ 3643953 h 3717182"/>
              <a:gd name="connsiteX3" fmla="*/ 2484134 w 6510224"/>
              <a:gd name="connsiteY3" fmla="*/ 2456597 h 3717182"/>
              <a:gd name="connsiteX4" fmla="*/ 3985388 w 6510224"/>
              <a:gd name="connsiteY4" fmla="*/ 2388359 h 3717182"/>
              <a:gd name="connsiteX5" fmla="*/ 4039979 w 6510224"/>
              <a:gd name="connsiteY5" fmla="*/ 3712191 h 3717182"/>
              <a:gd name="connsiteX6" fmla="*/ 6496576 w 6510224"/>
              <a:gd name="connsiteY6" fmla="*/ 3630305 h 3717182"/>
              <a:gd name="connsiteX7" fmla="*/ 6510224 w 6510224"/>
              <a:gd name="connsiteY7" fmla="*/ 109183 h 3717182"/>
              <a:gd name="connsiteX0" fmla="*/ 242 w 6510224"/>
              <a:gd name="connsiteY0" fmla="*/ 0 h 3717182"/>
              <a:gd name="connsiteX1" fmla="*/ 242 w 6510224"/>
              <a:gd name="connsiteY1" fmla="*/ 3616657 h 3717182"/>
              <a:gd name="connsiteX2" fmla="*/ 2456838 w 6510224"/>
              <a:gd name="connsiteY2" fmla="*/ 3616657 h 3717182"/>
              <a:gd name="connsiteX3" fmla="*/ 2484134 w 6510224"/>
              <a:gd name="connsiteY3" fmla="*/ 2456597 h 3717182"/>
              <a:gd name="connsiteX4" fmla="*/ 3985388 w 6510224"/>
              <a:gd name="connsiteY4" fmla="*/ 2388359 h 3717182"/>
              <a:gd name="connsiteX5" fmla="*/ 4039979 w 6510224"/>
              <a:gd name="connsiteY5" fmla="*/ 3712191 h 3717182"/>
              <a:gd name="connsiteX6" fmla="*/ 6496576 w 6510224"/>
              <a:gd name="connsiteY6" fmla="*/ 3630305 h 3717182"/>
              <a:gd name="connsiteX7" fmla="*/ 6510224 w 6510224"/>
              <a:gd name="connsiteY7" fmla="*/ 109183 h 3717182"/>
              <a:gd name="connsiteX0" fmla="*/ 242 w 6510224"/>
              <a:gd name="connsiteY0" fmla="*/ 0 h 3717182"/>
              <a:gd name="connsiteX1" fmla="*/ 242 w 6510224"/>
              <a:gd name="connsiteY1" fmla="*/ 3616657 h 3717182"/>
              <a:gd name="connsiteX2" fmla="*/ 2456838 w 6510224"/>
              <a:gd name="connsiteY2" fmla="*/ 3616657 h 3717182"/>
              <a:gd name="connsiteX3" fmla="*/ 2484134 w 6510224"/>
              <a:gd name="connsiteY3" fmla="*/ 2456597 h 3717182"/>
              <a:gd name="connsiteX4" fmla="*/ 4026331 w 6510224"/>
              <a:gd name="connsiteY4" fmla="*/ 2470246 h 3717182"/>
              <a:gd name="connsiteX5" fmla="*/ 4039979 w 6510224"/>
              <a:gd name="connsiteY5" fmla="*/ 3712191 h 3717182"/>
              <a:gd name="connsiteX6" fmla="*/ 6496576 w 6510224"/>
              <a:gd name="connsiteY6" fmla="*/ 3630305 h 3717182"/>
              <a:gd name="connsiteX7" fmla="*/ 6510224 w 6510224"/>
              <a:gd name="connsiteY7" fmla="*/ 109183 h 3717182"/>
              <a:gd name="connsiteX0" fmla="*/ 242 w 6510224"/>
              <a:gd name="connsiteY0" fmla="*/ 0 h 3730119"/>
              <a:gd name="connsiteX1" fmla="*/ 242 w 6510224"/>
              <a:gd name="connsiteY1" fmla="*/ 3616657 h 3730119"/>
              <a:gd name="connsiteX2" fmla="*/ 2456838 w 6510224"/>
              <a:gd name="connsiteY2" fmla="*/ 3616657 h 3730119"/>
              <a:gd name="connsiteX3" fmla="*/ 2484134 w 6510224"/>
              <a:gd name="connsiteY3" fmla="*/ 2456597 h 3730119"/>
              <a:gd name="connsiteX4" fmla="*/ 4026331 w 6510224"/>
              <a:gd name="connsiteY4" fmla="*/ 2470246 h 3730119"/>
              <a:gd name="connsiteX5" fmla="*/ 4039979 w 6510224"/>
              <a:gd name="connsiteY5" fmla="*/ 3712191 h 3730119"/>
              <a:gd name="connsiteX6" fmla="*/ 6496576 w 6510224"/>
              <a:gd name="connsiteY6" fmla="*/ 3725839 h 3730119"/>
              <a:gd name="connsiteX7" fmla="*/ 6510224 w 6510224"/>
              <a:gd name="connsiteY7" fmla="*/ 109183 h 3730119"/>
              <a:gd name="connsiteX0" fmla="*/ 242 w 6510224"/>
              <a:gd name="connsiteY0" fmla="*/ 13647 h 3620936"/>
              <a:gd name="connsiteX1" fmla="*/ 242 w 6510224"/>
              <a:gd name="connsiteY1" fmla="*/ 3507474 h 3620936"/>
              <a:gd name="connsiteX2" fmla="*/ 2456838 w 6510224"/>
              <a:gd name="connsiteY2" fmla="*/ 3507474 h 3620936"/>
              <a:gd name="connsiteX3" fmla="*/ 2484134 w 6510224"/>
              <a:gd name="connsiteY3" fmla="*/ 2347414 h 3620936"/>
              <a:gd name="connsiteX4" fmla="*/ 4026331 w 6510224"/>
              <a:gd name="connsiteY4" fmla="*/ 2361063 h 3620936"/>
              <a:gd name="connsiteX5" fmla="*/ 4039979 w 6510224"/>
              <a:gd name="connsiteY5" fmla="*/ 3603008 h 3620936"/>
              <a:gd name="connsiteX6" fmla="*/ 6496576 w 6510224"/>
              <a:gd name="connsiteY6" fmla="*/ 3616656 h 3620936"/>
              <a:gd name="connsiteX7" fmla="*/ 6510224 w 6510224"/>
              <a:gd name="connsiteY7" fmla="*/ 0 h 3620936"/>
              <a:gd name="connsiteX0" fmla="*/ 242 w 6510224"/>
              <a:gd name="connsiteY0" fmla="*/ 81886 h 3689175"/>
              <a:gd name="connsiteX1" fmla="*/ 242 w 6510224"/>
              <a:gd name="connsiteY1" fmla="*/ 3575713 h 3689175"/>
              <a:gd name="connsiteX2" fmla="*/ 2456838 w 6510224"/>
              <a:gd name="connsiteY2" fmla="*/ 3575713 h 3689175"/>
              <a:gd name="connsiteX3" fmla="*/ 2484134 w 6510224"/>
              <a:gd name="connsiteY3" fmla="*/ 2415653 h 3689175"/>
              <a:gd name="connsiteX4" fmla="*/ 4026331 w 6510224"/>
              <a:gd name="connsiteY4" fmla="*/ 2429302 h 3689175"/>
              <a:gd name="connsiteX5" fmla="*/ 4039979 w 6510224"/>
              <a:gd name="connsiteY5" fmla="*/ 3671247 h 3689175"/>
              <a:gd name="connsiteX6" fmla="*/ 6496576 w 6510224"/>
              <a:gd name="connsiteY6" fmla="*/ 3684895 h 3689175"/>
              <a:gd name="connsiteX7" fmla="*/ 6510224 w 6510224"/>
              <a:gd name="connsiteY7" fmla="*/ 0 h 3689175"/>
              <a:gd name="connsiteX0" fmla="*/ 242 w 6510224"/>
              <a:gd name="connsiteY0" fmla="*/ 122829 h 3730118"/>
              <a:gd name="connsiteX1" fmla="*/ 242 w 6510224"/>
              <a:gd name="connsiteY1" fmla="*/ 3616656 h 3730118"/>
              <a:gd name="connsiteX2" fmla="*/ 2456838 w 6510224"/>
              <a:gd name="connsiteY2" fmla="*/ 3616656 h 3730118"/>
              <a:gd name="connsiteX3" fmla="*/ 2484134 w 6510224"/>
              <a:gd name="connsiteY3" fmla="*/ 2456596 h 3730118"/>
              <a:gd name="connsiteX4" fmla="*/ 4026331 w 6510224"/>
              <a:gd name="connsiteY4" fmla="*/ 2470245 h 3730118"/>
              <a:gd name="connsiteX5" fmla="*/ 4039979 w 6510224"/>
              <a:gd name="connsiteY5" fmla="*/ 3712190 h 3730118"/>
              <a:gd name="connsiteX6" fmla="*/ 6496576 w 6510224"/>
              <a:gd name="connsiteY6" fmla="*/ 3725838 h 3730118"/>
              <a:gd name="connsiteX7" fmla="*/ 6510224 w 6510224"/>
              <a:gd name="connsiteY7" fmla="*/ 0 h 3730118"/>
              <a:gd name="connsiteX0" fmla="*/ 242 w 6510224"/>
              <a:gd name="connsiteY0" fmla="*/ 122829 h 3725838"/>
              <a:gd name="connsiteX1" fmla="*/ 242 w 6510224"/>
              <a:gd name="connsiteY1" fmla="*/ 3616656 h 3725838"/>
              <a:gd name="connsiteX2" fmla="*/ 2456838 w 6510224"/>
              <a:gd name="connsiteY2" fmla="*/ 3616656 h 3725838"/>
              <a:gd name="connsiteX3" fmla="*/ 2484134 w 6510224"/>
              <a:gd name="connsiteY3" fmla="*/ 2456596 h 3725838"/>
              <a:gd name="connsiteX4" fmla="*/ 4026331 w 6510224"/>
              <a:gd name="connsiteY4" fmla="*/ 2470245 h 3725838"/>
              <a:gd name="connsiteX5" fmla="*/ 4039979 w 6510224"/>
              <a:gd name="connsiteY5" fmla="*/ 3589360 h 3725838"/>
              <a:gd name="connsiteX6" fmla="*/ 6496576 w 6510224"/>
              <a:gd name="connsiteY6" fmla="*/ 3725838 h 3725838"/>
              <a:gd name="connsiteX7" fmla="*/ 6510224 w 6510224"/>
              <a:gd name="connsiteY7" fmla="*/ 0 h 3725838"/>
              <a:gd name="connsiteX0" fmla="*/ 242 w 6510224"/>
              <a:gd name="connsiteY0" fmla="*/ 122829 h 3620814"/>
              <a:gd name="connsiteX1" fmla="*/ 242 w 6510224"/>
              <a:gd name="connsiteY1" fmla="*/ 3616656 h 3620814"/>
              <a:gd name="connsiteX2" fmla="*/ 2456838 w 6510224"/>
              <a:gd name="connsiteY2" fmla="*/ 3616656 h 3620814"/>
              <a:gd name="connsiteX3" fmla="*/ 2484134 w 6510224"/>
              <a:gd name="connsiteY3" fmla="*/ 2456596 h 3620814"/>
              <a:gd name="connsiteX4" fmla="*/ 4026331 w 6510224"/>
              <a:gd name="connsiteY4" fmla="*/ 2470245 h 3620814"/>
              <a:gd name="connsiteX5" fmla="*/ 4039979 w 6510224"/>
              <a:gd name="connsiteY5" fmla="*/ 3589360 h 3620814"/>
              <a:gd name="connsiteX6" fmla="*/ 6496576 w 6510224"/>
              <a:gd name="connsiteY6" fmla="*/ 3589360 h 3620814"/>
              <a:gd name="connsiteX7" fmla="*/ 6510224 w 6510224"/>
              <a:gd name="connsiteY7" fmla="*/ 0 h 36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0224" h="3620814">
                <a:moveTo>
                  <a:pt x="242" y="122829"/>
                </a:moveTo>
                <a:cubicBezTo>
                  <a:pt x="12753" y="126241"/>
                  <a:pt x="-2032" y="3596185"/>
                  <a:pt x="242" y="3616656"/>
                </a:cubicBezTo>
                <a:cubicBezTo>
                  <a:pt x="-11131" y="3596185"/>
                  <a:pt x="2438641" y="3632578"/>
                  <a:pt x="2456838" y="3616656"/>
                </a:cubicBezTo>
                <a:cubicBezTo>
                  <a:pt x="2475035" y="3600734"/>
                  <a:pt x="2481860" y="2447498"/>
                  <a:pt x="2484134" y="2456596"/>
                </a:cubicBezTo>
                <a:cubicBezTo>
                  <a:pt x="2486408" y="2465694"/>
                  <a:pt x="4012683" y="2452047"/>
                  <a:pt x="4026331" y="2470245"/>
                </a:cubicBezTo>
                <a:cubicBezTo>
                  <a:pt x="4039979" y="2488443"/>
                  <a:pt x="4017233" y="3559790"/>
                  <a:pt x="4039979" y="3589360"/>
                </a:cubicBezTo>
                <a:cubicBezTo>
                  <a:pt x="4062725" y="3618930"/>
                  <a:pt x="6467006" y="3589360"/>
                  <a:pt x="6496576" y="3589360"/>
                </a:cubicBezTo>
                <a:cubicBezTo>
                  <a:pt x="6526146" y="3589360"/>
                  <a:pt x="6485203" y="29570"/>
                  <a:pt x="6510224" y="0"/>
                </a:cubicBezTo>
              </a:path>
            </a:pathLst>
          </a:custGeom>
          <a:noFill/>
          <a:ln w="114300">
            <a:solidFill>
              <a:schemeClr val="accent1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8A648C-31ED-2B44-A80B-114E50052B74}"/>
              </a:ext>
            </a:extLst>
          </p:cNvPr>
          <p:cNvGrpSpPr/>
          <p:nvPr/>
        </p:nvGrpSpPr>
        <p:grpSpPr>
          <a:xfrm flipH="1">
            <a:off x="3632147" y="2333769"/>
            <a:ext cx="2800644" cy="1024451"/>
            <a:chOff x="1219200" y="4720928"/>
            <a:chExt cx="5181605" cy="1414755"/>
          </a:xfrm>
        </p:grpSpPr>
        <p:sp>
          <p:nvSpPr>
            <p:cNvPr id="16" name="Rectangular Callout 15">
              <a:extLst>
                <a:ext uri="{FF2B5EF4-FFF2-40B4-BE49-F238E27FC236}">
                  <a16:creationId xmlns:a16="http://schemas.microsoft.com/office/drawing/2014/main" id="{FE4B7E35-6C8B-F147-8CF2-BEB1F7EF8747}"/>
                </a:ext>
              </a:extLst>
            </p:cNvPr>
            <p:cNvSpPr/>
            <p:nvPr/>
          </p:nvSpPr>
          <p:spPr>
            <a:xfrm>
              <a:off x="1219200" y="4750689"/>
              <a:ext cx="5181600" cy="1384994"/>
            </a:xfrm>
            <a:prstGeom prst="wedgeRectCallout">
              <a:avLst>
                <a:gd name="adj1" fmla="val 58708"/>
                <a:gd name="adj2" fmla="val 11821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1B1433-A915-3141-921F-A87D62A96977}"/>
                </a:ext>
              </a:extLst>
            </p:cNvPr>
            <p:cNvSpPr txBox="1"/>
            <p:nvPr/>
          </p:nvSpPr>
          <p:spPr>
            <a:xfrm>
              <a:off x="1219206" y="4720928"/>
              <a:ext cx="5181599" cy="1317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Label contains routing info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DD4BFF-10BB-3F44-BEFF-3D96F15731C4}"/>
              </a:ext>
            </a:extLst>
          </p:cNvPr>
          <p:cNvGrpSpPr/>
          <p:nvPr/>
        </p:nvGrpSpPr>
        <p:grpSpPr>
          <a:xfrm flipH="1">
            <a:off x="5805563" y="2390775"/>
            <a:ext cx="2164020" cy="612226"/>
            <a:chOff x="1219200" y="4876799"/>
            <a:chExt cx="5181605" cy="1384995"/>
          </a:xfrm>
        </p:grpSpPr>
        <p:sp>
          <p:nvSpPr>
            <p:cNvPr id="19" name="Rectangular Callout 18">
              <a:extLst>
                <a:ext uri="{FF2B5EF4-FFF2-40B4-BE49-F238E27FC236}">
                  <a16:creationId xmlns:a16="http://schemas.microsoft.com/office/drawing/2014/main" id="{214C372C-1F78-8A46-A2D6-4FCDF416555A}"/>
                </a:ext>
              </a:extLst>
            </p:cNvPr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101999"/>
                <a:gd name="adj2" fmla="val 26461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E061A8C-1051-C543-BE7F-03B971DC8158}"/>
                </a:ext>
              </a:extLst>
            </p:cNvPr>
            <p:cNvSpPr txBox="1"/>
            <p:nvPr/>
          </p:nvSpPr>
          <p:spPr>
            <a:xfrm>
              <a:off x="1219203" y="4876799"/>
              <a:ext cx="518160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Un-packing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F6BD66-F5DC-3F40-A1CB-1CF1EEDAE2BF}"/>
              </a:ext>
            </a:extLst>
          </p:cNvPr>
          <p:cNvGrpSpPr/>
          <p:nvPr/>
        </p:nvGrpSpPr>
        <p:grpSpPr>
          <a:xfrm flipH="1">
            <a:off x="4911487" y="3425839"/>
            <a:ext cx="2932426" cy="954107"/>
            <a:chOff x="1219200" y="4876799"/>
            <a:chExt cx="5181605" cy="1384995"/>
          </a:xfrm>
        </p:grpSpPr>
        <p:sp>
          <p:nvSpPr>
            <p:cNvPr id="22" name="Rectangular Callout 21">
              <a:extLst>
                <a:ext uri="{FF2B5EF4-FFF2-40B4-BE49-F238E27FC236}">
                  <a16:creationId xmlns:a16="http://schemas.microsoft.com/office/drawing/2014/main" id="{A06725F4-FE9F-EA49-8197-41B7CCE094C9}"/>
                </a:ext>
              </a:extLst>
            </p:cNvPr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8345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FF29A3-6BF4-4748-BBC3-D010579A2CDF}"/>
                </a:ext>
              </a:extLst>
            </p:cNvPr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Doesn’t know contents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of letter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87261B1-9902-A643-B5C1-3032790F742D}"/>
              </a:ext>
            </a:extLst>
          </p:cNvPr>
          <p:cNvGrpSpPr/>
          <p:nvPr/>
        </p:nvGrpSpPr>
        <p:grpSpPr>
          <a:xfrm flipH="1">
            <a:off x="6538988" y="792801"/>
            <a:ext cx="3809052" cy="954107"/>
            <a:chOff x="1219200" y="4876799"/>
            <a:chExt cx="5181605" cy="1384995"/>
          </a:xfrm>
        </p:grpSpPr>
        <p:sp>
          <p:nvSpPr>
            <p:cNvPr id="25" name="Rectangular Callout 24">
              <a:extLst>
                <a:ext uri="{FF2B5EF4-FFF2-40B4-BE49-F238E27FC236}">
                  <a16:creationId xmlns:a16="http://schemas.microsoft.com/office/drawing/2014/main" id="{DCADBBF1-63D3-EA48-ACB3-67DDB1110CB5}"/>
                </a:ext>
              </a:extLst>
            </p:cNvPr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8211"/>
                <a:gd name="adj2" fmla="val 8959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FF3278-4E81-5D4C-A410-34DBF0FB48AE}"/>
                </a:ext>
              </a:extLst>
            </p:cNvPr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Doesn’t know how the Postal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network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works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69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6185-B604-C044-8CFD-4A278640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Stack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F9C7A-35E1-1D43-9617-8758CDA3E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CC6604-F551-D643-B3CD-EBA6956CC468}"/>
              </a:ext>
            </a:extLst>
          </p:cNvPr>
          <p:cNvCxnSpPr/>
          <p:nvPr/>
        </p:nvCxnSpPr>
        <p:spPr>
          <a:xfrm>
            <a:off x="4107063" y="4112527"/>
            <a:ext cx="394420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C75A44-D26B-FA42-AEE1-1FB5448070C7}"/>
              </a:ext>
            </a:extLst>
          </p:cNvPr>
          <p:cNvCxnSpPr/>
          <p:nvPr/>
        </p:nvCxnSpPr>
        <p:spPr>
          <a:xfrm>
            <a:off x="4107063" y="3502919"/>
            <a:ext cx="3944206" cy="7494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5D42562-55EC-3249-A03D-4EB7389878A3}"/>
              </a:ext>
            </a:extLst>
          </p:cNvPr>
          <p:cNvSpPr/>
          <p:nvPr/>
        </p:nvSpPr>
        <p:spPr>
          <a:xfrm>
            <a:off x="1752812" y="2075161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CB4F115-7DC5-6D42-B758-5A65956CF589}"/>
              </a:ext>
            </a:extLst>
          </p:cNvPr>
          <p:cNvSpPr txBox="1">
            <a:spLocks/>
          </p:cNvSpPr>
          <p:nvPr/>
        </p:nvSpPr>
        <p:spPr>
          <a:xfrm>
            <a:off x="1725390" y="2075161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97A22A-9CFF-9640-9F9A-2552E379BBA0}"/>
              </a:ext>
            </a:extLst>
          </p:cNvPr>
          <p:cNvSpPr/>
          <p:nvPr/>
        </p:nvSpPr>
        <p:spPr>
          <a:xfrm>
            <a:off x="1741572" y="2650649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0E3D69-D736-6542-BEEF-05E915B8E123}"/>
              </a:ext>
            </a:extLst>
          </p:cNvPr>
          <p:cNvSpPr txBox="1">
            <a:spLocks/>
          </p:cNvSpPr>
          <p:nvPr/>
        </p:nvSpPr>
        <p:spPr>
          <a:xfrm>
            <a:off x="1714014" y="265064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569DDD-1358-CC42-A2D7-B4BBFA87DFF4}"/>
              </a:ext>
            </a:extLst>
          </p:cNvPr>
          <p:cNvSpPr/>
          <p:nvPr/>
        </p:nvSpPr>
        <p:spPr>
          <a:xfrm>
            <a:off x="1741703" y="3223826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02D8BF8-65CE-C94F-8AF6-27554BFAE28B}"/>
              </a:ext>
            </a:extLst>
          </p:cNvPr>
          <p:cNvSpPr txBox="1">
            <a:spLocks/>
          </p:cNvSpPr>
          <p:nvPr/>
        </p:nvSpPr>
        <p:spPr>
          <a:xfrm>
            <a:off x="1714145" y="322382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382E91-FF61-BE4F-A8CE-4A28012BC350}"/>
              </a:ext>
            </a:extLst>
          </p:cNvPr>
          <p:cNvSpPr/>
          <p:nvPr/>
        </p:nvSpPr>
        <p:spPr>
          <a:xfrm>
            <a:off x="1741703" y="3797003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621F904-51FD-E44E-968B-087298A19C09}"/>
              </a:ext>
            </a:extLst>
          </p:cNvPr>
          <p:cNvSpPr txBox="1">
            <a:spLocks/>
          </p:cNvSpPr>
          <p:nvPr/>
        </p:nvSpPr>
        <p:spPr>
          <a:xfrm>
            <a:off x="1714145" y="379700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03F042-BC95-354B-9AC1-691B9DA849C9}"/>
              </a:ext>
            </a:extLst>
          </p:cNvPr>
          <p:cNvSpPr/>
          <p:nvPr/>
        </p:nvSpPr>
        <p:spPr>
          <a:xfrm>
            <a:off x="1741703" y="4370180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C9B8FFB-FB8B-2948-AE89-FF0E37282750}"/>
              </a:ext>
            </a:extLst>
          </p:cNvPr>
          <p:cNvSpPr txBox="1">
            <a:spLocks/>
          </p:cNvSpPr>
          <p:nvPr/>
        </p:nvSpPr>
        <p:spPr>
          <a:xfrm>
            <a:off x="1714145" y="437018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FD3109-D31D-9D41-963D-EC2D457BA8A3}"/>
              </a:ext>
            </a:extLst>
          </p:cNvPr>
          <p:cNvSpPr/>
          <p:nvPr/>
        </p:nvSpPr>
        <p:spPr>
          <a:xfrm>
            <a:off x="1741703" y="4947914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FAE9A1A-0703-CF45-BFFE-66E0CEF78582}"/>
              </a:ext>
            </a:extLst>
          </p:cNvPr>
          <p:cNvSpPr txBox="1">
            <a:spLocks/>
          </p:cNvSpPr>
          <p:nvPr/>
        </p:nvSpPr>
        <p:spPr>
          <a:xfrm>
            <a:off x="1714145" y="494791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79E061-2A5D-6841-9034-9ED2A833A6A0}"/>
              </a:ext>
            </a:extLst>
          </p:cNvPr>
          <p:cNvSpPr/>
          <p:nvPr/>
        </p:nvSpPr>
        <p:spPr>
          <a:xfrm>
            <a:off x="1741834" y="5521091"/>
            <a:ext cx="2269960" cy="573177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4AE48A5-DCEE-3C43-97CC-DBE980D59C8D}"/>
              </a:ext>
            </a:extLst>
          </p:cNvPr>
          <p:cNvSpPr txBox="1">
            <a:spLocks/>
          </p:cNvSpPr>
          <p:nvPr/>
        </p:nvSpPr>
        <p:spPr>
          <a:xfrm>
            <a:off x="1714276" y="552109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1DE93A-0F9C-744B-B955-F3C88E4AEB68}"/>
              </a:ext>
            </a:extLst>
          </p:cNvPr>
          <p:cNvSpPr/>
          <p:nvPr/>
        </p:nvSpPr>
        <p:spPr>
          <a:xfrm>
            <a:off x="4951197" y="4374737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01C0E20-9268-DD40-B08F-4C37120D8BE6}"/>
              </a:ext>
            </a:extLst>
          </p:cNvPr>
          <p:cNvSpPr txBox="1">
            <a:spLocks/>
          </p:cNvSpPr>
          <p:nvPr/>
        </p:nvSpPr>
        <p:spPr>
          <a:xfrm>
            <a:off x="4923639" y="4374737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8C9145-E868-8049-9080-1C575AA52A53}"/>
              </a:ext>
            </a:extLst>
          </p:cNvPr>
          <p:cNvSpPr/>
          <p:nvPr/>
        </p:nvSpPr>
        <p:spPr>
          <a:xfrm>
            <a:off x="4951197" y="4952471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C255A99-0840-5445-ADEC-E97A4981EB1E}"/>
              </a:ext>
            </a:extLst>
          </p:cNvPr>
          <p:cNvSpPr txBox="1">
            <a:spLocks/>
          </p:cNvSpPr>
          <p:nvPr/>
        </p:nvSpPr>
        <p:spPr>
          <a:xfrm>
            <a:off x="4923639" y="495247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7FB3DA-0C5E-5841-936F-4DB16E234122}"/>
              </a:ext>
            </a:extLst>
          </p:cNvPr>
          <p:cNvSpPr/>
          <p:nvPr/>
        </p:nvSpPr>
        <p:spPr>
          <a:xfrm>
            <a:off x="4951328" y="5525648"/>
            <a:ext cx="1134849" cy="573177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E3E689-15E9-8E44-92FF-F8A1A6025384}"/>
              </a:ext>
            </a:extLst>
          </p:cNvPr>
          <p:cNvSpPr/>
          <p:nvPr/>
        </p:nvSpPr>
        <p:spPr>
          <a:xfrm>
            <a:off x="8158293" y="2075160"/>
            <a:ext cx="226996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7C6F5BA-BCD0-E641-91ED-B5B7B67430FD}"/>
              </a:ext>
            </a:extLst>
          </p:cNvPr>
          <p:cNvSpPr txBox="1">
            <a:spLocks/>
          </p:cNvSpPr>
          <p:nvPr/>
        </p:nvSpPr>
        <p:spPr>
          <a:xfrm>
            <a:off x="8158555" y="2075160"/>
            <a:ext cx="2215105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FD50FB-E5C6-B547-99DE-0E176755E1E8}"/>
              </a:ext>
            </a:extLst>
          </p:cNvPr>
          <p:cNvSpPr/>
          <p:nvPr/>
        </p:nvSpPr>
        <p:spPr>
          <a:xfrm>
            <a:off x="8158293" y="2650648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2214624-3CA7-FE4D-826F-CE98AFF0F805}"/>
              </a:ext>
            </a:extLst>
          </p:cNvPr>
          <p:cNvSpPr txBox="1">
            <a:spLocks/>
          </p:cNvSpPr>
          <p:nvPr/>
        </p:nvSpPr>
        <p:spPr>
          <a:xfrm>
            <a:off x="8130735" y="265064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414424A-45E1-7648-99AB-435BD25E7BA7}"/>
              </a:ext>
            </a:extLst>
          </p:cNvPr>
          <p:cNvSpPr/>
          <p:nvPr/>
        </p:nvSpPr>
        <p:spPr>
          <a:xfrm>
            <a:off x="8158424" y="3223825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289FB144-4D07-5643-9D40-2BA74E81D28D}"/>
              </a:ext>
            </a:extLst>
          </p:cNvPr>
          <p:cNvSpPr txBox="1">
            <a:spLocks/>
          </p:cNvSpPr>
          <p:nvPr/>
        </p:nvSpPr>
        <p:spPr>
          <a:xfrm>
            <a:off x="8130866" y="322382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CC28C6-4CB9-6C4B-9DC6-46D6631E3259}"/>
              </a:ext>
            </a:extLst>
          </p:cNvPr>
          <p:cNvSpPr/>
          <p:nvPr/>
        </p:nvSpPr>
        <p:spPr>
          <a:xfrm>
            <a:off x="8158424" y="3797002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AD6DFB8-6F90-7742-834D-09D9E4026B5F}"/>
              </a:ext>
            </a:extLst>
          </p:cNvPr>
          <p:cNvSpPr txBox="1">
            <a:spLocks/>
          </p:cNvSpPr>
          <p:nvPr/>
        </p:nvSpPr>
        <p:spPr>
          <a:xfrm>
            <a:off x="8130866" y="3797002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65116C-96DA-4E4C-9359-A616A13943EB}"/>
              </a:ext>
            </a:extLst>
          </p:cNvPr>
          <p:cNvSpPr/>
          <p:nvPr/>
        </p:nvSpPr>
        <p:spPr>
          <a:xfrm>
            <a:off x="8158424" y="4370179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C785DB4D-DD7A-4A44-A0EA-7573768196A3}"/>
              </a:ext>
            </a:extLst>
          </p:cNvPr>
          <p:cNvSpPr txBox="1">
            <a:spLocks/>
          </p:cNvSpPr>
          <p:nvPr/>
        </p:nvSpPr>
        <p:spPr>
          <a:xfrm>
            <a:off x="8130866" y="437017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343D91-94FC-4B49-9094-4B6A6D7F2D77}"/>
              </a:ext>
            </a:extLst>
          </p:cNvPr>
          <p:cNvSpPr/>
          <p:nvPr/>
        </p:nvSpPr>
        <p:spPr>
          <a:xfrm>
            <a:off x="8158424" y="4947913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0566ABF7-5D00-A944-8527-625C62C623E7}"/>
              </a:ext>
            </a:extLst>
          </p:cNvPr>
          <p:cNvSpPr txBox="1">
            <a:spLocks/>
          </p:cNvSpPr>
          <p:nvPr/>
        </p:nvSpPr>
        <p:spPr>
          <a:xfrm>
            <a:off x="8130866" y="494791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78B48A-36A2-3349-8ABC-5BC56B2B9F94}"/>
              </a:ext>
            </a:extLst>
          </p:cNvPr>
          <p:cNvSpPr/>
          <p:nvPr/>
        </p:nvSpPr>
        <p:spPr>
          <a:xfrm>
            <a:off x="8158555" y="5521090"/>
            <a:ext cx="2269960" cy="573177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2B67F50-CE93-894D-9E38-3D1204228B09}"/>
              </a:ext>
            </a:extLst>
          </p:cNvPr>
          <p:cNvSpPr txBox="1">
            <a:spLocks/>
          </p:cNvSpPr>
          <p:nvPr/>
        </p:nvSpPr>
        <p:spPr>
          <a:xfrm>
            <a:off x="8130997" y="552109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39" name="Content Placeholder 5">
            <a:extLst>
              <a:ext uri="{FF2B5EF4-FFF2-40B4-BE49-F238E27FC236}">
                <a16:creationId xmlns:a16="http://schemas.microsoft.com/office/drawing/2014/main" id="{06E05268-8C25-B544-9388-A5EA04A56194}"/>
              </a:ext>
            </a:extLst>
          </p:cNvPr>
          <p:cNvSpPr txBox="1">
            <a:spLocks/>
          </p:cNvSpPr>
          <p:nvPr/>
        </p:nvSpPr>
        <p:spPr>
          <a:xfrm>
            <a:off x="2121108" y="1532659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/>
              <a:t>Host 1</a:t>
            </a:r>
          </a:p>
        </p:txBody>
      </p:sp>
      <p:sp>
        <p:nvSpPr>
          <p:cNvPr id="40" name="Content Placeholder 5">
            <a:extLst>
              <a:ext uri="{FF2B5EF4-FFF2-40B4-BE49-F238E27FC236}">
                <a16:creationId xmlns:a16="http://schemas.microsoft.com/office/drawing/2014/main" id="{C49B344B-1C9B-5E43-8E62-D968F188767C}"/>
              </a:ext>
            </a:extLst>
          </p:cNvPr>
          <p:cNvSpPr txBox="1">
            <a:spLocks/>
          </p:cNvSpPr>
          <p:nvPr/>
        </p:nvSpPr>
        <p:spPr>
          <a:xfrm>
            <a:off x="5371944" y="1562206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/>
              <a:t>Switch</a:t>
            </a:r>
          </a:p>
        </p:txBody>
      </p:sp>
      <p:sp>
        <p:nvSpPr>
          <p:cNvPr id="41" name="Content Placeholder 5">
            <a:extLst>
              <a:ext uri="{FF2B5EF4-FFF2-40B4-BE49-F238E27FC236}">
                <a16:creationId xmlns:a16="http://schemas.microsoft.com/office/drawing/2014/main" id="{BBADE69B-A14F-6B43-80AE-FC4A4949B9C0}"/>
              </a:ext>
            </a:extLst>
          </p:cNvPr>
          <p:cNvSpPr txBox="1">
            <a:spLocks/>
          </p:cNvSpPr>
          <p:nvPr/>
        </p:nvSpPr>
        <p:spPr>
          <a:xfrm>
            <a:off x="8584660" y="1532659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/>
              <a:t>Host 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F9179BE-7B67-9D42-AAEA-0FA647C9AC8B}"/>
              </a:ext>
            </a:extLst>
          </p:cNvPr>
          <p:cNvSpPr/>
          <p:nvPr/>
        </p:nvSpPr>
        <p:spPr>
          <a:xfrm>
            <a:off x="6083047" y="5525648"/>
            <a:ext cx="1134849" cy="573177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DE619E-3D02-F744-A2D4-C511FD306B2C}"/>
              </a:ext>
            </a:extLst>
          </p:cNvPr>
          <p:cNvSpPr/>
          <p:nvPr/>
        </p:nvSpPr>
        <p:spPr>
          <a:xfrm>
            <a:off x="4951196" y="5516533"/>
            <a:ext cx="2269961" cy="5731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5DD70188-04AD-5346-94D2-A33AC5A131D0}"/>
              </a:ext>
            </a:extLst>
          </p:cNvPr>
          <p:cNvSpPr txBox="1">
            <a:spLocks/>
          </p:cNvSpPr>
          <p:nvPr/>
        </p:nvSpPr>
        <p:spPr>
          <a:xfrm>
            <a:off x="4964849" y="551653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F0DB6DA-92AD-B449-A95B-4837CEF00B01}"/>
              </a:ext>
            </a:extLst>
          </p:cNvPr>
          <p:cNvCxnSpPr/>
          <p:nvPr/>
        </p:nvCxnSpPr>
        <p:spPr>
          <a:xfrm>
            <a:off x="4093415" y="5239059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918029C-0377-3946-9D03-DD34096E605E}"/>
              </a:ext>
            </a:extLst>
          </p:cNvPr>
          <p:cNvCxnSpPr/>
          <p:nvPr/>
        </p:nvCxnSpPr>
        <p:spPr>
          <a:xfrm>
            <a:off x="7289263" y="5239059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7F8BBBB-DFB4-9447-9B4A-0DA7AA895E46}"/>
              </a:ext>
            </a:extLst>
          </p:cNvPr>
          <p:cNvCxnSpPr/>
          <p:nvPr/>
        </p:nvCxnSpPr>
        <p:spPr>
          <a:xfrm>
            <a:off x="4093415" y="466132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32DEEC-F15B-8C44-80F6-C1BC52567B28}"/>
              </a:ext>
            </a:extLst>
          </p:cNvPr>
          <p:cNvCxnSpPr/>
          <p:nvPr/>
        </p:nvCxnSpPr>
        <p:spPr>
          <a:xfrm>
            <a:off x="7289263" y="466132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A2DBFEDD-BE14-F94D-980F-CC9906798F45}"/>
              </a:ext>
            </a:extLst>
          </p:cNvPr>
          <p:cNvSpPr txBox="1">
            <a:spLocks/>
          </p:cNvSpPr>
          <p:nvPr/>
        </p:nvSpPr>
        <p:spPr>
          <a:xfrm>
            <a:off x="1769140" y="3216447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Video Client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B9B733A-5EF1-CC46-AEF0-1A084583DE02}"/>
              </a:ext>
            </a:extLst>
          </p:cNvPr>
          <p:cNvSpPr txBox="1">
            <a:spLocks/>
          </p:cNvSpPr>
          <p:nvPr/>
        </p:nvSpPr>
        <p:spPr>
          <a:xfrm>
            <a:off x="1769140" y="378962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005E6BC8-D55B-7E45-BCF7-3233E1ED7274}"/>
              </a:ext>
            </a:extLst>
          </p:cNvPr>
          <p:cNvSpPr txBox="1">
            <a:spLocks/>
          </p:cNvSpPr>
          <p:nvPr/>
        </p:nvSpPr>
        <p:spPr>
          <a:xfrm>
            <a:off x="8185861" y="321644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Video Server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9F0398E4-0909-1741-BDD9-0D2CD0DED707}"/>
              </a:ext>
            </a:extLst>
          </p:cNvPr>
          <p:cNvSpPr txBox="1">
            <a:spLocks/>
          </p:cNvSpPr>
          <p:nvPr/>
        </p:nvSpPr>
        <p:spPr>
          <a:xfrm>
            <a:off x="8185861" y="378962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21C53BDD-C46F-0A49-971F-C1FDDB142254}"/>
              </a:ext>
            </a:extLst>
          </p:cNvPr>
          <p:cNvSpPr txBox="1">
            <a:spLocks/>
          </p:cNvSpPr>
          <p:nvPr/>
        </p:nvSpPr>
        <p:spPr>
          <a:xfrm>
            <a:off x="1728186" y="3230097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FTP Client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E0255F24-2E91-C141-BB2F-8ED09DBBCAD0}"/>
              </a:ext>
            </a:extLst>
          </p:cNvPr>
          <p:cNvSpPr txBox="1">
            <a:spLocks/>
          </p:cNvSpPr>
          <p:nvPr/>
        </p:nvSpPr>
        <p:spPr>
          <a:xfrm>
            <a:off x="1728186" y="380327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A5C9EFA7-0C63-3741-AC66-7EB862F8B20A}"/>
              </a:ext>
            </a:extLst>
          </p:cNvPr>
          <p:cNvSpPr txBox="1">
            <a:spLocks/>
          </p:cNvSpPr>
          <p:nvPr/>
        </p:nvSpPr>
        <p:spPr>
          <a:xfrm>
            <a:off x="1728186" y="437645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6829AA47-C59F-F94E-8CE1-DF7D012ED30B}"/>
              </a:ext>
            </a:extLst>
          </p:cNvPr>
          <p:cNvSpPr txBox="1">
            <a:spLocks/>
          </p:cNvSpPr>
          <p:nvPr/>
        </p:nvSpPr>
        <p:spPr>
          <a:xfrm>
            <a:off x="1728186" y="495418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E1F75C66-03B4-DF44-9AED-F309C43A6BFA}"/>
              </a:ext>
            </a:extLst>
          </p:cNvPr>
          <p:cNvSpPr txBox="1">
            <a:spLocks/>
          </p:cNvSpPr>
          <p:nvPr/>
        </p:nvSpPr>
        <p:spPr>
          <a:xfrm>
            <a:off x="4937680" y="438100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D2D80D6A-C956-AF45-8E77-BB37DD48EBB5}"/>
              </a:ext>
            </a:extLst>
          </p:cNvPr>
          <p:cNvSpPr txBox="1">
            <a:spLocks/>
          </p:cNvSpPr>
          <p:nvPr/>
        </p:nvSpPr>
        <p:spPr>
          <a:xfrm>
            <a:off x="4951201" y="4958742"/>
            <a:ext cx="220144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EE6C20C3-20B7-254B-A5F1-D4BBC506A65C}"/>
              </a:ext>
            </a:extLst>
          </p:cNvPr>
          <p:cNvSpPr txBox="1">
            <a:spLocks/>
          </p:cNvSpPr>
          <p:nvPr/>
        </p:nvSpPr>
        <p:spPr>
          <a:xfrm>
            <a:off x="8144907" y="323009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FTP Server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C5F59CE6-35C0-F445-8310-4EDCB52BD602}"/>
              </a:ext>
            </a:extLst>
          </p:cNvPr>
          <p:cNvSpPr txBox="1">
            <a:spLocks/>
          </p:cNvSpPr>
          <p:nvPr/>
        </p:nvSpPr>
        <p:spPr>
          <a:xfrm>
            <a:off x="8144907" y="380327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8A36DED6-F868-EA46-9080-9890AC7DA4C2}"/>
              </a:ext>
            </a:extLst>
          </p:cNvPr>
          <p:cNvSpPr txBox="1">
            <a:spLocks/>
          </p:cNvSpPr>
          <p:nvPr/>
        </p:nvSpPr>
        <p:spPr>
          <a:xfrm>
            <a:off x="8144907" y="437645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1CD9614F-70F6-BB4A-9A1C-BA4E05B13B27}"/>
              </a:ext>
            </a:extLst>
          </p:cNvPr>
          <p:cNvSpPr txBox="1">
            <a:spLocks/>
          </p:cNvSpPr>
          <p:nvPr/>
        </p:nvSpPr>
        <p:spPr>
          <a:xfrm>
            <a:off x="8144907" y="495418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48A91327-5BD3-6F4F-B6BC-12F39A9CF13C}"/>
              </a:ext>
            </a:extLst>
          </p:cNvPr>
          <p:cNvSpPr txBox="1">
            <a:spLocks/>
          </p:cNvSpPr>
          <p:nvPr/>
        </p:nvSpPr>
        <p:spPr>
          <a:xfrm>
            <a:off x="1728191" y="495700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802.11n</a:t>
            </a: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D55CC7BD-0B21-D847-BBE3-E67A78D8F85A}"/>
              </a:ext>
            </a:extLst>
          </p:cNvPr>
          <p:cNvSpPr txBox="1">
            <a:spLocks/>
          </p:cNvSpPr>
          <p:nvPr/>
        </p:nvSpPr>
        <p:spPr>
          <a:xfrm>
            <a:off x="4951206" y="4961561"/>
            <a:ext cx="220144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802.11n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06DFBE44-9266-3341-91E1-72933C1E5EF5}"/>
              </a:ext>
            </a:extLst>
          </p:cNvPr>
          <p:cNvSpPr txBox="1">
            <a:spLocks/>
          </p:cNvSpPr>
          <p:nvPr/>
        </p:nvSpPr>
        <p:spPr>
          <a:xfrm>
            <a:off x="8144912" y="495700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802.11n</a:t>
            </a:r>
          </a:p>
        </p:txBody>
      </p:sp>
    </p:spTree>
    <p:extLst>
      <p:ext uri="{BB962C8B-B14F-4D97-AF65-F5344CB8AC3E}">
        <p14:creationId xmlns:p14="http://schemas.microsoft.com/office/powerpoint/2010/main" val="410151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6809E-6 L 8.33333E-7 0.1686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1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46809E-6 L 1.11111E-6 0.1686 " pathEditMode="relative" rAng="0" ptsTypes="AA">
                                      <p:cBhvr>
                                        <p:cTn id="4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1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46809E-6 L -4.44444E-6 0.16444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21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46809E-6 L -3.05556E-6 0.16235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1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63737E-6 L -4.44444E-6 0.17044 " pathEditMode="relative" rAng="0" ptsTypes="AA">
                                      <p:cBhvr>
                                        <p:cTn id="4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1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4218E-6 L 0 0.15657 " pathEditMode="relative" rAng="0" ptsTypes="AA">
                                      <p:cBhvr>
                                        <p:cTn id="4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1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63737E-6 L 1.11111E-6 0.16651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7" grpId="1"/>
      <p:bldP spid="8" grpId="0" animBg="1"/>
      <p:bldP spid="9" grpId="0"/>
      <p:bldP spid="10" grpId="0" animBg="1"/>
      <p:bldP spid="11" grpId="0"/>
      <p:bldP spid="13" grpId="0"/>
      <p:bldP spid="15" grpId="0"/>
      <p:bldP spid="17" grpId="0"/>
      <p:bldP spid="18" grpId="0" animBg="1"/>
      <p:bldP spid="19" grpId="0"/>
      <p:bldP spid="21" grpId="0"/>
      <p:bldP spid="23" grpId="0"/>
      <p:bldP spid="24" grpId="0" animBg="1"/>
      <p:bldP spid="25" grpId="0" animBg="1"/>
      <p:bldP spid="26" grpId="0"/>
      <p:bldP spid="26" grpId="1"/>
      <p:bldP spid="27" grpId="0" animBg="1"/>
      <p:bldP spid="28" grpId="0"/>
      <p:bldP spid="29" grpId="0" animBg="1"/>
      <p:bldP spid="30" grpId="0"/>
      <p:bldP spid="32" grpId="0"/>
      <p:bldP spid="34" grpId="0"/>
      <p:bldP spid="36" grpId="0"/>
      <p:bldP spid="37" grpId="0" animBg="1"/>
      <p:bldP spid="38" grpId="0"/>
      <p:bldP spid="39" grpId="0"/>
      <p:bldP spid="40" grpId="0"/>
      <p:bldP spid="41" grpId="0"/>
      <p:bldP spid="42" grpId="0" animBg="1"/>
      <p:bldP spid="43" grpId="0" animBg="1"/>
      <p:bldP spid="44" grpId="0"/>
      <p:bldP spid="49" grpId="0"/>
      <p:bldP spid="50" grpId="0"/>
      <p:bldP spid="51" grpId="0"/>
      <p:bldP spid="52" grpId="0"/>
      <p:bldP spid="53" grpId="0"/>
      <p:bldP spid="53" grpId="1"/>
      <p:bldP spid="54" grpId="0"/>
      <p:bldP spid="54" grpId="1"/>
      <p:bldP spid="55" grpId="0"/>
      <p:bldP spid="56" grpId="0"/>
      <p:bldP spid="56" grpId="1"/>
      <p:bldP spid="57" grpId="0"/>
      <p:bldP spid="58" grpId="0"/>
      <p:bldP spid="58" grpId="1"/>
      <p:bldP spid="59" grpId="0"/>
      <p:bldP spid="59" grpId="1"/>
      <p:bldP spid="60" grpId="0"/>
      <p:bldP spid="60" grpId="1"/>
      <p:bldP spid="61" grpId="0"/>
      <p:bldP spid="62" grpId="0"/>
      <p:bldP spid="62" grpId="1"/>
      <p:bldP spid="63" grpId="0"/>
      <p:bldP spid="64" grpId="0"/>
      <p:bldP spid="6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5A1B-80A4-2446-B9B5-873E9997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Encapsulation,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D0C44-BBBC-9E41-8D05-E44CB061D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F72EAA-CBFC-F941-9567-18166BE8A690}"/>
              </a:ext>
            </a:extLst>
          </p:cNvPr>
          <p:cNvCxnSpPr/>
          <p:nvPr/>
        </p:nvCxnSpPr>
        <p:spPr>
          <a:xfrm>
            <a:off x="9516778" y="2033489"/>
            <a:ext cx="0" cy="385537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53590F-CA61-7346-B0E3-0F89C3BCAD30}"/>
              </a:ext>
            </a:extLst>
          </p:cNvPr>
          <p:cNvSpPr txBox="1">
            <a:spLocks/>
          </p:cNvSpPr>
          <p:nvPr/>
        </p:nvSpPr>
        <p:spPr>
          <a:xfrm>
            <a:off x="8958931" y="1664999"/>
            <a:ext cx="1131919" cy="736980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Web Server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700D4E-E29B-3E40-B26B-6A0F948D6B0A}"/>
              </a:ext>
            </a:extLst>
          </p:cNvPr>
          <p:cNvSpPr txBox="1">
            <a:spLocks/>
          </p:cNvSpPr>
          <p:nvPr/>
        </p:nvSpPr>
        <p:spPr>
          <a:xfrm>
            <a:off x="8948003" y="2636200"/>
            <a:ext cx="1137551" cy="73698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440CB5-E528-9343-9E7D-AE3C359E272C}"/>
              </a:ext>
            </a:extLst>
          </p:cNvPr>
          <p:cNvSpPr txBox="1">
            <a:spLocks/>
          </p:cNvSpPr>
          <p:nvPr/>
        </p:nvSpPr>
        <p:spPr>
          <a:xfrm>
            <a:off x="8948003" y="4110146"/>
            <a:ext cx="1137551" cy="73698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91D502-4C69-1741-90D0-865F23B6D7E5}"/>
              </a:ext>
            </a:extLst>
          </p:cNvPr>
          <p:cNvSpPr txBox="1">
            <a:spLocks/>
          </p:cNvSpPr>
          <p:nvPr/>
        </p:nvSpPr>
        <p:spPr>
          <a:xfrm>
            <a:off x="8948003" y="5520369"/>
            <a:ext cx="1137551" cy="73698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1600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E45BFD-7C40-A844-A046-9569AEDEAB3D}"/>
              </a:ext>
            </a:extLst>
          </p:cNvPr>
          <p:cNvSpPr txBox="1">
            <a:spLocks/>
          </p:cNvSpPr>
          <p:nvPr/>
        </p:nvSpPr>
        <p:spPr>
          <a:xfrm>
            <a:off x="5247485" y="1664996"/>
            <a:ext cx="1311220" cy="736980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HTTP Header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313B423-3FC0-8F44-BBF1-C576249A6CCA}"/>
              </a:ext>
            </a:extLst>
          </p:cNvPr>
          <p:cNvSpPr txBox="1">
            <a:spLocks/>
          </p:cNvSpPr>
          <p:nvPr/>
        </p:nvSpPr>
        <p:spPr>
          <a:xfrm>
            <a:off x="4028709" y="2636197"/>
            <a:ext cx="1218776" cy="73698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TCP Header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9EAB7DB-FFDC-3849-B867-7C197E55A4CB}"/>
              </a:ext>
            </a:extLst>
          </p:cNvPr>
          <p:cNvSpPr txBox="1">
            <a:spLocks/>
          </p:cNvSpPr>
          <p:nvPr/>
        </p:nvSpPr>
        <p:spPr>
          <a:xfrm>
            <a:off x="2968001" y="4110143"/>
            <a:ext cx="1060708" cy="73698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IP Header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64B3331-3B97-C54D-8EFF-F64778D179F5}"/>
              </a:ext>
            </a:extLst>
          </p:cNvPr>
          <p:cNvSpPr txBox="1">
            <a:spLocks/>
          </p:cNvSpPr>
          <p:nvPr/>
        </p:nvSpPr>
        <p:spPr>
          <a:xfrm>
            <a:off x="1810684" y="5520369"/>
            <a:ext cx="1157317" cy="73698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1600" dirty="0">
                <a:solidFill>
                  <a:schemeClr val="bg1"/>
                </a:solidFill>
              </a:rPr>
              <a:t>Ethernet Header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A54F4B2-AA44-EF47-B465-3F5C99237419}"/>
              </a:ext>
            </a:extLst>
          </p:cNvPr>
          <p:cNvSpPr txBox="1">
            <a:spLocks/>
          </p:cNvSpPr>
          <p:nvPr/>
        </p:nvSpPr>
        <p:spPr>
          <a:xfrm>
            <a:off x="7548226" y="5520372"/>
            <a:ext cx="1154120" cy="73698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1600" dirty="0">
                <a:solidFill>
                  <a:schemeClr val="bg1"/>
                </a:solidFill>
              </a:rPr>
              <a:t>Ethernet Trailer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F274184-A7D4-4441-B290-1F3216CCC3A4}"/>
              </a:ext>
            </a:extLst>
          </p:cNvPr>
          <p:cNvSpPr txBox="1">
            <a:spLocks/>
          </p:cNvSpPr>
          <p:nvPr/>
        </p:nvSpPr>
        <p:spPr>
          <a:xfrm>
            <a:off x="6565989" y="1664996"/>
            <a:ext cx="963567" cy="73698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Web Page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551D15A-FB54-5C44-B302-77630F3C6212}"/>
              </a:ext>
            </a:extLst>
          </p:cNvPr>
          <p:cNvSpPr txBox="1">
            <a:spLocks/>
          </p:cNvSpPr>
          <p:nvPr/>
        </p:nvSpPr>
        <p:spPr>
          <a:xfrm>
            <a:off x="5247485" y="2636200"/>
            <a:ext cx="1311220" cy="736980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HTTP Header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E0C359-77D1-ED4A-8EEF-3145DD0E356A}"/>
              </a:ext>
            </a:extLst>
          </p:cNvPr>
          <p:cNvSpPr txBox="1">
            <a:spLocks/>
          </p:cNvSpPr>
          <p:nvPr/>
        </p:nvSpPr>
        <p:spPr>
          <a:xfrm>
            <a:off x="6565989" y="2636200"/>
            <a:ext cx="963567" cy="73698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Web Page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54749A2-B84F-F448-A8EE-23E2E04DD84E}"/>
              </a:ext>
            </a:extLst>
          </p:cNvPr>
          <p:cNvSpPr txBox="1">
            <a:spLocks/>
          </p:cNvSpPr>
          <p:nvPr/>
        </p:nvSpPr>
        <p:spPr>
          <a:xfrm>
            <a:off x="4028709" y="4110143"/>
            <a:ext cx="1218776" cy="73698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TCP Header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710BF02-A8C9-CD45-8DEE-CEAFC30259C4}"/>
              </a:ext>
            </a:extLst>
          </p:cNvPr>
          <p:cNvSpPr txBox="1">
            <a:spLocks/>
          </p:cNvSpPr>
          <p:nvPr/>
        </p:nvSpPr>
        <p:spPr>
          <a:xfrm>
            <a:off x="5247485" y="4110146"/>
            <a:ext cx="1311220" cy="736980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HTTP Header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6ECFFF6-4A66-F742-983E-C01EC8CF9C18}"/>
              </a:ext>
            </a:extLst>
          </p:cNvPr>
          <p:cNvSpPr txBox="1">
            <a:spLocks/>
          </p:cNvSpPr>
          <p:nvPr/>
        </p:nvSpPr>
        <p:spPr>
          <a:xfrm>
            <a:off x="6565989" y="4110146"/>
            <a:ext cx="963567" cy="73698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Web Page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8B1CD5C-2115-A24C-9A62-E8BFF4C334A1}"/>
              </a:ext>
            </a:extLst>
          </p:cNvPr>
          <p:cNvSpPr txBox="1">
            <a:spLocks/>
          </p:cNvSpPr>
          <p:nvPr/>
        </p:nvSpPr>
        <p:spPr>
          <a:xfrm>
            <a:off x="2968001" y="5520369"/>
            <a:ext cx="1060708" cy="73698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IP Header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3CF0D87-B3E2-6041-832E-F4FAB16237BE}"/>
              </a:ext>
            </a:extLst>
          </p:cNvPr>
          <p:cNvSpPr txBox="1">
            <a:spLocks/>
          </p:cNvSpPr>
          <p:nvPr/>
        </p:nvSpPr>
        <p:spPr>
          <a:xfrm>
            <a:off x="4028709" y="5520369"/>
            <a:ext cx="1218776" cy="73698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TCP Header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078064A-5075-AB4A-8D3F-06F4B7B82BCE}"/>
              </a:ext>
            </a:extLst>
          </p:cNvPr>
          <p:cNvSpPr txBox="1">
            <a:spLocks/>
          </p:cNvSpPr>
          <p:nvPr/>
        </p:nvSpPr>
        <p:spPr>
          <a:xfrm>
            <a:off x="5247485" y="5520372"/>
            <a:ext cx="1311220" cy="736980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HTTP Header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22194F8-D93A-C943-BDC9-0BBA30E635EF}"/>
              </a:ext>
            </a:extLst>
          </p:cNvPr>
          <p:cNvSpPr txBox="1">
            <a:spLocks/>
          </p:cNvSpPr>
          <p:nvPr/>
        </p:nvSpPr>
        <p:spPr>
          <a:xfrm>
            <a:off x="6565989" y="5520372"/>
            <a:ext cx="963567" cy="73698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Web Page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B85F4D-1651-6242-92C8-BFD949BBAFF8}"/>
              </a:ext>
            </a:extLst>
          </p:cNvPr>
          <p:cNvCxnSpPr/>
          <p:nvPr/>
        </p:nvCxnSpPr>
        <p:spPr>
          <a:xfrm>
            <a:off x="4028709" y="3643948"/>
            <a:ext cx="3519517" cy="0"/>
          </a:xfrm>
          <a:prstGeom prst="line">
            <a:avLst/>
          </a:prstGeom>
          <a:ln w="57150">
            <a:headEnd type="arrow" w="lg" len="sm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A59344D-BEF4-0C4D-A2C9-8C30BB1CB28F}"/>
              </a:ext>
            </a:extLst>
          </p:cNvPr>
          <p:cNvSpPr txBox="1"/>
          <p:nvPr/>
        </p:nvSpPr>
        <p:spPr>
          <a:xfrm>
            <a:off x="4893606" y="3415302"/>
            <a:ext cx="1789721" cy="461665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TCP Segment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35EEAA-BC86-EB4D-823A-81A60D359D5E}"/>
              </a:ext>
            </a:extLst>
          </p:cNvPr>
          <p:cNvCxnSpPr/>
          <p:nvPr/>
        </p:nvCxnSpPr>
        <p:spPr>
          <a:xfrm>
            <a:off x="2968001" y="5106346"/>
            <a:ext cx="4580225" cy="2186"/>
          </a:xfrm>
          <a:prstGeom prst="line">
            <a:avLst/>
          </a:prstGeom>
          <a:ln w="57150">
            <a:headEnd type="arrow" w="lg" len="sm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60E4EAD-0055-3149-A2BA-B0E87600F4B1}"/>
              </a:ext>
            </a:extLst>
          </p:cNvPr>
          <p:cNvSpPr txBox="1"/>
          <p:nvPr/>
        </p:nvSpPr>
        <p:spPr>
          <a:xfrm>
            <a:off x="4385823" y="4877700"/>
            <a:ext cx="1744580" cy="461665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IP Datagram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CE084C-BB9D-D24A-A9F6-D2EB5B523AD1}"/>
              </a:ext>
            </a:extLst>
          </p:cNvPr>
          <p:cNvCxnSpPr/>
          <p:nvPr/>
        </p:nvCxnSpPr>
        <p:spPr>
          <a:xfrm>
            <a:off x="1810684" y="6517653"/>
            <a:ext cx="6891662" cy="0"/>
          </a:xfrm>
          <a:prstGeom prst="line">
            <a:avLst/>
          </a:prstGeom>
          <a:ln w="57150">
            <a:headEnd type="arrow" w="lg" len="sm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094856B-058C-B24C-8454-D97EB6ADCFD6}"/>
              </a:ext>
            </a:extLst>
          </p:cNvPr>
          <p:cNvSpPr txBox="1"/>
          <p:nvPr/>
        </p:nvSpPr>
        <p:spPr>
          <a:xfrm>
            <a:off x="4249599" y="6289007"/>
            <a:ext cx="2017027" cy="461665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Ethernet Frame</a:t>
            </a:r>
          </a:p>
        </p:txBody>
      </p:sp>
    </p:spTree>
    <p:extLst>
      <p:ext uri="{BB962C8B-B14F-4D97-AF65-F5344CB8AC3E}">
        <p14:creationId xmlns:p14="http://schemas.microsoft.com/office/powerpoint/2010/main" val="44590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7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9A0B5-D198-2B45-AE4A-1E7F5249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Hourglass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5507F-F7F9-9B4B-B926-161092A5F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E2FC31F9-32C3-894C-8788-8D246B905D27}"/>
              </a:ext>
            </a:extLst>
          </p:cNvPr>
          <p:cNvSpPr/>
          <p:nvPr/>
        </p:nvSpPr>
        <p:spPr>
          <a:xfrm>
            <a:off x="7351516" y="1869559"/>
            <a:ext cx="2019869" cy="4351361"/>
          </a:xfrm>
          <a:prstGeom prst="leftBrace">
            <a:avLst>
              <a:gd name="adj1" fmla="val 75913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7CB749A7-9D96-C146-A5F3-DC02DE8EC004}"/>
              </a:ext>
            </a:extLst>
          </p:cNvPr>
          <p:cNvSpPr/>
          <p:nvPr/>
        </p:nvSpPr>
        <p:spPr>
          <a:xfrm rot="10800000">
            <a:off x="2896045" y="1869559"/>
            <a:ext cx="2019869" cy="4351361"/>
          </a:xfrm>
          <a:prstGeom prst="leftBrace">
            <a:avLst>
              <a:gd name="adj1" fmla="val 75913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48587F-E1D5-BC43-BF49-C702F6CF4E89}"/>
              </a:ext>
            </a:extLst>
          </p:cNvPr>
          <p:cNvSpPr/>
          <p:nvPr/>
        </p:nvSpPr>
        <p:spPr>
          <a:xfrm>
            <a:off x="2743646" y="6220920"/>
            <a:ext cx="6755642" cy="34119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D397AD-8068-9A4D-961E-66EB27AFA837}"/>
              </a:ext>
            </a:extLst>
          </p:cNvPr>
          <p:cNvSpPr/>
          <p:nvPr/>
        </p:nvSpPr>
        <p:spPr>
          <a:xfrm>
            <a:off x="2743646" y="1528365"/>
            <a:ext cx="6755642" cy="34119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D7729A-1427-E24C-9F7A-CC027458D42A}"/>
              </a:ext>
            </a:extLst>
          </p:cNvPr>
          <p:cNvCxnSpPr/>
          <p:nvPr/>
        </p:nvCxnSpPr>
        <p:spPr>
          <a:xfrm>
            <a:off x="3829156" y="2604263"/>
            <a:ext cx="457323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E325CD-CDD9-6747-BEE0-C5E53CB6A0DD}"/>
              </a:ext>
            </a:extLst>
          </p:cNvPr>
          <p:cNvCxnSpPr/>
          <p:nvPr/>
        </p:nvCxnSpPr>
        <p:spPr>
          <a:xfrm>
            <a:off x="4077278" y="3548234"/>
            <a:ext cx="411793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E5A3CF-E16E-A64C-822D-CCA790E07035}"/>
              </a:ext>
            </a:extLst>
          </p:cNvPr>
          <p:cNvCxnSpPr/>
          <p:nvPr/>
        </p:nvCxnSpPr>
        <p:spPr>
          <a:xfrm>
            <a:off x="4063630" y="4574090"/>
            <a:ext cx="41448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FD8082-0440-B140-90C4-E83CF379C5B8}"/>
              </a:ext>
            </a:extLst>
          </p:cNvPr>
          <p:cNvCxnSpPr/>
          <p:nvPr/>
        </p:nvCxnSpPr>
        <p:spPr>
          <a:xfrm>
            <a:off x="3842804" y="5472567"/>
            <a:ext cx="457323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84CBFA-E7C9-9547-96D6-189338CF056C}"/>
              </a:ext>
            </a:extLst>
          </p:cNvPr>
          <p:cNvSpPr txBox="1"/>
          <p:nvPr/>
        </p:nvSpPr>
        <p:spPr>
          <a:xfrm>
            <a:off x="5760549" y="3814406"/>
            <a:ext cx="710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IPv4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90855E-CA35-684F-81B7-8D7D44059DFF}"/>
              </a:ext>
            </a:extLst>
          </p:cNvPr>
          <p:cNvSpPr txBox="1"/>
          <p:nvPr/>
        </p:nvSpPr>
        <p:spPr>
          <a:xfrm>
            <a:off x="5102709" y="2847689"/>
            <a:ext cx="2026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TCP, UDP, ICMP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D59FFB-89E0-9446-A0F4-746487C4682F}"/>
              </a:ext>
            </a:extLst>
          </p:cNvPr>
          <p:cNvSpPr txBox="1"/>
          <p:nvPr/>
        </p:nvSpPr>
        <p:spPr>
          <a:xfrm>
            <a:off x="3646285" y="2017450"/>
            <a:ext cx="4938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HTTP, FTP, RTP, IMAP, Jabber, …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10B49-52AA-9044-9BE5-5F6A3DE74157}"/>
              </a:ext>
            </a:extLst>
          </p:cNvPr>
          <p:cNvSpPr txBox="1"/>
          <p:nvPr/>
        </p:nvSpPr>
        <p:spPr>
          <a:xfrm>
            <a:off x="4090926" y="4787945"/>
            <a:ext cx="4049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Ethernet, 802.11x, DOCSIS, …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DBD3A-0D84-D844-99A3-8A6885319708}"/>
              </a:ext>
            </a:extLst>
          </p:cNvPr>
          <p:cNvSpPr txBox="1"/>
          <p:nvPr/>
        </p:nvSpPr>
        <p:spPr>
          <a:xfrm>
            <a:off x="3829156" y="5636382"/>
            <a:ext cx="4573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Fiber, Coax, Twisted Pair, Radio, …</a:t>
            </a:r>
            <a:endParaRPr lang="en-US" dirty="0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C00FD231-80BF-7E4A-A983-F1D7D6A8E3EF}"/>
              </a:ext>
            </a:extLst>
          </p:cNvPr>
          <p:cNvSpPr/>
          <p:nvPr/>
        </p:nvSpPr>
        <p:spPr>
          <a:xfrm rot="4566424">
            <a:off x="2437402" y="1917125"/>
            <a:ext cx="1046338" cy="1211483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0D8579A7-3C60-3A47-9BF8-AEFE6B443FF2}"/>
              </a:ext>
            </a:extLst>
          </p:cNvPr>
          <p:cNvSpPr/>
          <p:nvPr/>
        </p:nvSpPr>
        <p:spPr>
          <a:xfrm rot="6300000">
            <a:off x="2430534" y="4953059"/>
            <a:ext cx="1046338" cy="1211483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27ED7441-39F7-0548-9D9B-CC9140D7FE52}"/>
              </a:ext>
            </a:extLst>
          </p:cNvPr>
          <p:cNvSpPr/>
          <p:nvPr/>
        </p:nvSpPr>
        <p:spPr>
          <a:xfrm rot="5400000">
            <a:off x="2545300" y="2472779"/>
            <a:ext cx="1046338" cy="1211483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4F368E70-D1FB-BB49-AE57-D79806B6B8D9}"/>
              </a:ext>
            </a:extLst>
          </p:cNvPr>
          <p:cNvSpPr/>
          <p:nvPr/>
        </p:nvSpPr>
        <p:spPr>
          <a:xfrm rot="5400000">
            <a:off x="2533829" y="4429890"/>
            <a:ext cx="1046338" cy="1211483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EF08BDE5-F294-E948-BAF2-8AF8611FDE6F}"/>
              </a:ext>
            </a:extLst>
          </p:cNvPr>
          <p:cNvSpPr/>
          <p:nvPr/>
        </p:nvSpPr>
        <p:spPr>
          <a:xfrm rot="5400000">
            <a:off x="2907653" y="3454235"/>
            <a:ext cx="1046338" cy="1211483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8C907F-90B3-DE42-A0F0-88204169A6C9}"/>
              </a:ext>
            </a:extLst>
          </p:cNvPr>
          <p:cNvGrpSpPr/>
          <p:nvPr/>
        </p:nvGrpSpPr>
        <p:grpSpPr>
          <a:xfrm>
            <a:off x="2147680" y="2220986"/>
            <a:ext cx="7936189" cy="3415396"/>
            <a:chOff x="414979" y="3333624"/>
            <a:chExt cx="8263530" cy="152321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613C399-C104-E849-A419-883FCB760C10}"/>
                </a:ext>
              </a:extLst>
            </p:cNvPr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7F37FEB1-6E9E-964D-97E2-F85E28D749CE}"/>
                </a:ext>
              </a:extLst>
            </p:cNvPr>
            <p:cNvSpPr txBox="1">
              <a:spLocks/>
            </p:cNvSpPr>
            <p:nvPr/>
          </p:nvSpPr>
          <p:spPr>
            <a:xfrm>
              <a:off x="514376" y="3459690"/>
              <a:ext cx="8118848" cy="1360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One Internet layer means all networks interoperate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All applications function on all networks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Room for development above and below IP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But, changing IP is insanely hard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2320F2C-5B3A-FE4D-8431-F675991A340C}"/>
              </a:ext>
            </a:extLst>
          </p:cNvPr>
          <p:cNvGrpSpPr/>
          <p:nvPr/>
        </p:nvGrpSpPr>
        <p:grpSpPr>
          <a:xfrm flipH="1">
            <a:off x="7577371" y="3321439"/>
            <a:ext cx="3000091" cy="1477074"/>
            <a:chOff x="1219200" y="4720928"/>
            <a:chExt cx="5181605" cy="1414755"/>
          </a:xfrm>
        </p:grpSpPr>
        <p:sp>
          <p:nvSpPr>
            <p:cNvPr id="26" name="Rectangular Callout 25">
              <a:extLst>
                <a:ext uri="{FF2B5EF4-FFF2-40B4-BE49-F238E27FC236}">
                  <a16:creationId xmlns:a16="http://schemas.microsoft.com/office/drawing/2014/main" id="{8865E6F6-472D-C844-82EE-E868491D9165}"/>
                </a:ext>
              </a:extLst>
            </p:cNvPr>
            <p:cNvSpPr/>
            <p:nvPr/>
          </p:nvSpPr>
          <p:spPr>
            <a:xfrm>
              <a:off x="1219200" y="4750690"/>
              <a:ext cx="5181600" cy="1384993"/>
            </a:xfrm>
            <a:prstGeom prst="wedgeRectCallout">
              <a:avLst>
                <a:gd name="adj1" fmla="val 74516"/>
                <a:gd name="adj2" fmla="val -755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B4ED3D2-41F1-A94D-867E-54EF7717361D}"/>
                </a:ext>
              </a:extLst>
            </p:cNvPr>
            <p:cNvSpPr txBox="1"/>
            <p:nvPr/>
          </p:nvSpPr>
          <p:spPr>
            <a:xfrm>
              <a:off x="1219206" y="4720928"/>
              <a:ext cx="5181599" cy="1326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Think about the difficulty of deploying IPv6…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89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32DC-5EAB-B749-BA1D-6321E350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 Check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983B4B8-E2D4-E545-9776-BDE2A795F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345" y="1600200"/>
            <a:ext cx="8839200" cy="1920922"/>
          </a:xfrm>
        </p:spPr>
        <p:txBody>
          <a:bodyPr>
            <a:normAutofit/>
          </a:bodyPr>
          <a:lstStyle/>
          <a:p>
            <a:r>
              <a:rPr lang="en-US" dirty="0"/>
              <a:t>The layered abstraction is very nice</a:t>
            </a:r>
          </a:p>
          <a:p>
            <a:r>
              <a:rPr lang="en-US" dirty="0"/>
              <a:t>Does it hold in reality?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accent2"/>
                </a:solidFill>
              </a:rPr>
              <a:t>No.</a:t>
            </a:r>
          </a:p>
        </p:txBody>
      </p:sp>
      <p:pic>
        <p:nvPicPr>
          <p:cNvPr id="11" name="Picture 2" descr="C:\Users\t0ph3r\Documents\CS 4700\assets\firewall.png">
            <a:extLst>
              <a:ext uri="{FF2B5EF4-FFF2-40B4-BE49-F238E27FC236}">
                <a16:creationId xmlns:a16="http://schemas.microsoft.com/office/drawing/2014/main" id="{FC193167-94C2-A74A-81E5-E8D6EF6B8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570" y="3559037"/>
            <a:ext cx="2114550" cy="11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477AC9D-3664-834C-8A8D-4864335D3CE7}"/>
              </a:ext>
            </a:extLst>
          </p:cNvPr>
          <p:cNvSpPr txBox="1">
            <a:spLocks/>
          </p:cNvSpPr>
          <p:nvPr/>
        </p:nvSpPr>
        <p:spPr>
          <a:xfrm>
            <a:off x="1603945" y="4736962"/>
            <a:ext cx="2961564" cy="1672229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Firewalls</a:t>
            </a:r>
          </a:p>
          <a:p>
            <a:r>
              <a:rPr lang="en-US" sz="2400" dirty="0"/>
              <a:t>Analyze application layer headers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85D9D898-E526-5E4A-A5CF-3D0F0FDB1D7C}"/>
              </a:ext>
            </a:extLst>
          </p:cNvPr>
          <p:cNvSpPr txBox="1">
            <a:spLocks/>
          </p:cNvSpPr>
          <p:nvPr/>
        </p:nvSpPr>
        <p:spPr>
          <a:xfrm>
            <a:off x="4565509" y="4736962"/>
            <a:ext cx="3475630" cy="1672229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Transparent Proxies</a:t>
            </a:r>
          </a:p>
          <a:p>
            <a:r>
              <a:rPr lang="en-US" sz="2400" dirty="0"/>
              <a:t>Simulate application endpoints within the network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6382AB6-FACA-D94C-85A4-B0CE7C759762}"/>
              </a:ext>
            </a:extLst>
          </p:cNvPr>
          <p:cNvSpPr txBox="1">
            <a:spLocks/>
          </p:cNvSpPr>
          <p:nvPr/>
        </p:nvSpPr>
        <p:spPr>
          <a:xfrm>
            <a:off x="7649904" y="4736962"/>
            <a:ext cx="3098042" cy="1672229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NATs</a:t>
            </a:r>
          </a:p>
          <a:p>
            <a:r>
              <a:rPr lang="en-US" sz="2400" dirty="0"/>
              <a:t>Break end-to-end network reachability</a:t>
            </a:r>
          </a:p>
        </p:txBody>
      </p:sp>
      <p:pic>
        <p:nvPicPr>
          <p:cNvPr id="15" name="Picture 3" descr="C:\Users\t0ph3r\Documents\CS 4700\assets\2798539Lg.jpg">
            <a:extLst>
              <a:ext uri="{FF2B5EF4-FFF2-40B4-BE49-F238E27FC236}">
                <a16:creationId xmlns:a16="http://schemas.microsoft.com/office/drawing/2014/main" id="{04A4F38D-9C43-964D-9A02-61BACB6FD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425" y="3212962"/>
            <a:ext cx="1905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t0ph3r\Desktop\Server_icons_lnx\Icons\128X128\proxy_server.png">
            <a:extLst>
              <a:ext uri="{FF2B5EF4-FFF2-40B4-BE49-F238E27FC236}">
                <a16:creationId xmlns:a16="http://schemas.microsoft.com/office/drawing/2014/main" id="{1D946B4F-7949-5F47-BAD1-8B3016D8E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724" y="355903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74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3215-090A-4142-BE1F-D840C615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8711B-38A1-0241-9CF0-723862189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5400" strike="sngStrike" dirty="0"/>
              <a:t>Layering</a:t>
            </a:r>
          </a:p>
          <a:p>
            <a:pPr lvl="1"/>
            <a:r>
              <a:rPr lang="en-US" sz="4800" strike="sngStrike" dirty="0"/>
              <a:t>The OSI Model</a:t>
            </a:r>
          </a:p>
          <a:p>
            <a:pPr lvl="1"/>
            <a:endParaRPr lang="en-US" sz="4800" dirty="0"/>
          </a:p>
          <a:p>
            <a:r>
              <a:rPr lang="en-US" sz="5400" dirty="0"/>
              <a:t>Distribution</a:t>
            </a:r>
          </a:p>
          <a:p>
            <a:pPr lvl="1"/>
            <a:r>
              <a:rPr lang="en-US" sz="4800" dirty="0"/>
              <a:t>The End-to-End Agreement</a:t>
            </a:r>
          </a:p>
        </p:txBody>
      </p:sp>
    </p:spTree>
    <p:extLst>
      <p:ext uri="{BB962C8B-B14F-4D97-AF65-F5344CB8AC3E}">
        <p14:creationId xmlns:p14="http://schemas.microsoft.com/office/powerpoint/2010/main" val="2784399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142A-5EF5-B94A-BE3A-D82A4573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place functionality?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7521D-5632-274C-8056-798E22A3D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00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do we distribute functionality across devices?</a:t>
            </a:r>
          </a:p>
          <a:p>
            <a:pPr lvl="1"/>
            <a:r>
              <a:rPr lang="en-US" dirty="0"/>
              <a:t>Example: Who is responsible for security?!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”The End-to-End Arguments in System Design”</a:t>
            </a:r>
          </a:p>
          <a:p>
            <a:pPr lvl="1"/>
            <a:r>
              <a:rPr lang="en-US" dirty="0" err="1"/>
              <a:t>Saltzer</a:t>
            </a:r>
            <a:r>
              <a:rPr lang="en-US" dirty="0"/>
              <a:t>, Reed, and Clark</a:t>
            </a:r>
          </a:p>
          <a:p>
            <a:pPr lvl="1"/>
            <a:r>
              <a:rPr lang="en-US" dirty="0"/>
              <a:t>Sacred Text of the Internet</a:t>
            </a:r>
          </a:p>
          <a:p>
            <a:pPr lvl="1"/>
            <a:r>
              <a:rPr lang="en-US" dirty="0"/>
              <a:t>Endlessly debated by researchers and engineers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7FE98AD-795C-9A47-9ADD-BA930FF6A519}"/>
              </a:ext>
            </a:extLst>
          </p:cNvPr>
          <p:cNvCxnSpPr/>
          <p:nvPr/>
        </p:nvCxnSpPr>
        <p:spPr>
          <a:xfrm>
            <a:off x="2513843" y="4104448"/>
            <a:ext cx="72997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t0ph3r\Documents\CS 4700\assets\cisco-switch-icon.png">
            <a:extLst>
              <a:ext uri="{FF2B5EF4-FFF2-40B4-BE49-F238E27FC236}">
                <a16:creationId xmlns:a16="http://schemas.microsoft.com/office/drawing/2014/main" id="{BC95DE2F-53C4-4548-BDA2-A35589C59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478" y="3781006"/>
            <a:ext cx="1212210" cy="51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t0ph3r\Documents\CS 4700\assets\Router.png">
            <a:extLst>
              <a:ext uri="{FF2B5EF4-FFF2-40B4-BE49-F238E27FC236}">
                <a16:creationId xmlns:a16="http://schemas.microsoft.com/office/drawing/2014/main" id="{0E445C8B-E466-7146-A1BB-2CFC370F9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85" y="3546395"/>
            <a:ext cx="1661354" cy="97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0ph3r\Documents\CS 4700\assets\cisco-switch-icon.png">
            <a:extLst>
              <a:ext uri="{FF2B5EF4-FFF2-40B4-BE49-F238E27FC236}">
                <a16:creationId xmlns:a16="http://schemas.microsoft.com/office/drawing/2014/main" id="{17212583-7A20-FA42-B13C-A3FFC4359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236" y="3781006"/>
            <a:ext cx="1212210" cy="51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t0ph3r\Documents\CS 4700\assets\black_server.png">
            <a:extLst>
              <a:ext uri="{FF2B5EF4-FFF2-40B4-BE49-F238E27FC236}">
                <a16:creationId xmlns:a16="http://schemas.microsoft.com/office/drawing/2014/main" id="{17EA15A5-0DE8-2D4C-8FD1-BEE3D81AF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81" y="342660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t0ph3r\Documents\CS 4700\assets\black_server.png">
            <a:extLst>
              <a:ext uri="{FF2B5EF4-FFF2-40B4-BE49-F238E27FC236}">
                <a16:creationId xmlns:a16="http://schemas.microsoft.com/office/drawing/2014/main" id="{A3BEEB16-38DF-554F-A721-808BA422A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042" y="342660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AAD57F-3AED-0040-8DDD-E211CB5637BA}"/>
              </a:ext>
            </a:extLst>
          </p:cNvPr>
          <p:cNvSpPr txBox="1"/>
          <p:nvPr/>
        </p:nvSpPr>
        <p:spPr>
          <a:xfrm>
            <a:off x="3574774" y="4214971"/>
            <a:ext cx="960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Switch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F11664-E166-7546-B784-D18067FAF1BC}"/>
              </a:ext>
            </a:extLst>
          </p:cNvPr>
          <p:cNvSpPr txBox="1"/>
          <p:nvPr/>
        </p:nvSpPr>
        <p:spPr>
          <a:xfrm>
            <a:off x="7471506" y="4214971"/>
            <a:ext cx="960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Switch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63FE46-DF32-734A-86F8-0B7EBF497588}"/>
              </a:ext>
            </a:extLst>
          </p:cNvPr>
          <p:cNvSpPr txBox="1"/>
          <p:nvPr/>
        </p:nvSpPr>
        <p:spPr>
          <a:xfrm>
            <a:off x="5642795" y="4432155"/>
            <a:ext cx="957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Router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C81E0AAF-B060-604C-9549-076ABA509F5D}"/>
              </a:ext>
            </a:extLst>
          </p:cNvPr>
          <p:cNvSpPr/>
          <p:nvPr/>
        </p:nvSpPr>
        <p:spPr>
          <a:xfrm rot="10800000">
            <a:off x="2110605" y="2623544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368398D7-C65B-4742-AE4E-7F8898CC5F22}"/>
              </a:ext>
            </a:extLst>
          </p:cNvPr>
          <p:cNvSpPr/>
          <p:nvPr/>
        </p:nvSpPr>
        <p:spPr>
          <a:xfrm rot="10800000">
            <a:off x="9513995" y="2623544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5CD9A5D6-64A3-1F40-A7F3-F42B94E1D394}"/>
              </a:ext>
            </a:extLst>
          </p:cNvPr>
          <p:cNvSpPr/>
          <p:nvPr/>
        </p:nvSpPr>
        <p:spPr>
          <a:xfrm rot="10800000">
            <a:off x="3881416" y="2970485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8FDDF123-7980-8042-ABBB-284D66B90F7E}"/>
              </a:ext>
            </a:extLst>
          </p:cNvPr>
          <p:cNvSpPr/>
          <p:nvPr/>
        </p:nvSpPr>
        <p:spPr>
          <a:xfrm rot="10800000">
            <a:off x="5814315" y="2732728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9DCC2051-24B7-FD4A-B53D-43957981167A}"/>
              </a:ext>
            </a:extLst>
          </p:cNvPr>
          <p:cNvSpPr/>
          <p:nvPr/>
        </p:nvSpPr>
        <p:spPr>
          <a:xfrm rot="10800000">
            <a:off x="7774694" y="2970484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84A369-3189-9A40-98A1-19312CB9F382}"/>
              </a:ext>
            </a:extLst>
          </p:cNvPr>
          <p:cNvSpPr txBox="1"/>
          <p:nvPr/>
        </p:nvSpPr>
        <p:spPr>
          <a:xfrm>
            <a:off x="2203938" y="2708874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B8B213-3DD8-0A49-A894-90869B01BA73}"/>
              </a:ext>
            </a:extLst>
          </p:cNvPr>
          <p:cNvSpPr txBox="1"/>
          <p:nvPr/>
        </p:nvSpPr>
        <p:spPr>
          <a:xfrm>
            <a:off x="3978923" y="3055814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DCB0FD-58CE-4949-BA88-30B12D0C883F}"/>
              </a:ext>
            </a:extLst>
          </p:cNvPr>
          <p:cNvSpPr txBox="1"/>
          <p:nvPr/>
        </p:nvSpPr>
        <p:spPr>
          <a:xfrm>
            <a:off x="5911822" y="2818058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39C239-54E2-0F47-81B0-BEE6753FE0A8}"/>
              </a:ext>
            </a:extLst>
          </p:cNvPr>
          <p:cNvSpPr txBox="1"/>
          <p:nvPr/>
        </p:nvSpPr>
        <p:spPr>
          <a:xfrm>
            <a:off x="7872202" y="3055814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97847A-D20F-804C-988A-53412A331F0C}"/>
              </a:ext>
            </a:extLst>
          </p:cNvPr>
          <p:cNvSpPr txBox="1"/>
          <p:nvPr/>
        </p:nvSpPr>
        <p:spPr>
          <a:xfrm>
            <a:off x="9611502" y="2708874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46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D0D1-6B71-FF41-97DC-09B626F79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C0328-0754-604D-A544-4FD857EF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 applications have end-to-end requirements</a:t>
            </a:r>
          </a:p>
          <a:p>
            <a:pPr lvl="1"/>
            <a:r>
              <a:rPr lang="en-US" dirty="0"/>
              <a:t>Security, reliability, etc.</a:t>
            </a:r>
          </a:p>
          <a:p>
            <a:endParaRPr lang="en-US" dirty="0"/>
          </a:p>
          <a:p>
            <a:r>
              <a:rPr lang="en-US" dirty="0"/>
              <a:t>Implementing this stuff inside the network is </a:t>
            </a:r>
            <a:r>
              <a:rPr lang="en-US" i="1" dirty="0"/>
              <a:t>hard</a:t>
            </a:r>
            <a:endParaRPr lang="en-US" dirty="0"/>
          </a:p>
          <a:p>
            <a:pPr lvl="1"/>
            <a:r>
              <a:rPr lang="en-US" dirty="0"/>
              <a:t>Every step along the way must be fail-proof!</a:t>
            </a:r>
          </a:p>
          <a:p>
            <a:endParaRPr lang="en-US" dirty="0"/>
          </a:p>
          <a:p>
            <a:r>
              <a:rPr lang="en-US" dirty="0"/>
              <a:t>End hosts…</a:t>
            </a:r>
          </a:p>
          <a:p>
            <a:pPr lvl="1"/>
            <a:r>
              <a:rPr lang="en-US" dirty="0"/>
              <a:t>Can’t depend on the network</a:t>
            </a:r>
          </a:p>
          <a:p>
            <a:pPr lvl="1"/>
            <a:r>
              <a:rPr lang="en-US" dirty="0"/>
              <a:t>Can’t satisfy these requirements without network level support</a:t>
            </a:r>
          </a:p>
        </p:txBody>
      </p:sp>
    </p:spTree>
    <p:extLst>
      <p:ext uri="{BB962C8B-B14F-4D97-AF65-F5344CB8AC3E}">
        <p14:creationId xmlns:p14="http://schemas.microsoft.com/office/powerpoint/2010/main" val="2121562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5974-C2DF-A647-A052-1893049D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Reliable File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59B31-BA67-7347-B87E-8C57C8DF8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066" y="5504544"/>
            <a:ext cx="9929734" cy="1121107"/>
          </a:xfrm>
        </p:spPr>
        <p:txBody>
          <a:bodyPr/>
          <a:lstStyle/>
          <a:p>
            <a:r>
              <a:rPr lang="en-US" dirty="0"/>
              <a:t>Solution 1: Make the network reliable</a:t>
            </a:r>
          </a:p>
          <a:p>
            <a:r>
              <a:rPr lang="en-US" dirty="0"/>
              <a:t>Solution 2: App level, end-to-end check, retry on failure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8117D07-6209-E646-89AD-0BBE3F77A30C}"/>
              </a:ext>
            </a:extLst>
          </p:cNvPr>
          <p:cNvCxnSpPr/>
          <p:nvPr/>
        </p:nvCxnSpPr>
        <p:spPr>
          <a:xfrm>
            <a:off x="2588891" y="2686225"/>
            <a:ext cx="0" cy="887104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0F4CC4-08FD-5946-9B9D-078EA238391A}"/>
              </a:ext>
            </a:extLst>
          </p:cNvPr>
          <p:cNvCxnSpPr/>
          <p:nvPr/>
        </p:nvCxnSpPr>
        <p:spPr>
          <a:xfrm>
            <a:off x="2245424" y="3589511"/>
            <a:ext cx="7083188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48DDC94-0A98-5C4C-8AB3-D4751722A054}"/>
              </a:ext>
            </a:extLst>
          </p:cNvPr>
          <p:cNvCxnSpPr/>
          <p:nvPr/>
        </p:nvCxnSpPr>
        <p:spPr>
          <a:xfrm>
            <a:off x="8964673" y="2729443"/>
            <a:ext cx="0" cy="887104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Content Placeholder 4">
            <a:extLst>
              <a:ext uri="{FF2B5EF4-FFF2-40B4-BE49-F238E27FC236}">
                <a16:creationId xmlns:a16="http://schemas.microsoft.com/office/drawing/2014/main" id="{471D86C5-5AB6-314C-84D1-04DAD8691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39" y="2010921"/>
            <a:ext cx="1219200" cy="1219200"/>
          </a:xfrm>
          <a:prstGeom prst="rect">
            <a:avLst/>
          </a:prstGeom>
        </p:spPr>
      </p:pic>
      <p:pic>
        <p:nvPicPr>
          <p:cNvPr id="35" name="Content Placeholder 4">
            <a:extLst>
              <a:ext uri="{FF2B5EF4-FFF2-40B4-BE49-F238E27FC236}">
                <a16:creationId xmlns:a16="http://schemas.microsoft.com/office/drawing/2014/main" id="{5A4769B8-BAC6-DB49-BB77-732DE2595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721" y="2054139"/>
            <a:ext cx="1219200" cy="1219200"/>
          </a:xfrm>
          <a:prstGeom prst="rect">
            <a:avLst/>
          </a:prstGeom>
        </p:spPr>
      </p:pic>
      <p:pic>
        <p:nvPicPr>
          <p:cNvPr id="36" name="Picture 2" descr="C:\Users\t0ph3r\Documents\CS 4700\assets\Router.png">
            <a:extLst>
              <a:ext uri="{FF2B5EF4-FFF2-40B4-BE49-F238E27FC236}">
                <a16:creationId xmlns:a16="http://schemas.microsoft.com/office/drawing/2014/main" id="{9E207DDD-074D-3345-88A2-228623A71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746" y="3119137"/>
            <a:ext cx="1456543" cy="85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t0ph3r\Documents\CS 4700\assets\cisco-switch-icon.png">
            <a:extLst>
              <a:ext uri="{FF2B5EF4-FFF2-40B4-BE49-F238E27FC236}">
                <a16:creationId xmlns:a16="http://schemas.microsoft.com/office/drawing/2014/main" id="{AE45FB80-751F-7048-BC40-D8DE607D2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103" y="3282277"/>
            <a:ext cx="1289170" cy="54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C:\Users\t0ph3r\Documents\CS 4700\assets\cisco-switch-icon.png">
            <a:extLst>
              <a:ext uri="{FF2B5EF4-FFF2-40B4-BE49-F238E27FC236}">
                <a16:creationId xmlns:a16="http://schemas.microsoft.com/office/drawing/2014/main" id="{AAFF1ECB-6E3A-6040-AFAF-CA8D873DC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551" y="3277162"/>
            <a:ext cx="1289170" cy="54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Left Bracket 38">
            <a:extLst>
              <a:ext uri="{FF2B5EF4-FFF2-40B4-BE49-F238E27FC236}">
                <a16:creationId xmlns:a16="http://schemas.microsoft.com/office/drawing/2014/main" id="{74299F56-36FE-CC48-8940-4662E9242260}"/>
              </a:ext>
            </a:extLst>
          </p:cNvPr>
          <p:cNvSpPr/>
          <p:nvPr/>
        </p:nvSpPr>
        <p:spPr>
          <a:xfrm rot="16200000">
            <a:off x="5432532" y="11148"/>
            <a:ext cx="663487" cy="5868542"/>
          </a:xfrm>
          <a:prstGeom prst="leftBracket">
            <a:avLst>
              <a:gd name="adj" fmla="val 31988"/>
            </a:avLst>
          </a:prstGeom>
          <a:ln w="76200">
            <a:solidFill>
              <a:schemeClr val="accent2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D5D6587-7DC4-1045-B535-E3493F4F46AE}"/>
              </a:ext>
            </a:extLst>
          </p:cNvPr>
          <p:cNvGrpSpPr/>
          <p:nvPr/>
        </p:nvGrpSpPr>
        <p:grpSpPr>
          <a:xfrm flipH="1">
            <a:off x="3274103" y="1663718"/>
            <a:ext cx="1517387" cy="1000021"/>
            <a:chOff x="1219200" y="4720928"/>
            <a:chExt cx="5181605" cy="1414755"/>
          </a:xfrm>
        </p:grpSpPr>
        <p:sp>
          <p:nvSpPr>
            <p:cNvPr id="41" name="Rectangular Callout 40">
              <a:extLst>
                <a:ext uri="{FF2B5EF4-FFF2-40B4-BE49-F238E27FC236}">
                  <a16:creationId xmlns:a16="http://schemas.microsoft.com/office/drawing/2014/main" id="{26750AE0-1287-AE4C-8DB2-A8168219121C}"/>
                </a:ext>
              </a:extLst>
            </p:cNvPr>
            <p:cNvSpPr/>
            <p:nvPr/>
          </p:nvSpPr>
          <p:spPr>
            <a:xfrm>
              <a:off x="1219200" y="4750690"/>
              <a:ext cx="5181598" cy="1384993"/>
            </a:xfrm>
            <a:prstGeom prst="wedgeRectCallout">
              <a:avLst>
                <a:gd name="adj1" fmla="val 7264"/>
                <a:gd name="adj2" fmla="val 12956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096896-CDFA-0E4B-A095-9EAC4D536C50}"/>
                </a:ext>
              </a:extLst>
            </p:cNvPr>
            <p:cNvSpPr txBox="1"/>
            <p:nvPr/>
          </p:nvSpPr>
          <p:spPr>
            <a:xfrm>
              <a:off x="1219206" y="4720928"/>
              <a:ext cx="5181599" cy="740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Integrity Check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2FA22-C1E4-4442-AFBF-21465BC58329}"/>
              </a:ext>
            </a:extLst>
          </p:cNvPr>
          <p:cNvGrpSpPr/>
          <p:nvPr/>
        </p:nvGrpSpPr>
        <p:grpSpPr>
          <a:xfrm flipH="1">
            <a:off x="6661023" y="1684755"/>
            <a:ext cx="1517387" cy="1000021"/>
            <a:chOff x="1219200" y="4720928"/>
            <a:chExt cx="5181605" cy="1414755"/>
          </a:xfrm>
        </p:grpSpPr>
        <p:sp>
          <p:nvSpPr>
            <p:cNvPr id="44" name="Rectangular Callout 43">
              <a:extLst>
                <a:ext uri="{FF2B5EF4-FFF2-40B4-BE49-F238E27FC236}">
                  <a16:creationId xmlns:a16="http://schemas.microsoft.com/office/drawing/2014/main" id="{B5B712BE-D34B-9844-9324-DF32172D81E7}"/>
                </a:ext>
              </a:extLst>
            </p:cNvPr>
            <p:cNvSpPr/>
            <p:nvPr/>
          </p:nvSpPr>
          <p:spPr>
            <a:xfrm>
              <a:off x="1219200" y="4750690"/>
              <a:ext cx="5181598" cy="1384993"/>
            </a:xfrm>
            <a:prstGeom prst="wedgeRectCallout">
              <a:avLst>
                <a:gd name="adj1" fmla="val -8026"/>
                <a:gd name="adj2" fmla="val 12259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19A3AE3-FFFD-0941-81C5-C21D78A4B320}"/>
                </a:ext>
              </a:extLst>
            </p:cNvPr>
            <p:cNvSpPr txBox="1"/>
            <p:nvPr/>
          </p:nvSpPr>
          <p:spPr>
            <a:xfrm>
              <a:off x="1219206" y="4720928"/>
              <a:ext cx="5181599" cy="740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Integrity Check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3EC6615-4F32-CD44-8BAD-92A5ED44DD89}"/>
              </a:ext>
            </a:extLst>
          </p:cNvPr>
          <p:cNvGrpSpPr/>
          <p:nvPr/>
        </p:nvGrpSpPr>
        <p:grpSpPr>
          <a:xfrm flipH="1">
            <a:off x="5028324" y="4184570"/>
            <a:ext cx="1517387" cy="1000021"/>
            <a:chOff x="1219200" y="4720928"/>
            <a:chExt cx="5181605" cy="1414755"/>
          </a:xfrm>
        </p:grpSpPr>
        <p:sp>
          <p:nvSpPr>
            <p:cNvPr id="47" name="Rectangular Callout 46">
              <a:extLst>
                <a:ext uri="{FF2B5EF4-FFF2-40B4-BE49-F238E27FC236}">
                  <a16:creationId xmlns:a16="http://schemas.microsoft.com/office/drawing/2014/main" id="{18F97F7D-C7BA-C94B-88BC-CB423E8CED22}"/>
                </a:ext>
              </a:extLst>
            </p:cNvPr>
            <p:cNvSpPr/>
            <p:nvPr/>
          </p:nvSpPr>
          <p:spPr>
            <a:xfrm>
              <a:off x="1219200" y="4750690"/>
              <a:ext cx="5181598" cy="1384993"/>
            </a:xfrm>
            <a:prstGeom prst="wedgeRectCallout">
              <a:avLst>
                <a:gd name="adj1" fmla="val 9063"/>
                <a:gd name="adj2" fmla="val -10324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33E68E3-C521-2E47-ADCF-D606CB401FE5}"/>
                </a:ext>
              </a:extLst>
            </p:cNvPr>
            <p:cNvSpPr txBox="1"/>
            <p:nvPr/>
          </p:nvSpPr>
          <p:spPr>
            <a:xfrm>
              <a:off x="1219206" y="4720928"/>
              <a:ext cx="5181599" cy="740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Integrity Check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955FF4CB-8F9A-474F-87A8-6050CAD94745}"/>
              </a:ext>
            </a:extLst>
          </p:cNvPr>
          <p:cNvCxnSpPr>
            <a:stCxn id="39" idx="0"/>
          </p:cNvCxnSpPr>
          <p:nvPr/>
        </p:nvCxnSpPr>
        <p:spPr>
          <a:xfrm>
            <a:off x="2830004" y="2613676"/>
            <a:ext cx="2552134" cy="659663"/>
          </a:xfrm>
          <a:prstGeom prst="bentConnector5">
            <a:avLst>
              <a:gd name="adj1" fmla="val -134"/>
              <a:gd name="adj2" fmla="val 101495"/>
              <a:gd name="adj3" fmla="val 91043"/>
            </a:avLst>
          </a:prstGeom>
          <a:ln w="76200">
            <a:solidFill>
              <a:schemeClr val="accent2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U-Turn Arrow 49">
            <a:extLst>
              <a:ext uri="{FF2B5EF4-FFF2-40B4-BE49-F238E27FC236}">
                <a16:creationId xmlns:a16="http://schemas.microsoft.com/office/drawing/2014/main" id="{0D294218-BB71-874B-9257-5736D2B26989}"/>
              </a:ext>
            </a:extLst>
          </p:cNvPr>
          <p:cNvSpPr/>
          <p:nvPr/>
        </p:nvSpPr>
        <p:spPr>
          <a:xfrm flipH="1">
            <a:off x="3918691" y="2391042"/>
            <a:ext cx="1604476" cy="745259"/>
          </a:xfrm>
          <a:prstGeom prst="uturnArrow">
            <a:avLst>
              <a:gd name="adj1" fmla="val 20649"/>
              <a:gd name="adj2" fmla="val 25000"/>
              <a:gd name="adj3" fmla="val 25000"/>
              <a:gd name="adj4" fmla="val 67266"/>
              <a:gd name="adj5" fmla="val 10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U-Turn Arrow 50">
            <a:extLst>
              <a:ext uri="{FF2B5EF4-FFF2-40B4-BE49-F238E27FC236}">
                <a16:creationId xmlns:a16="http://schemas.microsoft.com/office/drawing/2014/main" id="{C54CE347-BE3E-1340-B153-5C9AE5A19354}"/>
              </a:ext>
            </a:extLst>
          </p:cNvPr>
          <p:cNvSpPr/>
          <p:nvPr/>
        </p:nvSpPr>
        <p:spPr>
          <a:xfrm rot="10800000" flipH="1">
            <a:off x="4032795" y="3832977"/>
            <a:ext cx="1604476" cy="745259"/>
          </a:xfrm>
          <a:prstGeom prst="uturnArrow">
            <a:avLst>
              <a:gd name="adj1" fmla="val 20649"/>
              <a:gd name="adj2" fmla="val 25000"/>
              <a:gd name="adj3" fmla="val 25000"/>
              <a:gd name="adj4" fmla="val 67266"/>
              <a:gd name="adj5" fmla="val 10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Multiply 51">
            <a:extLst>
              <a:ext uri="{FF2B5EF4-FFF2-40B4-BE49-F238E27FC236}">
                <a16:creationId xmlns:a16="http://schemas.microsoft.com/office/drawing/2014/main" id="{2F826CFB-A369-474D-B3B3-26C75EB1F377}"/>
              </a:ext>
            </a:extLst>
          </p:cNvPr>
          <p:cNvSpPr/>
          <p:nvPr/>
        </p:nvSpPr>
        <p:spPr>
          <a:xfrm>
            <a:off x="5165479" y="2797781"/>
            <a:ext cx="968991" cy="968991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32BB9579-D6BA-654E-82FD-9223D21295D9}"/>
              </a:ext>
            </a:extLst>
          </p:cNvPr>
          <p:cNvCxnSpPr/>
          <p:nvPr/>
        </p:nvCxnSpPr>
        <p:spPr>
          <a:xfrm flipV="1">
            <a:off x="6087987" y="2745668"/>
            <a:ext cx="2633304" cy="536609"/>
          </a:xfrm>
          <a:prstGeom prst="bentConnector3">
            <a:avLst>
              <a:gd name="adj1" fmla="val 99916"/>
            </a:avLst>
          </a:prstGeom>
          <a:ln w="76200">
            <a:solidFill>
              <a:schemeClr val="accent2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B492000-959F-FA4F-96C6-4D0D79DB2447}"/>
              </a:ext>
            </a:extLst>
          </p:cNvPr>
          <p:cNvCxnSpPr/>
          <p:nvPr/>
        </p:nvCxnSpPr>
        <p:spPr>
          <a:xfrm>
            <a:off x="1788512" y="5725930"/>
            <a:ext cx="54673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3E476ED-5E3D-A146-B6F7-FB5617F98E67}"/>
              </a:ext>
            </a:extLst>
          </p:cNvPr>
          <p:cNvGrpSpPr/>
          <p:nvPr/>
        </p:nvGrpSpPr>
        <p:grpSpPr>
          <a:xfrm flipH="1">
            <a:off x="7112987" y="4229627"/>
            <a:ext cx="2778132" cy="1000021"/>
            <a:chOff x="1219200" y="4720928"/>
            <a:chExt cx="5181605" cy="1414755"/>
          </a:xfrm>
        </p:grpSpPr>
        <p:sp>
          <p:nvSpPr>
            <p:cNvPr id="59" name="Rectangular Callout 58">
              <a:extLst>
                <a:ext uri="{FF2B5EF4-FFF2-40B4-BE49-F238E27FC236}">
                  <a16:creationId xmlns:a16="http://schemas.microsoft.com/office/drawing/2014/main" id="{FEED30EE-FE6F-AA4F-9E13-4928411B21DE}"/>
                </a:ext>
              </a:extLst>
            </p:cNvPr>
            <p:cNvSpPr/>
            <p:nvPr/>
          </p:nvSpPr>
          <p:spPr>
            <a:xfrm>
              <a:off x="1219200" y="4750690"/>
              <a:ext cx="5181599" cy="1384993"/>
            </a:xfrm>
            <a:prstGeom prst="wedgeRectCallout">
              <a:avLst>
                <a:gd name="adj1" fmla="val 38744"/>
                <a:gd name="adj2" fmla="val 9924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7D5C4A9-160A-B242-ACFB-DC79434508EB}"/>
                </a:ext>
              </a:extLst>
            </p:cNvPr>
            <p:cNvSpPr txBox="1"/>
            <p:nvPr/>
          </p:nvSpPr>
          <p:spPr>
            <a:xfrm>
              <a:off x="1219206" y="4720928"/>
              <a:ext cx="5181599" cy="1349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App has to do a check anyway!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040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2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827C-8DF8-6840-9485-86F4030B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B6D59-4FAC-E94A-A33A-8F132AC08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ACDC1F-AD1C-364E-B68C-319A91286241}"/>
              </a:ext>
            </a:extLst>
          </p:cNvPr>
          <p:cNvCxnSpPr/>
          <p:nvPr/>
        </p:nvCxnSpPr>
        <p:spPr>
          <a:xfrm>
            <a:off x="2776024" y="2585742"/>
            <a:ext cx="0" cy="252484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B05F8D-78EB-6641-8C1E-DB993073164E}"/>
              </a:ext>
            </a:extLst>
          </p:cNvPr>
          <p:cNvCxnSpPr/>
          <p:nvPr/>
        </p:nvCxnSpPr>
        <p:spPr>
          <a:xfrm>
            <a:off x="2775107" y="2585742"/>
            <a:ext cx="1924805" cy="263402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DF8D65-4AFB-3645-9D64-08327815FD8A}"/>
              </a:ext>
            </a:extLst>
          </p:cNvPr>
          <p:cNvCxnSpPr/>
          <p:nvPr/>
        </p:nvCxnSpPr>
        <p:spPr>
          <a:xfrm>
            <a:off x="2776024" y="2585719"/>
            <a:ext cx="3847777" cy="252487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F61B10-5E7D-0C41-A607-F3983ABF3DCF}"/>
              </a:ext>
            </a:extLst>
          </p:cNvPr>
          <p:cNvCxnSpPr/>
          <p:nvPr/>
        </p:nvCxnSpPr>
        <p:spPr>
          <a:xfrm>
            <a:off x="2776024" y="2585719"/>
            <a:ext cx="5840056" cy="26340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2C9BE5-D790-7044-91BD-8307F82541AE}"/>
              </a:ext>
            </a:extLst>
          </p:cNvPr>
          <p:cNvCxnSpPr/>
          <p:nvPr/>
        </p:nvCxnSpPr>
        <p:spPr>
          <a:xfrm>
            <a:off x="4666153" y="2699546"/>
            <a:ext cx="0" cy="25202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10D732-E3C2-3D46-8CD5-73396902DE6A}"/>
              </a:ext>
            </a:extLst>
          </p:cNvPr>
          <p:cNvCxnSpPr/>
          <p:nvPr/>
        </p:nvCxnSpPr>
        <p:spPr>
          <a:xfrm flipH="1">
            <a:off x="2775107" y="2699546"/>
            <a:ext cx="1891047" cy="24110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E3EE42-7A84-4A49-958B-D62FA1BF53B4}"/>
              </a:ext>
            </a:extLst>
          </p:cNvPr>
          <p:cNvCxnSpPr/>
          <p:nvPr/>
        </p:nvCxnSpPr>
        <p:spPr>
          <a:xfrm>
            <a:off x="4677812" y="2699546"/>
            <a:ext cx="1945989" cy="24110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74B47E-C455-C744-91D0-6AAB4F38C41B}"/>
              </a:ext>
            </a:extLst>
          </p:cNvPr>
          <p:cNvCxnSpPr/>
          <p:nvPr/>
        </p:nvCxnSpPr>
        <p:spPr>
          <a:xfrm flipH="1">
            <a:off x="6623801" y="2699546"/>
            <a:ext cx="1" cy="24110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AC8CC1-03FE-1C4C-8E2F-433C98F64807}"/>
              </a:ext>
            </a:extLst>
          </p:cNvPr>
          <p:cNvCxnSpPr/>
          <p:nvPr/>
        </p:nvCxnSpPr>
        <p:spPr>
          <a:xfrm>
            <a:off x="8638485" y="2699546"/>
            <a:ext cx="0" cy="25634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628300-EF68-0949-BABD-454F0C6C4A73}"/>
              </a:ext>
            </a:extLst>
          </p:cNvPr>
          <p:cNvCxnSpPr/>
          <p:nvPr/>
        </p:nvCxnSpPr>
        <p:spPr>
          <a:xfrm>
            <a:off x="4666153" y="2699546"/>
            <a:ext cx="3949927" cy="25202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F5207D-3BB0-694F-AC4F-2E90973D3392}"/>
              </a:ext>
            </a:extLst>
          </p:cNvPr>
          <p:cNvCxnSpPr/>
          <p:nvPr/>
        </p:nvCxnSpPr>
        <p:spPr>
          <a:xfrm flipH="1">
            <a:off x="2776024" y="2699546"/>
            <a:ext cx="3847777" cy="24110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1C68F4-6890-1241-B7C0-13B930C70BD1}"/>
              </a:ext>
            </a:extLst>
          </p:cNvPr>
          <p:cNvCxnSpPr/>
          <p:nvPr/>
        </p:nvCxnSpPr>
        <p:spPr>
          <a:xfrm flipH="1">
            <a:off x="4699912" y="2699546"/>
            <a:ext cx="1923889" cy="25202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4C414E-EE55-6543-987C-19838BFCD5CF}"/>
              </a:ext>
            </a:extLst>
          </p:cNvPr>
          <p:cNvCxnSpPr/>
          <p:nvPr/>
        </p:nvCxnSpPr>
        <p:spPr>
          <a:xfrm>
            <a:off x="6623802" y="2699546"/>
            <a:ext cx="1992277" cy="25202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121701-09D7-0D45-B3F7-737071C4EE45}"/>
              </a:ext>
            </a:extLst>
          </p:cNvPr>
          <p:cNvCxnSpPr/>
          <p:nvPr/>
        </p:nvCxnSpPr>
        <p:spPr>
          <a:xfrm flipH="1">
            <a:off x="2776024" y="2699546"/>
            <a:ext cx="5862461" cy="24110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C9EAA5-DBD3-8A4D-B5E6-91F397A5C7FC}"/>
              </a:ext>
            </a:extLst>
          </p:cNvPr>
          <p:cNvCxnSpPr/>
          <p:nvPr/>
        </p:nvCxnSpPr>
        <p:spPr>
          <a:xfrm flipH="1">
            <a:off x="6641116" y="2699546"/>
            <a:ext cx="1974963" cy="24110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4B56A1-4F4C-6940-A0E5-E2AA537254AE}"/>
              </a:ext>
            </a:extLst>
          </p:cNvPr>
          <p:cNvCxnSpPr/>
          <p:nvPr/>
        </p:nvCxnSpPr>
        <p:spPr>
          <a:xfrm flipH="1">
            <a:off x="4699912" y="2699546"/>
            <a:ext cx="3938573" cy="25202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3" descr="C:\Users\t0ph3r\Documents\CS 4700\assets\Chrome-Icon.png">
            <a:extLst>
              <a:ext uri="{FF2B5EF4-FFF2-40B4-BE49-F238E27FC236}">
                <a16:creationId xmlns:a16="http://schemas.microsoft.com/office/drawing/2014/main" id="{4AB8B868-D6F1-8744-9AC3-9C40CDE61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591" y="1964224"/>
            <a:ext cx="1243037" cy="12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t0ph3r\Documents\CS 4700\assets\Thunderbird-300x300.jpg">
            <a:extLst>
              <a:ext uri="{FF2B5EF4-FFF2-40B4-BE49-F238E27FC236}">
                <a16:creationId xmlns:a16="http://schemas.microsoft.com/office/drawing/2014/main" id="{B4C9B542-CFEA-0043-91DC-A393138E2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926" y="1985834"/>
            <a:ext cx="1199771" cy="119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1" descr="C:\Users\t0ph3r\Documents\CS 4700\assets\utorrent-replacement-icon.png">
            <a:extLst>
              <a:ext uri="{FF2B5EF4-FFF2-40B4-BE49-F238E27FC236}">
                <a16:creationId xmlns:a16="http://schemas.microsoft.com/office/drawing/2014/main" id="{74C501F4-86DF-154A-B085-E850D88FB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260" y="1964179"/>
            <a:ext cx="1243082" cy="124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A5A9DC9-AA84-4847-846E-A0B69AD0B2BD}"/>
              </a:ext>
            </a:extLst>
          </p:cNvPr>
          <p:cNvSpPr txBox="1"/>
          <p:nvPr/>
        </p:nvSpPr>
        <p:spPr>
          <a:xfrm>
            <a:off x="2382373" y="1524169"/>
            <a:ext cx="785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Web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9EB815-D445-BF4E-805C-B1967E4FE014}"/>
              </a:ext>
            </a:extLst>
          </p:cNvPr>
          <p:cNvSpPr txBox="1"/>
          <p:nvPr/>
        </p:nvSpPr>
        <p:spPr>
          <a:xfrm>
            <a:off x="4263273" y="1524169"/>
            <a:ext cx="829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Email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0D1E14-0FB1-0242-B51A-990EFB2D9E6C}"/>
              </a:ext>
            </a:extLst>
          </p:cNvPr>
          <p:cNvSpPr txBox="1"/>
          <p:nvPr/>
        </p:nvSpPr>
        <p:spPr>
          <a:xfrm>
            <a:off x="5972021" y="1524169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Bittorrent</a:t>
            </a:r>
            <a:endParaRPr lang="en-US" dirty="0"/>
          </a:p>
        </p:txBody>
      </p:sp>
      <p:pic>
        <p:nvPicPr>
          <p:cNvPr id="26" name="Picture 12" descr="C:\Users\t0ph3r\Documents\CS 4700\assets\Ethernet-Cable-icon.png">
            <a:extLst>
              <a:ext uri="{FF2B5EF4-FFF2-40B4-BE49-F238E27FC236}">
                <a16:creationId xmlns:a16="http://schemas.microsoft.com/office/drawing/2014/main" id="{2A4E51E4-CE1A-2242-94DE-F6C1A5265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253" y="4814960"/>
            <a:ext cx="1363709" cy="136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3" descr="C:\Users\t0ph3r\Documents\CS 4700\assets\wifi.png">
            <a:extLst>
              <a:ext uri="{FF2B5EF4-FFF2-40B4-BE49-F238E27FC236}">
                <a16:creationId xmlns:a16="http://schemas.microsoft.com/office/drawing/2014/main" id="{981DD12D-DA58-E240-8E24-5495B8A7B1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3" r="12076"/>
          <a:stretch/>
        </p:blipFill>
        <p:spPr bwMode="auto">
          <a:xfrm>
            <a:off x="3900571" y="4814960"/>
            <a:ext cx="1554480" cy="150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C:\Users\t0ph3r\Documents\CS 4700\assets\bluetooth-icon.png">
            <a:extLst>
              <a:ext uri="{FF2B5EF4-FFF2-40B4-BE49-F238E27FC236}">
                <a16:creationId xmlns:a16="http://schemas.microsoft.com/office/drawing/2014/main" id="{2B3A00FF-CC43-3B42-B4DF-C43420480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214" y="4814960"/>
            <a:ext cx="1355176" cy="135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6355E1C-09DB-E248-B407-D631319ECAF6}"/>
              </a:ext>
            </a:extLst>
          </p:cNvPr>
          <p:cNvSpPr txBox="1"/>
          <p:nvPr/>
        </p:nvSpPr>
        <p:spPr>
          <a:xfrm>
            <a:off x="2190094" y="6140573"/>
            <a:ext cx="1171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Ethernet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F99AFD-5BBC-0348-A50A-044B97D53B45}"/>
              </a:ext>
            </a:extLst>
          </p:cNvPr>
          <p:cNvSpPr txBox="1"/>
          <p:nvPr/>
        </p:nvSpPr>
        <p:spPr>
          <a:xfrm>
            <a:off x="4127018" y="6140573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802.11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9D0BB9-6D4C-E84E-870B-F4343307DEB3}"/>
              </a:ext>
            </a:extLst>
          </p:cNvPr>
          <p:cNvSpPr txBox="1"/>
          <p:nvPr/>
        </p:nvSpPr>
        <p:spPr>
          <a:xfrm>
            <a:off x="5972021" y="6140573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Bluetooth</a:t>
            </a:r>
            <a:endParaRPr lang="en-US" dirty="0"/>
          </a:p>
        </p:txBody>
      </p:sp>
      <p:pic>
        <p:nvPicPr>
          <p:cNvPr id="32" name="Picture 15" descr="C:\Users\t0ph3r\Documents\CS 4700\assets\skype.png">
            <a:extLst>
              <a:ext uri="{FF2B5EF4-FFF2-40B4-BE49-F238E27FC236}">
                <a16:creationId xmlns:a16="http://schemas.microsoft.com/office/drawing/2014/main" id="{6D9ADDFF-38AB-AA4B-9C72-6E83365F4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297" y="1911531"/>
            <a:ext cx="1348376" cy="134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E94FD04-C47D-7049-8931-59559615369A}"/>
              </a:ext>
            </a:extLst>
          </p:cNvPr>
          <p:cNvSpPr txBox="1"/>
          <p:nvPr/>
        </p:nvSpPr>
        <p:spPr>
          <a:xfrm>
            <a:off x="8252454" y="1524169"/>
            <a:ext cx="727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VoIP</a:t>
            </a:r>
            <a:endParaRPr lang="en-US" dirty="0"/>
          </a:p>
        </p:txBody>
      </p:sp>
      <p:pic>
        <p:nvPicPr>
          <p:cNvPr id="34" name="Picture 16" descr="C:\Users\t0ph3r\Documents\CS 4700\assets\atticon.png">
            <a:extLst>
              <a:ext uri="{FF2B5EF4-FFF2-40B4-BE49-F238E27FC236}">
                <a16:creationId xmlns:a16="http://schemas.microsoft.com/office/drawing/2014/main" id="{B4956F70-3CD3-EF4C-B057-2ABA7A109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641" y="4884931"/>
            <a:ext cx="1631688" cy="122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E34DC11-C534-2748-8BD9-0843C02F8C22}"/>
              </a:ext>
            </a:extLst>
          </p:cNvPr>
          <p:cNvSpPr txBox="1"/>
          <p:nvPr/>
        </p:nvSpPr>
        <p:spPr>
          <a:xfrm>
            <a:off x="8049258" y="6160535"/>
            <a:ext cx="1133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Cellular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8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9" grpId="0"/>
      <p:bldP spid="30" grpId="0"/>
      <p:bldP spid="31" grpId="0"/>
      <p:bldP spid="33" grpId="0"/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5974-C2DF-A647-A052-1893049D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Reliable File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59B31-BA67-7347-B87E-8C57C8DF8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066" y="5504544"/>
            <a:ext cx="9929734" cy="1121107"/>
          </a:xfrm>
        </p:spPr>
        <p:txBody>
          <a:bodyPr/>
          <a:lstStyle/>
          <a:p>
            <a:r>
              <a:rPr lang="en-US" dirty="0"/>
              <a:t>Solution 1: Make the network reliable</a:t>
            </a:r>
          </a:p>
          <a:p>
            <a:r>
              <a:rPr lang="en-US" dirty="0"/>
              <a:t>Solution 2: App level, end-to-end check, retry on failure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D7028A9-D49E-124F-B2AA-DA2A47FB2F15}"/>
              </a:ext>
            </a:extLst>
          </p:cNvPr>
          <p:cNvCxnSpPr/>
          <p:nvPr/>
        </p:nvCxnSpPr>
        <p:spPr>
          <a:xfrm>
            <a:off x="2513940" y="2671235"/>
            <a:ext cx="0" cy="887104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79B5E4E-4CA0-3846-AF84-46B33DF2CB5E}"/>
              </a:ext>
            </a:extLst>
          </p:cNvPr>
          <p:cNvCxnSpPr/>
          <p:nvPr/>
        </p:nvCxnSpPr>
        <p:spPr>
          <a:xfrm>
            <a:off x="2170473" y="3574521"/>
            <a:ext cx="7083188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C31EA6C-1863-DC47-BF8D-1C7CABBD10F4}"/>
              </a:ext>
            </a:extLst>
          </p:cNvPr>
          <p:cNvCxnSpPr/>
          <p:nvPr/>
        </p:nvCxnSpPr>
        <p:spPr>
          <a:xfrm>
            <a:off x="8889722" y="2714453"/>
            <a:ext cx="0" cy="887104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Content Placeholder 4">
            <a:extLst>
              <a:ext uri="{FF2B5EF4-FFF2-40B4-BE49-F238E27FC236}">
                <a16:creationId xmlns:a16="http://schemas.microsoft.com/office/drawing/2014/main" id="{5F1A6F66-2CE7-334E-804E-7318CBA80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88" y="1995931"/>
            <a:ext cx="1219200" cy="1219200"/>
          </a:xfrm>
          <a:prstGeom prst="rect">
            <a:avLst/>
          </a:prstGeom>
        </p:spPr>
      </p:pic>
      <p:pic>
        <p:nvPicPr>
          <p:cNvPr id="65" name="Content Placeholder 4">
            <a:extLst>
              <a:ext uri="{FF2B5EF4-FFF2-40B4-BE49-F238E27FC236}">
                <a16:creationId xmlns:a16="http://schemas.microsoft.com/office/drawing/2014/main" id="{B4060786-CBC6-E945-B779-9AFDD509B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770" y="2039149"/>
            <a:ext cx="1219200" cy="1219200"/>
          </a:xfrm>
          <a:prstGeom prst="rect">
            <a:avLst/>
          </a:prstGeom>
        </p:spPr>
      </p:pic>
      <p:pic>
        <p:nvPicPr>
          <p:cNvPr id="66" name="Picture 2" descr="C:\Users\t0ph3r\Documents\CS 4700\assets\Router.png">
            <a:extLst>
              <a:ext uri="{FF2B5EF4-FFF2-40B4-BE49-F238E27FC236}">
                <a16:creationId xmlns:a16="http://schemas.microsoft.com/office/drawing/2014/main" id="{73F05CDE-B932-E342-9ABC-6DDD78407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795" y="3104147"/>
            <a:ext cx="1456543" cy="85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3" descr="C:\Users\t0ph3r\Documents\CS 4700\assets\cisco-switch-icon.png">
            <a:extLst>
              <a:ext uri="{FF2B5EF4-FFF2-40B4-BE49-F238E27FC236}">
                <a16:creationId xmlns:a16="http://schemas.microsoft.com/office/drawing/2014/main" id="{9AC0AFE7-6BB3-F041-9B3D-8666A9A47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152" y="3267287"/>
            <a:ext cx="1289170" cy="54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3" descr="C:\Users\t0ph3r\Documents\CS 4700\assets\cisco-switch-icon.png">
            <a:extLst>
              <a:ext uri="{FF2B5EF4-FFF2-40B4-BE49-F238E27FC236}">
                <a16:creationId xmlns:a16="http://schemas.microsoft.com/office/drawing/2014/main" id="{FAD1F182-5BCA-D549-B975-EE4FBF2A8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600" y="3262172"/>
            <a:ext cx="1289170" cy="54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Left Bracket 68">
            <a:extLst>
              <a:ext uri="{FF2B5EF4-FFF2-40B4-BE49-F238E27FC236}">
                <a16:creationId xmlns:a16="http://schemas.microsoft.com/office/drawing/2014/main" id="{884878EB-22C6-7D42-9439-67C31F96B59C}"/>
              </a:ext>
            </a:extLst>
          </p:cNvPr>
          <p:cNvSpPr/>
          <p:nvPr/>
        </p:nvSpPr>
        <p:spPr>
          <a:xfrm rot="16200000">
            <a:off x="5357580" y="-3843"/>
            <a:ext cx="663487" cy="5868542"/>
          </a:xfrm>
          <a:prstGeom prst="leftBracket">
            <a:avLst>
              <a:gd name="adj" fmla="val 31988"/>
            </a:avLst>
          </a:prstGeom>
          <a:ln w="76200">
            <a:solidFill>
              <a:schemeClr val="accent2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>
            <a:extLst>
              <a:ext uri="{FF2B5EF4-FFF2-40B4-BE49-F238E27FC236}">
                <a16:creationId xmlns:a16="http://schemas.microsoft.com/office/drawing/2014/main" id="{4237020B-0CEB-004E-BA66-2214A2BBA28E}"/>
              </a:ext>
            </a:extLst>
          </p:cNvPr>
          <p:cNvSpPr/>
          <p:nvPr/>
        </p:nvSpPr>
        <p:spPr>
          <a:xfrm>
            <a:off x="8139100" y="1813800"/>
            <a:ext cx="968991" cy="968991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2A7515A-9283-AF46-8A64-F23A99B8A511}"/>
              </a:ext>
            </a:extLst>
          </p:cNvPr>
          <p:cNvCxnSpPr/>
          <p:nvPr/>
        </p:nvCxnSpPr>
        <p:spPr>
          <a:xfrm>
            <a:off x="1713561" y="5710940"/>
            <a:ext cx="54673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1EB8650-CA39-9D40-A574-CC3BCE314B72}"/>
              </a:ext>
            </a:extLst>
          </p:cNvPr>
          <p:cNvGrpSpPr/>
          <p:nvPr/>
        </p:nvGrpSpPr>
        <p:grpSpPr>
          <a:xfrm flipH="1">
            <a:off x="6691545" y="1219119"/>
            <a:ext cx="1517387" cy="1000021"/>
            <a:chOff x="1219200" y="4720928"/>
            <a:chExt cx="5181605" cy="1414755"/>
          </a:xfrm>
          <a:solidFill>
            <a:schemeClr val="accent3"/>
          </a:solidFill>
        </p:grpSpPr>
        <p:sp>
          <p:nvSpPr>
            <p:cNvPr id="73" name="Rectangular Callout 72">
              <a:extLst>
                <a:ext uri="{FF2B5EF4-FFF2-40B4-BE49-F238E27FC236}">
                  <a16:creationId xmlns:a16="http://schemas.microsoft.com/office/drawing/2014/main" id="{B5224FC4-06F5-0048-9764-3F6C8F31D54D}"/>
                </a:ext>
              </a:extLst>
            </p:cNvPr>
            <p:cNvSpPr/>
            <p:nvPr/>
          </p:nvSpPr>
          <p:spPr>
            <a:xfrm>
              <a:off x="1219200" y="4750690"/>
              <a:ext cx="5181598" cy="1384993"/>
            </a:xfrm>
            <a:prstGeom prst="wedgeRectCallout">
              <a:avLst>
                <a:gd name="adj1" fmla="val -58019"/>
                <a:gd name="adj2" fmla="val 135404"/>
              </a:avLst>
            </a:prstGeom>
            <a:grpFill/>
            <a:ln w="38100" cap="flat" cmpd="sng" algn="ctr">
              <a:solidFill>
                <a:schemeClr val="accent3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88D355B-D23F-7944-908C-B5D13F82CAA3}"/>
                </a:ext>
              </a:extLst>
            </p:cNvPr>
            <p:cNvSpPr txBox="1"/>
            <p:nvPr/>
          </p:nvSpPr>
          <p:spPr>
            <a:xfrm>
              <a:off x="1219207" y="4720928"/>
              <a:ext cx="5181598" cy="13497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Please Retry</a:t>
              </a:r>
            </a:p>
          </p:txBody>
        </p:sp>
      </p:grpSp>
      <p:sp>
        <p:nvSpPr>
          <p:cNvPr id="75" name="Left Bracket 74">
            <a:extLst>
              <a:ext uri="{FF2B5EF4-FFF2-40B4-BE49-F238E27FC236}">
                <a16:creationId xmlns:a16="http://schemas.microsoft.com/office/drawing/2014/main" id="{4CF01DB4-FA86-1844-B257-885A6953225C}"/>
              </a:ext>
            </a:extLst>
          </p:cNvPr>
          <p:cNvSpPr/>
          <p:nvPr/>
        </p:nvSpPr>
        <p:spPr>
          <a:xfrm rot="16200000" flipV="1">
            <a:off x="5395767" y="30520"/>
            <a:ext cx="587114" cy="5868543"/>
          </a:xfrm>
          <a:prstGeom prst="leftBracket">
            <a:avLst>
              <a:gd name="adj" fmla="val 31988"/>
            </a:avLst>
          </a:prstGeom>
          <a:ln w="76200">
            <a:solidFill>
              <a:schemeClr val="accent3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B421912-56B9-284F-A6BD-93DEBFD5DC3B}"/>
              </a:ext>
            </a:extLst>
          </p:cNvPr>
          <p:cNvGrpSpPr/>
          <p:nvPr/>
        </p:nvGrpSpPr>
        <p:grpSpPr>
          <a:xfrm flipH="1">
            <a:off x="6199836" y="4214637"/>
            <a:ext cx="3616332" cy="1000021"/>
            <a:chOff x="1219200" y="4720928"/>
            <a:chExt cx="5181605" cy="1414755"/>
          </a:xfrm>
        </p:grpSpPr>
        <p:sp>
          <p:nvSpPr>
            <p:cNvPr id="77" name="Rectangular Callout 76">
              <a:extLst>
                <a:ext uri="{FF2B5EF4-FFF2-40B4-BE49-F238E27FC236}">
                  <a16:creationId xmlns:a16="http://schemas.microsoft.com/office/drawing/2014/main" id="{632F2D32-4E29-1543-ADE3-E15821F5D68C}"/>
                </a:ext>
              </a:extLst>
            </p:cNvPr>
            <p:cNvSpPr/>
            <p:nvPr/>
          </p:nvSpPr>
          <p:spPr>
            <a:xfrm>
              <a:off x="1219200" y="4750690"/>
              <a:ext cx="5181599" cy="1384993"/>
            </a:xfrm>
            <a:prstGeom prst="wedgeRectCallout">
              <a:avLst>
                <a:gd name="adj1" fmla="val -8551"/>
                <a:gd name="adj2" fmla="val 13232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D567F37-C90A-0544-BDA9-99BAC3E8D4D7}"/>
                </a:ext>
              </a:extLst>
            </p:cNvPr>
            <p:cNvSpPr txBox="1"/>
            <p:nvPr/>
          </p:nvSpPr>
          <p:spPr>
            <a:xfrm>
              <a:off x="1219206" y="4720928"/>
              <a:ext cx="5181599" cy="1349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Full functionality can be built at App level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24A0A4D-5D76-264B-AB17-5DC9523BA438}"/>
              </a:ext>
            </a:extLst>
          </p:cNvPr>
          <p:cNvGrpSpPr/>
          <p:nvPr/>
        </p:nvGrpSpPr>
        <p:grpSpPr>
          <a:xfrm>
            <a:off x="1817895" y="1819656"/>
            <a:ext cx="7936189" cy="3415396"/>
            <a:chOff x="414979" y="3333624"/>
            <a:chExt cx="8263530" cy="1523216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B80D9D8-8DFC-9D42-ACDF-3699D55BD7F0}"/>
                </a:ext>
              </a:extLst>
            </p:cNvPr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Content Placeholder 2">
              <a:extLst>
                <a:ext uri="{FF2B5EF4-FFF2-40B4-BE49-F238E27FC236}">
                  <a16:creationId xmlns:a16="http://schemas.microsoft.com/office/drawing/2014/main" id="{7DB594B2-1861-5548-B557-B2AB0DFBAB83}"/>
                </a:ext>
              </a:extLst>
            </p:cNvPr>
            <p:cNvSpPr txBox="1">
              <a:spLocks/>
            </p:cNvSpPr>
            <p:nvPr/>
          </p:nvSpPr>
          <p:spPr>
            <a:xfrm>
              <a:off x="514376" y="3459690"/>
              <a:ext cx="8118848" cy="1360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lnSpcReduction="1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In-network implementation…</a:t>
              </a:r>
            </a:p>
            <a:p>
              <a:pPr marL="800100" lvl="1" indent="-388938">
                <a:buClr>
                  <a:schemeClr val="bg1"/>
                </a:buClr>
                <a:buFont typeface="Wingdings" pitchFamily="2" charset="2"/>
                <a:buChar char="Ø"/>
              </a:pPr>
              <a:r>
                <a:rPr lang="en-US" sz="2800" dirty="0">
                  <a:solidFill>
                    <a:schemeClr val="bg1"/>
                  </a:solidFill>
                </a:rPr>
                <a:t>Doesn’t reduce host complexity</a:t>
              </a:r>
            </a:p>
            <a:p>
              <a:pPr marL="800100" lvl="1" indent="-388938">
                <a:buClr>
                  <a:schemeClr val="bg1"/>
                </a:buClr>
                <a:buFont typeface="Wingdings" pitchFamily="2" charset="2"/>
                <a:buChar char="Ø"/>
              </a:pPr>
              <a:r>
                <a:rPr lang="en-US" sz="2800" dirty="0">
                  <a:solidFill>
                    <a:schemeClr val="bg1"/>
                  </a:solidFill>
                </a:rPr>
                <a:t>Does increase network complexity</a:t>
              </a:r>
            </a:p>
            <a:p>
              <a:pPr marL="800100" lvl="1" indent="-388938">
                <a:buClr>
                  <a:schemeClr val="bg1"/>
                </a:buClr>
                <a:buFont typeface="Wingdings" pitchFamily="2" charset="2"/>
                <a:buChar char="Ø"/>
              </a:pPr>
              <a:r>
                <a:rPr lang="en-US" sz="2800" dirty="0">
                  <a:solidFill>
                    <a:schemeClr val="bg1"/>
                  </a:solidFill>
                </a:rPr>
                <a:t>Increased overhead for apps that don’t need functionality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But, in-network performance may be better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594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  <p:bldP spid="69" grpId="2" animBg="1"/>
      <p:bldP spid="70" grpId="0" animBg="1"/>
      <p:bldP spid="70" grpId="1" animBg="1"/>
      <p:bldP spid="75" grpId="0" animBg="1"/>
      <p:bldP spid="75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27411-99DD-8C4E-B568-4E778DD8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Conservative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B4B6B-B462-244D-B2DC-A4F918A9C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”Don’t implement a function at the lower levels of the system unless it can be </a:t>
            </a:r>
            <a:r>
              <a:rPr lang="en-US" i="1" dirty="0"/>
              <a:t>completely</a:t>
            </a:r>
            <a:r>
              <a:rPr lang="en-US" dirty="0"/>
              <a:t> implemented at this level” (Peterson and Davie)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Basically, unless you can </a:t>
            </a:r>
            <a:r>
              <a:rPr lang="en-US" b="1" dirty="0"/>
              <a:t>completely</a:t>
            </a:r>
            <a:r>
              <a:rPr lang="en-US" dirty="0"/>
              <a:t> remove the burden from end hosts, don’t bother</a:t>
            </a:r>
          </a:p>
        </p:txBody>
      </p:sp>
    </p:spTree>
    <p:extLst>
      <p:ext uri="{BB962C8B-B14F-4D97-AF65-F5344CB8AC3E}">
        <p14:creationId xmlns:p14="http://schemas.microsoft.com/office/powerpoint/2010/main" val="909644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97F1-265E-7F48-A532-61D3C1BB9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Radical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97210-0DD8-B441-BDE7-62B746AE0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implement anything in the network that can be implemented </a:t>
            </a:r>
            <a:r>
              <a:rPr lang="en-US" i="1" dirty="0"/>
              <a:t>correctly</a:t>
            </a:r>
            <a:r>
              <a:rPr lang="en-US" dirty="0"/>
              <a:t> by the hosts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Make network layer absolutely minimal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Ignore performance issues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734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97F1-265E-7F48-A532-61D3C1BB9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Radical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97210-0DD8-B441-BDE7-62B746AE0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implement anything in the network that can be implemented </a:t>
            </a:r>
            <a:r>
              <a:rPr lang="en-US" i="1" dirty="0"/>
              <a:t>correctly</a:t>
            </a:r>
            <a:r>
              <a:rPr lang="en-US" dirty="0"/>
              <a:t> by the hosts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 network layer absolutely minimal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Ignore performance issues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975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97F1-265E-7F48-A532-61D3C1BB9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Radical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97210-0DD8-B441-BDE7-62B746AE0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implement anything in the network that can be implemented </a:t>
            </a:r>
            <a:r>
              <a:rPr lang="en-US" i="1" dirty="0"/>
              <a:t>correctly</a:t>
            </a:r>
            <a:r>
              <a:rPr lang="en-US" dirty="0"/>
              <a:t> by the hosts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 network layer absolutely minimal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Ignore performance issues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7534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6653-D84F-1643-ADA2-156D4DF8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Moderate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C3A41-E811-F142-9C10-DCA7E7F1B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Think twice before implementing functionality in the network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If hosts can implement functionality correctly, implement it at a lower level </a:t>
            </a:r>
            <a:r>
              <a:rPr lang="en-US" i="1" dirty="0">
                <a:solidFill>
                  <a:schemeClr val="bg1"/>
                </a:solidFill>
              </a:rPr>
              <a:t>only</a:t>
            </a:r>
            <a:r>
              <a:rPr lang="en-US" dirty="0">
                <a:solidFill>
                  <a:schemeClr val="bg1"/>
                </a:solidFill>
              </a:rPr>
              <a:t> as a performance enhancement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But do so only if it does not impose a burden on applications that do not require that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218409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6653-D84F-1643-ADA2-156D4DF8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Moderate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C3A41-E811-F142-9C10-DCA7E7F1B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Think twice before implementing functionality in the network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hosts can implement functionality correctly, implement it at a lower level </a:t>
            </a:r>
            <a:r>
              <a:rPr lang="en-US" i="1" dirty="0"/>
              <a:t>only</a:t>
            </a:r>
            <a:r>
              <a:rPr lang="en-US" dirty="0"/>
              <a:t> as a performance enhancement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But do so only if it does not impose a burden on applications that do not require that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359433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6653-D84F-1643-ADA2-156D4DF8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Moderate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C3A41-E811-F142-9C10-DCA7E7F1B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Think twice before implementing functionality in the network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hosts can implement functionality correctly, implement it at a lower level </a:t>
            </a:r>
            <a:r>
              <a:rPr lang="en-US" i="1" dirty="0"/>
              <a:t>only</a:t>
            </a:r>
            <a:r>
              <a:rPr lang="en-US" dirty="0"/>
              <a:t> as a performance enhancement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But do so only if it does not impose a burden on applications that do not require that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623013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2783-2F7B-3E4C-A381-45A8637D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 Check (Again)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73124-76C3-D54C-B625-D923F5BBF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Layering and end-to-end principals </a:t>
            </a:r>
            <a:r>
              <a:rPr lang="en-US" i="1" dirty="0"/>
              <a:t>regularly</a:t>
            </a:r>
            <a:r>
              <a:rPr lang="en-US" dirty="0"/>
              <a:t> violated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Conflicting interests</a:t>
            </a:r>
          </a:p>
          <a:p>
            <a:pPr lvl="1"/>
            <a:r>
              <a:rPr lang="en-US" dirty="0"/>
              <a:t>Architectural purity</a:t>
            </a:r>
          </a:p>
          <a:p>
            <a:pPr lvl="1"/>
            <a:r>
              <a:rPr lang="en-US" dirty="0"/>
              <a:t>Commercial necessity</a:t>
            </a:r>
          </a:p>
        </p:txBody>
      </p:sp>
      <p:pic>
        <p:nvPicPr>
          <p:cNvPr id="4" name="Picture 2" descr="C:\Users\t0ph3r\Documents\CS 4700\assets\firewall.png">
            <a:extLst>
              <a:ext uri="{FF2B5EF4-FFF2-40B4-BE49-F238E27FC236}">
                <a16:creationId xmlns:a16="http://schemas.microsoft.com/office/drawing/2014/main" id="{AA04F186-8B58-C247-8E9E-EE9C9B750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599" y="2755762"/>
            <a:ext cx="2114550" cy="11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E4D31B4-E7EA-0A4E-A577-A2EC4592DF05}"/>
              </a:ext>
            </a:extLst>
          </p:cNvPr>
          <p:cNvSpPr txBox="1">
            <a:spLocks/>
          </p:cNvSpPr>
          <p:nvPr/>
        </p:nvSpPr>
        <p:spPr>
          <a:xfrm>
            <a:off x="1558974" y="3933688"/>
            <a:ext cx="2961564" cy="520838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Firewalls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84510AA-8FBC-0943-B3B2-3DBEAF383CD1}"/>
              </a:ext>
            </a:extLst>
          </p:cNvPr>
          <p:cNvSpPr txBox="1">
            <a:spLocks/>
          </p:cNvSpPr>
          <p:nvPr/>
        </p:nvSpPr>
        <p:spPr>
          <a:xfrm>
            <a:off x="4520538" y="3933688"/>
            <a:ext cx="3475630" cy="520838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Transparent Proxies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979946D-1424-C045-A18A-A854195143DB}"/>
              </a:ext>
            </a:extLst>
          </p:cNvPr>
          <p:cNvSpPr txBox="1">
            <a:spLocks/>
          </p:cNvSpPr>
          <p:nvPr/>
        </p:nvSpPr>
        <p:spPr>
          <a:xfrm>
            <a:off x="7604933" y="3933688"/>
            <a:ext cx="3098042" cy="520838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NATs</a:t>
            </a:r>
          </a:p>
        </p:txBody>
      </p:sp>
      <p:pic>
        <p:nvPicPr>
          <p:cNvPr id="8" name="Picture 3" descr="C:\Users\t0ph3r\Documents\CS 4700\assets\2798539Lg.jpg">
            <a:extLst>
              <a:ext uri="{FF2B5EF4-FFF2-40B4-BE49-F238E27FC236}">
                <a16:creationId xmlns:a16="http://schemas.microsoft.com/office/drawing/2014/main" id="{EA639A9B-BC08-9D46-A7F2-B38E41D86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454" y="2409687"/>
            <a:ext cx="1905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t0ph3r\Desktop\Server_icons_lnx\Icons\128X128\proxy_server.png">
            <a:extLst>
              <a:ext uri="{FF2B5EF4-FFF2-40B4-BE49-F238E27FC236}">
                <a16:creationId xmlns:a16="http://schemas.microsoft.com/office/drawing/2014/main" id="{D594CC29-0221-EE4D-AD88-CAC8AFB6B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753" y="275576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244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1AF3-8500-AD44-B7AB-23645BF3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7060C-20FC-7E40-971A-84143C491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Layering is a nice way to organize network functions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Unified Internet layer decouples apps, enables innovation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End-to-end argument (attempts) to keep IP layer </a:t>
            </a:r>
            <a:r>
              <a:rPr lang="en-US" i="1" dirty="0">
                <a:solidFill>
                  <a:schemeClr val="bg1"/>
                </a:solidFill>
              </a:rPr>
              <a:t>simple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Think carefully when adding functionality into the network</a:t>
            </a:r>
          </a:p>
        </p:txBody>
      </p:sp>
    </p:spTree>
    <p:extLst>
      <p:ext uri="{BB962C8B-B14F-4D97-AF65-F5344CB8AC3E}">
        <p14:creationId xmlns:p14="http://schemas.microsoft.com/office/powerpoint/2010/main" val="209866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827C-8DF8-6840-9485-86F4030B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B6D59-4FAC-E94A-A33A-8F132AC08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ACDC1F-AD1C-364E-B68C-319A91286241}"/>
              </a:ext>
            </a:extLst>
          </p:cNvPr>
          <p:cNvCxnSpPr/>
          <p:nvPr/>
        </p:nvCxnSpPr>
        <p:spPr>
          <a:xfrm>
            <a:off x="2776024" y="2585742"/>
            <a:ext cx="0" cy="252484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B05F8D-78EB-6641-8C1E-DB993073164E}"/>
              </a:ext>
            </a:extLst>
          </p:cNvPr>
          <p:cNvCxnSpPr/>
          <p:nvPr/>
        </p:nvCxnSpPr>
        <p:spPr>
          <a:xfrm>
            <a:off x="2775107" y="2585742"/>
            <a:ext cx="1924805" cy="263402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DF8D65-4AFB-3645-9D64-08327815FD8A}"/>
              </a:ext>
            </a:extLst>
          </p:cNvPr>
          <p:cNvCxnSpPr/>
          <p:nvPr/>
        </p:nvCxnSpPr>
        <p:spPr>
          <a:xfrm>
            <a:off x="2776024" y="2585719"/>
            <a:ext cx="3847777" cy="252487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F61B10-5E7D-0C41-A607-F3983ABF3DCF}"/>
              </a:ext>
            </a:extLst>
          </p:cNvPr>
          <p:cNvCxnSpPr/>
          <p:nvPr/>
        </p:nvCxnSpPr>
        <p:spPr>
          <a:xfrm>
            <a:off x="2776024" y="2585719"/>
            <a:ext cx="5840056" cy="26340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2C9BE5-D790-7044-91BD-8307F82541AE}"/>
              </a:ext>
            </a:extLst>
          </p:cNvPr>
          <p:cNvCxnSpPr/>
          <p:nvPr/>
        </p:nvCxnSpPr>
        <p:spPr>
          <a:xfrm>
            <a:off x="4666153" y="2699546"/>
            <a:ext cx="0" cy="25202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10D732-E3C2-3D46-8CD5-73396902DE6A}"/>
              </a:ext>
            </a:extLst>
          </p:cNvPr>
          <p:cNvCxnSpPr/>
          <p:nvPr/>
        </p:nvCxnSpPr>
        <p:spPr>
          <a:xfrm flipH="1">
            <a:off x="2775107" y="2699546"/>
            <a:ext cx="1891047" cy="24110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E3EE42-7A84-4A49-958B-D62FA1BF53B4}"/>
              </a:ext>
            </a:extLst>
          </p:cNvPr>
          <p:cNvCxnSpPr/>
          <p:nvPr/>
        </p:nvCxnSpPr>
        <p:spPr>
          <a:xfrm>
            <a:off x="4677812" y="2699546"/>
            <a:ext cx="1945989" cy="24110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74B47E-C455-C744-91D0-6AAB4F38C41B}"/>
              </a:ext>
            </a:extLst>
          </p:cNvPr>
          <p:cNvCxnSpPr/>
          <p:nvPr/>
        </p:nvCxnSpPr>
        <p:spPr>
          <a:xfrm flipH="1">
            <a:off x="6623801" y="2699546"/>
            <a:ext cx="1" cy="24110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AC8CC1-03FE-1C4C-8E2F-433C98F64807}"/>
              </a:ext>
            </a:extLst>
          </p:cNvPr>
          <p:cNvCxnSpPr/>
          <p:nvPr/>
        </p:nvCxnSpPr>
        <p:spPr>
          <a:xfrm>
            <a:off x="8638485" y="2699546"/>
            <a:ext cx="0" cy="25634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628300-EF68-0949-BABD-454F0C6C4A73}"/>
              </a:ext>
            </a:extLst>
          </p:cNvPr>
          <p:cNvCxnSpPr/>
          <p:nvPr/>
        </p:nvCxnSpPr>
        <p:spPr>
          <a:xfrm>
            <a:off x="4666153" y="2699546"/>
            <a:ext cx="3949927" cy="25202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F5207D-3BB0-694F-AC4F-2E90973D3392}"/>
              </a:ext>
            </a:extLst>
          </p:cNvPr>
          <p:cNvCxnSpPr/>
          <p:nvPr/>
        </p:nvCxnSpPr>
        <p:spPr>
          <a:xfrm flipH="1">
            <a:off x="2776024" y="2699546"/>
            <a:ext cx="3847777" cy="24110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1C68F4-6890-1241-B7C0-13B930C70BD1}"/>
              </a:ext>
            </a:extLst>
          </p:cNvPr>
          <p:cNvCxnSpPr/>
          <p:nvPr/>
        </p:nvCxnSpPr>
        <p:spPr>
          <a:xfrm flipH="1">
            <a:off x="4699912" y="2699546"/>
            <a:ext cx="1923889" cy="25202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4C414E-EE55-6543-987C-19838BFCD5CF}"/>
              </a:ext>
            </a:extLst>
          </p:cNvPr>
          <p:cNvCxnSpPr/>
          <p:nvPr/>
        </p:nvCxnSpPr>
        <p:spPr>
          <a:xfrm>
            <a:off x="6623802" y="2699546"/>
            <a:ext cx="1992277" cy="25202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121701-09D7-0D45-B3F7-737071C4EE45}"/>
              </a:ext>
            </a:extLst>
          </p:cNvPr>
          <p:cNvCxnSpPr/>
          <p:nvPr/>
        </p:nvCxnSpPr>
        <p:spPr>
          <a:xfrm flipH="1">
            <a:off x="2776024" y="2699546"/>
            <a:ext cx="5862461" cy="24110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C9EAA5-DBD3-8A4D-B5E6-91F397A5C7FC}"/>
              </a:ext>
            </a:extLst>
          </p:cNvPr>
          <p:cNvCxnSpPr/>
          <p:nvPr/>
        </p:nvCxnSpPr>
        <p:spPr>
          <a:xfrm flipH="1">
            <a:off x="6641116" y="2699546"/>
            <a:ext cx="1974963" cy="24110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4B56A1-4F4C-6940-A0E5-E2AA537254AE}"/>
              </a:ext>
            </a:extLst>
          </p:cNvPr>
          <p:cNvCxnSpPr/>
          <p:nvPr/>
        </p:nvCxnSpPr>
        <p:spPr>
          <a:xfrm flipH="1">
            <a:off x="4699912" y="2699546"/>
            <a:ext cx="3938573" cy="25202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3" descr="C:\Users\t0ph3r\Documents\CS 4700\assets\Chrome-Icon.png">
            <a:extLst>
              <a:ext uri="{FF2B5EF4-FFF2-40B4-BE49-F238E27FC236}">
                <a16:creationId xmlns:a16="http://schemas.microsoft.com/office/drawing/2014/main" id="{4AB8B868-D6F1-8744-9AC3-9C40CDE61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591" y="1964224"/>
            <a:ext cx="1243037" cy="12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t0ph3r\Documents\CS 4700\assets\Thunderbird-300x300.jpg">
            <a:extLst>
              <a:ext uri="{FF2B5EF4-FFF2-40B4-BE49-F238E27FC236}">
                <a16:creationId xmlns:a16="http://schemas.microsoft.com/office/drawing/2014/main" id="{B4C9B542-CFEA-0043-91DC-A393138E2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926" y="1985834"/>
            <a:ext cx="1199771" cy="119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1" descr="C:\Users\t0ph3r\Documents\CS 4700\assets\utorrent-replacement-icon.png">
            <a:extLst>
              <a:ext uri="{FF2B5EF4-FFF2-40B4-BE49-F238E27FC236}">
                <a16:creationId xmlns:a16="http://schemas.microsoft.com/office/drawing/2014/main" id="{74C501F4-86DF-154A-B085-E850D88FB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260" y="1964179"/>
            <a:ext cx="1243082" cy="124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A5A9DC9-AA84-4847-846E-A0B69AD0B2BD}"/>
              </a:ext>
            </a:extLst>
          </p:cNvPr>
          <p:cNvSpPr txBox="1"/>
          <p:nvPr/>
        </p:nvSpPr>
        <p:spPr>
          <a:xfrm>
            <a:off x="2382373" y="1524169"/>
            <a:ext cx="785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Web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9EB815-D445-BF4E-805C-B1967E4FE014}"/>
              </a:ext>
            </a:extLst>
          </p:cNvPr>
          <p:cNvSpPr txBox="1"/>
          <p:nvPr/>
        </p:nvSpPr>
        <p:spPr>
          <a:xfrm>
            <a:off x="4263273" y="1524169"/>
            <a:ext cx="829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Email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0D1E14-0FB1-0242-B51A-990EFB2D9E6C}"/>
              </a:ext>
            </a:extLst>
          </p:cNvPr>
          <p:cNvSpPr txBox="1"/>
          <p:nvPr/>
        </p:nvSpPr>
        <p:spPr>
          <a:xfrm>
            <a:off x="5972021" y="1524169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Bittorrent</a:t>
            </a:r>
            <a:endParaRPr lang="en-US" dirty="0"/>
          </a:p>
        </p:txBody>
      </p:sp>
      <p:pic>
        <p:nvPicPr>
          <p:cNvPr id="26" name="Picture 12" descr="C:\Users\t0ph3r\Documents\CS 4700\assets\Ethernet-Cable-icon.png">
            <a:extLst>
              <a:ext uri="{FF2B5EF4-FFF2-40B4-BE49-F238E27FC236}">
                <a16:creationId xmlns:a16="http://schemas.microsoft.com/office/drawing/2014/main" id="{2A4E51E4-CE1A-2242-94DE-F6C1A5265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253" y="4814960"/>
            <a:ext cx="1363709" cy="136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3" descr="C:\Users\t0ph3r\Documents\CS 4700\assets\wifi.png">
            <a:extLst>
              <a:ext uri="{FF2B5EF4-FFF2-40B4-BE49-F238E27FC236}">
                <a16:creationId xmlns:a16="http://schemas.microsoft.com/office/drawing/2014/main" id="{981DD12D-DA58-E240-8E24-5495B8A7B1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3" r="12076"/>
          <a:stretch/>
        </p:blipFill>
        <p:spPr bwMode="auto">
          <a:xfrm>
            <a:off x="3900571" y="4814960"/>
            <a:ext cx="1554480" cy="150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C:\Users\t0ph3r\Documents\CS 4700\assets\bluetooth-icon.png">
            <a:extLst>
              <a:ext uri="{FF2B5EF4-FFF2-40B4-BE49-F238E27FC236}">
                <a16:creationId xmlns:a16="http://schemas.microsoft.com/office/drawing/2014/main" id="{2B3A00FF-CC43-3B42-B4DF-C43420480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214" y="4814960"/>
            <a:ext cx="1355176" cy="135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6355E1C-09DB-E248-B407-D631319ECAF6}"/>
              </a:ext>
            </a:extLst>
          </p:cNvPr>
          <p:cNvSpPr txBox="1"/>
          <p:nvPr/>
        </p:nvSpPr>
        <p:spPr>
          <a:xfrm>
            <a:off x="2190094" y="6140573"/>
            <a:ext cx="1171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Ethernet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F99AFD-5BBC-0348-A50A-044B97D53B45}"/>
              </a:ext>
            </a:extLst>
          </p:cNvPr>
          <p:cNvSpPr txBox="1"/>
          <p:nvPr/>
        </p:nvSpPr>
        <p:spPr>
          <a:xfrm>
            <a:off x="4127018" y="6140573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802.11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9D0BB9-6D4C-E84E-870B-F4343307DEB3}"/>
              </a:ext>
            </a:extLst>
          </p:cNvPr>
          <p:cNvSpPr txBox="1"/>
          <p:nvPr/>
        </p:nvSpPr>
        <p:spPr>
          <a:xfrm>
            <a:off x="5972021" y="6140573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Bluetooth</a:t>
            </a:r>
            <a:endParaRPr lang="en-US" dirty="0"/>
          </a:p>
        </p:txBody>
      </p:sp>
      <p:pic>
        <p:nvPicPr>
          <p:cNvPr id="32" name="Picture 15" descr="C:\Users\t0ph3r\Documents\CS 4700\assets\skype.png">
            <a:extLst>
              <a:ext uri="{FF2B5EF4-FFF2-40B4-BE49-F238E27FC236}">
                <a16:creationId xmlns:a16="http://schemas.microsoft.com/office/drawing/2014/main" id="{6D9ADDFF-38AB-AA4B-9C72-6E83365F4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297" y="1911531"/>
            <a:ext cx="1348376" cy="134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E94FD04-C47D-7049-8931-59559615369A}"/>
              </a:ext>
            </a:extLst>
          </p:cNvPr>
          <p:cNvSpPr txBox="1"/>
          <p:nvPr/>
        </p:nvSpPr>
        <p:spPr>
          <a:xfrm>
            <a:off x="8252454" y="1524169"/>
            <a:ext cx="727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VoIP</a:t>
            </a:r>
            <a:endParaRPr lang="en-US" dirty="0"/>
          </a:p>
        </p:txBody>
      </p:sp>
      <p:pic>
        <p:nvPicPr>
          <p:cNvPr id="34" name="Picture 16" descr="C:\Users\t0ph3r\Documents\CS 4700\assets\atticon.png">
            <a:extLst>
              <a:ext uri="{FF2B5EF4-FFF2-40B4-BE49-F238E27FC236}">
                <a16:creationId xmlns:a16="http://schemas.microsoft.com/office/drawing/2014/main" id="{B4956F70-3CD3-EF4C-B057-2ABA7A109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641" y="4884931"/>
            <a:ext cx="1631688" cy="122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E34DC11-C534-2748-8BD9-0843C02F8C22}"/>
              </a:ext>
            </a:extLst>
          </p:cNvPr>
          <p:cNvSpPr txBox="1"/>
          <p:nvPr/>
        </p:nvSpPr>
        <p:spPr>
          <a:xfrm>
            <a:off x="8049258" y="6160535"/>
            <a:ext cx="1133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Cellular</a:t>
            </a:r>
            <a:endParaRPr lang="en-US" dirty="0"/>
          </a:p>
        </p:txBody>
      </p:sp>
      <p:sp>
        <p:nvSpPr>
          <p:cNvPr id="36" name="Explosion 1 35">
            <a:extLst>
              <a:ext uri="{FF2B5EF4-FFF2-40B4-BE49-F238E27FC236}">
                <a16:creationId xmlns:a16="http://schemas.microsoft.com/office/drawing/2014/main" id="{2E329EF2-ACAA-954A-A318-99E0F9ACEC4C}"/>
              </a:ext>
            </a:extLst>
          </p:cNvPr>
          <p:cNvSpPr/>
          <p:nvPr/>
        </p:nvSpPr>
        <p:spPr>
          <a:xfrm>
            <a:off x="0" y="178420"/>
            <a:ext cx="12087922" cy="628928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This is a nightmare!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Tons of work to add new apps or media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Limits growth and adoption</a:t>
            </a:r>
          </a:p>
        </p:txBody>
      </p:sp>
    </p:spTree>
    <p:extLst>
      <p:ext uri="{BB962C8B-B14F-4D97-AF65-F5344CB8AC3E}">
        <p14:creationId xmlns:p14="http://schemas.microsoft.com/office/powerpoint/2010/main" val="29160127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1AF3-8500-AD44-B7AB-23645BF3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7060C-20FC-7E40-971A-84143C491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Layering is a nice way to organize network functions</a:t>
            </a:r>
          </a:p>
          <a:p>
            <a:endParaRPr lang="en-US" dirty="0"/>
          </a:p>
          <a:p>
            <a:r>
              <a:rPr lang="en-US" dirty="0"/>
              <a:t>Unified Internet layer decouples apps, enables innovation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End-to-end argument (attempts) to keep IP layer </a:t>
            </a:r>
            <a:r>
              <a:rPr lang="en-US" i="1" dirty="0">
                <a:solidFill>
                  <a:schemeClr val="bg1"/>
                </a:solidFill>
              </a:rPr>
              <a:t>simple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Think carefully when adding functionality into the network</a:t>
            </a:r>
          </a:p>
        </p:txBody>
      </p:sp>
    </p:spTree>
    <p:extLst>
      <p:ext uri="{BB962C8B-B14F-4D97-AF65-F5344CB8AC3E}">
        <p14:creationId xmlns:p14="http://schemas.microsoft.com/office/powerpoint/2010/main" val="1185689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1AF3-8500-AD44-B7AB-23645BF3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7060C-20FC-7E40-971A-84143C491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Layering is a nice way to organize network functions</a:t>
            </a:r>
          </a:p>
          <a:p>
            <a:endParaRPr lang="en-US" dirty="0"/>
          </a:p>
          <a:p>
            <a:r>
              <a:rPr lang="en-US" dirty="0"/>
              <a:t>Unified Internet layer decouples apps, enables innovation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End-to-end argument (attempts) to keep IP layer </a:t>
            </a:r>
            <a:r>
              <a:rPr lang="en-US" i="1" dirty="0"/>
              <a:t>simple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Think carefully when adding functionality into the network</a:t>
            </a:r>
          </a:p>
        </p:txBody>
      </p:sp>
    </p:spTree>
    <p:extLst>
      <p:ext uri="{BB962C8B-B14F-4D97-AF65-F5344CB8AC3E}">
        <p14:creationId xmlns:p14="http://schemas.microsoft.com/office/powerpoint/2010/main" val="2955398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1AF3-8500-AD44-B7AB-23645BF3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7060C-20FC-7E40-971A-84143C491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Layering is a nice way to organize network functions</a:t>
            </a:r>
          </a:p>
          <a:p>
            <a:endParaRPr lang="en-US" dirty="0"/>
          </a:p>
          <a:p>
            <a:r>
              <a:rPr lang="en-US" dirty="0"/>
              <a:t>Unified Internet layer decouples apps, enables innovation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End-to-end argument (attempts) to keep IP layer </a:t>
            </a:r>
            <a:r>
              <a:rPr lang="en-US" i="1" dirty="0"/>
              <a:t>simple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Think carefully when adding functionality into the network</a:t>
            </a:r>
          </a:p>
        </p:txBody>
      </p:sp>
    </p:spTree>
    <p:extLst>
      <p:ext uri="{BB962C8B-B14F-4D97-AF65-F5344CB8AC3E}">
        <p14:creationId xmlns:p14="http://schemas.microsoft.com/office/powerpoint/2010/main" val="18991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EB38-E422-2448-A854-1E52CAF4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Problems…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D606B7C-4E48-5E4D-AE43-1DAFA1105423}"/>
              </a:ext>
            </a:extLst>
          </p:cNvPr>
          <p:cNvCxnSpPr/>
          <p:nvPr/>
        </p:nvCxnSpPr>
        <p:spPr>
          <a:xfrm>
            <a:off x="2931224" y="2677582"/>
            <a:ext cx="0" cy="24468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C3F11C-6C1C-BD4B-93AF-7CEF3F207072}"/>
              </a:ext>
            </a:extLst>
          </p:cNvPr>
          <p:cNvCxnSpPr/>
          <p:nvPr/>
        </p:nvCxnSpPr>
        <p:spPr>
          <a:xfrm>
            <a:off x="8691144" y="2777201"/>
            <a:ext cx="0" cy="24468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EBD8E09-05BE-2443-92A7-CCB782FCAFFB}"/>
              </a:ext>
            </a:extLst>
          </p:cNvPr>
          <p:cNvCxnSpPr/>
          <p:nvPr/>
        </p:nvCxnSpPr>
        <p:spPr>
          <a:xfrm flipV="1">
            <a:off x="2931224" y="5124405"/>
            <a:ext cx="5759920" cy="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D31649-F917-584C-8E62-95352473D617}"/>
              </a:ext>
            </a:extLst>
          </p:cNvPr>
          <p:cNvGrpSpPr/>
          <p:nvPr/>
        </p:nvGrpSpPr>
        <p:grpSpPr>
          <a:xfrm>
            <a:off x="2279444" y="1616031"/>
            <a:ext cx="1303562" cy="1683092"/>
            <a:chOff x="896690" y="1978030"/>
            <a:chExt cx="1303562" cy="1683092"/>
          </a:xfrm>
        </p:grpSpPr>
        <p:pic>
          <p:nvPicPr>
            <p:cNvPr id="26" name="Picture 11" descr="C:\Users\t0ph3r\Documents\CS 4700\assets\utorrent-replacement-icon.png">
              <a:extLst>
                <a:ext uri="{FF2B5EF4-FFF2-40B4-BE49-F238E27FC236}">
                  <a16:creationId xmlns:a16="http://schemas.microsoft.com/office/drawing/2014/main" id="{99B65D64-21CD-F144-870E-E60EB0C499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929" y="2418040"/>
              <a:ext cx="1243082" cy="1243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E445AC-38E7-4A46-A65C-839431543D6E}"/>
                </a:ext>
              </a:extLst>
            </p:cNvPr>
            <p:cNvSpPr txBox="1"/>
            <p:nvPr/>
          </p:nvSpPr>
          <p:spPr>
            <a:xfrm>
              <a:off x="896690" y="1978030"/>
              <a:ext cx="13035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Bittorrent</a:t>
              </a:r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9DE6D11-7252-1048-98EE-458D1B04991E}"/>
              </a:ext>
            </a:extLst>
          </p:cNvPr>
          <p:cNvGrpSpPr/>
          <p:nvPr/>
        </p:nvGrpSpPr>
        <p:grpSpPr>
          <a:xfrm>
            <a:off x="2249371" y="4542169"/>
            <a:ext cx="1363709" cy="1787278"/>
            <a:chOff x="866617" y="4904168"/>
            <a:chExt cx="1363709" cy="1787278"/>
          </a:xfrm>
        </p:grpSpPr>
        <p:pic>
          <p:nvPicPr>
            <p:cNvPr id="29" name="Picture 12" descr="C:\Users\t0ph3r\Documents\CS 4700\assets\Ethernet-Cable-icon.png">
              <a:extLst>
                <a:ext uri="{FF2B5EF4-FFF2-40B4-BE49-F238E27FC236}">
                  <a16:creationId xmlns:a16="http://schemas.microsoft.com/office/drawing/2014/main" id="{336E24C9-02A9-204E-90D2-B63250FD9C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617" y="4904168"/>
              <a:ext cx="1363709" cy="1363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3D7E38-766D-7341-91C6-9E178103CCC3}"/>
                </a:ext>
              </a:extLst>
            </p:cNvPr>
            <p:cNvSpPr txBox="1"/>
            <p:nvPr/>
          </p:nvSpPr>
          <p:spPr>
            <a:xfrm>
              <a:off x="963458" y="6229781"/>
              <a:ext cx="11718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Ethernet</a:t>
              </a:r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809AA62-BA7B-7D48-96D4-22F88F8D9D3A}"/>
              </a:ext>
            </a:extLst>
          </p:cNvPr>
          <p:cNvGrpSpPr/>
          <p:nvPr/>
        </p:nvGrpSpPr>
        <p:grpSpPr>
          <a:xfrm>
            <a:off x="7932653" y="4446633"/>
            <a:ext cx="1554480" cy="1787278"/>
            <a:chOff x="6549899" y="4832994"/>
            <a:chExt cx="1554480" cy="1787278"/>
          </a:xfrm>
        </p:grpSpPr>
        <p:pic>
          <p:nvPicPr>
            <p:cNvPr id="32" name="Picture 13" descr="C:\Users\t0ph3r\Documents\CS 4700\assets\wifi.png">
              <a:extLst>
                <a:ext uri="{FF2B5EF4-FFF2-40B4-BE49-F238E27FC236}">
                  <a16:creationId xmlns:a16="http://schemas.microsoft.com/office/drawing/2014/main" id="{48B240AB-0D39-9844-A7F8-F6C7D3822B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33" r="12076"/>
            <a:stretch/>
          </p:blipFill>
          <p:spPr bwMode="auto">
            <a:xfrm>
              <a:off x="6549899" y="4832994"/>
              <a:ext cx="1554480" cy="1506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E806B8-0BF7-F144-9F04-4F45862F142B}"/>
                </a:ext>
              </a:extLst>
            </p:cNvPr>
            <p:cNvSpPr txBox="1"/>
            <p:nvPr/>
          </p:nvSpPr>
          <p:spPr>
            <a:xfrm>
              <a:off x="6776346" y="6158607"/>
              <a:ext cx="1101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802.11</a:t>
              </a:r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7613BBE-C494-824D-8754-D594301177F9}"/>
              </a:ext>
            </a:extLst>
          </p:cNvPr>
          <p:cNvGrpSpPr/>
          <p:nvPr/>
        </p:nvGrpSpPr>
        <p:grpSpPr>
          <a:xfrm>
            <a:off x="8058112" y="1616031"/>
            <a:ext cx="1303562" cy="1683092"/>
            <a:chOff x="6519660" y="2130430"/>
            <a:chExt cx="1303562" cy="1683092"/>
          </a:xfrm>
        </p:grpSpPr>
        <p:pic>
          <p:nvPicPr>
            <p:cNvPr id="35" name="Picture 11" descr="C:\Users\t0ph3r\Documents\CS 4700\assets\utorrent-replacement-icon.png">
              <a:extLst>
                <a:ext uri="{FF2B5EF4-FFF2-40B4-BE49-F238E27FC236}">
                  <a16:creationId xmlns:a16="http://schemas.microsoft.com/office/drawing/2014/main" id="{74798AF9-6D84-174E-9B62-8050F57D54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9899" y="2570440"/>
              <a:ext cx="1243082" cy="1243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57777FF-F8F0-6648-9D71-DF5029E54753}"/>
                </a:ext>
              </a:extLst>
            </p:cNvPr>
            <p:cNvSpPr txBox="1"/>
            <p:nvPr/>
          </p:nvSpPr>
          <p:spPr>
            <a:xfrm>
              <a:off x="6519660" y="2130430"/>
              <a:ext cx="13035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Bittorrent</a:t>
              </a:r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3CD2D5D-BBD7-004A-B816-B43A31BE0517}"/>
              </a:ext>
            </a:extLst>
          </p:cNvPr>
          <p:cNvGrpSpPr/>
          <p:nvPr/>
        </p:nvGrpSpPr>
        <p:grpSpPr>
          <a:xfrm flipH="1">
            <a:off x="3944979" y="3018914"/>
            <a:ext cx="3776608" cy="1384995"/>
            <a:chOff x="1219200" y="4876799"/>
            <a:chExt cx="5181605" cy="1396446"/>
          </a:xfrm>
        </p:grpSpPr>
        <p:sp>
          <p:nvSpPr>
            <p:cNvPr id="38" name="Rectangular Callout 37">
              <a:extLst>
                <a:ext uri="{FF2B5EF4-FFF2-40B4-BE49-F238E27FC236}">
                  <a16:creationId xmlns:a16="http://schemas.microsoft.com/office/drawing/2014/main" id="{5ECA7903-3230-7349-84F0-BCBA0C8946B8}"/>
                </a:ext>
              </a:extLst>
            </p:cNvPr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822"/>
                <a:gd name="adj2" fmla="val 9245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5C4797B-8C02-9D44-A11F-E2F3C4F940D2}"/>
                </a:ext>
              </a:extLst>
            </p:cNvPr>
            <p:cNvSpPr txBox="1"/>
            <p:nvPr/>
          </p:nvSpPr>
          <p:spPr>
            <a:xfrm>
              <a:off x="1219204" y="4876799"/>
              <a:ext cx="5181601" cy="1396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Application endpoints may not be on the same media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188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C2AE1-9DFA-3C4C-B58D-24A8945F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Use </a:t>
            </a:r>
            <a:r>
              <a:rPr lang="en-US" i="1" dirty="0"/>
              <a:t>Indirection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EF4159-0ECE-E841-9FFE-974A9978FC83}"/>
              </a:ext>
            </a:extLst>
          </p:cNvPr>
          <p:cNvCxnSpPr>
            <a:stCxn id="28" idx="2"/>
          </p:cNvCxnSpPr>
          <p:nvPr/>
        </p:nvCxnSpPr>
        <p:spPr>
          <a:xfrm>
            <a:off x="5824894" y="4436218"/>
            <a:ext cx="2741095" cy="85980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563804-FC38-9049-8680-6C11DE13DC0C}"/>
              </a:ext>
            </a:extLst>
          </p:cNvPr>
          <p:cNvCxnSpPr>
            <a:endCxn id="28" idx="0"/>
          </p:cNvCxnSpPr>
          <p:nvPr/>
        </p:nvCxnSpPr>
        <p:spPr>
          <a:xfrm>
            <a:off x="2702611" y="2798487"/>
            <a:ext cx="3122283" cy="69603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DA882A-21F0-5641-A76A-CDEFD0AF47BE}"/>
              </a:ext>
            </a:extLst>
          </p:cNvPr>
          <p:cNvCxnSpPr>
            <a:endCxn id="28" idx="0"/>
          </p:cNvCxnSpPr>
          <p:nvPr/>
        </p:nvCxnSpPr>
        <p:spPr>
          <a:xfrm>
            <a:off x="4605315" y="2680268"/>
            <a:ext cx="1219579" cy="81425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4DC96E-E6A8-224C-ADFA-1368E14B186D}"/>
              </a:ext>
            </a:extLst>
          </p:cNvPr>
          <p:cNvCxnSpPr>
            <a:stCxn id="28" idx="2"/>
          </p:cNvCxnSpPr>
          <p:nvPr/>
        </p:nvCxnSpPr>
        <p:spPr>
          <a:xfrm flipH="1">
            <a:off x="2703528" y="4436218"/>
            <a:ext cx="3121366" cy="76427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ED2948-7BAD-0646-BF29-C43D5716DBED}"/>
              </a:ext>
            </a:extLst>
          </p:cNvPr>
          <p:cNvCxnSpPr>
            <a:endCxn id="28" idx="0"/>
          </p:cNvCxnSpPr>
          <p:nvPr/>
        </p:nvCxnSpPr>
        <p:spPr>
          <a:xfrm flipH="1">
            <a:off x="5824894" y="2680268"/>
            <a:ext cx="726412" cy="81425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FDE2C4-1926-1A4D-B3EB-0E7B0DE5F390}"/>
              </a:ext>
            </a:extLst>
          </p:cNvPr>
          <p:cNvCxnSpPr>
            <a:endCxn id="28" idx="0"/>
          </p:cNvCxnSpPr>
          <p:nvPr/>
        </p:nvCxnSpPr>
        <p:spPr>
          <a:xfrm flipH="1">
            <a:off x="5824894" y="2680268"/>
            <a:ext cx="2741096" cy="81425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D1EBA3-AD49-4E4C-AFC0-34347FEB68A2}"/>
              </a:ext>
            </a:extLst>
          </p:cNvPr>
          <p:cNvCxnSpPr>
            <a:stCxn id="28" idx="2"/>
          </p:cNvCxnSpPr>
          <p:nvPr/>
        </p:nvCxnSpPr>
        <p:spPr>
          <a:xfrm flipH="1">
            <a:off x="4605316" y="4436218"/>
            <a:ext cx="1219578" cy="85980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64B0D0-8E0F-E247-B90D-D46E5508F1D2}"/>
              </a:ext>
            </a:extLst>
          </p:cNvPr>
          <p:cNvCxnSpPr>
            <a:stCxn id="28" idx="2"/>
          </p:cNvCxnSpPr>
          <p:nvPr/>
        </p:nvCxnSpPr>
        <p:spPr>
          <a:xfrm>
            <a:off x="5824894" y="4436218"/>
            <a:ext cx="726412" cy="76427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 descr="C:\Users\t0ph3r\Documents\CS 4700\assets\Chrome-Icon.png">
            <a:extLst>
              <a:ext uri="{FF2B5EF4-FFF2-40B4-BE49-F238E27FC236}">
                <a16:creationId xmlns:a16="http://schemas.microsoft.com/office/drawing/2014/main" id="{0155035C-9B67-B346-872B-BF3DD9072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820" y="1910159"/>
            <a:ext cx="1243037" cy="12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t0ph3r\Documents\CS 4700\assets\Thunderbird-300x300.jpg">
            <a:extLst>
              <a:ext uri="{FF2B5EF4-FFF2-40B4-BE49-F238E27FC236}">
                <a16:creationId xmlns:a16="http://schemas.microsoft.com/office/drawing/2014/main" id="{2C2D7D94-DD58-9A49-8057-B07969BB7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155" y="1931769"/>
            <a:ext cx="1199771" cy="119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1" descr="C:\Users\t0ph3r\Documents\CS 4700\assets\utorrent-replacement-icon.png">
            <a:extLst>
              <a:ext uri="{FF2B5EF4-FFF2-40B4-BE49-F238E27FC236}">
                <a16:creationId xmlns:a16="http://schemas.microsoft.com/office/drawing/2014/main" id="{58DC7BA1-B5CD-C84F-BE89-B58FEE4B3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489" y="1910114"/>
            <a:ext cx="1243082" cy="124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81DDB3-2C6A-5A49-B422-9DBC6B21BB20}"/>
              </a:ext>
            </a:extLst>
          </p:cNvPr>
          <p:cNvSpPr txBox="1"/>
          <p:nvPr/>
        </p:nvSpPr>
        <p:spPr>
          <a:xfrm>
            <a:off x="2395602" y="1436651"/>
            <a:ext cx="785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Web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BF6D63-EF9C-544F-A415-B7AE57FA4742}"/>
              </a:ext>
            </a:extLst>
          </p:cNvPr>
          <p:cNvSpPr txBox="1"/>
          <p:nvPr/>
        </p:nvSpPr>
        <p:spPr>
          <a:xfrm>
            <a:off x="4276502" y="1436651"/>
            <a:ext cx="829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Email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637B83-09F0-0D42-A3F6-1278910523BA}"/>
              </a:ext>
            </a:extLst>
          </p:cNvPr>
          <p:cNvSpPr txBox="1"/>
          <p:nvPr/>
        </p:nvSpPr>
        <p:spPr>
          <a:xfrm>
            <a:off x="5985250" y="1436651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Bittorrent</a:t>
            </a:r>
            <a:endParaRPr lang="en-US" dirty="0"/>
          </a:p>
        </p:txBody>
      </p:sp>
      <p:pic>
        <p:nvPicPr>
          <p:cNvPr id="18" name="Picture 12" descr="C:\Users\t0ph3r\Documents\CS 4700\assets\Ethernet-Cable-icon.png">
            <a:extLst>
              <a:ext uri="{FF2B5EF4-FFF2-40B4-BE49-F238E27FC236}">
                <a16:creationId xmlns:a16="http://schemas.microsoft.com/office/drawing/2014/main" id="{8807F4A5-C927-1F40-930A-C20A9AA5C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82" y="4850274"/>
            <a:ext cx="1363709" cy="136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3" descr="C:\Users\t0ph3r\Documents\CS 4700\assets\wifi.png">
            <a:extLst>
              <a:ext uri="{FF2B5EF4-FFF2-40B4-BE49-F238E27FC236}">
                <a16:creationId xmlns:a16="http://schemas.microsoft.com/office/drawing/2014/main" id="{4D740547-725A-CA4B-A702-83FBE2905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3" r="12076"/>
          <a:stretch/>
        </p:blipFill>
        <p:spPr bwMode="auto">
          <a:xfrm>
            <a:off x="3913800" y="4850274"/>
            <a:ext cx="1554480" cy="150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C:\Users\t0ph3r\Documents\CS 4700\assets\bluetooth-icon.png">
            <a:extLst>
              <a:ext uri="{FF2B5EF4-FFF2-40B4-BE49-F238E27FC236}">
                <a16:creationId xmlns:a16="http://schemas.microsoft.com/office/drawing/2014/main" id="{2DB50616-549E-474F-9776-21DDBB73D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43" y="4850274"/>
            <a:ext cx="1355176" cy="135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1CD9A49-B79D-B242-8C4C-14B9B7E5AD5D}"/>
              </a:ext>
            </a:extLst>
          </p:cNvPr>
          <p:cNvSpPr txBox="1"/>
          <p:nvPr/>
        </p:nvSpPr>
        <p:spPr>
          <a:xfrm>
            <a:off x="2203323" y="6175887"/>
            <a:ext cx="1171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Ethernet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B5B1B8-308B-8847-951E-E47220092A3B}"/>
              </a:ext>
            </a:extLst>
          </p:cNvPr>
          <p:cNvSpPr txBox="1"/>
          <p:nvPr/>
        </p:nvSpPr>
        <p:spPr>
          <a:xfrm>
            <a:off x="4140247" y="6175887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802.11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FE38E7-0258-4B45-BBE3-C0C4E53D7E7D}"/>
              </a:ext>
            </a:extLst>
          </p:cNvPr>
          <p:cNvSpPr txBox="1"/>
          <p:nvPr/>
        </p:nvSpPr>
        <p:spPr>
          <a:xfrm>
            <a:off x="5985250" y="6175887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Bluetooth</a:t>
            </a:r>
            <a:endParaRPr lang="en-US" dirty="0"/>
          </a:p>
        </p:txBody>
      </p:sp>
      <p:pic>
        <p:nvPicPr>
          <p:cNvPr id="24" name="Picture 15" descr="C:\Users\t0ph3r\Documents\CS 4700\assets\skype.png">
            <a:extLst>
              <a:ext uri="{FF2B5EF4-FFF2-40B4-BE49-F238E27FC236}">
                <a16:creationId xmlns:a16="http://schemas.microsoft.com/office/drawing/2014/main" id="{A1175472-7AD8-3C42-B654-B7127D24F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526" y="1824013"/>
            <a:ext cx="1348376" cy="134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7E0D29D-662F-744A-9212-7115AF40F4F6}"/>
              </a:ext>
            </a:extLst>
          </p:cNvPr>
          <p:cNvSpPr txBox="1"/>
          <p:nvPr/>
        </p:nvSpPr>
        <p:spPr>
          <a:xfrm>
            <a:off x="8265683" y="1436651"/>
            <a:ext cx="727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VoIP</a:t>
            </a:r>
            <a:endParaRPr lang="en-US" dirty="0"/>
          </a:p>
        </p:txBody>
      </p:sp>
      <p:pic>
        <p:nvPicPr>
          <p:cNvPr id="26" name="Picture 16" descr="C:\Users\t0ph3r\Documents\CS 4700\assets\atticon.png">
            <a:extLst>
              <a:ext uri="{FF2B5EF4-FFF2-40B4-BE49-F238E27FC236}">
                <a16:creationId xmlns:a16="http://schemas.microsoft.com/office/drawing/2014/main" id="{3053141B-1479-844F-B7EB-12AB7F42D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870" y="4920245"/>
            <a:ext cx="1631688" cy="122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5F03785-0D49-E744-9656-5936E42AB92F}"/>
              </a:ext>
            </a:extLst>
          </p:cNvPr>
          <p:cNvSpPr txBox="1"/>
          <p:nvPr/>
        </p:nvSpPr>
        <p:spPr>
          <a:xfrm>
            <a:off x="8062487" y="6195849"/>
            <a:ext cx="1133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Cellular</a:t>
            </a:r>
            <a:endParaRPr 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E6D545E-8FCF-5E4A-946B-63906FCFE3AE}"/>
              </a:ext>
            </a:extLst>
          </p:cNvPr>
          <p:cNvSpPr/>
          <p:nvPr/>
        </p:nvSpPr>
        <p:spPr>
          <a:xfrm>
            <a:off x="2539381" y="3494523"/>
            <a:ext cx="6571026" cy="941695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Magical Network Abstraction Layer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F49DA7-3BEF-914D-A799-26A96C229BFC}"/>
              </a:ext>
            </a:extLst>
          </p:cNvPr>
          <p:cNvGrpSpPr/>
          <p:nvPr/>
        </p:nvGrpSpPr>
        <p:grpSpPr>
          <a:xfrm>
            <a:off x="2232640" y="3257992"/>
            <a:ext cx="7453606" cy="1578530"/>
            <a:chOff x="414979" y="3333624"/>
            <a:chExt cx="8263530" cy="152321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E7C2141-F653-E648-9665-00263ABB78F8}"/>
                </a:ext>
              </a:extLst>
            </p:cNvPr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652956DF-5363-C44F-AB5C-F5D2922170F8}"/>
                </a:ext>
              </a:extLst>
            </p:cNvPr>
            <p:cNvSpPr txBox="1">
              <a:spLocks/>
            </p:cNvSpPr>
            <p:nvPr/>
          </p:nvSpPr>
          <p:spPr>
            <a:xfrm>
              <a:off x="514376" y="3496212"/>
              <a:ext cx="8118848" cy="1360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O(1) work to add new apps, media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Few limits on new technology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AAB4141-9BB2-F140-A6A1-ACD417E1E471}"/>
              </a:ext>
            </a:extLst>
          </p:cNvPr>
          <p:cNvGrpSpPr/>
          <p:nvPr/>
        </p:nvGrpSpPr>
        <p:grpSpPr>
          <a:xfrm flipH="1">
            <a:off x="4930205" y="2434029"/>
            <a:ext cx="1018985" cy="686819"/>
            <a:chOff x="1219200" y="4876799"/>
            <a:chExt cx="5181605" cy="1384995"/>
          </a:xfrm>
        </p:grpSpPr>
        <p:sp>
          <p:nvSpPr>
            <p:cNvPr id="33" name="Rectangular Callout 32">
              <a:extLst>
                <a:ext uri="{FF2B5EF4-FFF2-40B4-BE49-F238E27FC236}">
                  <a16:creationId xmlns:a16="http://schemas.microsoft.com/office/drawing/2014/main" id="{C302761A-B018-B347-8AD1-058B33E4E267}"/>
                </a:ext>
              </a:extLst>
            </p:cNvPr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822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9FA3E27-E16D-BF4F-B9E8-542DD84EEDA0}"/>
                </a:ext>
              </a:extLst>
            </p:cNvPr>
            <p:cNvSpPr txBox="1"/>
            <p:nvPr/>
          </p:nvSpPr>
          <p:spPr>
            <a:xfrm>
              <a:off x="1219205" y="5041929"/>
              <a:ext cx="5181600" cy="527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API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2025683-170A-9741-826F-D5F23398A946}"/>
              </a:ext>
            </a:extLst>
          </p:cNvPr>
          <p:cNvGrpSpPr/>
          <p:nvPr/>
        </p:nvGrpSpPr>
        <p:grpSpPr>
          <a:xfrm flipH="1">
            <a:off x="2315803" y="3965369"/>
            <a:ext cx="1018985" cy="686819"/>
            <a:chOff x="1219200" y="4876799"/>
            <a:chExt cx="5181605" cy="1384995"/>
          </a:xfrm>
        </p:grpSpPr>
        <p:sp>
          <p:nvSpPr>
            <p:cNvPr id="36" name="Rectangular Callout 35">
              <a:extLst>
                <a:ext uri="{FF2B5EF4-FFF2-40B4-BE49-F238E27FC236}">
                  <a16:creationId xmlns:a16="http://schemas.microsoft.com/office/drawing/2014/main" id="{D753FDC9-5233-8F46-9831-BCECA66E2474}"/>
                </a:ext>
              </a:extLst>
            </p:cNvPr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2483"/>
                <a:gd name="adj2" fmla="val 9643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116F3D-5E12-1A41-AA45-0599DA294ED3}"/>
                </a:ext>
              </a:extLst>
            </p:cNvPr>
            <p:cNvSpPr txBox="1"/>
            <p:nvPr/>
          </p:nvSpPr>
          <p:spPr>
            <a:xfrm>
              <a:off x="1219205" y="5041929"/>
              <a:ext cx="5181600" cy="1055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API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5C352F5-58C4-B041-9494-5A4B4D151183}"/>
              </a:ext>
            </a:extLst>
          </p:cNvPr>
          <p:cNvGrpSpPr/>
          <p:nvPr/>
        </p:nvGrpSpPr>
        <p:grpSpPr>
          <a:xfrm flipH="1">
            <a:off x="4086591" y="3965457"/>
            <a:ext cx="1018985" cy="686819"/>
            <a:chOff x="1219200" y="4876799"/>
            <a:chExt cx="5181605" cy="1384995"/>
          </a:xfrm>
        </p:grpSpPr>
        <p:sp>
          <p:nvSpPr>
            <p:cNvPr id="39" name="Rectangular Callout 38">
              <a:extLst>
                <a:ext uri="{FF2B5EF4-FFF2-40B4-BE49-F238E27FC236}">
                  <a16:creationId xmlns:a16="http://schemas.microsoft.com/office/drawing/2014/main" id="{339B8917-51EA-D140-88AA-CDBF5DED292B}"/>
                </a:ext>
              </a:extLst>
            </p:cNvPr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2483"/>
                <a:gd name="adj2" fmla="val 9643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5E5136-C97F-B941-BF09-46ED608F6025}"/>
                </a:ext>
              </a:extLst>
            </p:cNvPr>
            <p:cNvSpPr txBox="1"/>
            <p:nvPr/>
          </p:nvSpPr>
          <p:spPr>
            <a:xfrm>
              <a:off x="1219205" y="5041929"/>
              <a:ext cx="5181600" cy="1055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API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60F3080-A3B3-B848-842F-91E599C140CB}"/>
              </a:ext>
            </a:extLst>
          </p:cNvPr>
          <p:cNvGrpSpPr/>
          <p:nvPr/>
        </p:nvGrpSpPr>
        <p:grpSpPr>
          <a:xfrm flipH="1">
            <a:off x="5787983" y="3965545"/>
            <a:ext cx="1018985" cy="686819"/>
            <a:chOff x="1219200" y="4876799"/>
            <a:chExt cx="5181605" cy="1384995"/>
          </a:xfrm>
        </p:grpSpPr>
        <p:sp>
          <p:nvSpPr>
            <p:cNvPr id="42" name="Rectangular Callout 41">
              <a:extLst>
                <a:ext uri="{FF2B5EF4-FFF2-40B4-BE49-F238E27FC236}">
                  <a16:creationId xmlns:a16="http://schemas.microsoft.com/office/drawing/2014/main" id="{BF5BE87C-C403-5A49-80F6-FFC0029E9A61}"/>
                </a:ext>
              </a:extLst>
            </p:cNvPr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2483"/>
                <a:gd name="adj2" fmla="val 9643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AFCE3F-C9F0-6244-A5AF-1AD6DDA1FB50}"/>
                </a:ext>
              </a:extLst>
            </p:cNvPr>
            <p:cNvSpPr txBox="1"/>
            <p:nvPr/>
          </p:nvSpPr>
          <p:spPr>
            <a:xfrm>
              <a:off x="1219205" y="5041929"/>
              <a:ext cx="5181600" cy="1055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API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790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E4CB-9125-F244-AB7A-E46B48CF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Network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EB7F0-2620-4B40-8777-B395DE4B3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2997" y="1447234"/>
            <a:ext cx="6750803" cy="5111064"/>
          </a:xfrm>
        </p:spPr>
        <p:txBody>
          <a:bodyPr>
            <a:normAutofit/>
          </a:bodyPr>
          <a:lstStyle/>
          <a:p>
            <a:r>
              <a:rPr lang="en-US" dirty="0"/>
              <a:t>Modularity</a:t>
            </a:r>
          </a:p>
          <a:p>
            <a:pPr lvl="1"/>
            <a:r>
              <a:rPr lang="en-US" dirty="0"/>
              <a:t>Does not specify an implementation</a:t>
            </a:r>
          </a:p>
          <a:p>
            <a:pPr lvl="1"/>
            <a:r>
              <a:rPr lang="en-US" dirty="0"/>
              <a:t>Instead, tells us how to </a:t>
            </a:r>
            <a:r>
              <a:rPr lang="en-US" i="1" dirty="0"/>
              <a:t>organize functionality</a:t>
            </a:r>
            <a:endParaRPr lang="en-US" dirty="0"/>
          </a:p>
          <a:p>
            <a:r>
              <a:rPr lang="en-US" dirty="0"/>
              <a:t>Encapsulation</a:t>
            </a:r>
          </a:p>
          <a:p>
            <a:pPr lvl="1"/>
            <a:r>
              <a:rPr lang="en-US" dirty="0"/>
              <a:t>Interfaces define cross-layer interaction</a:t>
            </a:r>
          </a:p>
          <a:p>
            <a:pPr lvl="1"/>
            <a:r>
              <a:rPr lang="en-US" dirty="0"/>
              <a:t>Layers rely on those below them</a:t>
            </a:r>
          </a:p>
          <a:p>
            <a:r>
              <a:rPr lang="en-US" dirty="0"/>
              <a:t>Flexibility</a:t>
            </a:r>
          </a:p>
          <a:p>
            <a:pPr lvl="1"/>
            <a:r>
              <a:rPr lang="en-US" dirty="0"/>
              <a:t>Reuse of code across the network</a:t>
            </a:r>
          </a:p>
          <a:p>
            <a:pPr lvl="1"/>
            <a:r>
              <a:rPr lang="en-US" dirty="0"/>
              <a:t>Module implementations may change</a:t>
            </a:r>
          </a:p>
          <a:p>
            <a:r>
              <a:rPr lang="en-US" dirty="0"/>
              <a:t>Tradeoffs!</a:t>
            </a:r>
          </a:p>
          <a:p>
            <a:pPr lvl="1"/>
            <a:r>
              <a:rPr lang="en-US" dirty="0"/>
              <a:t>Interfaces hide information</a:t>
            </a:r>
          </a:p>
          <a:p>
            <a:pPr lvl="1"/>
            <a:r>
              <a:rPr lang="en-US" dirty="0"/>
              <a:t>As we will see, might hurt performance…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55BC56-655F-4D4D-B725-17A368E413E4}"/>
              </a:ext>
            </a:extLst>
          </p:cNvPr>
          <p:cNvGrpSpPr/>
          <p:nvPr/>
        </p:nvGrpSpPr>
        <p:grpSpPr>
          <a:xfrm>
            <a:off x="1286334" y="1447233"/>
            <a:ext cx="2286142" cy="727851"/>
            <a:chOff x="314656" y="3333624"/>
            <a:chExt cx="8363853" cy="15232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EBAF4D-D833-F74D-BE9A-55CE15A45718}"/>
                </a:ext>
              </a:extLst>
            </p:cNvPr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5CD2E188-A415-CB4A-8A13-9F1B9E582C5F}"/>
                </a:ext>
              </a:extLst>
            </p:cNvPr>
            <p:cNvSpPr txBox="1">
              <a:spLocks/>
            </p:cNvSpPr>
            <p:nvPr/>
          </p:nvSpPr>
          <p:spPr>
            <a:xfrm>
              <a:off x="314656" y="3496212"/>
              <a:ext cx="8164128" cy="1360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925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Applications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80D08E7-02DB-9644-9FEC-1B3F8BC9F49E}"/>
              </a:ext>
            </a:extLst>
          </p:cNvPr>
          <p:cNvGrpSpPr/>
          <p:nvPr/>
        </p:nvGrpSpPr>
        <p:grpSpPr>
          <a:xfrm>
            <a:off x="1300045" y="5518794"/>
            <a:ext cx="2258720" cy="1039504"/>
            <a:chOff x="414979" y="3333624"/>
            <a:chExt cx="8263530" cy="152321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BC864B-EAE3-0B42-9EA9-A81691B6F863}"/>
                </a:ext>
              </a:extLst>
            </p:cNvPr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2AE47467-BF25-4045-974F-D9584DA73102}"/>
                </a:ext>
              </a:extLst>
            </p:cNvPr>
            <p:cNvSpPr txBox="1">
              <a:spLocks/>
            </p:cNvSpPr>
            <p:nvPr/>
          </p:nvSpPr>
          <p:spPr>
            <a:xfrm>
              <a:off x="514380" y="3496213"/>
              <a:ext cx="7465329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Physical</a:t>
              </a:r>
            </a:p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Media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59932C-6823-A345-B954-AF7363898C1B}"/>
              </a:ext>
            </a:extLst>
          </p:cNvPr>
          <p:cNvGrpSpPr/>
          <p:nvPr/>
        </p:nvGrpSpPr>
        <p:grpSpPr>
          <a:xfrm>
            <a:off x="1286334" y="2407126"/>
            <a:ext cx="2286142" cy="573177"/>
            <a:chOff x="314656" y="3333624"/>
            <a:chExt cx="8363853" cy="1523216"/>
          </a:xfrm>
          <a:solidFill>
            <a:schemeClr val="accent3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1C94694-F486-AC43-8B71-7DDF538743DD}"/>
                </a:ext>
              </a:extLst>
            </p:cNvPr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grp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E946412F-AB55-3C4D-B949-3FA36A515670}"/>
                </a:ext>
              </a:extLst>
            </p:cNvPr>
            <p:cNvSpPr txBox="1">
              <a:spLocks/>
            </p:cNvSpPr>
            <p:nvPr/>
          </p:nvSpPr>
          <p:spPr>
            <a:xfrm>
              <a:off x="314656" y="3333624"/>
              <a:ext cx="8164128" cy="15232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lnSpcReduction="1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Layer 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E62AE1-88CB-B743-AD35-82BF851247E8}"/>
              </a:ext>
            </a:extLst>
          </p:cNvPr>
          <p:cNvGrpSpPr/>
          <p:nvPr/>
        </p:nvGrpSpPr>
        <p:grpSpPr>
          <a:xfrm>
            <a:off x="1286334" y="4729528"/>
            <a:ext cx="2286142" cy="573177"/>
            <a:chOff x="314656" y="3333624"/>
            <a:chExt cx="8363853" cy="1523216"/>
          </a:xfrm>
          <a:solidFill>
            <a:schemeClr val="accent3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F52FC1-D23A-E248-81B4-11985BF2B37A}"/>
                </a:ext>
              </a:extLst>
            </p:cNvPr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grp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6342C23F-0F53-B743-8EB7-EC965D49D3BC}"/>
                </a:ext>
              </a:extLst>
            </p:cNvPr>
            <p:cNvSpPr txBox="1">
              <a:spLocks/>
            </p:cNvSpPr>
            <p:nvPr/>
          </p:nvSpPr>
          <p:spPr>
            <a:xfrm>
              <a:off x="314656" y="3333624"/>
              <a:ext cx="8164128" cy="15232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lnSpcReduction="1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Layer 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A9D581-F3E5-6C49-9F77-48AEC4075C34}"/>
              </a:ext>
            </a:extLst>
          </p:cNvPr>
          <p:cNvGrpSpPr/>
          <p:nvPr/>
        </p:nvGrpSpPr>
        <p:grpSpPr>
          <a:xfrm>
            <a:off x="1286334" y="3924309"/>
            <a:ext cx="2286142" cy="573177"/>
            <a:chOff x="314656" y="3333624"/>
            <a:chExt cx="8363853" cy="1523216"/>
          </a:xfrm>
          <a:solidFill>
            <a:schemeClr val="accent3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379E3D4-4D09-3147-841A-CFCB13E6A838}"/>
                </a:ext>
              </a:extLst>
            </p:cNvPr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grp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C544BD81-A336-7343-9884-6C98BC56C09B}"/>
                </a:ext>
              </a:extLst>
            </p:cNvPr>
            <p:cNvSpPr txBox="1">
              <a:spLocks/>
            </p:cNvSpPr>
            <p:nvPr/>
          </p:nvSpPr>
          <p:spPr>
            <a:xfrm>
              <a:off x="314656" y="3333624"/>
              <a:ext cx="8164128" cy="15232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lnSpcReduction="1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Layer 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C76BA9E-B01F-8E49-ACC4-A24F8B3E2020}"/>
              </a:ext>
            </a:extLst>
          </p:cNvPr>
          <p:cNvSpPr txBox="1"/>
          <p:nvPr/>
        </p:nvSpPr>
        <p:spPr>
          <a:xfrm rot="16200000">
            <a:off x="1997055" y="312785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…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A28EB3-F9E2-0344-9333-7BAEF1699224}"/>
              </a:ext>
            </a:extLst>
          </p:cNvPr>
          <p:cNvCxnSpPr/>
          <p:nvPr/>
        </p:nvCxnSpPr>
        <p:spPr>
          <a:xfrm>
            <a:off x="1310290" y="5414164"/>
            <a:ext cx="2289482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482020-1132-B548-BF42-A846CD15FDBD}"/>
              </a:ext>
            </a:extLst>
          </p:cNvPr>
          <p:cNvCxnSpPr/>
          <p:nvPr/>
        </p:nvCxnSpPr>
        <p:spPr>
          <a:xfrm>
            <a:off x="1327215" y="4618034"/>
            <a:ext cx="2289482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41F5D8-675F-C441-A63D-D571D31C1A29}"/>
              </a:ext>
            </a:extLst>
          </p:cNvPr>
          <p:cNvCxnSpPr/>
          <p:nvPr/>
        </p:nvCxnSpPr>
        <p:spPr>
          <a:xfrm>
            <a:off x="1327215" y="2286541"/>
            <a:ext cx="2289482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1B94DB-11FF-A042-B2DF-2BE94586F052}"/>
              </a:ext>
            </a:extLst>
          </p:cNvPr>
          <p:cNvCxnSpPr/>
          <p:nvPr/>
        </p:nvCxnSpPr>
        <p:spPr>
          <a:xfrm>
            <a:off x="1301153" y="3792379"/>
            <a:ext cx="2289482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A025D2-56F5-BE49-B6FA-6639EE230CDE}"/>
              </a:ext>
            </a:extLst>
          </p:cNvPr>
          <p:cNvCxnSpPr/>
          <p:nvPr/>
        </p:nvCxnSpPr>
        <p:spPr>
          <a:xfrm>
            <a:off x="1313756" y="3127850"/>
            <a:ext cx="2289482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52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51E1-4919-A74E-BFAC-DC8AC0E8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69BF4-69C2-8346-BE13-4B82D0C06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divide functionality in layers?</a:t>
            </a:r>
          </a:p>
          <a:p>
            <a:pPr lvl="1"/>
            <a:r>
              <a:rPr lang="en-US" dirty="0"/>
              <a:t>Routing, security, congestion control, fairness, error checking, and many more</a:t>
            </a:r>
          </a:p>
          <a:p>
            <a:r>
              <a:rPr lang="en-US" dirty="0"/>
              <a:t>How do we distribute functionality across devices?</a:t>
            </a:r>
          </a:p>
          <a:p>
            <a:pPr lvl="1"/>
            <a:r>
              <a:rPr lang="en-US" dirty="0"/>
              <a:t>Example: Who is responsible for security?!?!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73ECD59-D002-6D4C-A73D-CDA3A2779FCC}"/>
              </a:ext>
            </a:extLst>
          </p:cNvPr>
          <p:cNvCxnSpPr/>
          <p:nvPr/>
        </p:nvCxnSpPr>
        <p:spPr>
          <a:xfrm>
            <a:off x="2483429" y="5401332"/>
            <a:ext cx="72997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t0ph3r\Documents\CS 4700\assets\cisco-switch-icon.png">
            <a:extLst>
              <a:ext uri="{FF2B5EF4-FFF2-40B4-BE49-F238E27FC236}">
                <a16:creationId xmlns:a16="http://schemas.microsoft.com/office/drawing/2014/main" id="{E0FD61B5-7647-694A-B327-B8C9B764B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064" y="5077890"/>
            <a:ext cx="1212210" cy="51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t0ph3r\Documents\CS 4700\assets\Router.png">
            <a:extLst>
              <a:ext uri="{FF2B5EF4-FFF2-40B4-BE49-F238E27FC236}">
                <a16:creationId xmlns:a16="http://schemas.microsoft.com/office/drawing/2014/main" id="{392B319D-1572-F74D-B260-F7A25F5C3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871" y="4843279"/>
            <a:ext cx="1661354" cy="97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0ph3r\Documents\CS 4700\assets\cisco-switch-icon.png">
            <a:extLst>
              <a:ext uri="{FF2B5EF4-FFF2-40B4-BE49-F238E27FC236}">
                <a16:creationId xmlns:a16="http://schemas.microsoft.com/office/drawing/2014/main" id="{28A340D4-FD69-6247-94A0-7B5C7800A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822" y="5077890"/>
            <a:ext cx="1212210" cy="51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t0ph3r\Documents\CS 4700\assets\black_server.png">
            <a:extLst>
              <a:ext uri="{FF2B5EF4-FFF2-40B4-BE49-F238E27FC236}">
                <a16:creationId xmlns:a16="http://schemas.microsoft.com/office/drawing/2014/main" id="{6E6D711E-1C2E-574C-8202-2ED140454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267" y="472349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t0ph3r\Documents\CS 4700\assets\black_server.png">
            <a:extLst>
              <a:ext uri="{FF2B5EF4-FFF2-40B4-BE49-F238E27FC236}">
                <a16:creationId xmlns:a16="http://schemas.microsoft.com/office/drawing/2014/main" id="{BA88BA1D-CC5E-7C4E-9EE9-C41FDF204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628" y="472349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D3A5C1-6C8A-0C44-8B4C-22312F3D9ECC}"/>
              </a:ext>
            </a:extLst>
          </p:cNvPr>
          <p:cNvSpPr txBox="1"/>
          <p:nvPr/>
        </p:nvSpPr>
        <p:spPr>
          <a:xfrm>
            <a:off x="3544360" y="5511855"/>
            <a:ext cx="960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Switch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00A0CB-AAB9-7D46-9F6C-188C5C52EDB2}"/>
              </a:ext>
            </a:extLst>
          </p:cNvPr>
          <p:cNvSpPr txBox="1"/>
          <p:nvPr/>
        </p:nvSpPr>
        <p:spPr>
          <a:xfrm>
            <a:off x="7441092" y="5511855"/>
            <a:ext cx="960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Switch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C3A305-415C-6349-A176-AAE736DBE680}"/>
              </a:ext>
            </a:extLst>
          </p:cNvPr>
          <p:cNvSpPr txBox="1"/>
          <p:nvPr/>
        </p:nvSpPr>
        <p:spPr>
          <a:xfrm>
            <a:off x="5612381" y="5729039"/>
            <a:ext cx="957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Router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808F176C-60B6-EE48-95AD-75C1B1400B85}"/>
              </a:ext>
            </a:extLst>
          </p:cNvPr>
          <p:cNvSpPr/>
          <p:nvPr/>
        </p:nvSpPr>
        <p:spPr>
          <a:xfrm rot="10800000">
            <a:off x="2080191" y="3920428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411F3B52-B9FC-6248-80C0-E5407F28B4F5}"/>
              </a:ext>
            </a:extLst>
          </p:cNvPr>
          <p:cNvSpPr/>
          <p:nvPr/>
        </p:nvSpPr>
        <p:spPr>
          <a:xfrm rot="10800000">
            <a:off x="9483581" y="3920428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E5ECBCBB-B5D1-0643-900B-EA5478C1A3B9}"/>
              </a:ext>
            </a:extLst>
          </p:cNvPr>
          <p:cNvSpPr/>
          <p:nvPr/>
        </p:nvSpPr>
        <p:spPr>
          <a:xfrm rot="10800000">
            <a:off x="3851002" y="4267369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42EEB437-9030-A347-8D96-E25B9CB8AEA2}"/>
              </a:ext>
            </a:extLst>
          </p:cNvPr>
          <p:cNvSpPr/>
          <p:nvPr/>
        </p:nvSpPr>
        <p:spPr>
          <a:xfrm rot="10800000">
            <a:off x="5783901" y="4029612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0CF627C6-B5E8-FB4A-9FE7-8C46B8136602}"/>
              </a:ext>
            </a:extLst>
          </p:cNvPr>
          <p:cNvSpPr/>
          <p:nvPr/>
        </p:nvSpPr>
        <p:spPr>
          <a:xfrm rot="10800000">
            <a:off x="7744280" y="4267368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2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3215-090A-4142-BE1F-D840C615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8711B-38A1-0241-9CF0-723862189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5400" dirty="0"/>
              <a:t>Layering</a:t>
            </a:r>
          </a:p>
          <a:p>
            <a:pPr lvl="1"/>
            <a:r>
              <a:rPr lang="en-US" sz="4800" dirty="0"/>
              <a:t>The OSI Model</a:t>
            </a:r>
          </a:p>
          <a:p>
            <a:pPr lvl="1"/>
            <a:endParaRPr lang="en-US" sz="4800" dirty="0"/>
          </a:p>
          <a:p>
            <a:r>
              <a:rPr lang="en-US" sz="5400" dirty="0"/>
              <a:t>Distribution</a:t>
            </a:r>
          </a:p>
          <a:p>
            <a:pPr lvl="1"/>
            <a:r>
              <a:rPr lang="en-US" sz="4800" dirty="0"/>
              <a:t>The End-to-End Agreement</a:t>
            </a:r>
          </a:p>
        </p:txBody>
      </p:sp>
    </p:spTree>
    <p:extLst>
      <p:ext uri="{BB962C8B-B14F-4D97-AF65-F5344CB8AC3E}">
        <p14:creationId xmlns:p14="http://schemas.microsoft.com/office/powerpoint/2010/main" val="35669430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1256</TotalTime>
  <Words>1780</Words>
  <Application>Microsoft Macintosh PowerPoint</Application>
  <PresentationFormat>Widescreen</PresentationFormat>
  <Paragraphs>534</Paragraphs>
  <Slides>42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Gill Sans MT</vt:lpstr>
      <vt:lpstr>Tw Cen MT</vt:lpstr>
      <vt:lpstr>Wingdings</vt:lpstr>
      <vt:lpstr>Gallery</vt:lpstr>
      <vt:lpstr>CS 334 / CS 534 Networking</vt:lpstr>
      <vt:lpstr>Organizing Network Functionality</vt:lpstr>
      <vt:lpstr>Problem Scenario</vt:lpstr>
      <vt:lpstr>Problem Scenario</vt:lpstr>
      <vt:lpstr>More Problems…</vt:lpstr>
      <vt:lpstr>Solution: Use Indirection</vt:lpstr>
      <vt:lpstr>Layered Network Stack</vt:lpstr>
      <vt:lpstr>Key Questions</vt:lpstr>
      <vt:lpstr>Outline</vt:lpstr>
      <vt:lpstr>The ISO OSI Model</vt:lpstr>
      <vt:lpstr>Layer Features</vt:lpstr>
      <vt:lpstr>Physical Layer</vt:lpstr>
      <vt:lpstr>Data Link Layer</vt:lpstr>
      <vt:lpstr>Network Layer</vt:lpstr>
      <vt:lpstr>Transport Layer</vt:lpstr>
      <vt:lpstr>Session Layer</vt:lpstr>
      <vt:lpstr>Presentation Layer</vt:lpstr>
      <vt:lpstr>Application Layer</vt:lpstr>
      <vt:lpstr>Interesting Question</vt:lpstr>
      <vt:lpstr>Encapsulation</vt:lpstr>
      <vt:lpstr>Real Life Analogy</vt:lpstr>
      <vt:lpstr>Network Stack in Practice</vt:lpstr>
      <vt:lpstr>Encapsulation, Revisited</vt:lpstr>
      <vt:lpstr>The Hourglass</vt:lpstr>
      <vt:lpstr>Reality Check</vt:lpstr>
      <vt:lpstr>Outline</vt:lpstr>
      <vt:lpstr>Where to place functionality?</vt:lpstr>
      <vt:lpstr>Basic Observation</vt:lpstr>
      <vt:lpstr>Example: Reliable File Transfer</vt:lpstr>
      <vt:lpstr>Example: Reliable File Transfer</vt:lpstr>
      <vt:lpstr>Conservative Interpretation</vt:lpstr>
      <vt:lpstr>Radical Interpretation</vt:lpstr>
      <vt:lpstr>Radical Interpretation</vt:lpstr>
      <vt:lpstr>Radical Interpretation</vt:lpstr>
      <vt:lpstr>Moderate Interpretation</vt:lpstr>
      <vt:lpstr>Moderate Interpretation</vt:lpstr>
      <vt:lpstr>Moderate Interpretation</vt:lpstr>
      <vt:lpstr>Reality Check (Again)</vt:lpstr>
      <vt:lpstr>Takeaways</vt:lpstr>
      <vt:lpstr>Takeaways</vt:lpstr>
      <vt:lpstr>Takeaways</vt:lpstr>
      <vt:lpstr>Takeaways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</dc:title>
  <dc:creator>Blackburn, Jeremy H</dc:creator>
  <cp:lastModifiedBy>Yan, Da</cp:lastModifiedBy>
  <cp:revision>59</cp:revision>
  <dcterms:created xsi:type="dcterms:W3CDTF">2018-08-28T11:44:01Z</dcterms:created>
  <dcterms:modified xsi:type="dcterms:W3CDTF">2021-01-01T22:43:43Z</dcterms:modified>
</cp:coreProperties>
</file>