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3692"/>
  </p:normalViewPr>
  <p:slideViewPr>
    <p:cSldViewPr snapToGrid="0" snapToObjects="1">
      <p:cViewPr varScale="1">
        <p:scale>
          <a:sx n="99" d="100"/>
          <a:sy n="99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1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3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4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7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6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43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81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4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44A92E-96CE-FE4A-94F9-263843D56581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A92E-96CE-FE4A-94F9-263843D56581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4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8E8B-61C0-EF4E-BA7F-8F7F0A9E3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334 / CS 534</a:t>
            </a:r>
            <a:br>
              <a:rPr lang="en-US" dirty="0"/>
            </a:br>
            <a:r>
              <a:rPr lang="en-US" dirty="0"/>
              <a:t>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F028-9FAF-3545-88AA-055EBBAFE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05</a:t>
            </a:r>
          </a:p>
          <a:p>
            <a:r>
              <a:rPr lang="en-US" dirty="0"/>
              <a:t>The Physical Layer</a:t>
            </a:r>
          </a:p>
        </p:txBody>
      </p:sp>
    </p:spTree>
    <p:extLst>
      <p:ext uri="{BB962C8B-B14F-4D97-AF65-F5344CB8AC3E}">
        <p14:creationId xmlns:p14="http://schemas.microsoft.com/office/powerpoint/2010/main" val="222096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A92A-3817-4C45-A845-30115FD5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Manchester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A555-C655-0040-947F-C285F5142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High-to-low, 0  low-to-high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Good: Solves clock skew (every bit is a transition)</a:t>
            </a:r>
          </a:p>
          <a:p>
            <a:r>
              <a:rPr lang="en-US" dirty="0">
                <a:sym typeface="Wingdings" pitchFamily="2" charset="2"/>
              </a:rPr>
              <a:t>Bad: Halves throughput (two clock cycles per bit)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EE734F-1C50-8746-9646-72D275E9D147}"/>
              </a:ext>
            </a:extLst>
          </p:cNvPr>
          <p:cNvCxnSpPr/>
          <p:nvPr/>
        </p:nvCxnSpPr>
        <p:spPr>
          <a:xfrm flipV="1">
            <a:off x="1026830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804CD-627E-EF41-BA8D-49D8F5806F95}"/>
              </a:ext>
            </a:extLst>
          </p:cNvPr>
          <p:cNvCxnSpPr/>
          <p:nvPr/>
        </p:nvCxnSpPr>
        <p:spPr>
          <a:xfrm flipV="1">
            <a:off x="8715192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48AE38-DED6-D747-9D3B-5E463D092F6E}"/>
              </a:ext>
            </a:extLst>
          </p:cNvPr>
          <p:cNvCxnSpPr/>
          <p:nvPr/>
        </p:nvCxnSpPr>
        <p:spPr>
          <a:xfrm flipV="1">
            <a:off x="2502728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433C9-E0AA-C644-8F74-CEDDBEE6CB48}"/>
              </a:ext>
            </a:extLst>
          </p:cNvPr>
          <p:cNvCxnSpPr/>
          <p:nvPr/>
        </p:nvCxnSpPr>
        <p:spPr>
          <a:xfrm flipV="1">
            <a:off x="4055844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5A714-6E6F-EA4E-88E5-782A81F0006E}"/>
              </a:ext>
            </a:extLst>
          </p:cNvPr>
          <p:cNvCxnSpPr/>
          <p:nvPr/>
        </p:nvCxnSpPr>
        <p:spPr>
          <a:xfrm flipV="1">
            <a:off x="5608960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EC74F6-3E72-7347-9248-F7E19D3976C9}"/>
              </a:ext>
            </a:extLst>
          </p:cNvPr>
          <p:cNvCxnSpPr/>
          <p:nvPr/>
        </p:nvCxnSpPr>
        <p:spPr>
          <a:xfrm flipV="1">
            <a:off x="7162076" y="267613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A6790-E09E-7942-A1D5-031360BE75AB}"/>
              </a:ext>
            </a:extLst>
          </p:cNvPr>
          <p:cNvCxnSpPr/>
          <p:nvPr/>
        </p:nvCxnSpPr>
        <p:spPr>
          <a:xfrm>
            <a:off x="250272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4B7B57-AF61-9A4E-B490-1FF36B559065}"/>
              </a:ext>
            </a:extLst>
          </p:cNvPr>
          <p:cNvCxnSpPr/>
          <p:nvPr/>
        </p:nvCxnSpPr>
        <p:spPr>
          <a:xfrm flipV="1">
            <a:off x="289896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FF924-50FE-D640-8E67-33CA86BD86DA}"/>
              </a:ext>
            </a:extLst>
          </p:cNvPr>
          <p:cNvCxnSpPr/>
          <p:nvPr/>
        </p:nvCxnSpPr>
        <p:spPr>
          <a:xfrm>
            <a:off x="289896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09183C-225C-6E47-9D39-EFD1EC0C4BA4}"/>
              </a:ext>
            </a:extLst>
          </p:cNvPr>
          <p:cNvCxnSpPr/>
          <p:nvPr/>
        </p:nvCxnSpPr>
        <p:spPr>
          <a:xfrm>
            <a:off x="327928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1BFD41-3191-2243-8CFF-97EF4339A549}"/>
              </a:ext>
            </a:extLst>
          </p:cNvPr>
          <p:cNvCxnSpPr/>
          <p:nvPr/>
        </p:nvCxnSpPr>
        <p:spPr>
          <a:xfrm>
            <a:off x="3279286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9FA36-285C-8D48-A163-0F3B770B0470}"/>
              </a:ext>
            </a:extLst>
          </p:cNvPr>
          <p:cNvCxnSpPr/>
          <p:nvPr/>
        </p:nvCxnSpPr>
        <p:spPr>
          <a:xfrm flipV="1">
            <a:off x="367552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1FDA7B-3885-4F43-BC0B-E03AEF53AD81}"/>
              </a:ext>
            </a:extLst>
          </p:cNvPr>
          <p:cNvCxnSpPr/>
          <p:nvPr/>
        </p:nvCxnSpPr>
        <p:spPr>
          <a:xfrm>
            <a:off x="3675522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45754-587C-B54B-88E0-DE0E62C9A431}"/>
              </a:ext>
            </a:extLst>
          </p:cNvPr>
          <p:cNvCxnSpPr/>
          <p:nvPr/>
        </p:nvCxnSpPr>
        <p:spPr>
          <a:xfrm>
            <a:off x="405584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A7707A-9C80-234F-80ED-311ADBCBA226}"/>
              </a:ext>
            </a:extLst>
          </p:cNvPr>
          <p:cNvCxnSpPr/>
          <p:nvPr/>
        </p:nvCxnSpPr>
        <p:spPr>
          <a:xfrm>
            <a:off x="4068586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6E59CE-F775-C74C-9442-226375EE94A3}"/>
              </a:ext>
            </a:extLst>
          </p:cNvPr>
          <p:cNvCxnSpPr/>
          <p:nvPr/>
        </p:nvCxnSpPr>
        <p:spPr>
          <a:xfrm flipV="1">
            <a:off x="446482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D44948-36BB-AC4A-8DED-BCFFE8A5AD3F}"/>
              </a:ext>
            </a:extLst>
          </p:cNvPr>
          <p:cNvCxnSpPr/>
          <p:nvPr/>
        </p:nvCxnSpPr>
        <p:spPr>
          <a:xfrm>
            <a:off x="4464822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9BA4C0-4ACB-DA40-9E62-2F716DFB33C2}"/>
              </a:ext>
            </a:extLst>
          </p:cNvPr>
          <p:cNvCxnSpPr/>
          <p:nvPr/>
        </p:nvCxnSpPr>
        <p:spPr>
          <a:xfrm>
            <a:off x="484514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702689-131B-6740-963E-1A2821E1A6AB}"/>
              </a:ext>
            </a:extLst>
          </p:cNvPr>
          <p:cNvCxnSpPr/>
          <p:nvPr/>
        </p:nvCxnSpPr>
        <p:spPr>
          <a:xfrm>
            <a:off x="4829227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36D069-4F3F-8C47-AA8E-7CA9F97D05D7}"/>
              </a:ext>
            </a:extLst>
          </p:cNvPr>
          <p:cNvCxnSpPr/>
          <p:nvPr/>
        </p:nvCxnSpPr>
        <p:spPr>
          <a:xfrm flipV="1">
            <a:off x="522546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4AA82C-8499-7F42-90A4-E192B8313C62}"/>
              </a:ext>
            </a:extLst>
          </p:cNvPr>
          <p:cNvCxnSpPr/>
          <p:nvPr/>
        </p:nvCxnSpPr>
        <p:spPr>
          <a:xfrm>
            <a:off x="5225463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3314C1-7E85-CC43-9040-1A58BCE62803}"/>
              </a:ext>
            </a:extLst>
          </p:cNvPr>
          <p:cNvCxnSpPr/>
          <p:nvPr/>
        </p:nvCxnSpPr>
        <p:spPr>
          <a:xfrm>
            <a:off x="5605785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73CD72-AA8F-EE45-8C0D-9869323525D2}"/>
              </a:ext>
            </a:extLst>
          </p:cNvPr>
          <p:cNvCxnSpPr/>
          <p:nvPr/>
        </p:nvCxnSpPr>
        <p:spPr>
          <a:xfrm>
            <a:off x="5597135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EE5501-40C9-4B4C-A59D-EF3EA24EFE4B}"/>
              </a:ext>
            </a:extLst>
          </p:cNvPr>
          <p:cNvCxnSpPr/>
          <p:nvPr/>
        </p:nvCxnSpPr>
        <p:spPr>
          <a:xfrm flipV="1">
            <a:off x="5993371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15CBE3-5D16-534C-BCD7-C052E75FADF6}"/>
              </a:ext>
            </a:extLst>
          </p:cNvPr>
          <p:cNvCxnSpPr/>
          <p:nvPr/>
        </p:nvCxnSpPr>
        <p:spPr>
          <a:xfrm>
            <a:off x="5993371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8E094C-15D6-9442-8645-07C36F44C2BA}"/>
              </a:ext>
            </a:extLst>
          </p:cNvPr>
          <p:cNvCxnSpPr/>
          <p:nvPr/>
        </p:nvCxnSpPr>
        <p:spPr>
          <a:xfrm>
            <a:off x="6373693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E8BDD2-07D5-574E-9550-22746D268AA6}"/>
              </a:ext>
            </a:extLst>
          </p:cNvPr>
          <p:cNvCxnSpPr/>
          <p:nvPr/>
        </p:nvCxnSpPr>
        <p:spPr>
          <a:xfrm>
            <a:off x="6385518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4DB242-3FAE-D844-A4D3-BFDE62211624}"/>
              </a:ext>
            </a:extLst>
          </p:cNvPr>
          <p:cNvCxnSpPr/>
          <p:nvPr/>
        </p:nvCxnSpPr>
        <p:spPr>
          <a:xfrm flipV="1">
            <a:off x="678175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E1C530-C182-4A47-91A9-2FC289D0B7B8}"/>
              </a:ext>
            </a:extLst>
          </p:cNvPr>
          <p:cNvCxnSpPr/>
          <p:nvPr/>
        </p:nvCxnSpPr>
        <p:spPr>
          <a:xfrm>
            <a:off x="6781754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EE44F3-5D01-034B-8DA7-2252C4FA6D1D}"/>
              </a:ext>
            </a:extLst>
          </p:cNvPr>
          <p:cNvCxnSpPr/>
          <p:nvPr/>
        </p:nvCxnSpPr>
        <p:spPr>
          <a:xfrm>
            <a:off x="7162076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875C4D-BBD4-3D4A-93B5-D84452ED5AAD}"/>
              </a:ext>
            </a:extLst>
          </p:cNvPr>
          <p:cNvCxnSpPr/>
          <p:nvPr/>
        </p:nvCxnSpPr>
        <p:spPr>
          <a:xfrm>
            <a:off x="7170274" y="467435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482BF7-3C74-8B40-B8F5-F35A3A7E6F42}"/>
              </a:ext>
            </a:extLst>
          </p:cNvPr>
          <p:cNvCxnSpPr/>
          <p:nvPr/>
        </p:nvCxnSpPr>
        <p:spPr>
          <a:xfrm flipV="1">
            <a:off x="7566510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65C7EC-A21D-E840-A26B-E717547A168D}"/>
              </a:ext>
            </a:extLst>
          </p:cNvPr>
          <p:cNvCxnSpPr/>
          <p:nvPr/>
        </p:nvCxnSpPr>
        <p:spPr>
          <a:xfrm>
            <a:off x="7566510" y="411479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EA0DEA-31B1-A34B-8C57-25D26AB0F44E}"/>
              </a:ext>
            </a:extLst>
          </p:cNvPr>
          <p:cNvCxnSpPr/>
          <p:nvPr/>
        </p:nvCxnSpPr>
        <p:spPr>
          <a:xfrm>
            <a:off x="7946832" y="411479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518ACA-4040-944D-AA2D-84E1667FE62A}"/>
              </a:ext>
            </a:extLst>
          </p:cNvPr>
          <p:cNvCxnSpPr/>
          <p:nvPr/>
        </p:nvCxnSpPr>
        <p:spPr>
          <a:xfrm>
            <a:off x="7938634" y="467435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10BD74-25D2-834F-ACEA-E1BDF8750CD9}"/>
              </a:ext>
            </a:extLst>
          </p:cNvPr>
          <p:cNvCxnSpPr/>
          <p:nvPr/>
        </p:nvCxnSpPr>
        <p:spPr>
          <a:xfrm flipV="1">
            <a:off x="8334870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21D12D-970E-294F-855E-B41399883F56}"/>
              </a:ext>
            </a:extLst>
          </p:cNvPr>
          <p:cNvCxnSpPr/>
          <p:nvPr/>
        </p:nvCxnSpPr>
        <p:spPr>
          <a:xfrm>
            <a:off x="8334870" y="411479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2264E2-09D1-4D4D-841E-F1B52F719726}"/>
              </a:ext>
            </a:extLst>
          </p:cNvPr>
          <p:cNvCxnSpPr/>
          <p:nvPr/>
        </p:nvCxnSpPr>
        <p:spPr>
          <a:xfrm>
            <a:off x="8715192" y="411479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E8308E-5F67-DD45-B8E0-6BD53C369FFC}"/>
              </a:ext>
            </a:extLst>
          </p:cNvPr>
          <p:cNvCxnSpPr/>
          <p:nvPr/>
        </p:nvCxnSpPr>
        <p:spPr>
          <a:xfrm>
            <a:off x="8709742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15C922-B23C-484C-849A-FD33B07E3C2C}"/>
              </a:ext>
            </a:extLst>
          </p:cNvPr>
          <p:cNvCxnSpPr/>
          <p:nvPr/>
        </p:nvCxnSpPr>
        <p:spPr>
          <a:xfrm flipV="1">
            <a:off x="9105978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919F3D-760F-7D47-95D5-AD08D0501439}"/>
              </a:ext>
            </a:extLst>
          </p:cNvPr>
          <p:cNvCxnSpPr/>
          <p:nvPr/>
        </p:nvCxnSpPr>
        <p:spPr>
          <a:xfrm>
            <a:off x="9105978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7ABA0F-753C-C848-8C9A-B37B048A7D4F}"/>
              </a:ext>
            </a:extLst>
          </p:cNvPr>
          <p:cNvCxnSpPr/>
          <p:nvPr/>
        </p:nvCxnSpPr>
        <p:spPr>
          <a:xfrm>
            <a:off x="9486300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0FC4D9-9B50-A542-BAF7-017792068D63}"/>
              </a:ext>
            </a:extLst>
          </p:cNvPr>
          <p:cNvCxnSpPr/>
          <p:nvPr/>
        </p:nvCxnSpPr>
        <p:spPr>
          <a:xfrm>
            <a:off x="9491746" y="46811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4F06BD-11EB-6948-81D2-E2E514815B6D}"/>
              </a:ext>
            </a:extLst>
          </p:cNvPr>
          <p:cNvCxnSpPr/>
          <p:nvPr/>
        </p:nvCxnSpPr>
        <p:spPr>
          <a:xfrm flipV="1">
            <a:off x="9887982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A3E5964-B733-734A-9170-7402A0B97A69}"/>
              </a:ext>
            </a:extLst>
          </p:cNvPr>
          <p:cNvCxnSpPr/>
          <p:nvPr/>
        </p:nvCxnSpPr>
        <p:spPr>
          <a:xfrm>
            <a:off x="9887982" y="41216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2413C4-740C-8C43-9EC7-342BCD2533FA}"/>
              </a:ext>
            </a:extLst>
          </p:cNvPr>
          <p:cNvCxnSpPr/>
          <p:nvPr/>
        </p:nvCxnSpPr>
        <p:spPr>
          <a:xfrm>
            <a:off x="10268304" y="41216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CDB937A-2ED7-064B-BB28-99BD2AF1C9F0}"/>
              </a:ext>
            </a:extLst>
          </p:cNvPr>
          <p:cNvSpPr txBox="1"/>
          <p:nvPr/>
        </p:nvSpPr>
        <p:spPr>
          <a:xfrm>
            <a:off x="1520540" y="416373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C5621A-E402-7C48-B591-19187C1E0984}"/>
              </a:ext>
            </a:extLst>
          </p:cNvPr>
          <p:cNvSpPr txBox="1"/>
          <p:nvPr/>
        </p:nvSpPr>
        <p:spPr>
          <a:xfrm>
            <a:off x="1597355" y="303670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53BB20-218A-3B43-B279-7E000DDB327E}"/>
              </a:ext>
            </a:extLst>
          </p:cNvPr>
          <p:cNvCxnSpPr/>
          <p:nvPr/>
        </p:nvCxnSpPr>
        <p:spPr>
          <a:xfrm flipV="1">
            <a:off x="2502728" y="3498364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E8D3AB-AD7B-A343-AE57-9F522E36E790}"/>
              </a:ext>
            </a:extLst>
          </p:cNvPr>
          <p:cNvCxnSpPr/>
          <p:nvPr/>
        </p:nvCxnSpPr>
        <p:spPr>
          <a:xfrm flipV="1">
            <a:off x="3249469" y="2936527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D89ED8-60DA-E346-B91D-517AB0EA90C7}"/>
              </a:ext>
            </a:extLst>
          </p:cNvPr>
          <p:cNvCxnSpPr/>
          <p:nvPr/>
        </p:nvCxnSpPr>
        <p:spPr>
          <a:xfrm>
            <a:off x="3249469" y="2936527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BA8C25-938B-5A4E-B665-56B32110B34F}"/>
              </a:ext>
            </a:extLst>
          </p:cNvPr>
          <p:cNvCxnSpPr/>
          <p:nvPr/>
        </p:nvCxnSpPr>
        <p:spPr>
          <a:xfrm>
            <a:off x="4068586" y="291386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A9AF5A-B6F5-F348-8125-BD527A8A3437}"/>
              </a:ext>
            </a:extLst>
          </p:cNvPr>
          <p:cNvCxnSpPr/>
          <p:nvPr/>
        </p:nvCxnSpPr>
        <p:spPr>
          <a:xfrm>
            <a:off x="5646148" y="2920614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219D63-1C9F-0D42-9B24-347ADA18AB77}"/>
              </a:ext>
            </a:extLst>
          </p:cNvPr>
          <p:cNvCxnSpPr/>
          <p:nvPr/>
        </p:nvCxnSpPr>
        <p:spPr>
          <a:xfrm flipV="1">
            <a:off x="6324326" y="289558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D22C131-BABC-E54D-BB6C-2EF148838D1A}"/>
              </a:ext>
            </a:extLst>
          </p:cNvPr>
          <p:cNvCxnSpPr/>
          <p:nvPr/>
        </p:nvCxnSpPr>
        <p:spPr>
          <a:xfrm>
            <a:off x="6324197" y="3473326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6E3C0B-66E0-3947-8E00-EEB1020C694E}"/>
              </a:ext>
            </a:extLst>
          </p:cNvPr>
          <p:cNvCxnSpPr/>
          <p:nvPr/>
        </p:nvCxnSpPr>
        <p:spPr>
          <a:xfrm>
            <a:off x="7170274" y="292061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AE93DB-63F9-7644-9D4C-D515DFBF7F4C}"/>
              </a:ext>
            </a:extLst>
          </p:cNvPr>
          <p:cNvSpPr txBox="1"/>
          <p:nvPr/>
        </p:nvSpPr>
        <p:spPr>
          <a:xfrm>
            <a:off x="3076256" y="22144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37EF7A-5709-7E40-8062-E4D9C22CF817}"/>
              </a:ext>
            </a:extLst>
          </p:cNvPr>
          <p:cNvSpPr txBox="1"/>
          <p:nvPr/>
        </p:nvSpPr>
        <p:spPr>
          <a:xfrm>
            <a:off x="4651935" y="22144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A218B7-8BC5-9945-AD4E-E031A1C6D72B}"/>
              </a:ext>
            </a:extLst>
          </p:cNvPr>
          <p:cNvSpPr txBox="1"/>
          <p:nvPr/>
        </p:nvSpPr>
        <p:spPr>
          <a:xfrm>
            <a:off x="9344842" y="22144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F7DA20-D549-F344-A672-0A3949F3DE54}"/>
              </a:ext>
            </a:extLst>
          </p:cNvPr>
          <p:cNvSpPr txBox="1"/>
          <p:nvPr/>
        </p:nvSpPr>
        <p:spPr>
          <a:xfrm>
            <a:off x="7749398" y="22144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F9CF6B-5D0F-8F48-9C34-33D348D5ED6C}"/>
              </a:ext>
            </a:extLst>
          </p:cNvPr>
          <p:cNvSpPr txBox="1"/>
          <p:nvPr/>
        </p:nvSpPr>
        <p:spPr>
          <a:xfrm>
            <a:off x="6174318" y="221447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07FE868-2EFA-5541-B26C-CEE14F85205F}"/>
              </a:ext>
            </a:extLst>
          </p:cNvPr>
          <p:cNvCxnSpPr/>
          <p:nvPr/>
        </p:nvCxnSpPr>
        <p:spPr>
          <a:xfrm flipV="1">
            <a:off x="4080290" y="3475699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ACCCD72-6E9C-A042-A627-BBB2177388E8}"/>
              </a:ext>
            </a:extLst>
          </p:cNvPr>
          <p:cNvCxnSpPr/>
          <p:nvPr/>
        </p:nvCxnSpPr>
        <p:spPr>
          <a:xfrm flipV="1">
            <a:off x="4827031" y="2913862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DD83DC8-BEFE-524D-B8DA-B4A17406A199}"/>
              </a:ext>
            </a:extLst>
          </p:cNvPr>
          <p:cNvCxnSpPr/>
          <p:nvPr/>
        </p:nvCxnSpPr>
        <p:spPr>
          <a:xfrm>
            <a:off x="4827031" y="2913862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6A36ACA-57F6-ED45-8CDC-BF732AD96963}"/>
              </a:ext>
            </a:extLst>
          </p:cNvPr>
          <p:cNvCxnSpPr/>
          <p:nvPr/>
        </p:nvCxnSpPr>
        <p:spPr>
          <a:xfrm>
            <a:off x="7182193" y="2907028"/>
            <a:ext cx="7054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F5E1BE-4CCD-4D43-9576-528E8872018C}"/>
              </a:ext>
            </a:extLst>
          </p:cNvPr>
          <p:cNvCxnSpPr/>
          <p:nvPr/>
        </p:nvCxnSpPr>
        <p:spPr>
          <a:xfrm flipV="1">
            <a:off x="7860371" y="2881996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D80EB6-9D16-3E44-87C9-3A10C6138F4B}"/>
              </a:ext>
            </a:extLst>
          </p:cNvPr>
          <p:cNvCxnSpPr/>
          <p:nvPr/>
        </p:nvCxnSpPr>
        <p:spPr>
          <a:xfrm>
            <a:off x="7860242" y="3459740"/>
            <a:ext cx="83787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2F1EF4-6495-6C41-9504-B3B1B883AD22}"/>
              </a:ext>
            </a:extLst>
          </p:cNvPr>
          <p:cNvCxnSpPr/>
          <p:nvPr/>
        </p:nvCxnSpPr>
        <p:spPr>
          <a:xfrm flipV="1">
            <a:off x="8731682" y="3471067"/>
            <a:ext cx="750820" cy="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6A51BED-298F-B64A-B14F-9491A49905D4}"/>
              </a:ext>
            </a:extLst>
          </p:cNvPr>
          <p:cNvCxnSpPr/>
          <p:nvPr/>
        </p:nvCxnSpPr>
        <p:spPr>
          <a:xfrm flipV="1">
            <a:off x="9478423" y="2909230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288AB28-D2F6-8541-8D88-7EFAA77DE3B5}"/>
              </a:ext>
            </a:extLst>
          </p:cNvPr>
          <p:cNvCxnSpPr/>
          <p:nvPr/>
        </p:nvCxnSpPr>
        <p:spPr>
          <a:xfrm>
            <a:off x="9478423" y="2909230"/>
            <a:ext cx="81911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2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E1D5-E0AF-0945-BF87-3DE979C4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FD0D-420B-C846-A622-3DCFB2F17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0" y="1825625"/>
            <a:ext cx="6682409" cy="4351338"/>
          </a:xfrm>
        </p:spPr>
        <p:txBody>
          <a:bodyPr/>
          <a:lstStyle/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Get bits across a physical medium</a:t>
            </a:r>
          </a:p>
          <a:p>
            <a:r>
              <a:rPr lang="en-US" dirty="0"/>
              <a:t>Key challenge</a:t>
            </a:r>
          </a:p>
          <a:p>
            <a:pPr lvl="1"/>
            <a:r>
              <a:rPr lang="en-US" dirty="0"/>
              <a:t>How to represent bits in analog</a:t>
            </a:r>
          </a:p>
          <a:p>
            <a:pPr lvl="1"/>
            <a:r>
              <a:rPr lang="en-US" dirty="0"/>
              <a:t>Ideally, want high bit rate</a:t>
            </a:r>
          </a:p>
          <a:p>
            <a:pPr lvl="1"/>
            <a:r>
              <a:rPr lang="en-US" dirty="0"/>
              <a:t>But, must avoid </a:t>
            </a:r>
            <a:r>
              <a:rPr lang="en-US" i="1" dirty="0" err="1"/>
              <a:t>descynchronization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7B5F97-DA96-904E-8A51-B159EB2151D9}"/>
              </a:ext>
            </a:extLst>
          </p:cNvPr>
          <p:cNvSpPr txBox="1">
            <a:spLocks/>
          </p:cNvSpPr>
          <p:nvPr/>
        </p:nvSpPr>
        <p:spPr>
          <a:xfrm>
            <a:off x="1304469" y="1940099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432EE-3AEF-2443-B5E6-DCC325D1B05B}"/>
              </a:ext>
            </a:extLst>
          </p:cNvPr>
          <p:cNvSpPr txBox="1">
            <a:spLocks/>
          </p:cNvSpPr>
          <p:nvPr/>
        </p:nvSpPr>
        <p:spPr>
          <a:xfrm>
            <a:off x="1304207" y="2515587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2A053C-9B3F-584E-BCB0-21828224C040}"/>
              </a:ext>
            </a:extLst>
          </p:cNvPr>
          <p:cNvSpPr txBox="1">
            <a:spLocks/>
          </p:cNvSpPr>
          <p:nvPr/>
        </p:nvSpPr>
        <p:spPr>
          <a:xfrm>
            <a:off x="1304338" y="3088764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665EC5-285D-7F47-8B5E-511C015556AD}"/>
              </a:ext>
            </a:extLst>
          </p:cNvPr>
          <p:cNvSpPr txBox="1">
            <a:spLocks/>
          </p:cNvSpPr>
          <p:nvPr/>
        </p:nvSpPr>
        <p:spPr>
          <a:xfrm>
            <a:off x="1304338" y="3661941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710225-017A-2D4C-9AE1-F1551C7ED975}"/>
              </a:ext>
            </a:extLst>
          </p:cNvPr>
          <p:cNvSpPr txBox="1">
            <a:spLocks/>
          </p:cNvSpPr>
          <p:nvPr/>
        </p:nvSpPr>
        <p:spPr>
          <a:xfrm>
            <a:off x="1304338" y="4235118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39B975-CD18-D049-9BD2-30C9A6D222AA}"/>
              </a:ext>
            </a:extLst>
          </p:cNvPr>
          <p:cNvSpPr txBox="1">
            <a:spLocks/>
          </p:cNvSpPr>
          <p:nvPr/>
        </p:nvSpPr>
        <p:spPr>
          <a:xfrm>
            <a:off x="1304338" y="4812852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CF1746-F746-3A46-99AE-46B4D52CEED9}"/>
              </a:ext>
            </a:extLst>
          </p:cNvPr>
          <p:cNvSpPr txBox="1">
            <a:spLocks/>
          </p:cNvSpPr>
          <p:nvPr/>
        </p:nvSpPr>
        <p:spPr>
          <a:xfrm>
            <a:off x="1304469" y="5386029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98D44A6-993E-1E4E-808A-5EDFA63AF976}"/>
              </a:ext>
            </a:extLst>
          </p:cNvPr>
          <p:cNvSpPr/>
          <p:nvPr/>
        </p:nvSpPr>
        <p:spPr>
          <a:xfrm>
            <a:off x="3681336" y="1690842"/>
            <a:ext cx="559559" cy="4653886"/>
          </a:xfrm>
          <a:prstGeom prst="leftBrace">
            <a:avLst>
              <a:gd name="adj1" fmla="val 8333"/>
              <a:gd name="adj2" fmla="val 861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184C-8B57-4442-8655-F7AD20BD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F233-EEC2-C54F-9ED0-E684780C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two discrete signals, high and low, to encode 1 and 0</a:t>
            </a:r>
          </a:p>
          <a:p>
            <a:r>
              <a:rPr lang="en-US" dirty="0"/>
              <a:t>Transmission is </a:t>
            </a:r>
            <a:r>
              <a:rPr lang="en-US" i="1" dirty="0"/>
              <a:t>synchronous.</a:t>
            </a:r>
            <a:r>
              <a:rPr lang="en-US" dirty="0"/>
              <a:t> I.e., there is a clock that controls signal 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Amplitude and duration of signal must be significant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A26C31-C496-AB46-8DC4-FD43568004FF}"/>
              </a:ext>
            </a:extLst>
          </p:cNvPr>
          <p:cNvCxnSpPr/>
          <p:nvPr/>
        </p:nvCxnSpPr>
        <p:spPr>
          <a:xfrm>
            <a:off x="2643811" y="4627840"/>
            <a:ext cx="71241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3093DF6B-CE95-9D4E-92BF-4CE4B9D6121C}"/>
              </a:ext>
            </a:extLst>
          </p:cNvPr>
          <p:cNvSpPr/>
          <p:nvPr/>
        </p:nvSpPr>
        <p:spPr>
          <a:xfrm>
            <a:off x="2698403" y="3181174"/>
            <a:ext cx="7055892" cy="1284281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C535E-1535-3846-BDBC-5497B7D61D9A}"/>
              </a:ext>
            </a:extLst>
          </p:cNvPr>
          <p:cNvSpPr txBox="1"/>
          <p:nvPr/>
        </p:nvSpPr>
        <p:spPr>
          <a:xfrm>
            <a:off x="5562480" y="4666478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3A3F0D-C0DF-0B4C-BFCC-8804C9B72043}"/>
              </a:ext>
            </a:extLst>
          </p:cNvPr>
          <p:cNvCxnSpPr/>
          <p:nvPr/>
        </p:nvCxnSpPr>
        <p:spPr>
          <a:xfrm>
            <a:off x="6495534" y="4928088"/>
            <a:ext cx="44419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F01EA0-C350-D748-AF40-F4AA72BCE04C}"/>
              </a:ext>
            </a:extLst>
          </p:cNvPr>
          <p:cNvCxnSpPr/>
          <p:nvPr/>
        </p:nvCxnSpPr>
        <p:spPr>
          <a:xfrm flipV="1">
            <a:off x="2643811" y="3203111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A4F7EF-9CC3-B540-A8C7-393AEB4279C3}"/>
              </a:ext>
            </a:extLst>
          </p:cNvPr>
          <p:cNvCxnSpPr/>
          <p:nvPr/>
        </p:nvCxnSpPr>
        <p:spPr>
          <a:xfrm flipV="1">
            <a:off x="4068637" y="3241749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1BE404-55FB-E247-9053-48E315401FEC}"/>
              </a:ext>
            </a:extLst>
          </p:cNvPr>
          <p:cNvCxnSpPr/>
          <p:nvPr/>
        </p:nvCxnSpPr>
        <p:spPr>
          <a:xfrm flipV="1">
            <a:off x="5493463" y="3241749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79E495-16BB-664B-9D39-1E169F924896}"/>
              </a:ext>
            </a:extLst>
          </p:cNvPr>
          <p:cNvCxnSpPr/>
          <p:nvPr/>
        </p:nvCxnSpPr>
        <p:spPr>
          <a:xfrm flipV="1">
            <a:off x="9767942" y="3241748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B65C8F-3D47-9F45-B389-832A7C0EA8D5}"/>
              </a:ext>
            </a:extLst>
          </p:cNvPr>
          <p:cNvCxnSpPr/>
          <p:nvPr/>
        </p:nvCxnSpPr>
        <p:spPr>
          <a:xfrm flipV="1">
            <a:off x="8343115" y="3203111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BE49D1-B4C5-0E49-A6E4-0CA3D90F4DCE}"/>
              </a:ext>
            </a:extLst>
          </p:cNvPr>
          <p:cNvCxnSpPr/>
          <p:nvPr/>
        </p:nvCxnSpPr>
        <p:spPr>
          <a:xfrm flipV="1">
            <a:off x="6918289" y="3241747"/>
            <a:ext cx="0" cy="139207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0FBE15A2-5DED-6940-85D6-FF6F0AE75674}"/>
              </a:ext>
            </a:extLst>
          </p:cNvPr>
          <p:cNvSpPr/>
          <p:nvPr/>
        </p:nvSpPr>
        <p:spPr>
          <a:xfrm>
            <a:off x="3069358" y="6350009"/>
            <a:ext cx="4507493" cy="19201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31777-6D06-2D45-BF5D-EFF2AE771B28}"/>
              </a:ext>
            </a:extLst>
          </p:cNvPr>
          <p:cNvCxnSpPr/>
          <p:nvPr/>
        </p:nvCxnSpPr>
        <p:spPr>
          <a:xfrm>
            <a:off x="3052618" y="6654416"/>
            <a:ext cx="45242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0393E991-1676-4242-92A9-A97F9C5AD9DD}"/>
              </a:ext>
            </a:extLst>
          </p:cNvPr>
          <p:cNvSpPr/>
          <p:nvPr/>
        </p:nvSpPr>
        <p:spPr>
          <a:xfrm>
            <a:off x="8021050" y="5651255"/>
            <a:ext cx="1212376" cy="918062"/>
          </a:xfrm>
          <a:custGeom>
            <a:avLst/>
            <a:gdLst>
              <a:gd name="connsiteX0" fmla="*/ 0 w 7788185"/>
              <a:gd name="connsiteY0" fmla="*/ 1160060 h 1420626"/>
              <a:gd name="connsiteX1" fmla="*/ 1132764 w 7788185"/>
              <a:gd name="connsiteY1" fmla="*/ 354842 h 1420626"/>
              <a:gd name="connsiteX2" fmla="*/ 1746913 w 7788185"/>
              <a:gd name="connsiteY2" fmla="*/ 1419367 h 1420626"/>
              <a:gd name="connsiteX3" fmla="*/ 2224585 w 7788185"/>
              <a:gd name="connsiteY3" fmla="*/ 586854 h 1420626"/>
              <a:gd name="connsiteX4" fmla="*/ 2811439 w 7788185"/>
              <a:gd name="connsiteY4" fmla="*/ 1378424 h 1420626"/>
              <a:gd name="connsiteX5" fmla="*/ 3835021 w 7788185"/>
              <a:gd name="connsiteY5" fmla="*/ 0 h 1420626"/>
              <a:gd name="connsiteX6" fmla="*/ 4749421 w 7788185"/>
              <a:gd name="connsiteY6" fmla="*/ 1378424 h 1420626"/>
              <a:gd name="connsiteX7" fmla="*/ 5622878 w 7788185"/>
              <a:gd name="connsiteY7" fmla="*/ 504967 h 1420626"/>
              <a:gd name="connsiteX8" fmla="*/ 6400800 w 7788185"/>
              <a:gd name="connsiteY8" fmla="*/ 1337481 h 1420626"/>
              <a:gd name="connsiteX9" fmla="*/ 7192370 w 7788185"/>
              <a:gd name="connsiteY9" fmla="*/ 163773 h 1420626"/>
              <a:gd name="connsiteX10" fmla="*/ 7779224 w 7788185"/>
              <a:gd name="connsiteY10" fmla="*/ 887105 h 1420626"/>
              <a:gd name="connsiteX11" fmla="*/ 7492621 w 7788185"/>
              <a:gd name="connsiteY11" fmla="*/ 955344 h 1420626"/>
              <a:gd name="connsiteX0" fmla="*/ 0 w 7779224"/>
              <a:gd name="connsiteY0" fmla="*/ 1160060 h 1420626"/>
              <a:gd name="connsiteX1" fmla="*/ 1132764 w 7779224"/>
              <a:gd name="connsiteY1" fmla="*/ 354842 h 1420626"/>
              <a:gd name="connsiteX2" fmla="*/ 1746913 w 7779224"/>
              <a:gd name="connsiteY2" fmla="*/ 1419367 h 1420626"/>
              <a:gd name="connsiteX3" fmla="*/ 2224585 w 7779224"/>
              <a:gd name="connsiteY3" fmla="*/ 586854 h 1420626"/>
              <a:gd name="connsiteX4" fmla="*/ 2811439 w 7779224"/>
              <a:gd name="connsiteY4" fmla="*/ 1378424 h 1420626"/>
              <a:gd name="connsiteX5" fmla="*/ 3835021 w 7779224"/>
              <a:gd name="connsiteY5" fmla="*/ 0 h 1420626"/>
              <a:gd name="connsiteX6" fmla="*/ 4749421 w 7779224"/>
              <a:gd name="connsiteY6" fmla="*/ 1378424 h 1420626"/>
              <a:gd name="connsiteX7" fmla="*/ 5622878 w 7779224"/>
              <a:gd name="connsiteY7" fmla="*/ 504967 h 1420626"/>
              <a:gd name="connsiteX8" fmla="*/ 6400800 w 7779224"/>
              <a:gd name="connsiteY8" fmla="*/ 1337481 h 1420626"/>
              <a:gd name="connsiteX9" fmla="*/ 7192370 w 7779224"/>
              <a:gd name="connsiteY9" fmla="*/ 163773 h 1420626"/>
              <a:gd name="connsiteX10" fmla="*/ 7779224 w 7779224"/>
              <a:gd name="connsiteY10" fmla="*/ 887105 h 1420626"/>
              <a:gd name="connsiteX0" fmla="*/ 0 w 7192370"/>
              <a:gd name="connsiteY0" fmla="*/ 1160060 h 1420626"/>
              <a:gd name="connsiteX1" fmla="*/ 1132764 w 7192370"/>
              <a:gd name="connsiteY1" fmla="*/ 354842 h 1420626"/>
              <a:gd name="connsiteX2" fmla="*/ 1746913 w 7192370"/>
              <a:gd name="connsiteY2" fmla="*/ 1419367 h 1420626"/>
              <a:gd name="connsiteX3" fmla="*/ 2224585 w 7192370"/>
              <a:gd name="connsiteY3" fmla="*/ 586854 h 1420626"/>
              <a:gd name="connsiteX4" fmla="*/ 2811439 w 7192370"/>
              <a:gd name="connsiteY4" fmla="*/ 1378424 h 1420626"/>
              <a:gd name="connsiteX5" fmla="*/ 3835021 w 7192370"/>
              <a:gd name="connsiteY5" fmla="*/ 0 h 1420626"/>
              <a:gd name="connsiteX6" fmla="*/ 4749421 w 7192370"/>
              <a:gd name="connsiteY6" fmla="*/ 1378424 h 1420626"/>
              <a:gd name="connsiteX7" fmla="*/ 5622878 w 7192370"/>
              <a:gd name="connsiteY7" fmla="*/ 504967 h 1420626"/>
              <a:gd name="connsiteX8" fmla="*/ 6400800 w 7192370"/>
              <a:gd name="connsiteY8" fmla="*/ 1337481 h 1420626"/>
              <a:gd name="connsiteX9" fmla="*/ 7192370 w 7192370"/>
              <a:gd name="connsiteY9" fmla="*/ 163773 h 1420626"/>
              <a:gd name="connsiteX0" fmla="*/ 0 w 7192370"/>
              <a:gd name="connsiteY0" fmla="*/ 1160060 h 1420773"/>
              <a:gd name="connsiteX1" fmla="*/ 600501 w 7192370"/>
              <a:gd name="connsiteY1" fmla="*/ 341194 h 1420773"/>
              <a:gd name="connsiteX2" fmla="*/ 1746913 w 7192370"/>
              <a:gd name="connsiteY2" fmla="*/ 1419367 h 1420773"/>
              <a:gd name="connsiteX3" fmla="*/ 2224585 w 7192370"/>
              <a:gd name="connsiteY3" fmla="*/ 586854 h 1420773"/>
              <a:gd name="connsiteX4" fmla="*/ 2811439 w 7192370"/>
              <a:gd name="connsiteY4" fmla="*/ 1378424 h 1420773"/>
              <a:gd name="connsiteX5" fmla="*/ 3835021 w 7192370"/>
              <a:gd name="connsiteY5" fmla="*/ 0 h 1420773"/>
              <a:gd name="connsiteX6" fmla="*/ 4749421 w 7192370"/>
              <a:gd name="connsiteY6" fmla="*/ 1378424 h 1420773"/>
              <a:gd name="connsiteX7" fmla="*/ 5622878 w 7192370"/>
              <a:gd name="connsiteY7" fmla="*/ 504967 h 1420773"/>
              <a:gd name="connsiteX8" fmla="*/ 6400800 w 7192370"/>
              <a:gd name="connsiteY8" fmla="*/ 1337481 h 1420773"/>
              <a:gd name="connsiteX9" fmla="*/ 7192370 w 7192370"/>
              <a:gd name="connsiteY9" fmla="*/ 163773 h 1420773"/>
              <a:gd name="connsiteX0" fmla="*/ 0 w 7192370"/>
              <a:gd name="connsiteY0" fmla="*/ 1160060 h 1434403"/>
              <a:gd name="connsiteX1" fmla="*/ 600501 w 7192370"/>
              <a:gd name="connsiteY1" fmla="*/ 341194 h 1434403"/>
              <a:gd name="connsiteX2" fmla="*/ 1351128 w 7192370"/>
              <a:gd name="connsiteY2" fmla="*/ 1433015 h 1434403"/>
              <a:gd name="connsiteX3" fmla="*/ 2224585 w 7192370"/>
              <a:gd name="connsiteY3" fmla="*/ 586854 h 1434403"/>
              <a:gd name="connsiteX4" fmla="*/ 2811439 w 7192370"/>
              <a:gd name="connsiteY4" fmla="*/ 1378424 h 1434403"/>
              <a:gd name="connsiteX5" fmla="*/ 3835021 w 7192370"/>
              <a:gd name="connsiteY5" fmla="*/ 0 h 1434403"/>
              <a:gd name="connsiteX6" fmla="*/ 4749421 w 7192370"/>
              <a:gd name="connsiteY6" fmla="*/ 1378424 h 1434403"/>
              <a:gd name="connsiteX7" fmla="*/ 5622878 w 7192370"/>
              <a:gd name="connsiteY7" fmla="*/ 504967 h 1434403"/>
              <a:gd name="connsiteX8" fmla="*/ 6400800 w 7192370"/>
              <a:gd name="connsiteY8" fmla="*/ 1337481 h 1434403"/>
              <a:gd name="connsiteX9" fmla="*/ 7192370 w 7192370"/>
              <a:gd name="connsiteY9" fmla="*/ 163773 h 1434403"/>
              <a:gd name="connsiteX0" fmla="*/ 0 w 7192370"/>
              <a:gd name="connsiteY0" fmla="*/ 1009935 h 1284278"/>
              <a:gd name="connsiteX1" fmla="*/ 600501 w 7192370"/>
              <a:gd name="connsiteY1" fmla="*/ 191069 h 1284278"/>
              <a:gd name="connsiteX2" fmla="*/ 1351128 w 7192370"/>
              <a:gd name="connsiteY2" fmla="*/ 1282890 h 1284278"/>
              <a:gd name="connsiteX3" fmla="*/ 2224585 w 7192370"/>
              <a:gd name="connsiteY3" fmla="*/ 436729 h 1284278"/>
              <a:gd name="connsiteX4" fmla="*/ 2811439 w 7192370"/>
              <a:gd name="connsiteY4" fmla="*/ 1228299 h 1284278"/>
              <a:gd name="connsiteX5" fmla="*/ 4230806 w 7192370"/>
              <a:gd name="connsiteY5" fmla="*/ 0 h 1284278"/>
              <a:gd name="connsiteX6" fmla="*/ 4749421 w 7192370"/>
              <a:gd name="connsiteY6" fmla="*/ 1228299 h 1284278"/>
              <a:gd name="connsiteX7" fmla="*/ 5622878 w 7192370"/>
              <a:gd name="connsiteY7" fmla="*/ 354842 h 1284278"/>
              <a:gd name="connsiteX8" fmla="*/ 6400800 w 7192370"/>
              <a:gd name="connsiteY8" fmla="*/ 1187356 h 1284278"/>
              <a:gd name="connsiteX9" fmla="*/ 7192370 w 7192370"/>
              <a:gd name="connsiteY9" fmla="*/ 13648 h 1284278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22878 w 7192370"/>
              <a:gd name="connsiteY7" fmla="*/ 354845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400800 w 7192370"/>
              <a:gd name="connsiteY8" fmla="*/ 1187359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558352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192370"/>
              <a:gd name="connsiteY0" fmla="*/ 1009938 h 1284281"/>
              <a:gd name="connsiteX1" fmla="*/ 600501 w 7192370"/>
              <a:gd name="connsiteY1" fmla="*/ 191072 h 1284281"/>
              <a:gd name="connsiteX2" fmla="*/ 1351128 w 7192370"/>
              <a:gd name="connsiteY2" fmla="*/ 1282893 h 1284281"/>
              <a:gd name="connsiteX3" fmla="*/ 2224585 w 7192370"/>
              <a:gd name="connsiteY3" fmla="*/ 436732 h 1284281"/>
              <a:gd name="connsiteX4" fmla="*/ 2811439 w 7192370"/>
              <a:gd name="connsiteY4" fmla="*/ 1228302 h 1284281"/>
              <a:gd name="connsiteX5" fmla="*/ 4230806 w 7192370"/>
              <a:gd name="connsiteY5" fmla="*/ 3 h 1284281"/>
              <a:gd name="connsiteX6" fmla="*/ 4694829 w 7192370"/>
              <a:gd name="connsiteY6" fmla="*/ 1241950 h 1284281"/>
              <a:gd name="connsiteX7" fmla="*/ 5663821 w 7192370"/>
              <a:gd name="connsiteY7" fmla="*/ 368493 h 1284281"/>
              <a:gd name="connsiteX8" fmla="*/ 6264322 w 7192370"/>
              <a:gd name="connsiteY8" fmla="*/ 1201007 h 1284281"/>
              <a:gd name="connsiteX9" fmla="*/ 7192370 w 7192370"/>
              <a:gd name="connsiteY9" fmla="*/ 13651 h 1284281"/>
              <a:gd name="connsiteX0" fmla="*/ 0 w 7055892"/>
              <a:gd name="connsiteY0" fmla="*/ 1009938 h 1284281"/>
              <a:gd name="connsiteX1" fmla="*/ 600501 w 7055892"/>
              <a:gd name="connsiteY1" fmla="*/ 191072 h 1284281"/>
              <a:gd name="connsiteX2" fmla="*/ 1351128 w 7055892"/>
              <a:gd name="connsiteY2" fmla="*/ 1282893 h 1284281"/>
              <a:gd name="connsiteX3" fmla="*/ 2224585 w 7055892"/>
              <a:gd name="connsiteY3" fmla="*/ 436732 h 1284281"/>
              <a:gd name="connsiteX4" fmla="*/ 2811439 w 7055892"/>
              <a:gd name="connsiteY4" fmla="*/ 1228302 h 1284281"/>
              <a:gd name="connsiteX5" fmla="*/ 4230806 w 7055892"/>
              <a:gd name="connsiteY5" fmla="*/ 3 h 1284281"/>
              <a:gd name="connsiteX6" fmla="*/ 4694829 w 7055892"/>
              <a:gd name="connsiteY6" fmla="*/ 1241950 h 1284281"/>
              <a:gd name="connsiteX7" fmla="*/ 5663821 w 7055892"/>
              <a:gd name="connsiteY7" fmla="*/ 368493 h 1284281"/>
              <a:gd name="connsiteX8" fmla="*/ 6264322 w 7055892"/>
              <a:gd name="connsiteY8" fmla="*/ 1201007 h 1284281"/>
              <a:gd name="connsiteX9" fmla="*/ 7055892 w 7055892"/>
              <a:gd name="connsiteY9" fmla="*/ 54594 h 128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5892" h="1284281">
                <a:moveTo>
                  <a:pt x="0" y="1009938"/>
                </a:moveTo>
                <a:cubicBezTo>
                  <a:pt x="420806" y="585720"/>
                  <a:pt x="375313" y="145580"/>
                  <a:pt x="600501" y="191072"/>
                </a:cubicBezTo>
                <a:cubicBezTo>
                  <a:pt x="825689" y="236565"/>
                  <a:pt x="1080447" y="1241950"/>
                  <a:pt x="1351128" y="1282893"/>
                </a:cubicBezTo>
                <a:cubicBezTo>
                  <a:pt x="1621809" y="1323836"/>
                  <a:pt x="1981200" y="445830"/>
                  <a:pt x="2224585" y="436732"/>
                </a:cubicBezTo>
                <a:cubicBezTo>
                  <a:pt x="2467970" y="427634"/>
                  <a:pt x="2477069" y="1301090"/>
                  <a:pt x="2811439" y="1228302"/>
                </a:cubicBezTo>
                <a:cubicBezTo>
                  <a:pt x="3145809" y="1155514"/>
                  <a:pt x="3916908" y="-2272"/>
                  <a:pt x="4230806" y="3"/>
                </a:cubicBezTo>
                <a:cubicBezTo>
                  <a:pt x="4544704" y="2278"/>
                  <a:pt x="4087503" y="1248774"/>
                  <a:pt x="4694829" y="1241950"/>
                </a:cubicBezTo>
                <a:cubicBezTo>
                  <a:pt x="5302155" y="1235126"/>
                  <a:pt x="5402239" y="375317"/>
                  <a:pt x="5663821" y="368493"/>
                </a:cubicBezTo>
                <a:cubicBezTo>
                  <a:pt x="5925403" y="361669"/>
                  <a:pt x="6032310" y="1253323"/>
                  <a:pt x="6264322" y="1201007"/>
                </a:cubicBezTo>
                <a:cubicBezTo>
                  <a:pt x="6496334" y="1148691"/>
                  <a:pt x="6826155" y="129657"/>
                  <a:pt x="7055892" y="5459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5543AC-120A-4C47-B2BF-6FD438DE971C}"/>
              </a:ext>
            </a:extLst>
          </p:cNvPr>
          <p:cNvCxnSpPr/>
          <p:nvPr/>
        </p:nvCxnSpPr>
        <p:spPr>
          <a:xfrm>
            <a:off x="8021050" y="6653476"/>
            <a:ext cx="12123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DF17B3-40EF-0848-B42C-0B7404F6CB96}"/>
              </a:ext>
            </a:extLst>
          </p:cNvPr>
          <p:cNvGrpSpPr/>
          <p:nvPr/>
        </p:nvGrpSpPr>
        <p:grpSpPr>
          <a:xfrm flipH="1">
            <a:off x="8340289" y="2580819"/>
            <a:ext cx="1414006" cy="523220"/>
            <a:chOff x="1219200" y="4876799"/>
            <a:chExt cx="5181605" cy="1384995"/>
          </a:xfrm>
        </p:grpSpPr>
        <p:sp>
          <p:nvSpPr>
            <p:cNvPr id="28" name="Rectangular Callout 27">
              <a:extLst>
                <a:ext uri="{FF2B5EF4-FFF2-40B4-BE49-F238E27FC236}">
                  <a16:creationId xmlns:a16="http://schemas.microsoft.com/office/drawing/2014/main" id="{07929A2C-3161-5E42-9193-EA2A1A0F371A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8856"/>
                <a:gd name="adj2" fmla="val 1129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E6A61-BAA5-604D-926E-F069FBD7C198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09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3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C8AF-8C40-3D4E-A83B-B4E98B10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Non-Return to Zero (NRZ)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592A-8629-764E-BBBC-8AC726ED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471"/>
          </a:xfrm>
        </p:spPr>
        <p:txBody>
          <a:bodyPr>
            <a:normAutofit/>
          </a:bodyPr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High signal, 0  Low signal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Problem: long strings of 0 or 1 cause </a:t>
            </a:r>
            <a:r>
              <a:rPr lang="en-US" i="1" dirty="0" err="1">
                <a:sym typeface="Wingdings" pitchFamily="2" charset="2"/>
              </a:rPr>
              <a:t>desynchronizationI</a:t>
            </a:r>
            <a:endParaRPr lang="en-US" i="1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How to distinguish lots of 0s from no signal at all?!</a:t>
            </a:r>
          </a:p>
          <a:p>
            <a:pPr lvl="1"/>
            <a:r>
              <a:rPr lang="en-US" dirty="0">
                <a:sym typeface="Wingdings" pitchFamily="2" charset="2"/>
              </a:rPr>
              <a:t>How to recover the clock during lots of 1s?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8513C1-E0F7-A84A-9CA8-47F17719EDB5}"/>
              </a:ext>
            </a:extLst>
          </p:cNvPr>
          <p:cNvCxnSpPr/>
          <p:nvPr/>
        </p:nvCxnSpPr>
        <p:spPr>
          <a:xfrm flipV="1">
            <a:off x="2941354" y="2835162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826EDA-B220-564E-9CF6-04BE3561FB39}"/>
              </a:ext>
            </a:extLst>
          </p:cNvPr>
          <p:cNvCxnSpPr/>
          <p:nvPr/>
        </p:nvCxnSpPr>
        <p:spPr>
          <a:xfrm flipV="1">
            <a:off x="9930372" y="2835162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D29EFD-055B-564A-AEED-3C313471C54E}"/>
              </a:ext>
            </a:extLst>
          </p:cNvPr>
          <p:cNvCxnSpPr/>
          <p:nvPr/>
        </p:nvCxnSpPr>
        <p:spPr>
          <a:xfrm flipV="1">
            <a:off x="7600702" y="2835162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C52361-D0B7-A447-B744-017A9F5B2B56}"/>
              </a:ext>
            </a:extLst>
          </p:cNvPr>
          <p:cNvCxnSpPr/>
          <p:nvPr/>
        </p:nvCxnSpPr>
        <p:spPr>
          <a:xfrm flipV="1">
            <a:off x="8377260" y="2835162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B34D8E-1764-2240-9DFB-47C4D525ED28}"/>
              </a:ext>
            </a:extLst>
          </p:cNvPr>
          <p:cNvCxnSpPr/>
          <p:nvPr/>
        </p:nvCxnSpPr>
        <p:spPr>
          <a:xfrm flipV="1">
            <a:off x="9153818" y="2835162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1F901-C4FE-C940-B42F-953A0E52B9CE}"/>
              </a:ext>
            </a:extLst>
          </p:cNvPr>
          <p:cNvCxnSpPr/>
          <p:nvPr/>
        </p:nvCxnSpPr>
        <p:spPr>
          <a:xfrm flipV="1">
            <a:off x="2164796" y="2835162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49735-A0EC-3A4D-B64C-BB280F5B4081}"/>
              </a:ext>
            </a:extLst>
          </p:cNvPr>
          <p:cNvCxnSpPr/>
          <p:nvPr/>
        </p:nvCxnSpPr>
        <p:spPr>
          <a:xfrm flipV="1">
            <a:off x="3717912" y="2835162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A148B4-93AD-7647-8DB7-7E9BA90B7D79}"/>
              </a:ext>
            </a:extLst>
          </p:cNvPr>
          <p:cNvCxnSpPr/>
          <p:nvPr/>
        </p:nvCxnSpPr>
        <p:spPr>
          <a:xfrm flipV="1">
            <a:off x="4494470" y="2835162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C6005D-94C4-A347-9715-BFB4EB3F960F}"/>
              </a:ext>
            </a:extLst>
          </p:cNvPr>
          <p:cNvCxnSpPr/>
          <p:nvPr/>
        </p:nvCxnSpPr>
        <p:spPr>
          <a:xfrm flipV="1">
            <a:off x="5271028" y="2835162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46DDDC-3C15-7F47-8B87-8B90F5B1CA95}"/>
              </a:ext>
            </a:extLst>
          </p:cNvPr>
          <p:cNvCxnSpPr/>
          <p:nvPr/>
        </p:nvCxnSpPr>
        <p:spPr>
          <a:xfrm flipV="1">
            <a:off x="6047586" y="2835162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F3A03A-9139-0345-9E74-0AD555CF3E30}"/>
              </a:ext>
            </a:extLst>
          </p:cNvPr>
          <p:cNvCxnSpPr/>
          <p:nvPr/>
        </p:nvCxnSpPr>
        <p:spPr>
          <a:xfrm flipV="1">
            <a:off x="6824144" y="2835162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AB296B-0319-ED49-9351-51DBF70FA3D0}"/>
              </a:ext>
            </a:extLst>
          </p:cNvPr>
          <p:cNvCxnSpPr/>
          <p:nvPr/>
        </p:nvCxnSpPr>
        <p:spPr>
          <a:xfrm>
            <a:off x="2164796" y="4840200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936B60-D49D-464A-86CF-A14CA5B7C220}"/>
              </a:ext>
            </a:extLst>
          </p:cNvPr>
          <p:cNvCxnSpPr/>
          <p:nvPr/>
        </p:nvCxnSpPr>
        <p:spPr>
          <a:xfrm flipV="1">
            <a:off x="2561032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2AE1AB-E433-4A45-A2C5-6E6945F8D65E}"/>
              </a:ext>
            </a:extLst>
          </p:cNvPr>
          <p:cNvCxnSpPr/>
          <p:nvPr/>
        </p:nvCxnSpPr>
        <p:spPr>
          <a:xfrm>
            <a:off x="2561032" y="4280641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E10CEF-542F-724B-8487-7A73662B49F8}"/>
              </a:ext>
            </a:extLst>
          </p:cNvPr>
          <p:cNvCxnSpPr/>
          <p:nvPr/>
        </p:nvCxnSpPr>
        <p:spPr>
          <a:xfrm>
            <a:off x="2941354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B9F23D-EF69-BB4F-B8D1-12AD813198C5}"/>
              </a:ext>
            </a:extLst>
          </p:cNvPr>
          <p:cNvCxnSpPr/>
          <p:nvPr/>
        </p:nvCxnSpPr>
        <p:spPr>
          <a:xfrm>
            <a:off x="2941354" y="4840200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1BC659-A24E-5A47-A97D-F8F3C4ADA3C1}"/>
              </a:ext>
            </a:extLst>
          </p:cNvPr>
          <p:cNvCxnSpPr/>
          <p:nvPr/>
        </p:nvCxnSpPr>
        <p:spPr>
          <a:xfrm flipV="1">
            <a:off x="3337590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6A8876-7BBA-C94D-AE2B-1FF71361D32D}"/>
              </a:ext>
            </a:extLst>
          </p:cNvPr>
          <p:cNvCxnSpPr/>
          <p:nvPr/>
        </p:nvCxnSpPr>
        <p:spPr>
          <a:xfrm>
            <a:off x="3337590" y="4280641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6B2B52-A273-6142-985C-E60664D40DEB}"/>
              </a:ext>
            </a:extLst>
          </p:cNvPr>
          <p:cNvCxnSpPr/>
          <p:nvPr/>
        </p:nvCxnSpPr>
        <p:spPr>
          <a:xfrm>
            <a:off x="3717912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6798FA-13C5-7D44-A227-B93C32E48AF8}"/>
              </a:ext>
            </a:extLst>
          </p:cNvPr>
          <p:cNvCxnSpPr/>
          <p:nvPr/>
        </p:nvCxnSpPr>
        <p:spPr>
          <a:xfrm>
            <a:off x="3730654" y="4840200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29C6B1-B3CE-4F44-961A-585A609256E6}"/>
              </a:ext>
            </a:extLst>
          </p:cNvPr>
          <p:cNvCxnSpPr/>
          <p:nvPr/>
        </p:nvCxnSpPr>
        <p:spPr>
          <a:xfrm flipV="1">
            <a:off x="4126890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F92B66-899D-1442-B921-D5C3B5E88F7E}"/>
              </a:ext>
            </a:extLst>
          </p:cNvPr>
          <p:cNvCxnSpPr/>
          <p:nvPr/>
        </p:nvCxnSpPr>
        <p:spPr>
          <a:xfrm>
            <a:off x="4126890" y="4280641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D96E79-9045-3B47-8A75-498ABF7C5C99}"/>
              </a:ext>
            </a:extLst>
          </p:cNvPr>
          <p:cNvCxnSpPr/>
          <p:nvPr/>
        </p:nvCxnSpPr>
        <p:spPr>
          <a:xfrm>
            <a:off x="4507212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B61BBA-DFCA-AF48-8B00-7E19F136EA41}"/>
              </a:ext>
            </a:extLst>
          </p:cNvPr>
          <p:cNvCxnSpPr/>
          <p:nvPr/>
        </p:nvCxnSpPr>
        <p:spPr>
          <a:xfrm>
            <a:off x="4491295" y="4840200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55A0F7-A4AE-F049-9001-17D2B337BF77}"/>
              </a:ext>
            </a:extLst>
          </p:cNvPr>
          <p:cNvCxnSpPr/>
          <p:nvPr/>
        </p:nvCxnSpPr>
        <p:spPr>
          <a:xfrm flipV="1">
            <a:off x="4887531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21D6C3-68BF-4647-9B5B-427DDC614078}"/>
              </a:ext>
            </a:extLst>
          </p:cNvPr>
          <p:cNvCxnSpPr/>
          <p:nvPr/>
        </p:nvCxnSpPr>
        <p:spPr>
          <a:xfrm>
            <a:off x="4887531" y="4280641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FB2044-9120-F042-BC3A-5AC64C7A7D61}"/>
              </a:ext>
            </a:extLst>
          </p:cNvPr>
          <p:cNvCxnSpPr/>
          <p:nvPr/>
        </p:nvCxnSpPr>
        <p:spPr>
          <a:xfrm>
            <a:off x="5267853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2DE6A9-73B3-9142-997C-F2D2283B6C26}"/>
              </a:ext>
            </a:extLst>
          </p:cNvPr>
          <p:cNvCxnSpPr/>
          <p:nvPr/>
        </p:nvCxnSpPr>
        <p:spPr>
          <a:xfrm>
            <a:off x="5259203" y="4840200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D0D1E6-B6E4-F44B-87EE-7F2560826ED0}"/>
              </a:ext>
            </a:extLst>
          </p:cNvPr>
          <p:cNvCxnSpPr/>
          <p:nvPr/>
        </p:nvCxnSpPr>
        <p:spPr>
          <a:xfrm flipV="1">
            <a:off x="5655439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075DB8-934D-6544-B4E0-5D42B0B9537B}"/>
              </a:ext>
            </a:extLst>
          </p:cNvPr>
          <p:cNvCxnSpPr/>
          <p:nvPr/>
        </p:nvCxnSpPr>
        <p:spPr>
          <a:xfrm>
            <a:off x="5655439" y="4280641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086BE1-A220-0B41-8F7D-7B259A896957}"/>
              </a:ext>
            </a:extLst>
          </p:cNvPr>
          <p:cNvCxnSpPr/>
          <p:nvPr/>
        </p:nvCxnSpPr>
        <p:spPr>
          <a:xfrm>
            <a:off x="6035761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3D428E-4FD9-B34C-A794-3CD0E21B508E}"/>
              </a:ext>
            </a:extLst>
          </p:cNvPr>
          <p:cNvCxnSpPr/>
          <p:nvPr/>
        </p:nvCxnSpPr>
        <p:spPr>
          <a:xfrm>
            <a:off x="6047586" y="4840200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F7E937-288C-024C-966D-A99266CD8867}"/>
              </a:ext>
            </a:extLst>
          </p:cNvPr>
          <p:cNvCxnSpPr/>
          <p:nvPr/>
        </p:nvCxnSpPr>
        <p:spPr>
          <a:xfrm flipV="1">
            <a:off x="6443822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F2CC79-B1CC-4941-80E6-A422ADC67BEE}"/>
              </a:ext>
            </a:extLst>
          </p:cNvPr>
          <p:cNvCxnSpPr/>
          <p:nvPr/>
        </p:nvCxnSpPr>
        <p:spPr>
          <a:xfrm>
            <a:off x="6443822" y="4280641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9AC368-5C7E-7F40-B820-36244FEFD0C0}"/>
              </a:ext>
            </a:extLst>
          </p:cNvPr>
          <p:cNvCxnSpPr/>
          <p:nvPr/>
        </p:nvCxnSpPr>
        <p:spPr>
          <a:xfrm>
            <a:off x="6824144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3C8912-5645-3947-AA2B-754DC4574BEC}"/>
              </a:ext>
            </a:extLst>
          </p:cNvPr>
          <p:cNvCxnSpPr/>
          <p:nvPr/>
        </p:nvCxnSpPr>
        <p:spPr>
          <a:xfrm>
            <a:off x="6832342" y="483337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6B563A-D20A-4347-8A9E-1404DBD04056}"/>
              </a:ext>
            </a:extLst>
          </p:cNvPr>
          <p:cNvCxnSpPr/>
          <p:nvPr/>
        </p:nvCxnSpPr>
        <p:spPr>
          <a:xfrm flipV="1">
            <a:off x="7228578" y="42738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85C00C-B856-2B41-BBCD-7C793AD922DB}"/>
              </a:ext>
            </a:extLst>
          </p:cNvPr>
          <p:cNvCxnSpPr/>
          <p:nvPr/>
        </p:nvCxnSpPr>
        <p:spPr>
          <a:xfrm>
            <a:off x="7228578" y="427381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E81C26-FD51-5F4F-A09A-9C34051CCD66}"/>
              </a:ext>
            </a:extLst>
          </p:cNvPr>
          <p:cNvCxnSpPr/>
          <p:nvPr/>
        </p:nvCxnSpPr>
        <p:spPr>
          <a:xfrm>
            <a:off x="7608900" y="427381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13ADA2-0BEF-F440-90B2-676B392245DD}"/>
              </a:ext>
            </a:extLst>
          </p:cNvPr>
          <p:cNvCxnSpPr/>
          <p:nvPr/>
        </p:nvCxnSpPr>
        <p:spPr>
          <a:xfrm>
            <a:off x="7600702" y="4833375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AB191E-77B9-0D44-B299-D08E4AC3D6F1}"/>
              </a:ext>
            </a:extLst>
          </p:cNvPr>
          <p:cNvCxnSpPr/>
          <p:nvPr/>
        </p:nvCxnSpPr>
        <p:spPr>
          <a:xfrm flipV="1">
            <a:off x="7996938" y="4273816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C0A8E37-71D0-044E-B18D-EEFE88C8A891}"/>
              </a:ext>
            </a:extLst>
          </p:cNvPr>
          <p:cNvCxnSpPr/>
          <p:nvPr/>
        </p:nvCxnSpPr>
        <p:spPr>
          <a:xfrm>
            <a:off x="7996938" y="4273816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45040BF-2EAD-0C48-BCA1-E1C65B1B8BDB}"/>
              </a:ext>
            </a:extLst>
          </p:cNvPr>
          <p:cNvCxnSpPr/>
          <p:nvPr/>
        </p:nvCxnSpPr>
        <p:spPr>
          <a:xfrm>
            <a:off x="8377260" y="4273816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6BF87D-E2B6-5041-8FB7-11F0A58406AB}"/>
              </a:ext>
            </a:extLst>
          </p:cNvPr>
          <p:cNvCxnSpPr/>
          <p:nvPr/>
        </p:nvCxnSpPr>
        <p:spPr>
          <a:xfrm>
            <a:off x="8371810" y="4840200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D26A7-5723-5541-A7A9-0991969F1DE3}"/>
              </a:ext>
            </a:extLst>
          </p:cNvPr>
          <p:cNvCxnSpPr/>
          <p:nvPr/>
        </p:nvCxnSpPr>
        <p:spPr>
          <a:xfrm flipV="1">
            <a:off x="8768046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0269FF-40BF-ED4E-B49E-7B54DE3F7B72}"/>
              </a:ext>
            </a:extLst>
          </p:cNvPr>
          <p:cNvCxnSpPr/>
          <p:nvPr/>
        </p:nvCxnSpPr>
        <p:spPr>
          <a:xfrm>
            <a:off x="8768046" y="4280641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BDDF61-FE26-4B4C-92DF-3444EAFF95ED}"/>
              </a:ext>
            </a:extLst>
          </p:cNvPr>
          <p:cNvCxnSpPr/>
          <p:nvPr/>
        </p:nvCxnSpPr>
        <p:spPr>
          <a:xfrm>
            <a:off x="9148368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B7B01E6-5F24-F94C-A49C-A696214EE7BC}"/>
              </a:ext>
            </a:extLst>
          </p:cNvPr>
          <p:cNvCxnSpPr/>
          <p:nvPr/>
        </p:nvCxnSpPr>
        <p:spPr>
          <a:xfrm>
            <a:off x="9153814" y="4840200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094CDC-2FFC-A148-A0C4-955D68C0464C}"/>
              </a:ext>
            </a:extLst>
          </p:cNvPr>
          <p:cNvCxnSpPr/>
          <p:nvPr/>
        </p:nvCxnSpPr>
        <p:spPr>
          <a:xfrm flipV="1">
            <a:off x="9550050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7439D5-223A-534F-B4C5-EAEC6836ECFE}"/>
              </a:ext>
            </a:extLst>
          </p:cNvPr>
          <p:cNvCxnSpPr/>
          <p:nvPr/>
        </p:nvCxnSpPr>
        <p:spPr>
          <a:xfrm>
            <a:off x="9550050" y="4280641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85C567-8A38-7048-837C-AFA2A9241B8B}"/>
              </a:ext>
            </a:extLst>
          </p:cNvPr>
          <p:cNvCxnSpPr/>
          <p:nvPr/>
        </p:nvCxnSpPr>
        <p:spPr>
          <a:xfrm>
            <a:off x="9930372" y="4280641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47C03D8-BF47-7941-A376-7513A284DEFF}"/>
              </a:ext>
            </a:extLst>
          </p:cNvPr>
          <p:cNvSpPr txBox="1"/>
          <p:nvPr/>
        </p:nvSpPr>
        <p:spPr>
          <a:xfrm>
            <a:off x="1182608" y="4322762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2DAD78-31A5-2A4A-99D5-E78B9CF1BDB2}"/>
              </a:ext>
            </a:extLst>
          </p:cNvPr>
          <p:cNvSpPr txBox="1"/>
          <p:nvPr/>
        </p:nvSpPr>
        <p:spPr>
          <a:xfrm>
            <a:off x="1259423" y="319572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EC93E6-4E0E-284C-ACA5-BFC2F2DFA82E}"/>
              </a:ext>
            </a:extLst>
          </p:cNvPr>
          <p:cNvCxnSpPr/>
          <p:nvPr/>
        </p:nvCxnSpPr>
        <p:spPr>
          <a:xfrm>
            <a:off x="2164796" y="3657389"/>
            <a:ext cx="15658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733483-E543-3146-A351-46EBF532C923}"/>
              </a:ext>
            </a:extLst>
          </p:cNvPr>
          <p:cNvCxnSpPr/>
          <p:nvPr/>
        </p:nvCxnSpPr>
        <p:spPr>
          <a:xfrm flipV="1">
            <a:off x="3730654" y="3079638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A198AF0-08B3-E549-B7B4-982771E0E2C9}"/>
              </a:ext>
            </a:extLst>
          </p:cNvPr>
          <p:cNvCxnSpPr/>
          <p:nvPr/>
        </p:nvCxnSpPr>
        <p:spPr>
          <a:xfrm>
            <a:off x="3717912" y="3079638"/>
            <a:ext cx="77655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DFB7E1-0AB7-0B40-89FF-DC977D8861AF}"/>
              </a:ext>
            </a:extLst>
          </p:cNvPr>
          <p:cNvCxnSpPr/>
          <p:nvPr/>
        </p:nvCxnSpPr>
        <p:spPr>
          <a:xfrm>
            <a:off x="4507212" y="3079638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3B516E-84C1-F948-8207-E018A1D30663}"/>
              </a:ext>
            </a:extLst>
          </p:cNvPr>
          <p:cNvCxnSpPr/>
          <p:nvPr/>
        </p:nvCxnSpPr>
        <p:spPr>
          <a:xfrm>
            <a:off x="4507212" y="3657389"/>
            <a:ext cx="7638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90B4213-F532-1E4F-B23E-94C33EBCE2E2}"/>
              </a:ext>
            </a:extLst>
          </p:cNvPr>
          <p:cNvCxnSpPr/>
          <p:nvPr/>
        </p:nvCxnSpPr>
        <p:spPr>
          <a:xfrm flipV="1">
            <a:off x="5271028" y="3079638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3BBB71-589F-1C4B-B476-8C3F17A3FD57}"/>
              </a:ext>
            </a:extLst>
          </p:cNvPr>
          <p:cNvCxnSpPr/>
          <p:nvPr/>
        </p:nvCxnSpPr>
        <p:spPr>
          <a:xfrm>
            <a:off x="5271028" y="3079638"/>
            <a:ext cx="76473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F9C3BB2-6E4F-754C-BC69-34DFEE942973}"/>
              </a:ext>
            </a:extLst>
          </p:cNvPr>
          <p:cNvCxnSpPr/>
          <p:nvPr/>
        </p:nvCxnSpPr>
        <p:spPr>
          <a:xfrm>
            <a:off x="6035761" y="3079638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75E0B2-D10D-684E-A30E-17B2FABA5CA5}"/>
              </a:ext>
            </a:extLst>
          </p:cNvPr>
          <p:cNvCxnSpPr/>
          <p:nvPr/>
        </p:nvCxnSpPr>
        <p:spPr>
          <a:xfrm>
            <a:off x="6047586" y="3657389"/>
            <a:ext cx="78475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DDBEA0C-11DF-E849-91D1-D6C85AA91AD5}"/>
              </a:ext>
            </a:extLst>
          </p:cNvPr>
          <p:cNvCxnSpPr/>
          <p:nvPr/>
        </p:nvCxnSpPr>
        <p:spPr>
          <a:xfrm flipV="1">
            <a:off x="6832342" y="3079638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FC49256-7213-5543-AE2B-A4CB64BE334A}"/>
              </a:ext>
            </a:extLst>
          </p:cNvPr>
          <p:cNvCxnSpPr/>
          <p:nvPr/>
        </p:nvCxnSpPr>
        <p:spPr>
          <a:xfrm>
            <a:off x="6824144" y="3079638"/>
            <a:ext cx="155311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D0F97CB-88E9-244A-8C50-740A7EFFAF00}"/>
              </a:ext>
            </a:extLst>
          </p:cNvPr>
          <p:cNvCxnSpPr/>
          <p:nvPr/>
        </p:nvCxnSpPr>
        <p:spPr>
          <a:xfrm>
            <a:off x="8377260" y="3079638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4F9CDF-FC69-BD43-8932-E129433E4D91}"/>
              </a:ext>
            </a:extLst>
          </p:cNvPr>
          <p:cNvCxnSpPr/>
          <p:nvPr/>
        </p:nvCxnSpPr>
        <p:spPr>
          <a:xfrm>
            <a:off x="8377260" y="3657389"/>
            <a:ext cx="155311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30A7FC1-0F46-4D4B-B137-DDA7BA7B1AEC}"/>
              </a:ext>
            </a:extLst>
          </p:cNvPr>
          <p:cNvSpPr txBox="1"/>
          <p:nvPr/>
        </p:nvSpPr>
        <p:spPr>
          <a:xfrm>
            <a:off x="2383740" y="23734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99DD77-0FB9-D446-9264-0D0686EE0D2B}"/>
              </a:ext>
            </a:extLst>
          </p:cNvPr>
          <p:cNvSpPr txBox="1"/>
          <p:nvPr/>
        </p:nvSpPr>
        <p:spPr>
          <a:xfrm>
            <a:off x="3160298" y="23734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6C726B-DDE4-D147-97A5-93DA93780A07}"/>
              </a:ext>
            </a:extLst>
          </p:cNvPr>
          <p:cNvSpPr txBox="1"/>
          <p:nvPr/>
        </p:nvSpPr>
        <p:spPr>
          <a:xfrm>
            <a:off x="4710239" y="23734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E05BC2-C751-8745-AC74-7C249A0D25E8}"/>
              </a:ext>
            </a:extLst>
          </p:cNvPr>
          <p:cNvSpPr txBox="1"/>
          <p:nvPr/>
        </p:nvSpPr>
        <p:spPr>
          <a:xfrm>
            <a:off x="6266530" y="23734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25AD38-CB93-894A-851B-07D42723F05D}"/>
              </a:ext>
            </a:extLst>
          </p:cNvPr>
          <p:cNvSpPr txBox="1"/>
          <p:nvPr/>
        </p:nvSpPr>
        <p:spPr>
          <a:xfrm>
            <a:off x="8590754" y="23734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20A5F7-BD4F-794B-B896-78800D0E6A36}"/>
              </a:ext>
            </a:extLst>
          </p:cNvPr>
          <p:cNvSpPr txBox="1"/>
          <p:nvPr/>
        </p:nvSpPr>
        <p:spPr>
          <a:xfrm>
            <a:off x="9372758" y="23734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4422C6-F19C-FE47-948D-059D068E4FB8}"/>
              </a:ext>
            </a:extLst>
          </p:cNvPr>
          <p:cNvSpPr txBox="1"/>
          <p:nvPr/>
        </p:nvSpPr>
        <p:spPr>
          <a:xfrm>
            <a:off x="7819646" y="23734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7F7DB9-F65D-9E49-92FC-7959C52010C7}"/>
              </a:ext>
            </a:extLst>
          </p:cNvPr>
          <p:cNvSpPr txBox="1"/>
          <p:nvPr/>
        </p:nvSpPr>
        <p:spPr>
          <a:xfrm>
            <a:off x="7051286" y="23734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F01370-57A8-E849-B392-0FB30204949C}"/>
              </a:ext>
            </a:extLst>
          </p:cNvPr>
          <p:cNvSpPr txBox="1"/>
          <p:nvPr/>
        </p:nvSpPr>
        <p:spPr>
          <a:xfrm>
            <a:off x="5476102" y="23734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E93CD3-03D3-C44E-9B77-B47296A55D0F}"/>
              </a:ext>
            </a:extLst>
          </p:cNvPr>
          <p:cNvSpPr txBox="1"/>
          <p:nvPr/>
        </p:nvSpPr>
        <p:spPr>
          <a:xfrm>
            <a:off x="3949598" y="23734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859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FB99-85D4-3549-9123-68CC1748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344B-EB21-F840-91D1-D2A46BF3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How to recover the clock during sequences of 1s or 0s?!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28CC23-5D0A-9144-981E-93B1096DFFD4}"/>
              </a:ext>
            </a:extLst>
          </p:cNvPr>
          <p:cNvCxnSpPr/>
          <p:nvPr/>
        </p:nvCxnSpPr>
        <p:spPr>
          <a:xfrm flipV="1">
            <a:off x="8504771" y="3041537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C30733-5DE8-7F42-AFDA-FE527BE1F87D}"/>
              </a:ext>
            </a:extLst>
          </p:cNvPr>
          <p:cNvCxnSpPr/>
          <p:nvPr/>
        </p:nvCxnSpPr>
        <p:spPr>
          <a:xfrm flipV="1">
            <a:off x="4077681" y="3041537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296B1D-4666-A146-8298-9D0FE1A73AEF}"/>
              </a:ext>
            </a:extLst>
          </p:cNvPr>
          <p:cNvCxnSpPr/>
          <p:nvPr/>
        </p:nvCxnSpPr>
        <p:spPr>
          <a:xfrm flipV="1">
            <a:off x="4995757" y="3041537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485101-CCE1-9A49-AA0C-821BA28C23D4}"/>
              </a:ext>
            </a:extLst>
          </p:cNvPr>
          <p:cNvCxnSpPr/>
          <p:nvPr/>
        </p:nvCxnSpPr>
        <p:spPr>
          <a:xfrm flipV="1">
            <a:off x="5870289" y="3041537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C4045B-B1A7-FE4A-BEFE-537571B53E41}"/>
              </a:ext>
            </a:extLst>
          </p:cNvPr>
          <p:cNvCxnSpPr/>
          <p:nvPr/>
        </p:nvCxnSpPr>
        <p:spPr>
          <a:xfrm flipV="1">
            <a:off x="6766593" y="3041537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5FD526-BE96-F047-9AFA-EC9F0B1A3BF2}"/>
              </a:ext>
            </a:extLst>
          </p:cNvPr>
          <p:cNvCxnSpPr/>
          <p:nvPr/>
        </p:nvCxnSpPr>
        <p:spPr>
          <a:xfrm flipV="1">
            <a:off x="7652011" y="3041537"/>
            <a:ext cx="0" cy="141687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973202-BB95-3E4B-8CBC-0E06C27D7CB2}"/>
              </a:ext>
            </a:extLst>
          </p:cNvPr>
          <p:cNvCxnSpPr/>
          <p:nvPr/>
        </p:nvCxnSpPr>
        <p:spPr>
          <a:xfrm flipV="1">
            <a:off x="3140138" y="2954449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E29699-F406-1344-AE7B-C37CD5538F41}"/>
              </a:ext>
            </a:extLst>
          </p:cNvPr>
          <p:cNvCxnSpPr/>
          <p:nvPr/>
        </p:nvCxnSpPr>
        <p:spPr>
          <a:xfrm flipV="1">
            <a:off x="10129156" y="2954448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48C737-E774-0C43-8847-80D9E5029730}"/>
              </a:ext>
            </a:extLst>
          </p:cNvPr>
          <p:cNvCxnSpPr/>
          <p:nvPr/>
        </p:nvCxnSpPr>
        <p:spPr>
          <a:xfrm flipV="1">
            <a:off x="7799486" y="2954449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21C0E-1AA8-9C40-B7C0-349195FD5A9A}"/>
              </a:ext>
            </a:extLst>
          </p:cNvPr>
          <p:cNvCxnSpPr/>
          <p:nvPr/>
        </p:nvCxnSpPr>
        <p:spPr>
          <a:xfrm flipV="1">
            <a:off x="8576044" y="2954449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1027F1-6829-9A40-945C-39660EBEB57D}"/>
              </a:ext>
            </a:extLst>
          </p:cNvPr>
          <p:cNvCxnSpPr/>
          <p:nvPr/>
        </p:nvCxnSpPr>
        <p:spPr>
          <a:xfrm flipV="1">
            <a:off x="9352602" y="2954448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62940D-E153-3445-947F-0EEF8B9BC026}"/>
              </a:ext>
            </a:extLst>
          </p:cNvPr>
          <p:cNvCxnSpPr/>
          <p:nvPr/>
        </p:nvCxnSpPr>
        <p:spPr>
          <a:xfrm flipV="1">
            <a:off x="2363580" y="2954448"/>
            <a:ext cx="0" cy="13733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F26CFD-EF71-6E45-8700-9696B1913668}"/>
              </a:ext>
            </a:extLst>
          </p:cNvPr>
          <p:cNvCxnSpPr/>
          <p:nvPr/>
        </p:nvCxnSpPr>
        <p:spPr>
          <a:xfrm flipV="1">
            <a:off x="3916696" y="2954449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C96EE8-2EB6-2A47-84B3-BF32250BEE90}"/>
              </a:ext>
            </a:extLst>
          </p:cNvPr>
          <p:cNvCxnSpPr/>
          <p:nvPr/>
        </p:nvCxnSpPr>
        <p:spPr>
          <a:xfrm flipV="1">
            <a:off x="4693254" y="2954449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5085D0-49E6-F742-A1F9-E525BE7EAF93}"/>
              </a:ext>
            </a:extLst>
          </p:cNvPr>
          <p:cNvCxnSpPr/>
          <p:nvPr/>
        </p:nvCxnSpPr>
        <p:spPr>
          <a:xfrm flipV="1">
            <a:off x="5469812" y="2954449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416CFE-DBFA-5A43-8FA0-87F0B23D4023}"/>
              </a:ext>
            </a:extLst>
          </p:cNvPr>
          <p:cNvCxnSpPr/>
          <p:nvPr/>
        </p:nvCxnSpPr>
        <p:spPr>
          <a:xfrm flipV="1">
            <a:off x="6246370" y="2954449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78853B-0A74-214B-AEBB-1C06AF0879C8}"/>
              </a:ext>
            </a:extLst>
          </p:cNvPr>
          <p:cNvCxnSpPr/>
          <p:nvPr/>
        </p:nvCxnSpPr>
        <p:spPr>
          <a:xfrm flipV="1">
            <a:off x="7022928" y="2954449"/>
            <a:ext cx="0" cy="119916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F6DEC7-65C5-344A-B2EA-E437BA0E1177}"/>
              </a:ext>
            </a:extLst>
          </p:cNvPr>
          <p:cNvSpPr txBox="1"/>
          <p:nvPr/>
        </p:nvSpPr>
        <p:spPr>
          <a:xfrm>
            <a:off x="1458207" y="3315009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5F2F52-8A0B-8642-A97E-136C3C917069}"/>
              </a:ext>
            </a:extLst>
          </p:cNvPr>
          <p:cNvCxnSpPr/>
          <p:nvPr/>
        </p:nvCxnSpPr>
        <p:spPr>
          <a:xfrm>
            <a:off x="2363580" y="3776674"/>
            <a:ext cx="78292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567CB9-FB85-F84F-8201-3E4256548198}"/>
              </a:ext>
            </a:extLst>
          </p:cNvPr>
          <p:cNvCxnSpPr/>
          <p:nvPr/>
        </p:nvCxnSpPr>
        <p:spPr>
          <a:xfrm flipV="1">
            <a:off x="3159251" y="319892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F0C2CF-1E18-9540-895A-05169D425BA2}"/>
              </a:ext>
            </a:extLst>
          </p:cNvPr>
          <p:cNvCxnSpPr/>
          <p:nvPr/>
        </p:nvCxnSpPr>
        <p:spPr>
          <a:xfrm>
            <a:off x="3146509" y="3198923"/>
            <a:ext cx="620064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0D8F29-3274-0445-9662-F183827E8CE7}"/>
              </a:ext>
            </a:extLst>
          </p:cNvPr>
          <p:cNvCxnSpPr/>
          <p:nvPr/>
        </p:nvCxnSpPr>
        <p:spPr>
          <a:xfrm>
            <a:off x="9364419" y="3188037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9656A6-14EC-424D-AB38-AFC9E7D67F80}"/>
              </a:ext>
            </a:extLst>
          </p:cNvPr>
          <p:cNvCxnSpPr/>
          <p:nvPr/>
        </p:nvCxnSpPr>
        <p:spPr>
          <a:xfrm>
            <a:off x="9364419" y="3765788"/>
            <a:ext cx="76473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FA6EF5-CBE6-C947-B015-06AF572B37E4}"/>
              </a:ext>
            </a:extLst>
          </p:cNvPr>
          <p:cNvSpPr txBox="1"/>
          <p:nvPr/>
        </p:nvSpPr>
        <p:spPr>
          <a:xfrm>
            <a:off x="2582524" y="24927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9C63C-E202-A241-BCEB-6EBE973324A4}"/>
              </a:ext>
            </a:extLst>
          </p:cNvPr>
          <p:cNvSpPr txBox="1"/>
          <p:nvPr/>
        </p:nvSpPr>
        <p:spPr>
          <a:xfrm>
            <a:off x="9571542" y="24927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E090C0-C72A-AA44-8EBF-5F4179BFCA29}"/>
              </a:ext>
            </a:extLst>
          </p:cNvPr>
          <p:cNvSpPr txBox="1"/>
          <p:nvPr/>
        </p:nvSpPr>
        <p:spPr>
          <a:xfrm>
            <a:off x="8018430" y="249277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4B309C-1866-1447-92F5-2EA39158FB80}"/>
              </a:ext>
            </a:extLst>
          </p:cNvPr>
          <p:cNvSpPr txBox="1"/>
          <p:nvPr/>
        </p:nvSpPr>
        <p:spPr>
          <a:xfrm>
            <a:off x="7250070" y="24927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1C3B5C-03D2-A04A-956D-E9AD7239E928}"/>
              </a:ext>
            </a:extLst>
          </p:cNvPr>
          <p:cNvSpPr txBox="1"/>
          <p:nvPr/>
        </p:nvSpPr>
        <p:spPr>
          <a:xfrm>
            <a:off x="5674886" y="24927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39539D-52FC-1046-8085-95EFDD15598D}"/>
              </a:ext>
            </a:extLst>
          </p:cNvPr>
          <p:cNvSpPr txBox="1"/>
          <p:nvPr/>
        </p:nvSpPr>
        <p:spPr>
          <a:xfrm>
            <a:off x="4148382" y="24927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1A2CA7-7EC4-9040-803A-B60765273A8E}"/>
              </a:ext>
            </a:extLst>
          </p:cNvPr>
          <p:cNvSpPr txBox="1"/>
          <p:nvPr/>
        </p:nvSpPr>
        <p:spPr>
          <a:xfrm>
            <a:off x="3380536" y="24927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D60CCC-3C3B-4242-894F-D986D35D084A}"/>
              </a:ext>
            </a:extLst>
          </p:cNvPr>
          <p:cNvSpPr txBox="1"/>
          <p:nvPr/>
        </p:nvSpPr>
        <p:spPr>
          <a:xfrm>
            <a:off x="4888197" y="24927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316A75-54DD-AA49-9016-F17F3AF05668}"/>
              </a:ext>
            </a:extLst>
          </p:cNvPr>
          <p:cNvSpPr txBox="1"/>
          <p:nvPr/>
        </p:nvSpPr>
        <p:spPr>
          <a:xfrm>
            <a:off x="6478183" y="24927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A6F782-F104-C344-B7C2-0A340F11F393}"/>
              </a:ext>
            </a:extLst>
          </p:cNvPr>
          <p:cNvSpPr txBox="1"/>
          <p:nvPr/>
        </p:nvSpPr>
        <p:spPr>
          <a:xfrm>
            <a:off x="8768712" y="24927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D43D88-8D01-0149-92A6-F1FC4959F210}"/>
              </a:ext>
            </a:extLst>
          </p:cNvPr>
          <p:cNvGrpSpPr/>
          <p:nvPr/>
        </p:nvGrpSpPr>
        <p:grpSpPr>
          <a:xfrm flipH="1">
            <a:off x="1389355" y="5186890"/>
            <a:ext cx="2222287" cy="1384995"/>
            <a:chOff x="1219200" y="4876799"/>
            <a:chExt cx="5181605" cy="1414784"/>
          </a:xfrm>
        </p:grpSpPr>
        <p:sp>
          <p:nvSpPr>
            <p:cNvPr id="38" name="Rectangular Callout 37">
              <a:extLst>
                <a:ext uri="{FF2B5EF4-FFF2-40B4-BE49-F238E27FC236}">
                  <a16:creationId xmlns:a16="http://schemas.microsoft.com/office/drawing/2014/main" id="{067AEE06-818F-8244-B670-BCF384E14BA9}"/>
                </a:ext>
              </a:extLst>
            </p:cNvPr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029"/>
                <a:gd name="adj2" fmla="val -11988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1AE2DC0-14C1-0D4E-9D47-062065314EDE}"/>
                </a:ext>
              </a:extLst>
            </p:cNvPr>
            <p:cNvSpPr txBox="1"/>
            <p:nvPr/>
          </p:nvSpPr>
          <p:spPr>
            <a:xfrm>
              <a:off x="1219202" y="4876799"/>
              <a:ext cx="5181603" cy="14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Transitions signify clock ticks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2823CC7-ADC3-EC4C-8688-B9DF03769E18}"/>
              </a:ext>
            </a:extLst>
          </p:cNvPr>
          <p:cNvSpPr txBox="1"/>
          <p:nvPr/>
        </p:nvSpPr>
        <p:spPr>
          <a:xfrm>
            <a:off x="2582524" y="43713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E9EA6E-314D-944C-AABE-87F1DE188090}"/>
              </a:ext>
            </a:extLst>
          </p:cNvPr>
          <p:cNvSpPr txBox="1"/>
          <p:nvPr/>
        </p:nvSpPr>
        <p:spPr>
          <a:xfrm>
            <a:off x="9571542" y="43713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4AC12E-BD4D-A448-BEDB-6C4A2482EBB8}"/>
              </a:ext>
            </a:extLst>
          </p:cNvPr>
          <p:cNvSpPr txBox="1"/>
          <p:nvPr/>
        </p:nvSpPr>
        <p:spPr>
          <a:xfrm>
            <a:off x="7945563" y="43648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3FCD0-FE68-0A4D-9CDE-1FDC6942C2FB}"/>
              </a:ext>
            </a:extLst>
          </p:cNvPr>
          <p:cNvSpPr txBox="1"/>
          <p:nvPr/>
        </p:nvSpPr>
        <p:spPr>
          <a:xfrm>
            <a:off x="7057457" y="43649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8FA035-5D11-7C4A-881E-10FE6428652C}"/>
              </a:ext>
            </a:extLst>
          </p:cNvPr>
          <p:cNvSpPr txBox="1"/>
          <p:nvPr/>
        </p:nvSpPr>
        <p:spPr>
          <a:xfrm>
            <a:off x="5242781" y="43649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B1338E-85A3-5E44-9B16-F06C346E6C39}"/>
              </a:ext>
            </a:extLst>
          </p:cNvPr>
          <p:cNvSpPr txBox="1"/>
          <p:nvPr/>
        </p:nvSpPr>
        <p:spPr>
          <a:xfrm>
            <a:off x="4379913" y="437132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643CF7-7CDE-9E41-A566-011E4277D193}"/>
              </a:ext>
            </a:extLst>
          </p:cNvPr>
          <p:cNvSpPr txBox="1"/>
          <p:nvPr/>
        </p:nvSpPr>
        <p:spPr>
          <a:xfrm>
            <a:off x="3456738" y="43713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7B9A23-12F7-8743-AA2B-C486B2302055}"/>
              </a:ext>
            </a:extLst>
          </p:cNvPr>
          <p:cNvSpPr txBox="1"/>
          <p:nvPr/>
        </p:nvSpPr>
        <p:spPr>
          <a:xfrm>
            <a:off x="6144052" y="43649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26F25D-3BCA-1044-83DD-1FD99BE4F0DD}"/>
              </a:ext>
            </a:extLst>
          </p:cNvPr>
          <p:cNvSpPr txBox="1"/>
          <p:nvPr/>
        </p:nvSpPr>
        <p:spPr>
          <a:xfrm>
            <a:off x="8793819" y="43649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5B0D332-14D7-9043-A824-ADB3B36E2DB2}"/>
              </a:ext>
            </a:extLst>
          </p:cNvPr>
          <p:cNvGrpSpPr/>
          <p:nvPr/>
        </p:nvGrpSpPr>
        <p:grpSpPr>
          <a:xfrm flipH="1">
            <a:off x="7594767" y="5172308"/>
            <a:ext cx="2222287" cy="1384995"/>
            <a:chOff x="1219200" y="4876799"/>
            <a:chExt cx="5181605" cy="1414784"/>
          </a:xfrm>
        </p:grpSpPr>
        <p:sp>
          <p:nvSpPr>
            <p:cNvPr id="50" name="Rectangular Callout 49">
              <a:extLst>
                <a:ext uri="{FF2B5EF4-FFF2-40B4-BE49-F238E27FC236}">
                  <a16:creationId xmlns:a16="http://schemas.microsoft.com/office/drawing/2014/main" id="{2530502A-4F70-B245-BC9E-D5A5D3366331}"/>
                </a:ext>
              </a:extLst>
            </p:cNvPr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29029"/>
                <a:gd name="adj2" fmla="val -10784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9BCD239-9446-3D48-870F-FAE2C4A0EE28}"/>
                </a:ext>
              </a:extLst>
            </p:cNvPr>
            <p:cNvSpPr txBox="1"/>
            <p:nvPr/>
          </p:nvSpPr>
          <p:spPr>
            <a:xfrm>
              <a:off x="1219202" y="4876799"/>
              <a:ext cx="5181603" cy="14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Receiver misses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 1 due to skew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91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A607-4077-7742-A3E5-A9240CF3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Non-Return to Zero Inverted (NRZI)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5B65-E27C-E64E-BAD4-C31A43AF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make transition, 0  remain the same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Solves the problem for sequences of 1s, but not 0s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91F453-8178-9249-9C5A-AC4CAAEA589C}"/>
              </a:ext>
            </a:extLst>
          </p:cNvPr>
          <p:cNvCxnSpPr/>
          <p:nvPr/>
        </p:nvCxnSpPr>
        <p:spPr>
          <a:xfrm flipV="1">
            <a:off x="3020868" y="287491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3CE582-2C19-A94B-BC20-ADDD92032BF1}"/>
              </a:ext>
            </a:extLst>
          </p:cNvPr>
          <p:cNvCxnSpPr/>
          <p:nvPr/>
        </p:nvCxnSpPr>
        <p:spPr>
          <a:xfrm flipV="1">
            <a:off x="10009886" y="287491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6BDF0A-211A-CD46-BCD8-C73D4FFB69F0}"/>
              </a:ext>
            </a:extLst>
          </p:cNvPr>
          <p:cNvCxnSpPr/>
          <p:nvPr/>
        </p:nvCxnSpPr>
        <p:spPr>
          <a:xfrm flipV="1">
            <a:off x="7680216" y="287491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8D426F-2830-7B46-820C-DDBE64756DAE}"/>
              </a:ext>
            </a:extLst>
          </p:cNvPr>
          <p:cNvCxnSpPr/>
          <p:nvPr/>
        </p:nvCxnSpPr>
        <p:spPr>
          <a:xfrm flipV="1">
            <a:off x="8456774" y="287491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5553F3-87D9-6741-AD1A-2D279AD8CF72}"/>
              </a:ext>
            </a:extLst>
          </p:cNvPr>
          <p:cNvCxnSpPr/>
          <p:nvPr/>
        </p:nvCxnSpPr>
        <p:spPr>
          <a:xfrm flipV="1">
            <a:off x="9233332" y="287491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50684-A069-E249-9E85-B7957404DE68}"/>
              </a:ext>
            </a:extLst>
          </p:cNvPr>
          <p:cNvCxnSpPr/>
          <p:nvPr/>
        </p:nvCxnSpPr>
        <p:spPr>
          <a:xfrm flipV="1">
            <a:off x="2244310" y="287491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D552F-BB52-9143-AA89-EE97AB8F313C}"/>
              </a:ext>
            </a:extLst>
          </p:cNvPr>
          <p:cNvCxnSpPr/>
          <p:nvPr/>
        </p:nvCxnSpPr>
        <p:spPr>
          <a:xfrm flipV="1">
            <a:off x="3797426" y="287491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1EDF2A-F671-4A46-8B2D-18016C64A60B}"/>
              </a:ext>
            </a:extLst>
          </p:cNvPr>
          <p:cNvCxnSpPr/>
          <p:nvPr/>
        </p:nvCxnSpPr>
        <p:spPr>
          <a:xfrm flipV="1">
            <a:off x="4573984" y="287491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E68984-58EF-074F-9C6E-FE1BF9B951C8}"/>
              </a:ext>
            </a:extLst>
          </p:cNvPr>
          <p:cNvCxnSpPr/>
          <p:nvPr/>
        </p:nvCxnSpPr>
        <p:spPr>
          <a:xfrm flipV="1">
            <a:off x="5350542" y="287491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D8C005-879C-014A-B8FE-A5AAD13565EC}"/>
              </a:ext>
            </a:extLst>
          </p:cNvPr>
          <p:cNvCxnSpPr/>
          <p:nvPr/>
        </p:nvCxnSpPr>
        <p:spPr>
          <a:xfrm flipV="1">
            <a:off x="6127100" y="287491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F33DD-373E-A04B-B045-9181FFFBB110}"/>
              </a:ext>
            </a:extLst>
          </p:cNvPr>
          <p:cNvCxnSpPr/>
          <p:nvPr/>
        </p:nvCxnSpPr>
        <p:spPr>
          <a:xfrm flipV="1">
            <a:off x="6903658" y="2874918"/>
            <a:ext cx="0" cy="23587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579631-B620-F945-9546-652746A4E526}"/>
              </a:ext>
            </a:extLst>
          </p:cNvPr>
          <p:cNvCxnSpPr/>
          <p:nvPr/>
        </p:nvCxnSpPr>
        <p:spPr>
          <a:xfrm>
            <a:off x="2244310" y="487995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3D00A0-F2DD-8941-81E1-36DE7EB71064}"/>
              </a:ext>
            </a:extLst>
          </p:cNvPr>
          <p:cNvCxnSpPr/>
          <p:nvPr/>
        </p:nvCxnSpPr>
        <p:spPr>
          <a:xfrm flipV="1">
            <a:off x="2640546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749C7E-85B2-D343-B11F-241D0F195352}"/>
              </a:ext>
            </a:extLst>
          </p:cNvPr>
          <p:cNvCxnSpPr/>
          <p:nvPr/>
        </p:nvCxnSpPr>
        <p:spPr>
          <a:xfrm>
            <a:off x="2640546" y="432039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FAD3C3-3AED-7645-89FE-4559BF694A02}"/>
              </a:ext>
            </a:extLst>
          </p:cNvPr>
          <p:cNvCxnSpPr/>
          <p:nvPr/>
        </p:nvCxnSpPr>
        <p:spPr>
          <a:xfrm>
            <a:off x="3020868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DD1FCC-6AA4-9241-85B0-734916298516}"/>
              </a:ext>
            </a:extLst>
          </p:cNvPr>
          <p:cNvCxnSpPr/>
          <p:nvPr/>
        </p:nvCxnSpPr>
        <p:spPr>
          <a:xfrm>
            <a:off x="3020868" y="487995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A805B1-34AE-D24C-A3B1-3AA33701AB02}"/>
              </a:ext>
            </a:extLst>
          </p:cNvPr>
          <p:cNvCxnSpPr/>
          <p:nvPr/>
        </p:nvCxnSpPr>
        <p:spPr>
          <a:xfrm flipV="1">
            <a:off x="3417104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6C5153-A328-AB41-970B-735A9C95D0C1}"/>
              </a:ext>
            </a:extLst>
          </p:cNvPr>
          <p:cNvCxnSpPr/>
          <p:nvPr/>
        </p:nvCxnSpPr>
        <p:spPr>
          <a:xfrm>
            <a:off x="3417104" y="432039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DBE5A8-67E0-1946-BA88-3855FBA46EE5}"/>
              </a:ext>
            </a:extLst>
          </p:cNvPr>
          <p:cNvCxnSpPr/>
          <p:nvPr/>
        </p:nvCxnSpPr>
        <p:spPr>
          <a:xfrm>
            <a:off x="3797426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FE6A6C-F19D-E14E-A62A-D5914CC6B674}"/>
              </a:ext>
            </a:extLst>
          </p:cNvPr>
          <p:cNvCxnSpPr/>
          <p:nvPr/>
        </p:nvCxnSpPr>
        <p:spPr>
          <a:xfrm>
            <a:off x="3810168" y="487995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8C0216-E74F-DD41-A823-E996E0715D47}"/>
              </a:ext>
            </a:extLst>
          </p:cNvPr>
          <p:cNvCxnSpPr/>
          <p:nvPr/>
        </p:nvCxnSpPr>
        <p:spPr>
          <a:xfrm flipV="1">
            <a:off x="4206404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7DD426-1FF5-6C4F-8486-6917C935889E}"/>
              </a:ext>
            </a:extLst>
          </p:cNvPr>
          <p:cNvCxnSpPr/>
          <p:nvPr/>
        </p:nvCxnSpPr>
        <p:spPr>
          <a:xfrm>
            <a:off x="4206404" y="432039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1506ED-F1CD-4246-A016-190336630D73}"/>
              </a:ext>
            </a:extLst>
          </p:cNvPr>
          <p:cNvCxnSpPr/>
          <p:nvPr/>
        </p:nvCxnSpPr>
        <p:spPr>
          <a:xfrm>
            <a:off x="4586726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FDE3EA-D856-7A44-8FBE-CD4B70915F5C}"/>
              </a:ext>
            </a:extLst>
          </p:cNvPr>
          <p:cNvCxnSpPr/>
          <p:nvPr/>
        </p:nvCxnSpPr>
        <p:spPr>
          <a:xfrm>
            <a:off x="4570809" y="487995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DFC109-35AC-F54C-85B2-A2AE64F60A56}"/>
              </a:ext>
            </a:extLst>
          </p:cNvPr>
          <p:cNvCxnSpPr/>
          <p:nvPr/>
        </p:nvCxnSpPr>
        <p:spPr>
          <a:xfrm flipV="1">
            <a:off x="4967045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F2115-D5CB-2A4E-A53F-53DFBE981F03}"/>
              </a:ext>
            </a:extLst>
          </p:cNvPr>
          <p:cNvCxnSpPr/>
          <p:nvPr/>
        </p:nvCxnSpPr>
        <p:spPr>
          <a:xfrm>
            <a:off x="4967045" y="432039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6A5BC9-3B7D-A149-A7DD-014E053027F1}"/>
              </a:ext>
            </a:extLst>
          </p:cNvPr>
          <p:cNvCxnSpPr/>
          <p:nvPr/>
        </p:nvCxnSpPr>
        <p:spPr>
          <a:xfrm>
            <a:off x="5347367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31B1CD-AA83-AA45-924C-8E7155CF4346}"/>
              </a:ext>
            </a:extLst>
          </p:cNvPr>
          <p:cNvCxnSpPr/>
          <p:nvPr/>
        </p:nvCxnSpPr>
        <p:spPr>
          <a:xfrm>
            <a:off x="5338717" y="487995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FBCD9C-CB53-7A4B-9F9D-2376FAE8BA47}"/>
              </a:ext>
            </a:extLst>
          </p:cNvPr>
          <p:cNvCxnSpPr/>
          <p:nvPr/>
        </p:nvCxnSpPr>
        <p:spPr>
          <a:xfrm flipV="1">
            <a:off x="5734953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B1F4EC-B7F2-9444-A0FD-9D4840A9CD31}"/>
              </a:ext>
            </a:extLst>
          </p:cNvPr>
          <p:cNvCxnSpPr/>
          <p:nvPr/>
        </p:nvCxnSpPr>
        <p:spPr>
          <a:xfrm>
            <a:off x="5734953" y="432039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CF51EF-F119-4342-81E7-1FD0A0220823}"/>
              </a:ext>
            </a:extLst>
          </p:cNvPr>
          <p:cNvCxnSpPr/>
          <p:nvPr/>
        </p:nvCxnSpPr>
        <p:spPr>
          <a:xfrm>
            <a:off x="6115275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E8A994-F3C9-DE47-A06C-7E57676CF7EF}"/>
              </a:ext>
            </a:extLst>
          </p:cNvPr>
          <p:cNvCxnSpPr/>
          <p:nvPr/>
        </p:nvCxnSpPr>
        <p:spPr>
          <a:xfrm>
            <a:off x="6127100" y="487995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80FB65-B5A0-B541-AB8C-EE4158304EC8}"/>
              </a:ext>
            </a:extLst>
          </p:cNvPr>
          <p:cNvCxnSpPr/>
          <p:nvPr/>
        </p:nvCxnSpPr>
        <p:spPr>
          <a:xfrm flipV="1">
            <a:off x="6523336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442FB0-E7AA-944E-A8CB-E85D1CFB1585}"/>
              </a:ext>
            </a:extLst>
          </p:cNvPr>
          <p:cNvCxnSpPr/>
          <p:nvPr/>
        </p:nvCxnSpPr>
        <p:spPr>
          <a:xfrm>
            <a:off x="6523336" y="432039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00BD71-B36D-7449-8E7E-55CE0BD917CB}"/>
              </a:ext>
            </a:extLst>
          </p:cNvPr>
          <p:cNvCxnSpPr/>
          <p:nvPr/>
        </p:nvCxnSpPr>
        <p:spPr>
          <a:xfrm>
            <a:off x="6903658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540ACE-095D-B944-B087-AE019DB59073}"/>
              </a:ext>
            </a:extLst>
          </p:cNvPr>
          <p:cNvCxnSpPr/>
          <p:nvPr/>
        </p:nvCxnSpPr>
        <p:spPr>
          <a:xfrm>
            <a:off x="6911856" y="4873132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EBAC9B-C6CC-C543-B44F-8B3EFE352699}"/>
              </a:ext>
            </a:extLst>
          </p:cNvPr>
          <p:cNvCxnSpPr/>
          <p:nvPr/>
        </p:nvCxnSpPr>
        <p:spPr>
          <a:xfrm flipV="1">
            <a:off x="7308092" y="431357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53F2A-73C9-E84B-AC45-B79482581CB5}"/>
              </a:ext>
            </a:extLst>
          </p:cNvPr>
          <p:cNvCxnSpPr/>
          <p:nvPr/>
        </p:nvCxnSpPr>
        <p:spPr>
          <a:xfrm>
            <a:off x="7308092" y="4313573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78D13A-8767-0040-B3EE-3B411CBA6F51}"/>
              </a:ext>
            </a:extLst>
          </p:cNvPr>
          <p:cNvCxnSpPr/>
          <p:nvPr/>
        </p:nvCxnSpPr>
        <p:spPr>
          <a:xfrm>
            <a:off x="7688414" y="4313573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8967A4-830E-1F44-96D0-8697D8CC1792}"/>
              </a:ext>
            </a:extLst>
          </p:cNvPr>
          <p:cNvCxnSpPr/>
          <p:nvPr/>
        </p:nvCxnSpPr>
        <p:spPr>
          <a:xfrm>
            <a:off x="7680216" y="4873131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F8BD77-0E9B-FD4E-9362-BB0BF7CDF581}"/>
              </a:ext>
            </a:extLst>
          </p:cNvPr>
          <p:cNvCxnSpPr/>
          <p:nvPr/>
        </p:nvCxnSpPr>
        <p:spPr>
          <a:xfrm flipV="1">
            <a:off x="8076452" y="431357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189C21-7F2B-ED4E-B622-8DA8236D1C53}"/>
              </a:ext>
            </a:extLst>
          </p:cNvPr>
          <p:cNvCxnSpPr/>
          <p:nvPr/>
        </p:nvCxnSpPr>
        <p:spPr>
          <a:xfrm>
            <a:off x="8076452" y="4313572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FAFEF7-8A1D-784D-9A02-247F7C15B0D8}"/>
              </a:ext>
            </a:extLst>
          </p:cNvPr>
          <p:cNvCxnSpPr/>
          <p:nvPr/>
        </p:nvCxnSpPr>
        <p:spPr>
          <a:xfrm>
            <a:off x="8456774" y="4313572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E567AF-BD31-BF4C-BAB9-0897A55BE9D5}"/>
              </a:ext>
            </a:extLst>
          </p:cNvPr>
          <p:cNvCxnSpPr/>
          <p:nvPr/>
        </p:nvCxnSpPr>
        <p:spPr>
          <a:xfrm>
            <a:off x="8451324" y="487995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8874AA-91CD-9942-8E2E-0E614B48FD61}"/>
              </a:ext>
            </a:extLst>
          </p:cNvPr>
          <p:cNvCxnSpPr/>
          <p:nvPr/>
        </p:nvCxnSpPr>
        <p:spPr>
          <a:xfrm flipV="1">
            <a:off x="8847560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18223D-DF6B-184B-9FBB-0FB56BE1CFF1}"/>
              </a:ext>
            </a:extLst>
          </p:cNvPr>
          <p:cNvCxnSpPr/>
          <p:nvPr/>
        </p:nvCxnSpPr>
        <p:spPr>
          <a:xfrm>
            <a:off x="8847560" y="432039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F9F0FC-BD89-D248-88E0-FD0F4ADAADD4}"/>
              </a:ext>
            </a:extLst>
          </p:cNvPr>
          <p:cNvCxnSpPr/>
          <p:nvPr/>
        </p:nvCxnSpPr>
        <p:spPr>
          <a:xfrm>
            <a:off x="9227882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869F21-C01C-6945-8145-F6201D3B9D27}"/>
              </a:ext>
            </a:extLst>
          </p:cNvPr>
          <p:cNvCxnSpPr/>
          <p:nvPr/>
        </p:nvCxnSpPr>
        <p:spPr>
          <a:xfrm>
            <a:off x="9233328" y="4879956"/>
            <a:ext cx="3962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C7E3960-A8B4-7542-BA0E-CA2FD4D4CB51}"/>
              </a:ext>
            </a:extLst>
          </p:cNvPr>
          <p:cNvCxnSpPr/>
          <p:nvPr/>
        </p:nvCxnSpPr>
        <p:spPr>
          <a:xfrm flipV="1">
            <a:off x="9629564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4073E4-3083-8449-B5ED-4F64659550FE}"/>
              </a:ext>
            </a:extLst>
          </p:cNvPr>
          <p:cNvCxnSpPr/>
          <p:nvPr/>
        </p:nvCxnSpPr>
        <p:spPr>
          <a:xfrm>
            <a:off x="9629564" y="4320397"/>
            <a:ext cx="380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6D26F7-1629-484F-AC93-D83158F419AB}"/>
              </a:ext>
            </a:extLst>
          </p:cNvPr>
          <p:cNvCxnSpPr/>
          <p:nvPr/>
        </p:nvCxnSpPr>
        <p:spPr>
          <a:xfrm>
            <a:off x="10009886" y="4320397"/>
            <a:ext cx="0" cy="559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B561989-DFEB-4847-8441-0A36AFB93623}"/>
              </a:ext>
            </a:extLst>
          </p:cNvPr>
          <p:cNvSpPr txBox="1"/>
          <p:nvPr/>
        </p:nvSpPr>
        <p:spPr>
          <a:xfrm>
            <a:off x="1262122" y="4362518"/>
            <a:ext cx="85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Clock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901CE5-9E75-3243-929B-6D6D0952C3D6}"/>
              </a:ext>
            </a:extLst>
          </p:cNvPr>
          <p:cNvSpPr txBox="1"/>
          <p:nvPr/>
        </p:nvSpPr>
        <p:spPr>
          <a:xfrm>
            <a:off x="1338937" y="323548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NRZI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B7B1C8-D113-1B4A-A2C1-6FE315BD312E}"/>
              </a:ext>
            </a:extLst>
          </p:cNvPr>
          <p:cNvCxnSpPr/>
          <p:nvPr/>
        </p:nvCxnSpPr>
        <p:spPr>
          <a:xfrm>
            <a:off x="2244310" y="3697145"/>
            <a:ext cx="196209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6C5D35-FEA0-CB4B-A83D-75DB7A332509}"/>
              </a:ext>
            </a:extLst>
          </p:cNvPr>
          <p:cNvCxnSpPr/>
          <p:nvPr/>
        </p:nvCxnSpPr>
        <p:spPr>
          <a:xfrm flipV="1">
            <a:off x="4192312" y="311939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47A67F-6C33-AD49-8660-874FB32D3915}"/>
              </a:ext>
            </a:extLst>
          </p:cNvPr>
          <p:cNvCxnSpPr/>
          <p:nvPr/>
        </p:nvCxnSpPr>
        <p:spPr>
          <a:xfrm>
            <a:off x="4179570" y="3119394"/>
            <a:ext cx="155538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90F6CFD-4A5A-B44F-8924-C632D99C0958}"/>
              </a:ext>
            </a:extLst>
          </p:cNvPr>
          <p:cNvCxnSpPr/>
          <p:nvPr/>
        </p:nvCxnSpPr>
        <p:spPr>
          <a:xfrm>
            <a:off x="5732908" y="311939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547B959-EA31-804E-8EA2-E9D3A9C25D22}"/>
              </a:ext>
            </a:extLst>
          </p:cNvPr>
          <p:cNvCxnSpPr/>
          <p:nvPr/>
        </p:nvCxnSpPr>
        <p:spPr>
          <a:xfrm>
            <a:off x="5734953" y="3697145"/>
            <a:ext cx="157313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B96432D-8D3D-BB4D-914C-FE17ADF29501}"/>
              </a:ext>
            </a:extLst>
          </p:cNvPr>
          <p:cNvCxnSpPr/>
          <p:nvPr/>
        </p:nvCxnSpPr>
        <p:spPr>
          <a:xfrm flipV="1">
            <a:off x="7308092" y="3119393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B922C1B-00B2-1642-86F9-C62E07A43A56}"/>
              </a:ext>
            </a:extLst>
          </p:cNvPr>
          <p:cNvCxnSpPr/>
          <p:nvPr/>
        </p:nvCxnSpPr>
        <p:spPr>
          <a:xfrm>
            <a:off x="7308092" y="3119394"/>
            <a:ext cx="76836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1AADB03-47FF-B24B-A3BC-9B44E44949D5}"/>
              </a:ext>
            </a:extLst>
          </p:cNvPr>
          <p:cNvCxnSpPr/>
          <p:nvPr/>
        </p:nvCxnSpPr>
        <p:spPr>
          <a:xfrm>
            <a:off x="8076452" y="3119394"/>
            <a:ext cx="0" cy="57775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8A1197-7538-9A4F-B9EB-E80B36ECF58F}"/>
              </a:ext>
            </a:extLst>
          </p:cNvPr>
          <p:cNvCxnSpPr/>
          <p:nvPr/>
        </p:nvCxnSpPr>
        <p:spPr>
          <a:xfrm>
            <a:off x="8076452" y="3697145"/>
            <a:ext cx="1933434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7582190-6E35-1846-AB27-58E10432A86B}"/>
              </a:ext>
            </a:extLst>
          </p:cNvPr>
          <p:cNvSpPr txBox="1"/>
          <p:nvPr/>
        </p:nvSpPr>
        <p:spPr>
          <a:xfrm>
            <a:off x="2463254" y="24132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44F9CD-F9EE-1F48-A06E-A04CF4A6267A}"/>
              </a:ext>
            </a:extLst>
          </p:cNvPr>
          <p:cNvSpPr txBox="1"/>
          <p:nvPr/>
        </p:nvSpPr>
        <p:spPr>
          <a:xfrm>
            <a:off x="3239812" y="24132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C56103-2FB2-454A-A458-6FAA23A5241D}"/>
              </a:ext>
            </a:extLst>
          </p:cNvPr>
          <p:cNvSpPr txBox="1"/>
          <p:nvPr/>
        </p:nvSpPr>
        <p:spPr>
          <a:xfrm>
            <a:off x="4789753" y="24132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25299C-545E-DB46-8821-2E3DE487A11F}"/>
              </a:ext>
            </a:extLst>
          </p:cNvPr>
          <p:cNvSpPr txBox="1"/>
          <p:nvPr/>
        </p:nvSpPr>
        <p:spPr>
          <a:xfrm>
            <a:off x="6346044" y="24132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63F6DF-8DCB-F241-B452-13ACB716CE2E}"/>
              </a:ext>
            </a:extLst>
          </p:cNvPr>
          <p:cNvSpPr txBox="1"/>
          <p:nvPr/>
        </p:nvSpPr>
        <p:spPr>
          <a:xfrm>
            <a:off x="8670268" y="24132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C3DBBF-A760-3046-892D-E353BA834FD5}"/>
              </a:ext>
            </a:extLst>
          </p:cNvPr>
          <p:cNvSpPr txBox="1"/>
          <p:nvPr/>
        </p:nvSpPr>
        <p:spPr>
          <a:xfrm>
            <a:off x="9452272" y="24132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EE12B4-4FA1-974E-B20D-4F6170E17FF3}"/>
              </a:ext>
            </a:extLst>
          </p:cNvPr>
          <p:cNvSpPr txBox="1"/>
          <p:nvPr/>
        </p:nvSpPr>
        <p:spPr>
          <a:xfrm>
            <a:off x="7899160" y="241325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DD541C-186F-7143-8678-7845F72BDFD7}"/>
              </a:ext>
            </a:extLst>
          </p:cNvPr>
          <p:cNvSpPr txBox="1"/>
          <p:nvPr/>
        </p:nvSpPr>
        <p:spPr>
          <a:xfrm>
            <a:off x="7130800" y="24132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4A6805-AF27-D148-92C3-908DB218D404}"/>
              </a:ext>
            </a:extLst>
          </p:cNvPr>
          <p:cNvSpPr txBox="1"/>
          <p:nvPr/>
        </p:nvSpPr>
        <p:spPr>
          <a:xfrm>
            <a:off x="5555616" y="24132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CAD1F5-84C1-8C4C-A6BC-2ABCDF4BD206}"/>
              </a:ext>
            </a:extLst>
          </p:cNvPr>
          <p:cNvSpPr txBox="1"/>
          <p:nvPr/>
        </p:nvSpPr>
        <p:spPr>
          <a:xfrm>
            <a:off x="4029112" y="24132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292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84D6-BCFF-744A-9D58-3C961B5D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4-bit/5-bit (100 </a:t>
            </a:r>
            <a:r>
              <a:rPr lang="en-US" dirty="0" err="1"/>
              <a:t>Mbps</a:t>
            </a:r>
            <a:r>
              <a:rPr lang="en-US" dirty="0"/>
              <a:t> Ethernet)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0AFA-7C31-C644-9A1B-2C8A3E945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Observations: NRZI works as long as no sequences of 0</a:t>
            </a:r>
          </a:p>
          <a:p>
            <a:r>
              <a:rPr lang="en-US" dirty="0"/>
              <a:t>Idea: encode all 4-bit sequences as 5-bit sequences with no more than one leading 0 and two trailing 0s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47875-B944-A143-A846-B9257E346A02}"/>
              </a:ext>
            </a:extLst>
          </p:cNvPr>
          <p:cNvSpPr/>
          <p:nvPr/>
        </p:nvSpPr>
        <p:spPr>
          <a:xfrm>
            <a:off x="3276357" y="3705763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0000    11110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1CECA-F705-7A43-86BC-01CAF3BEA641}"/>
              </a:ext>
            </a:extLst>
          </p:cNvPr>
          <p:cNvSpPr/>
          <p:nvPr/>
        </p:nvSpPr>
        <p:spPr>
          <a:xfrm>
            <a:off x="5883080" y="3705763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655A3-6E76-D24A-B823-EFD13FE12622}"/>
              </a:ext>
            </a:extLst>
          </p:cNvPr>
          <p:cNvSpPr txBox="1"/>
          <p:nvPr/>
        </p:nvSpPr>
        <p:spPr>
          <a:xfrm>
            <a:off x="3276357" y="3305653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4D759-9193-3540-AD32-6F2E7EC34D32}"/>
              </a:ext>
            </a:extLst>
          </p:cNvPr>
          <p:cNvSpPr txBox="1"/>
          <p:nvPr/>
        </p:nvSpPr>
        <p:spPr>
          <a:xfrm>
            <a:off x="5883080" y="3305653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BBB885-7806-7048-BCB2-DFCD94BE5B5A}"/>
              </a:ext>
            </a:extLst>
          </p:cNvPr>
          <p:cNvCxnSpPr/>
          <p:nvPr/>
        </p:nvCxnSpPr>
        <p:spPr>
          <a:xfrm>
            <a:off x="3392364" y="3705763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60D37A-42EF-2547-BF1F-2A11C06EE216}"/>
              </a:ext>
            </a:extLst>
          </p:cNvPr>
          <p:cNvCxnSpPr/>
          <p:nvPr/>
        </p:nvCxnSpPr>
        <p:spPr>
          <a:xfrm>
            <a:off x="5941083" y="3705763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C47702-FFD1-2747-99A1-8EAAAA0C48FE}"/>
              </a:ext>
            </a:extLst>
          </p:cNvPr>
          <p:cNvCxnSpPr/>
          <p:nvPr/>
        </p:nvCxnSpPr>
        <p:spPr>
          <a:xfrm>
            <a:off x="4062768" y="3317236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D34D2-26C3-4443-8BC9-7EEAF712F226}"/>
              </a:ext>
            </a:extLst>
          </p:cNvPr>
          <p:cNvCxnSpPr/>
          <p:nvPr/>
        </p:nvCxnSpPr>
        <p:spPr>
          <a:xfrm>
            <a:off x="6659782" y="3317236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9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84D6-BCFF-744A-9D58-3C961B5D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4-bit/5-bit (100 </a:t>
            </a:r>
            <a:r>
              <a:rPr lang="en-US" dirty="0" err="1"/>
              <a:t>Mbps</a:t>
            </a:r>
            <a:r>
              <a:rPr lang="en-US" dirty="0"/>
              <a:t> Ethernet)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0AFA-7C31-C644-9A1B-2C8A3E945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Observations: NRZI works as long as no sequences of 0</a:t>
            </a:r>
          </a:p>
          <a:p>
            <a:r>
              <a:rPr lang="en-US" dirty="0"/>
              <a:t>Idea: encode all 4-bit sequences as 5-bit sequences with no more than one leading 0 and two trailing 0s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47875-B944-A143-A846-B9257E346A02}"/>
              </a:ext>
            </a:extLst>
          </p:cNvPr>
          <p:cNvSpPr/>
          <p:nvPr/>
        </p:nvSpPr>
        <p:spPr>
          <a:xfrm>
            <a:off x="3276357" y="3705763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0000    11110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1CECA-F705-7A43-86BC-01CAF3BEA641}"/>
              </a:ext>
            </a:extLst>
          </p:cNvPr>
          <p:cNvSpPr/>
          <p:nvPr/>
        </p:nvSpPr>
        <p:spPr>
          <a:xfrm>
            <a:off x="5883080" y="3705763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655A3-6E76-D24A-B823-EFD13FE12622}"/>
              </a:ext>
            </a:extLst>
          </p:cNvPr>
          <p:cNvSpPr txBox="1"/>
          <p:nvPr/>
        </p:nvSpPr>
        <p:spPr>
          <a:xfrm>
            <a:off x="3276357" y="3305653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4D759-9193-3540-AD32-6F2E7EC34D32}"/>
              </a:ext>
            </a:extLst>
          </p:cNvPr>
          <p:cNvSpPr txBox="1"/>
          <p:nvPr/>
        </p:nvSpPr>
        <p:spPr>
          <a:xfrm>
            <a:off x="5883080" y="3305653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BBB885-7806-7048-BCB2-DFCD94BE5B5A}"/>
              </a:ext>
            </a:extLst>
          </p:cNvPr>
          <p:cNvCxnSpPr/>
          <p:nvPr/>
        </p:nvCxnSpPr>
        <p:spPr>
          <a:xfrm>
            <a:off x="3392364" y="3705763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60D37A-42EF-2547-BF1F-2A11C06EE216}"/>
              </a:ext>
            </a:extLst>
          </p:cNvPr>
          <p:cNvCxnSpPr/>
          <p:nvPr/>
        </p:nvCxnSpPr>
        <p:spPr>
          <a:xfrm>
            <a:off x="5941083" y="3705763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C47702-FFD1-2747-99A1-8EAAAA0C48FE}"/>
              </a:ext>
            </a:extLst>
          </p:cNvPr>
          <p:cNvCxnSpPr/>
          <p:nvPr/>
        </p:nvCxnSpPr>
        <p:spPr>
          <a:xfrm>
            <a:off x="4062768" y="3317236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D34D2-26C3-4443-8BC9-7EEAF712F226}"/>
              </a:ext>
            </a:extLst>
          </p:cNvPr>
          <p:cNvCxnSpPr/>
          <p:nvPr/>
        </p:nvCxnSpPr>
        <p:spPr>
          <a:xfrm>
            <a:off x="6659782" y="3317236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 2 11">
            <a:extLst>
              <a:ext uri="{FF2B5EF4-FFF2-40B4-BE49-F238E27FC236}">
                <a16:creationId xmlns:a16="http://schemas.microsoft.com/office/drawing/2014/main" id="{A847EF75-9AD6-D443-8D1D-9E5CC707C47F}"/>
              </a:ext>
            </a:extLst>
          </p:cNvPr>
          <p:cNvSpPr/>
          <p:nvPr/>
        </p:nvSpPr>
        <p:spPr>
          <a:xfrm>
            <a:off x="7931426" y="1690688"/>
            <a:ext cx="4260574" cy="490889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Tradeoff: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Efficiency drops to 80%</a:t>
            </a:r>
          </a:p>
        </p:txBody>
      </p:sp>
    </p:spTree>
    <p:extLst>
      <p:ext uri="{BB962C8B-B14F-4D97-AF65-F5344CB8AC3E}">
        <p14:creationId xmlns:p14="http://schemas.microsoft.com/office/powerpoint/2010/main" val="380270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84D6-BCFF-744A-9D58-3C961B5D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4-bit/5-bit (100 </a:t>
            </a:r>
            <a:r>
              <a:rPr lang="en-US" dirty="0" err="1"/>
              <a:t>Mbps</a:t>
            </a:r>
            <a:r>
              <a:rPr lang="en-US" dirty="0"/>
              <a:t> Ethernet)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0AFA-7C31-C644-9A1B-2C8A3E945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Observations: NRZI works as long as no sequences of 0</a:t>
            </a:r>
          </a:p>
          <a:p>
            <a:r>
              <a:rPr lang="en-US" dirty="0"/>
              <a:t>Idea: encode all 4-bit sequences as 5-bit sequences with no more than one leading 0 and two trailing 0s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47875-B944-A143-A846-B9257E346A02}"/>
              </a:ext>
            </a:extLst>
          </p:cNvPr>
          <p:cNvSpPr/>
          <p:nvPr/>
        </p:nvSpPr>
        <p:spPr>
          <a:xfrm>
            <a:off x="3276357" y="3705763"/>
            <a:ext cx="2449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0000    11110</a:t>
            </a:r>
          </a:p>
          <a:p>
            <a:r>
              <a:rPr lang="en-US" sz="2000" dirty="0"/>
              <a:t>0001    01001</a:t>
            </a:r>
          </a:p>
          <a:p>
            <a:r>
              <a:rPr lang="en-US" sz="2000" dirty="0"/>
              <a:t>0010    10100</a:t>
            </a:r>
          </a:p>
          <a:p>
            <a:r>
              <a:rPr lang="en-US" sz="2000" dirty="0"/>
              <a:t>0011    10101</a:t>
            </a:r>
          </a:p>
          <a:p>
            <a:r>
              <a:rPr lang="en-US" sz="2000" dirty="0"/>
              <a:t>0100    01010</a:t>
            </a:r>
          </a:p>
          <a:p>
            <a:r>
              <a:rPr lang="en-US" sz="2000" dirty="0"/>
              <a:t>0101    01011</a:t>
            </a:r>
          </a:p>
          <a:p>
            <a:r>
              <a:rPr lang="en-US" sz="2000" dirty="0"/>
              <a:t>0110    01110</a:t>
            </a:r>
          </a:p>
          <a:p>
            <a:r>
              <a:rPr lang="en-US" sz="2000" dirty="0"/>
              <a:t>0111    01111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1CECA-F705-7A43-86BC-01CAF3BEA641}"/>
              </a:ext>
            </a:extLst>
          </p:cNvPr>
          <p:cNvSpPr/>
          <p:nvPr/>
        </p:nvSpPr>
        <p:spPr>
          <a:xfrm>
            <a:off x="5883080" y="3705763"/>
            <a:ext cx="1794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1000    10010</a:t>
            </a:r>
          </a:p>
          <a:p>
            <a:r>
              <a:rPr lang="en-US" sz="2000" dirty="0"/>
              <a:t>1001    10011</a:t>
            </a:r>
          </a:p>
          <a:p>
            <a:r>
              <a:rPr lang="en-US" sz="2000" dirty="0"/>
              <a:t>1010    10110</a:t>
            </a:r>
          </a:p>
          <a:p>
            <a:r>
              <a:rPr lang="en-US" sz="2000" dirty="0"/>
              <a:t>1011    10111</a:t>
            </a:r>
          </a:p>
          <a:p>
            <a:r>
              <a:rPr lang="en-US" sz="2000" dirty="0"/>
              <a:t>1100    11010</a:t>
            </a:r>
          </a:p>
          <a:p>
            <a:r>
              <a:rPr lang="en-US" sz="2000" dirty="0"/>
              <a:t>1101    11011</a:t>
            </a:r>
          </a:p>
          <a:p>
            <a:r>
              <a:rPr lang="en-US" sz="2000" dirty="0"/>
              <a:t>1110    11100</a:t>
            </a:r>
          </a:p>
          <a:p>
            <a:r>
              <a:rPr lang="en-US" sz="2000" dirty="0"/>
              <a:t>1111    11101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655A3-6E76-D24A-B823-EFD13FE12622}"/>
              </a:ext>
            </a:extLst>
          </p:cNvPr>
          <p:cNvSpPr txBox="1"/>
          <p:nvPr/>
        </p:nvSpPr>
        <p:spPr>
          <a:xfrm>
            <a:off x="3276357" y="3305653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4D759-9193-3540-AD32-6F2E7EC34D32}"/>
              </a:ext>
            </a:extLst>
          </p:cNvPr>
          <p:cNvSpPr txBox="1"/>
          <p:nvPr/>
        </p:nvSpPr>
        <p:spPr>
          <a:xfrm>
            <a:off x="5883080" y="3305653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4-bit	5-bit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BBB885-7806-7048-BCB2-DFCD94BE5B5A}"/>
              </a:ext>
            </a:extLst>
          </p:cNvPr>
          <p:cNvCxnSpPr/>
          <p:nvPr/>
        </p:nvCxnSpPr>
        <p:spPr>
          <a:xfrm>
            <a:off x="3392364" y="3705763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60D37A-42EF-2547-BF1F-2A11C06EE216}"/>
              </a:ext>
            </a:extLst>
          </p:cNvPr>
          <p:cNvCxnSpPr/>
          <p:nvPr/>
        </p:nvCxnSpPr>
        <p:spPr>
          <a:xfrm>
            <a:off x="5941083" y="3705763"/>
            <a:ext cx="148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C47702-FFD1-2747-99A1-8EAAAA0C48FE}"/>
              </a:ext>
            </a:extLst>
          </p:cNvPr>
          <p:cNvCxnSpPr/>
          <p:nvPr/>
        </p:nvCxnSpPr>
        <p:spPr>
          <a:xfrm>
            <a:off x="4062768" y="3317236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D34D2-26C3-4443-8BC9-7EEAF712F226}"/>
              </a:ext>
            </a:extLst>
          </p:cNvPr>
          <p:cNvCxnSpPr/>
          <p:nvPr/>
        </p:nvCxnSpPr>
        <p:spPr>
          <a:xfrm>
            <a:off x="6659782" y="3317236"/>
            <a:ext cx="0" cy="2794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 2 11">
            <a:extLst>
              <a:ext uri="{FF2B5EF4-FFF2-40B4-BE49-F238E27FC236}">
                <a16:creationId xmlns:a16="http://schemas.microsoft.com/office/drawing/2014/main" id="{A847EF75-9AD6-D443-8D1D-9E5CC707C47F}"/>
              </a:ext>
            </a:extLst>
          </p:cNvPr>
          <p:cNvSpPr/>
          <p:nvPr/>
        </p:nvSpPr>
        <p:spPr>
          <a:xfrm>
            <a:off x="7931426" y="1690688"/>
            <a:ext cx="4260574" cy="490889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Tradeoff: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Efficiency drops to 80%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0654FA83-CD38-D943-91ED-EF525BE71FEF}"/>
              </a:ext>
            </a:extLst>
          </p:cNvPr>
          <p:cNvSpPr/>
          <p:nvPr/>
        </p:nvSpPr>
        <p:spPr>
          <a:xfrm>
            <a:off x="2146852" y="1690688"/>
            <a:ext cx="6261652" cy="1192345"/>
          </a:xfrm>
          <a:prstGeom prst="wedgeRoundRectCallout">
            <a:avLst>
              <a:gd name="adj1" fmla="val 8056"/>
              <a:gd name="adj2" fmla="val -908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8-bit / 10-bit used in Gigabit Ethernet</a:t>
            </a:r>
          </a:p>
        </p:txBody>
      </p:sp>
    </p:spTree>
    <p:extLst>
      <p:ext uri="{BB962C8B-B14F-4D97-AF65-F5344CB8AC3E}">
        <p14:creationId xmlns:p14="http://schemas.microsoft.com/office/powerpoint/2010/main" val="3552323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</TotalTime>
  <Words>524</Words>
  <Application>Microsoft Macintosh PowerPoint</Application>
  <PresentationFormat>Widescreen</PresentationFormat>
  <Paragraphs>181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Tw Cen MT</vt:lpstr>
      <vt:lpstr>Wingdings</vt:lpstr>
      <vt:lpstr>Gallery</vt:lpstr>
      <vt:lpstr>CS 334 / CS 534 Networking</vt:lpstr>
      <vt:lpstr>Physical Layer</vt:lpstr>
      <vt:lpstr>PowerPoint Presentation</vt:lpstr>
      <vt:lpstr>Non-Return to Zero (NRZ)</vt:lpstr>
      <vt:lpstr>Desynchronization</vt:lpstr>
      <vt:lpstr>Non-Return to Zero Inverted (NRZI)</vt:lpstr>
      <vt:lpstr>4-bit/5-bit (100 Mbps Ethernet)</vt:lpstr>
      <vt:lpstr>4-bit/5-bit (100 Mbps Ethernet)</vt:lpstr>
      <vt:lpstr>4-bit/5-bit (100 Mbps Ethernet)</vt:lpstr>
      <vt:lpstr>Manchester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Blackburn, Jeremy H</dc:creator>
  <cp:lastModifiedBy>Yan, Da</cp:lastModifiedBy>
  <cp:revision>12</cp:revision>
  <dcterms:created xsi:type="dcterms:W3CDTF">2018-08-28T11:44:01Z</dcterms:created>
  <dcterms:modified xsi:type="dcterms:W3CDTF">2021-01-02T00:56:29Z</dcterms:modified>
</cp:coreProperties>
</file>