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6"/>
  </p:notesMasterIdLst>
  <p:sldIdLst>
    <p:sldId id="256" r:id="rId2"/>
    <p:sldId id="257" r:id="rId3"/>
    <p:sldId id="288" r:id="rId4"/>
    <p:sldId id="289" r:id="rId5"/>
    <p:sldId id="290" r:id="rId6"/>
    <p:sldId id="291" r:id="rId7"/>
    <p:sldId id="292" r:id="rId8"/>
    <p:sldId id="293" r:id="rId9"/>
    <p:sldId id="258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259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260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261" r:id="rId41"/>
    <p:sldId id="262" r:id="rId42"/>
    <p:sldId id="263" r:id="rId43"/>
    <p:sldId id="264" r:id="rId44"/>
    <p:sldId id="265" r:id="rId45"/>
    <p:sldId id="266" r:id="rId46"/>
    <p:sldId id="267" r:id="rId47"/>
    <p:sldId id="268" r:id="rId48"/>
    <p:sldId id="269" r:id="rId49"/>
    <p:sldId id="270" r:id="rId50"/>
    <p:sldId id="272" r:id="rId51"/>
    <p:sldId id="322" r:id="rId52"/>
    <p:sldId id="323" r:id="rId53"/>
    <p:sldId id="324" r:id="rId54"/>
    <p:sldId id="325" r:id="rId55"/>
    <p:sldId id="273" r:id="rId56"/>
    <p:sldId id="326" r:id="rId57"/>
    <p:sldId id="327" r:id="rId58"/>
    <p:sldId id="328" r:id="rId59"/>
    <p:sldId id="329" r:id="rId60"/>
    <p:sldId id="330" r:id="rId61"/>
    <p:sldId id="331" r:id="rId62"/>
    <p:sldId id="274" r:id="rId63"/>
    <p:sldId id="332" r:id="rId64"/>
    <p:sldId id="333" r:id="rId65"/>
    <p:sldId id="334" r:id="rId66"/>
    <p:sldId id="335" r:id="rId67"/>
    <p:sldId id="336" r:id="rId68"/>
    <p:sldId id="337" r:id="rId69"/>
    <p:sldId id="338" r:id="rId70"/>
    <p:sldId id="339" r:id="rId71"/>
    <p:sldId id="275" r:id="rId72"/>
    <p:sldId id="276" r:id="rId73"/>
    <p:sldId id="277" r:id="rId74"/>
    <p:sldId id="278" r:id="rId75"/>
    <p:sldId id="279" r:id="rId76"/>
    <p:sldId id="280" r:id="rId77"/>
    <p:sldId id="281" r:id="rId78"/>
    <p:sldId id="282" r:id="rId79"/>
    <p:sldId id="340" r:id="rId80"/>
    <p:sldId id="283" r:id="rId81"/>
    <p:sldId id="341" r:id="rId82"/>
    <p:sldId id="284" r:id="rId83"/>
    <p:sldId id="285" r:id="rId84"/>
    <p:sldId id="286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42"/>
    <p:restoredTop sz="93643"/>
  </p:normalViewPr>
  <p:slideViewPr>
    <p:cSldViewPr snapToGrid="0" snapToObjects="1">
      <p:cViewPr varScale="1">
        <p:scale>
          <a:sx n="104" d="100"/>
          <a:sy n="104" d="100"/>
        </p:scale>
        <p:origin x="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756F6-D146-4E45-9184-5C0A9DE492CD}" type="datetimeFigureOut">
              <a:rPr lang="en-US" smtClean="0"/>
              <a:t>2/19/21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57202-B8A1-A440-B5CF-8493C31C8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80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Simplify(Contention) Teo devices try to access the same resource at the same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57202-B8A1-A440-B5CF-8493C31C8C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81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Division Multi-Access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57202-B8A1-A440-B5CF-8493C31C8C5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4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TDMA – what if one host doesn’t need to send data, It’s </a:t>
            </a:r>
            <a:r>
              <a:rPr lang="en-US" dirty="0" err="1"/>
              <a:t>unneccesarily</a:t>
            </a:r>
            <a:r>
              <a:rPr lang="en-US" dirty="0"/>
              <a:t> idle</a:t>
            </a:r>
          </a:p>
          <a:p>
            <a:r>
              <a:rPr lang="en-US" dirty="0"/>
              <a:t>Circuit Switched Network – Communication channel setup before communication can take 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57202-B8A1-A440-B5CF-8493C31C8C5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88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preamble is to help synching clocks. It might take some time for the hardware to synchronize its clock with the other end of the connection, and there is a chance for some bits </a:t>
            </a:r>
            <a:r>
              <a:rPr lang="en-US" dirty="0" err="1"/>
              <a:t>ot</a:t>
            </a:r>
            <a:r>
              <a:rPr lang="en-US" dirty="0"/>
              <a:t> be lost too. The preamble is basically just a “ready, set…” and then the SF is the “GO”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57202-B8A1-A440-B5CF-8493C31C8C5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2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Setting MTU is good because of pros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57202-B8A1-A440-B5CF-8493C31C8C5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20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Backwards Compatibility – Rollback/Downgrade Attack – force the server to downgrade to a </a:t>
            </a:r>
            <a:r>
              <a:rPr lang="en-US" dirty="0" err="1"/>
              <a:t>crackable</a:t>
            </a:r>
            <a:r>
              <a:rPr lang="en-US" dirty="0"/>
              <a:t> encryption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57202-B8A1-A440-B5CF-8493C31C8C52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19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is too far from C and visa versa. B can hear both.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57202-B8A1-A440-B5CF-8493C31C8C52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41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Ready to Send</a:t>
            </a:r>
          </a:p>
          <a:p>
            <a:r>
              <a:rPr lang="en-US" dirty="0"/>
              <a:t>Clear to Send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57202-B8A1-A440-B5CF-8493C31C8C52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13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802.11 ax (2019) HEW (High Efficiency WIFI) – WIFI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57202-B8A1-A440-B5CF-8493C31C8C52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36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92E-96CE-FE4A-94F9-263843D56581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38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92E-96CE-FE4A-94F9-263843D56581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76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92E-96CE-FE4A-94F9-263843D56581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8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92E-96CE-FE4A-94F9-263843D56581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31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92E-96CE-FE4A-94F9-263843D56581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58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92E-96CE-FE4A-94F9-263843D56581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710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92E-96CE-FE4A-94F9-263843D56581}" type="datetimeFigureOut">
              <a:rPr lang="en-US" smtClean="0"/>
              <a:t>2/19/21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96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92E-96CE-FE4A-94F9-263843D56581}" type="datetimeFigureOut">
              <a:rPr lang="en-US" smtClean="0"/>
              <a:t>2/19/21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61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92E-96CE-FE4A-94F9-263843D56581}" type="datetimeFigureOut">
              <a:rPr lang="en-US" smtClean="0"/>
              <a:t>2/19/21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92E-96CE-FE4A-94F9-263843D56581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15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844A92E-96CE-FE4A-94F9-263843D56581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192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4A92E-96CE-FE4A-94F9-263843D56581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4C8F47D-330D-9747-A465-50E8AEFDF57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81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8E8B-61C0-EF4E-BA7F-8F7F0A9E3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334 / CS 534</a:t>
            </a:r>
            <a:br>
              <a:rPr lang="en-US" dirty="0"/>
            </a:br>
            <a:r>
              <a:rPr lang="en-US" dirty="0"/>
              <a:t>Networking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1F028-9FAF-3545-88AA-055EBBAFE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06.2</a:t>
            </a:r>
          </a:p>
          <a:p>
            <a:r>
              <a:rPr lang="en-US" dirty="0"/>
              <a:t>Data Link</a:t>
            </a:r>
          </a:p>
        </p:txBody>
      </p:sp>
    </p:spTree>
    <p:extLst>
      <p:ext uri="{BB962C8B-B14F-4D97-AF65-F5344CB8AC3E}">
        <p14:creationId xmlns:p14="http://schemas.microsoft.com/office/powerpoint/2010/main" val="2220967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841F-DEC1-9545-9A99-9EAB3BD4E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Media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4F033-212B-EB4A-9659-E42BBD745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Channel partitioning</a:t>
            </a:r>
          </a:p>
          <a:p>
            <a:pPr lvl="1"/>
            <a:r>
              <a:rPr lang="en-US" dirty="0"/>
              <a:t>Divide the resource into small pieces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Allocate each piece to one host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Example: Time Division Multi-Access (TDMA) cellular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Example: Frequency Division Multi-Access (FDMA) cellular</a:t>
            </a:r>
          </a:p>
          <a:p>
            <a:r>
              <a:rPr lang="en-US" dirty="0">
                <a:solidFill>
                  <a:schemeClr val="bg1"/>
                </a:solidFill>
              </a:rPr>
              <a:t>Taking turns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Tightly coordinate shared access to avoid collisions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Example: Token ring networks</a:t>
            </a:r>
          </a:p>
          <a:p>
            <a:r>
              <a:rPr lang="en-US" dirty="0">
                <a:solidFill>
                  <a:schemeClr val="bg1"/>
                </a:solidFill>
              </a:rPr>
              <a:t>Contention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Allow collisions, but use strategies to recover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Examples: Ethernet, </a:t>
            </a:r>
            <a:r>
              <a:rPr lang="en-US" dirty="0" err="1">
                <a:solidFill>
                  <a:schemeClr val="bg1"/>
                </a:solidFill>
              </a:rPr>
              <a:t>WiFi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6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841F-DEC1-9545-9A99-9EAB3BD4E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Media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4F033-212B-EB4A-9659-E42BBD745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Channel partitioning</a:t>
            </a:r>
          </a:p>
          <a:p>
            <a:pPr lvl="1"/>
            <a:r>
              <a:rPr lang="en-US" dirty="0"/>
              <a:t>Divide the resource into small pieces</a:t>
            </a:r>
          </a:p>
          <a:p>
            <a:pPr lvl="1"/>
            <a:r>
              <a:rPr lang="en-US" dirty="0"/>
              <a:t>Allocate each piece to one host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Example: Time Division Multi-Access (TDMA) cellular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Example: Frequency Division Multi-Access (FDMA) cellular</a:t>
            </a:r>
          </a:p>
          <a:p>
            <a:r>
              <a:rPr lang="en-US" dirty="0">
                <a:solidFill>
                  <a:schemeClr val="bg1"/>
                </a:solidFill>
              </a:rPr>
              <a:t>Taking turns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Tightly coordinate shared access to avoid collisions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Example: Token ring networks</a:t>
            </a:r>
          </a:p>
          <a:p>
            <a:r>
              <a:rPr lang="en-US" dirty="0">
                <a:solidFill>
                  <a:schemeClr val="bg1"/>
                </a:solidFill>
              </a:rPr>
              <a:t>Contention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Allow collisions, but use strategies to recover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Examples: Ethernet, </a:t>
            </a:r>
            <a:r>
              <a:rPr lang="en-US" dirty="0" err="1">
                <a:solidFill>
                  <a:schemeClr val="bg1"/>
                </a:solidFill>
              </a:rPr>
              <a:t>WiFi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71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841F-DEC1-9545-9A99-9EAB3BD4E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Media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4F033-212B-EB4A-9659-E42BBD745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Channel partitioning</a:t>
            </a:r>
          </a:p>
          <a:p>
            <a:pPr lvl="1"/>
            <a:r>
              <a:rPr lang="en-US" dirty="0"/>
              <a:t>Divide the resource into small pieces</a:t>
            </a:r>
          </a:p>
          <a:p>
            <a:pPr lvl="1"/>
            <a:r>
              <a:rPr lang="en-US" dirty="0"/>
              <a:t>Allocate each piece to one host</a:t>
            </a:r>
          </a:p>
          <a:p>
            <a:pPr lvl="1"/>
            <a:r>
              <a:rPr lang="en-US" dirty="0"/>
              <a:t>Example: Time Division Multi-Access (TDMA) cellular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Example: Frequency Division Multi-Access (FDMA) cellular</a:t>
            </a:r>
          </a:p>
          <a:p>
            <a:r>
              <a:rPr lang="en-US" dirty="0">
                <a:solidFill>
                  <a:schemeClr val="bg1"/>
                </a:solidFill>
              </a:rPr>
              <a:t>Taking turns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Tightly coordinate shared access to avoid collisions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Example: Token ring networks</a:t>
            </a:r>
          </a:p>
          <a:p>
            <a:r>
              <a:rPr lang="en-US" dirty="0">
                <a:solidFill>
                  <a:schemeClr val="bg1"/>
                </a:solidFill>
              </a:rPr>
              <a:t>Contention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Allow collisions, but use strategies to recover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Examples: Ethernet, </a:t>
            </a:r>
            <a:r>
              <a:rPr lang="en-US" dirty="0" err="1">
                <a:solidFill>
                  <a:schemeClr val="bg1"/>
                </a:solidFill>
              </a:rPr>
              <a:t>WiFi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88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841F-DEC1-9545-9A99-9EAB3BD4E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Media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4F033-212B-EB4A-9659-E42BBD745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Channel partitioning</a:t>
            </a:r>
          </a:p>
          <a:p>
            <a:pPr lvl="1"/>
            <a:r>
              <a:rPr lang="en-US" dirty="0"/>
              <a:t>Divide the resource into small pieces</a:t>
            </a:r>
          </a:p>
          <a:p>
            <a:pPr lvl="1"/>
            <a:r>
              <a:rPr lang="en-US" dirty="0"/>
              <a:t>Allocate each piece to one host</a:t>
            </a:r>
          </a:p>
          <a:p>
            <a:pPr lvl="1"/>
            <a:r>
              <a:rPr lang="en-US" dirty="0"/>
              <a:t>Example: Time Division Multi-Access (TDMA) cellular</a:t>
            </a:r>
          </a:p>
          <a:p>
            <a:pPr lvl="1"/>
            <a:r>
              <a:rPr lang="en-US" dirty="0"/>
              <a:t>Example: Frequency Division Multi-Access (FDMA) cellular</a:t>
            </a:r>
          </a:p>
          <a:p>
            <a:r>
              <a:rPr lang="en-US" dirty="0">
                <a:solidFill>
                  <a:schemeClr val="bg1"/>
                </a:solidFill>
              </a:rPr>
              <a:t>Taking turns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Tightly coordinate shared access to avoid collisions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Example: Token ring networks</a:t>
            </a:r>
          </a:p>
          <a:p>
            <a:r>
              <a:rPr lang="en-US" dirty="0">
                <a:solidFill>
                  <a:schemeClr val="bg1"/>
                </a:solidFill>
              </a:rPr>
              <a:t>Contention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Allow collisions, but use strategies to recover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Examples: Ethernet, </a:t>
            </a:r>
            <a:r>
              <a:rPr lang="en-US" dirty="0" err="1">
                <a:solidFill>
                  <a:schemeClr val="bg1"/>
                </a:solidFill>
              </a:rPr>
              <a:t>WiFi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86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841F-DEC1-9545-9A99-9EAB3BD4E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Media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4F033-212B-EB4A-9659-E42BBD745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Channel partitioning</a:t>
            </a:r>
          </a:p>
          <a:p>
            <a:pPr lvl="1"/>
            <a:r>
              <a:rPr lang="en-US" dirty="0"/>
              <a:t>Divide the resource into small pieces</a:t>
            </a:r>
          </a:p>
          <a:p>
            <a:pPr lvl="1"/>
            <a:r>
              <a:rPr lang="en-US" dirty="0"/>
              <a:t>Allocate each piece to one host</a:t>
            </a:r>
          </a:p>
          <a:p>
            <a:pPr lvl="1"/>
            <a:r>
              <a:rPr lang="en-US" dirty="0"/>
              <a:t>Example: Time Division Multi-Access (TDMA) cellular</a:t>
            </a:r>
          </a:p>
          <a:p>
            <a:pPr lvl="1"/>
            <a:r>
              <a:rPr lang="en-US" dirty="0"/>
              <a:t>Example: Frequency Division Multi-Access (FDMA) cellular</a:t>
            </a:r>
          </a:p>
          <a:p>
            <a:r>
              <a:rPr lang="en-US" dirty="0"/>
              <a:t>Taking turns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Tightly coordinate shared access to avoid collisions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Example: Token ring networks</a:t>
            </a:r>
          </a:p>
          <a:p>
            <a:r>
              <a:rPr lang="en-US" dirty="0">
                <a:solidFill>
                  <a:schemeClr val="bg1"/>
                </a:solidFill>
              </a:rPr>
              <a:t>Contention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Allow collisions, but use strategies to recover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Examples: Ethernet, </a:t>
            </a:r>
            <a:r>
              <a:rPr lang="en-US" dirty="0" err="1">
                <a:solidFill>
                  <a:schemeClr val="bg1"/>
                </a:solidFill>
              </a:rPr>
              <a:t>WiFi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624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841F-DEC1-9545-9A99-9EAB3BD4E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Media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4F033-212B-EB4A-9659-E42BBD745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Channel partitioning</a:t>
            </a:r>
          </a:p>
          <a:p>
            <a:pPr lvl="1"/>
            <a:r>
              <a:rPr lang="en-US" dirty="0"/>
              <a:t>Divide the resource into small pieces</a:t>
            </a:r>
          </a:p>
          <a:p>
            <a:pPr lvl="1"/>
            <a:r>
              <a:rPr lang="en-US" dirty="0"/>
              <a:t>Allocate each piece to one host</a:t>
            </a:r>
          </a:p>
          <a:p>
            <a:pPr lvl="1"/>
            <a:r>
              <a:rPr lang="en-US" dirty="0"/>
              <a:t>Example: Time Division Multi-Access (TDMA) cellular</a:t>
            </a:r>
          </a:p>
          <a:p>
            <a:pPr lvl="1"/>
            <a:r>
              <a:rPr lang="en-US" dirty="0"/>
              <a:t>Example: Frequency Division Multi-Access (FDMA) cellular</a:t>
            </a:r>
          </a:p>
          <a:p>
            <a:r>
              <a:rPr lang="en-US" dirty="0"/>
              <a:t>Taking turns</a:t>
            </a:r>
          </a:p>
          <a:p>
            <a:pPr lvl="1"/>
            <a:r>
              <a:rPr lang="en-US" dirty="0"/>
              <a:t>Tightly coordinate shared access to avoid collisions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Example: Token ring networks</a:t>
            </a:r>
          </a:p>
          <a:p>
            <a:r>
              <a:rPr lang="en-US" dirty="0">
                <a:solidFill>
                  <a:schemeClr val="bg1"/>
                </a:solidFill>
              </a:rPr>
              <a:t>Contention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Allow collisions, but use strategies to recover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Examples: Ethernet, </a:t>
            </a:r>
            <a:r>
              <a:rPr lang="en-US" dirty="0" err="1">
                <a:solidFill>
                  <a:schemeClr val="bg1"/>
                </a:solidFill>
              </a:rPr>
              <a:t>WiFi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201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841F-DEC1-9545-9A99-9EAB3BD4E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Media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4F033-212B-EB4A-9659-E42BBD745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Channel partitioning</a:t>
            </a:r>
          </a:p>
          <a:p>
            <a:pPr lvl="1"/>
            <a:r>
              <a:rPr lang="en-US" dirty="0"/>
              <a:t>Divide the resource into small pieces</a:t>
            </a:r>
          </a:p>
          <a:p>
            <a:pPr lvl="1"/>
            <a:r>
              <a:rPr lang="en-US" dirty="0"/>
              <a:t>Allocate each piece to one host</a:t>
            </a:r>
          </a:p>
          <a:p>
            <a:pPr lvl="1"/>
            <a:r>
              <a:rPr lang="en-US" dirty="0"/>
              <a:t>Example: Time Division Multi-Access (TDMA) cellular</a:t>
            </a:r>
          </a:p>
          <a:p>
            <a:pPr lvl="1"/>
            <a:r>
              <a:rPr lang="en-US" dirty="0"/>
              <a:t>Example: Frequency Division Multi-Access (FDMA) cellular</a:t>
            </a:r>
          </a:p>
          <a:p>
            <a:r>
              <a:rPr lang="en-US" dirty="0"/>
              <a:t>Taking turns</a:t>
            </a:r>
          </a:p>
          <a:p>
            <a:pPr lvl="1"/>
            <a:r>
              <a:rPr lang="en-US" dirty="0"/>
              <a:t>Tightly coordinate shared access to avoid collisions</a:t>
            </a:r>
          </a:p>
          <a:p>
            <a:pPr lvl="1"/>
            <a:r>
              <a:rPr lang="en-US" dirty="0"/>
              <a:t>Example: Token ring networks</a:t>
            </a:r>
          </a:p>
          <a:p>
            <a:r>
              <a:rPr lang="en-US" dirty="0">
                <a:solidFill>
                  <a:schemeClr val="bg1"/>
                </a:solidFill>
              </a:rPr>
              <a:t>Contention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Allow collisions, but use strategies to recover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Examples: Ethernet, </a:t>
            </a:r>
            <a:r>
              <a:rPr lang="en-US" dirty="0" err="1">
                <a:solidFill>
                  <a:schemeClr val="bg1"/>
                </a:solidFill>
              </a:rPr>
              <a:t>WiFi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408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841F-DEC1-9545-9A99-9EAB3BD4E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Media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4F033-212B-EB4A-9659-E42BBD745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Channel partitioning</a:t>
            </a:r>
          </a:p>
          <a:p>
            <a:pPr lvl="1"/>
            <a:r>
              <a:rPr lang="en-US" dirty="0"/>
              <a:t>Divide the resource into small pieces</a:t>
            </a:r>
          </a:p>
          <a:p>
            <a:pPr lvl="1"/>
            <a:r>
              <a:rPr lang="en-US" dirty="0"/>
              <a:t>Allocate each piece to one host</a:t>
            </a:r>
          </a:p>
          <a:p>
            <a:pPr lvl="1"/>
            <a:r>
              <a:rPr lang="en-US" dirty="0"/>
              <a:t>Example: Time Division Multi-Access (TDMA) cellular</a:t>
            </a:r>
          </a:p>
          <a:p>
            <a:pPr lvl="1"/>
            <a:r>
              <a:rPr lang="en-US" dirty="0"/>
              <a:t>Example: Frequency Division Multi-Access (FDMA) cellular</a:t>
            </a:r>
          </a:p>
          <a:p>
            <a:r>
              <a:rPr lang="en-US" dirty="0"/>
              <a:t>Taking turns</a:t>
            </a:r>
          </a:p>
          <a:p>
            <a:pPr lvl="1"/>
            <a:r>
              <a:rPr lang="en-US" dirty="0"/>
              <a:t>Tightly coordinate shared access to avoid collisions</a:t>
            </a:r>
          </a:p>
          <a:p>
            <a:pPr lvl="1"/>
            <a:r>
              <a:rPr lang="en-US" dirty="0"/>
              <a:t>Example: Token ring networks</a:t>
            </a:r>
          </a:p>
          <a:p>
            <a:r>
              <a:rPr lang="en-US" dirty="0"/>
              <a:t>Contention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Allow collisions, but use strategies to recover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Examples: Ethernet, </a:t>
            </a:r>
            <a:r>
              <a:rPr lang="en-US" dirty="0" err="1">
                <a:solidFill>
                  <a:schemeClr val="bg1"/>
                </a:solidFill>
              </a:rPr>
              <a:t>WiFi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46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841F-DEC1-9545-9A99-9EAB3BD4E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Media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4F033-212B-EB4A-9659-E42BBD745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Channel partitioning</a:t>
            </a:r>
          </a:p>
          <a:p>
            <a:pPr lvl="1"/>
            <a:r>
              <a:rPr lang="en-US" dirty="0"/>
              <a:t>Divide the resource into small pieces</a:t>
            </a:r>
          </a:p>
          <a:p>
            <a:pPr lvl="1"/>
            <a:r>
              <a:rPr lang="en-US" dirty="0"/>
              <a:t>Allocate each piece to one host</a:t>
            </a:r>
          </a:p>
          <a:p>
            <a:pPr lvl="1"/>
            <a:r>
              <a:rPr lang="en-US" dirty="0"/>
              <a:t>Example: Time Division Multi-Access (TDMA) cellular</a:t>
            </a:r>
          </a:p>
          <a:p>
            <a:pPr lvl="1"/>
            <a:r>
              <a:rPr lang="en-US" dirty="0"/>
              <a:t>Example: Frequency Division Multi-Access (FDMA) cellular</a:t>
            </a:r>
          </a:p>
          <a:p>
            <a:r>
              <a:rPr lang="en-US" dirty="0"/>
              <a:t>Taking turns</a:t>
            </a:r>
          </a:p>
          <a:p>
            <a:pPr lvl="1"/>
            <a:r>
              <a:rPr lang="en-US" dirty="0"/>
              <a:t>Tightly coordinate shared access to avoid collisions</a:t>
            </a:r>
          </a:p>
          <a:p>
            <a:pPr lvl="1"/>
            <a:r>
              <a:rPr lang="en-US" dirty="0"/>
              <a:t>Example: Token ring networks – uses token that travels around a logical ring. Only the one who holds the mighty token may transmit data</a:t>
            </a:r>
          </a:p>
          <a:p>
            <a:r>
              <a:rPr lang="en-US" dirty="0"/>
              <a:t>Contention</a:t>
            </a:r>
          </a:p>
          <a:p>
            <a:pPr lvl="1"/>
            <a:r>
              <a:rPr lang="en-US" dirty="0"/>
              <a:t>Allow collisions, but use strategies to recover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Examples: Ethernet, </a:t>
            </a:r>
            <a:r>
              <a:rPr lang="en-US" dirty="0" err="1">
                <a:solidFill>
                  <a:schemeClr val="bg1"/>
                </a:solidFill>
              </a:rPr>
              <a:t>WiFi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35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841F-DEC1-9545-9A99-9EAB3BD4E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Media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4F033-212B-EB4A-9659-E42BBD745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Channel partitioning</a:t>
            </a:r>
          </a:p>
          <a:p>
            <a:pPr lvl="1"/>
            <a:r>
              <a:rPr lang="en-US" dirty="0"/>
              <a:t>Divide the resource into small pieces</a:t>
            </a:r>
          </a:p>
          <a:p>
            <a:pPr lvl="1"/>
            <a:r>
              <a:rPr lang="en-US" dirty="0"/>
              <a:t>Allocate each piece to one host</a:t>
            </a:r>
          </a:p>
          <a:p>
            <a:pPr lvl="1"/>
            <a:r>
              <a:rPr lang="en-US" dirty="0"/>
              <a:t>Example: Time Division Multi-Access (TDMA) cellular</a:t>
            </a:r>
          </a:p>
          <a:p>
            <a:pPr lvl="1"/>
            <a:r>
              <a:rPr lang="en-US" dirty="0"/>
              <a:t>Example: Frequency Division Multi-Access (FDMA) cellular</a:t>
            </a:r>
          </a:p>
          <a:p>
            <a:r>
              <a:rPr lang="en-US" dirty="0"/>
              <a:t>Taking turns</a:t>
            </a:r>
          </a:p>
          <a:p>
            <a:pPr lvl="1"/>
            <a:r>
              <a:rPr lang="en-US" dirty="0"/>
              <a:t>Tightly coordinate shared access to avoid collisions</a:t>
            </a:r>
          </a:p>
          <a:p>
            <a:pPr lvl="1"/>
            <a:r>
              <a:rPr lang="en-US" dirty="0"/>
              <a:t>Example: Token ring networks</a:t>
            </a:r>
          </a:p>
          <a:p>
            <a:r>
              <a:rPr lang="en-US" dirty="0"/>
              <a:t>Contention</a:t>
            </a:r>
          </a:p>
          <a:p>
            <a:pPr lvl="1"/>
            <a:r>
              <a:rPr lang="en-US" dirty="0"/>
              <a:t>Allow collisions, but use strategies to recover</a:t>
            </a:r>
          </a:p>
          <a:p>
            <a:pPr lvl="1"/>
            <a:r>
              <a:rPr lang="en-US" dirty="0"/>
              <a:t>Examples: Ethernet, </a:t>
            </a:r>
            <a:r>
              <a:rPr lang="en-US" dirty="0" err="1"/>
              <a:t>WiFi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53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FAC6-4772-AD46-81DF-92E171B6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Media Access?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4DCC5-8C2C-AF47-B4D9-84C30A558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Ethernet and </a:t>
            </a:r>
            <a:r>
              <a:rPr lang="en-US" dirty="0" err="1"/>
              <a:t>WiFi</a:t>
            </a:r>
            <a:r>
              <a:rPr lang="en-US" dirty="0"/>
              <a:t> are both multi-access technologies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Broadcast medium, shared by many hosts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Simultaneous transmissions cause </a:t>
            </a:r>
            <a:r>
              <a:rPr lang="en-US" b="1" dirty="0">
                <a:solidFill>
                  <a:schemeClr val="bg1"/>
                </a:solidFill>
              </a:rPr>
              <a:t>collisions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This destroys the data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Media Access Control (MAC) protocols are required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Rules on how to share the medium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Strategies for detecting, avoiding, and recovering from collisions</a:t>
            </a:r>
          </a:p>
        </p:txBody>
      </p:sp>
    </p:spTree>
    <p:extLst>
      <p:ext uri="{BB962C8B-B14F-4D97-AF65-F5344CB8AC3E}">
        <p14:creationId xmlns:p14="http://schemas.microsoft.com/office/powerpoint/2010/main" val="1289569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841F-DEC1-9545-9A99-9EAB3BD4E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Media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4F033-212B-EB4A-9659-E42BBD745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Channel partitioning</a:t>
            </a:r>
          </a:p>
          <a:p>
            <a:pPr lvl="1"/>
            <a:r>
              <a:rPr lang="en-US" dirty="0"/>
              <a:t>Divide the resource into small pieces</a:t>
            </a:r>
          </a:p>
          <a:p>
            <a:pPr lvl="1"/>
            <a:r>
              <a:rPr lang="en-US" dirty="0"/>
              <a:t>Allocate each piece to one host</a:t>
            </a:r>
          </a:p>
          <a:p>
            <a:pPr lvl="1"/>
            <a:r>
              <a:rPr lang="en-US" dirty="0"/>
              <a:t>Example: Time Division Multi-Access (TDMA) cellular</a:t>
            </a:r>
          </a:p>
          <a:p>
            <a:pPr lvl="1"/>
            <a:r>
              <a:rPr lang="en-US" dirty="0"/>
              <a:t>Example: Frequency Division Multi-Access (FDMA) cellular</a:t>
            </a:r>
          </a:p>
          <a:p>
            <a:r>
              <a:rPr lang="en-US" dirty="0"/>
              <a:t>Taking turns</a:t>
            </a:r>
          </a:p>
          <a:p>
            <a:pPr lvl="1"/>
            <a:r>
              <a:rPr lang="en-US" dirty="0"/>
              <a:t>Tightly coordinate shared access to avoid collisions</a:t>
            </a:r>
          </a:p>
          <a:p>
            <a:pPr lvl="1"/>
            <a:r>
              <a:rPr lang="en-US" dirty="0"/>
              <a:t>Example: Token ring networks</a:t>
            </a:r>
          </a:p>
          <a:p>
            <a:r>
              <a:rPr lang="en-US" dirty="0"/>
              <a:t>Contention</a:t>
            </a:r>
          </a:p>
          <a:p>
            <a:pPr lvl="1"/>
            <a:r>
              <a:rPr lang="en-US" dirty="0"/>
              <a:t>Allow collisions, but use strategies to recover</a:t>
            </a:r>
          </a:p>
          <a:p>
            <a:pPr lvl="1"/>
            <a:r>
              <a:rPr lang="en-US" dirty="0"/>
              <a:t>Examples: Ethernet, </a:t>
            </a:r>
            <a:r>
              <a:rPr lang="en-US" dirty="0" err="1"/>
              <a:t>WiFi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77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1A53-6FE6-7C4F-8DF9-AFF4F540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Contention MAC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5FC3E-B7F2-AE46-B644-3F08352F5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Share the medium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Two hosts sending at the same time collide, thus causing </a:t>
            </a:r>
            <a:r>
              <a:rPr lang="en-US" i="1" dirty="0">
                <a:solidFill>
                  <a:schemeClr val="bg1"/>
                </a:solidFill>
              </a:rPr>
              <a:t>interference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If no host sends, channel is idle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Thus, want one user sending at any given time</a:t>
            </a:r>
          </a:p>
          <a:p>
            <a:r>
              <a:rPr lang="en-US" dirty="0">
                <a:solidFill>
                  <a:schemeClr val="bg1"/>
                </a:solidFill>
              </a:rPr>
              <a:t>High utilization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TDMA is low utilization</a:t>
            </a:r>
          </a:p>
          <a:p>
            <a:r>
              <a:rPr lang="en-US" dirty="0">
                <a:solidFill>
                  <a:schemeClr val="bg1"/>
                </a:solidFill>
              </a:rPr>
              <a:t>Simple, distributed algorithm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Multiple hosts that cannot directly coordinate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 fancy (complicated) token-passing schemes</a:t>
            </a:r>
          </a:p>
        </p:txBody>
      </p:sp>
    </p:spTree>
    <p:extLst>
      <p:ext uri="{BB962C8B-B14F-4D97-AF65-F5344CB8AC3E}">
        <p14:creationId xmlns:p14="http://schemas.microsoft.com/office/powerpoint/2010/main" val="999424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1A53-6FE6-7C4F-8DF9-AFF4F540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Contention MAC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5FC3E-B7F2-AE46-B644-3F08352F5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Share the medium</a:t>
            </a:r>
          </a:p>
          <a:p>
            <a:pPr lvl="1"/>
            <a:r>
              <a:rPr lang="en-US" dirty="0"/>
              <a:t>Two hosts sending at the same time collide, thus causing </a:t>
            </a:r>
            <a:r>
              <a:rPr lang="en-US" i="1" dirty="0"/>
              <a:t>interference</a:t>
            </a:r>
            <a:endParaRPr lang="en-US" dirty="0"/>
          </a:p>
          <a:p>
            <a:pPr lvl="1"/>
            <a:r>
              <a:rPr lang="en-US" dirty="0">
                <a:solidFill>
                  <a:schemeClr val="bg1"/>
                </a:solidFill>
              </a:rPr>
              <a:t>If no host sends, channel is idle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Thus, want one user sending at any given time</a:t>
            </a:r>
          </a:p>
          <a:p>
            <a:r>
              <a:rPr lang="en-US" dirty="0">
                <a:solidFill>
                  <a:schemeClr val="bg1"/>
                </a:solidFill>
              </a:rPr>
              <a:t>High utilization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TDMA is low utilization</a:t>
            </a:r>
          </a:p>
          <a:p>
            <a:r>
              <a:rPr lang="en-US" dirty="0">
                <a:solidFill>
                  <a:schemeClr val="bg1"/>
                </a:solidFill>
              </a:rPr>
              <a:t>Simple, distributed algorithm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Multiple hosts that cannot directly coordinate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 fancy (complicated) token-passing schemes</a:t>
            </a:r>
          </a:p>
        </p:txBody>
      </p:sp>
    </p:spTree>
    <p:extLst>
      <p:ext uri="{BB962C8B-B14F-4D97-AF65-F5344CB8AC3E}">
        <p14:creationId xmlns:p14="http://schemas.microsoft.com/office/powerpoint/2010/main" val="2817742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1A53-6FE6-7C4F-8DF9-AFF4F540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Contention MAC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5FC3E-B7F2-AE46-B644-3F08352F5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Share the medium</a:t>
            </a:r>
          </a:p>
          <a:p>
            <a:pPr lvl="1"/>
            <a:r>
              <a:rPr lang="en-US" dirty="0"/>
              <a:t>Two hosts sending at the same time collide, thus causing </a:t>
            </a:r>
            <a:r>
              <a:rPr lang="en-US" i="1" dirty="0"/>
              <a:t>interference</a:t>
            </a:r>
            <a:endParaRPr lang="en-US" dirty="0"/>
          </a:p>
          <a:p>
            <a:pPr lvl="1"/>
            <a:r>
              <a:rPr lang="en-US" dirty="0"/>
              <a:t>If no host sends, channel is idle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Thus, want one user sending at any given time</a:t>
            </a:r>
          </a:p>
          <a:p>
            <a:r>
              <a:rPr lang="en-US" dirty="0">
                <a:solidFill>
                  <a:schemeClr val="bg1"/>
                </a:solidFill>
              </a:rPr>
              <a:t>High utilization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TDMA is low utilization</a:t>
            </a:r>
          </a:p>
          <a:p>
            <a:r>
              <a:rPr lang="en-US" dirty="0">
                <a:solidFill>
                  <a:schemeClr val="bg1"/>
                </a:solidFill>
              </a:rPr>
              <a:t>Simple, distributed algorithm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Multiple hosts that cannot directly coordinate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 fancy (complicated) token-passing schemes</a:t>
            </a:r>
          </a:p>
        </p:txBody>
      </p:sp>
    </p:spTree>
    <p:extLst>
      <p:ext uri="{BB962C8B-B14F-4D97-AF65-F5344CB8AC3E}">
        <p14:creationId xmlns:p14="http://schemas.microsoft.com/office/powerpoint/2010/main" val="946354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1A53-6FE6-7C4F-8DF9-AFF4F540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Contention MAC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5FC3E-B7F2-AE46-B644-3F08352F5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Share the medium</a:t>
            </a:r>
          </a:p>
          <a:p>
            <a:pPr lvl="1"/>
            <a:r>
              <a:rPr lang="en-US" dirty="0"/>
              <a:t>Two hosts sending at the same time collide, thus causing </a:t>
            </a:r>
            <a:r>
              <a:rPr lang="en-US" i="1" dirty="0"/>
              <a:t>interference</a:t>
            </a:r>
            <a:endParaRPr lang="en-US" dirty="0"/>
          </a:p>
          <a:p>
            <a:pPr lvl="1"/>
            <a:r>
              <a:rPr lang="en-US" dirty="0"/>
              <a:t>If no host sends, channel is idle</a:t>
            </a:r>
          </a:p>
          <a:p>
            <a:pPr lvl="1"/>
            <a:r>
              <a:rPr lang="en-US" dirty="0"/>
              <a:t>Thus, want one user sending at any given time</a:t>
            </a:r>
          </a:p>
          <a:p>
            <a:r>
              <a:rPr lang="en-US" dirty="0">
                <a:solidFill>
                  <a:schemeClr val="bg1"/>
                </a:solidFill>
              </a:rPr>
              <a:t>High utilization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TDMA is low utilization</a:t>
            </a:r>
          </a:p>
          <a:p>
            <a:r>
              <a:rPr lang="en-US" dirty="0">
                <a:solidFill>
                  <a:schemeClr val="bg1"/>
                </a:solidFill>
              </a:rPr>
              <a:t>Simple, distributed algorithm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Multiple hosts that cannot directly coordinate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 fancy (complicated) token-passing schemes</a:t>
            </a:r>
          </a:p>
        </p:txBody>
      </p:sp>
    </p:spTree>
    <p:extLst>
      <p:ext uri="{BB962C8B-B14F-4D97-AF65-F5344CB8AC3E}">
        <p14:creationId xmlns:p14="http://schemas.microsoft.com/office/powerpoint/2010/main" val="3238584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1A53-6FE6-7C4F-8DF9-AFF4F540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Contention MAC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5FC3E-B7F2-AE46-B644-3F08352F5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Share the medium</a:t>
            </a:r>
          </a:p>
          <a:p>
            <a:pPr lvl="1"/>
            <a:r>
              <a:rPr lang="en-US" dirty="0"/>
              <a:t>Two hosts sending at the same time collide, thus causing </a:t>
            </a:r>
            <a:r>
              <a:rPr lang="en-US" i="1" dirty="0"/>
              <a:t>interference</a:t>
            </a:r>
            <a:endParaRPr lang="en-US" dirty="0"/>
          </a:p>
          <a:p>
            <a:pPr lvl="1"/>
            <a:r>
              <a:rPr lang="en-US" dirty="0"/>
              <a:t>If no host sends, channel is idle</a:t>
            </a:r>
          </a:p>
          <a:p>
            <a:pPr lvl="1"/>
            <a:r>
              <a:rPr lang="en-US" dirty="0"/>
              <a:t>Thus, want one user sending at any given time</a:t>
            </a:r>
          </a:p>
          <a:p>
            <a:r>
              <a:rPr lang="en-US" dirty="0"/>
              <a:t>High utilization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TDMA is low utilization</a:t>
            </a:r>
          </a:p>
          <a:p>
            <a:r>
              <a:rPr lang="en-US" dirty="0">
                <a:solidFill>
                  <a:schemeClr val="bg1"/>
                </a:solidFill>
              </a:rPr>
              <a:t>Simple, distributed algorithm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Multiple hosts that cannot directly coordinate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 fancy (complicated) token-passing schemes</a:t>
            </a:r>
          </a:p>
        </p:txBody>
      </p:sp>
    </p:spTree>
    <p:extLst>
      <p:ext uri="{BB962C8B-B14F-4D97-AF65-F5344CB8AC3E}">
        <p14:creationId xmlns:p14="http://schemas.microsoft.com/office/powerpoint/2010/main" val="3413983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1A53-6FE6-7C4F-8DF9-AFF4F540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Contention MAC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5FC3E-B7F2-AE46-B644-3F08352F5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Share the medium</a:t>
            </a:r>
          </a:p>
          <a:p>
            <a:pPr lvl="1"/>
            <a:r>
              <a:rPr lang="en-US" dirty="0"/>
              <a:t>Two hosts sending at the same time collide, thus causing </a:t>
            </a:r>
            <a:r>
              <a:rPr lang="en-US" i="1" dirty="0"/>
              <a:t>interference</a:t>
            </a:r>
            <a:endParaRPr lang="en-US" dirty="0"/>
          </a:p>
          <a:p>
            <a:pPr lvl="1"/>
            <a:r>
              <a:rPr lang="en-US" dirty="0"/>
              <a:t>If no host sends, channel is idle</a:t>
            </a:r>
          </a:p>
          <a:p>
            <a:pPr lvl="1"/>
            <a:r>
              <a:rPr lang="en-US" dirty="0"/>
              <a:t>Thus, want one user sending at any given time</a:t>
            </a:r>
          </a:p>
          <a:p>
            <a:r>
              <a:rPr lang="en-US" dirty="0"/>
              <a:t>High utilization</a:t>
            </a:r>
          </a:p>
          <a:p>
            <a:pPr lvl="1"/>
            <a:r>
              <a:rPr lang="en-US" dirty="0"/>
              <a:t>TDMA is low utilization</a:t>
            </a:r>
          </a:p>
          <a:p>
            <a:r>
              <a:rPr lang="en-US" dirty="0">
                <a:solidFill>
                  <a:schemeClr val="bg1"/>
                </a:solidFill>
              </a:rPr>
              <a:t>Simple, distributed algorithm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Multiple hosts that cannot directly coordinate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 fancy (complicated) token-passing schemes</a:t>
            </a:r>
          </a:p>
        </p:txBody>
      </p:sp>
    </p:spTree>
    <p:extLst>
      <p:ext uri="{BB962C8B-B14F-4D97-AF65-F5344CB8AC3E}">
        <p14:creationId xmlns:p14="http://schemas.microsoft.com/office/powerpoint/2010/main" val="2327413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1A53-6FE6-7C4F-8DF9-AFF4F540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Contention MAC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5FC3E-B7F2-AE46-B644-3F08352F5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Share the medium</a:t>
            </a:r>
          </a:p>
          <a:p>
            <a:pPr lvl="1"/>
            <a:r>
              <a:rPr lang="en-US" dirty="0"/>
              <a:t>Two hosts sending at the same time collide, thus causing </a:t>
            </a:r>
            <a:r>
              <a:rPr lang="en-US" i="1" dirty="0"/>
              <a:t>interference</a:t>
            </a:r>
            <a:endParaRPr lang="en-US" dirty="0"/>
          </a:p>
          <a:p>
            <a:pPr lvl="1"/>
            <a:r>
              <a:rPr lang="en-US" dirty="0"/>
              <a:t>If no host sends, channel is idle</a:t>
            </a:r>
          </a:p>
          <a:p>
            <a:pPr lvl="1"/>
            <a:r>
              <a:rPr lang="en-US" dirty="0"/>
              <a:t>Thus, want one user sending at any given time</a:t>
            </a:r>
          </a:p>
          <a:p>
            <a:r>
              <a:rPr lang="en-US" dirty="0"/>
              <a:t>High utilization</a:t>
            </a:r>
          </a:p>
          <a:p>
            <a:pPr lvl="1"/>
            <a:r>
              <a:rPr lang="en-US" dirty="0"/>
              <a:t>TDMA is low utilization</a:t>
            </a:r>
          </a:p>
          <a:p>
            <a:r>
              <a:rPr lang="en-US" dirty="0">
                <a:solidFill>
                  <a:schemeClr val="bg1"/>
                </a:solidFill>
              </a:rPr>
              <a:t>Simple, distributed algorithm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Multiple hosts that cannot directly coordinate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 fancy (complicated) token-passing schemes</a:t>
            </a:r>
          </a:p>
        </p:txBody>
      </p:sp>
    </p:spTree>
    <p:extLst>
      <p:ext uri="{BB962C8B-B14F-4D97-AF65-F5344CB8AC3E}">
        <p14:creationId xmlns:p14="http://schemas.microsoft.com/office/powerpoint/2010/main" val="2565377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1A53-6FE6-7C4F-8DF9-AFF4F540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Contention MAC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5FC3E-B7F2-AE46-B644-3F08352F5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Share the medium</a:t>
            </a:r>
          </a:p>
          <a:p>
            <a:pPr lvl="1"/>
            <a:r>
              <a:rPr lang="en-US" dirty="0"/>
              <a:t>Two hosts sending at the same time collide, thus causing </a:t>
            </a:r>
            <a:r>
              <a:rPr lang="en-US" i="1" dirty="0"/>
              <a:t>interference</a:t>
            </a:r>
            <a:endParaRPr lang="en-US" dirty="0"/>
          </a:p>
          <a:p>
            <a:pPr lvl="1"/>
            <a:r>
              <a:rPr lang="en-US" dirty="0"/>
              <a:t>If no host sends, channel is idle</a:t>
            </a:r>
          </a:p>
          <a:p>
            <a:pPr lvl="1"/>
            <a:r>
              <a:rPr lang="en-US" dirty="0"/>
              <a:t>Thus, want one user sending at any given time</a:t>
            </a:r>
          </a:p>
          <a:p>
            <a:r>
              <a:rPr lang="en-US" dirty="0"/>
              <a:t>High utilization</a:t>
            </a:r>
          </a:p>
          <a:p>
            <a:pPr lvl="1"/>
            <a:r>
              <a:rPr lang="en-US" dirty="0"/>
              <a:t>TDMA is low utilization</a:t>
            </a:r>
          </a:p>
          <a:p>
            <a:r>
              <a:rPr lang="en-US" dirty="0"/>
              <a:t>Simple, distributed algorithm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Multiple hosts that cannot directly coordinate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 fancy (complicated) token-passing schemes</a:t>
            </a:r>
          </a:p>
        </p:txBody>
      </p:sp>
    </p:spTree>
    <p:extLst>
      <p:ext uri="{BB962C8B-B14F-4D97-AF65-F5344CB8AC3E}">
        <p14:creationId xmlns:p14="http://schemas.microsoft.com/office/powerpoint/2010/main" val="3284574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1A53-6FE6-7C4F-8DF9-AFF4F540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Contention MAC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5FC3E-B7F2-AE46-B644-3F08352F5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Share the medium</a:t>
            </a:r>
          </a:p>
          <a:p>
            <a:pPr lvl="1"/>
            <a:r>
              <a:rPr lang="en-US" dirty="0"/>
              <a:t>Two hosts sending at the same time collide, thus causing </a:t>
            </a:r>
            <a:r>
              <a:rPr lang="en-US" i="1" dirty="0"/>
              <a:t>interference</a:t>
            </a:r>
            <a:endParaRPr lang="en-US" dirty="0"/>
          </a:p>
          <a:p>
            <a:pPr lvl="1"/>
            <a:r>
              <a:rPr lang="en-US" dirty="0"/>
              <a:t>If no host sends, channel is idle</a:t>
            </a:r>
          </a:p>
          <a:p>
            <a:pPr lvl="1"/>
            <a:r>
              <a:rPr lang="en-US" dirty="0"/>
              <a:t>Thus, want one user sending at any given time</a:t>
            </a:r>
          </a:p>
          <a:p>
            <a:r>
              <a:rPr lang="en-US" dirty="0"/>
              <a:t>High utilization</a:t>
            </a:r>
          </a:p>
          <a:p>
            <a:pPr lvl="1"/>
            <a:r>
              <a:rPr lang="en-US" dirty="0"/>
              <a:t>TDMA is low utilization</a:t>
            </a:r>
          </a:p>
          <a:p>
            <a:r>
              <a:rPr lang="en-US" dirty="0"/>
              <a:t>Simple, distributed algorithm</a:t>
            </a:r>
          </a:p>
          <a:p>
            <a:pPr lvl="1"/>
            <a:r>
              <a:rPr lang="en-US" dirty="0"/>
              <a:t>Multiple hosts that cannot directly coordinate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 fancy (complicated) token-passing schemes</a:t>
            </a:r>
          </a:p>
        </p:txBody>
      </p:sp>
    </p:spTree>
    <p:extLst>
      <p:ext uri="{BB962C8B-B14F-4D97-AF65-F5344CB8AC3E}">
        <p14:creationId xmlns:p14="http://schemas.microsoft.com/office/powerpoint/2010/main" val="108606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FAC6-4772-AD46-81DF-92E171B6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Media Access?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4DCC5-8C2C-AF47-B4D9-84C30A558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Ethernet and </a:t>
            </a:r>
            <a:r>
              <a:rPr lang="en-US" dirty="0" err="1"/>
              <a:t>WiFi</a:t>
            </a:r>
            <a:r>
              <a:rPr lang="en-US" dirty="0"/>
              <a:t> are both multi-access technologies</a:t>
            </a:r>
          </a:p>
          <a:p>
            <a:pPr lvl="1"/>
            <a:r>
              <a:rPr lang="en-US" dirty="0"/>
              <a:t>Broadcast medium, shared by many hosts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Simultaneous transmissions cause </a:t>
            </a:r>
            <a:r>
              <a:rPr lang="en-US" b="1" dirty="0">
                <a:solidFill>
                  <a:schemeClr val="bg1"/>
                </a:solidFill>
              </a:rPr>
              <a:t>collisions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This destroys the data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Media Access Control (MAC) protocols are required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Rules on how to share the medium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Strategies for detecting, avoiding, and recovering from collisions</a:t>
            </a:r>
          </a:p>
        </p:txBody>
      </p:sp>
    </p:spTree>
    <p:extLst>
      <p:ext uri="{BB962C8B-B14F-4D97-AF65-F5344CB8AC3E}">
        <p14:creationId xmlns:p14="http://schemas.microsoft.com/office/powerpoint/2010/main" val="870944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1A53-6FE6-7C4F-8DF9-AFF4F540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Contention MAC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5FC3E-B7F2-AE46-B644-3F08352F5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Share the medium</a:t>
            </a:r>
          </a:p>
          <a:p>
            <a:pPr lvl="1"/>
            <a:r>
              <a:rPr lang="en-US" dirty="0"/>
              <a:t>Two hosts sending at the same time collide, thus causing </a:t>
            </a:r>
            <a:r>
              <a:rPr lang="en-US" i="1" dirty="0"/>
              <a:t>interference</a:t>
            </a:r>
            <a:endParaRPr lang="en-US" dirty="0"/>
          </a:p>
          <a:p>
            <a:pPr lvl="1"/>
            <a:r>
              <a:rPr lang="en-US" dirty="0"/>
              <a:t>If no host sends, channel is idle</a:t>
            </a:r>
          </a:p>
          <a:p>
            <a:pPr lvl="1"/>
            <a:r>
              <a:rPr lang="en-US" dirty="0"/>
              <a:t>Thus, want one user sending at any given time</a:t>
            </a:r>
          </a:p>
          <a:p>
            <a:r>
              <a:rPr lang="en-US" dirty="0"/>
              <a:t>High utilization</a:t>
            </a:r>
          </a:p>
          <a:p>
            <a:pPr lvl="1"/>
            <a:r>
              <a:rPr lang="en-US" dirty="0"/>
              <a:t>TDMA is low utilization</a:t>
            </a:r>
          </a:p>
          <a:p>
            <a:r>
              <a:rPr lang="en-US" dirty="0"/>
              <a:t>Simple, distributed algorithm</a:t>
            </a:r>
          </a:p>
          <a:p>
            <a:pPr lvl="1"/>
            <a:r>
              <a:rPr lang="en-US" dirty="0"/>
              <a:t>Multiple hosts that cannot directly coordinate</a:t>
            </a:r>
          </a:p>
          <a:p>
            <a:pPr lvl="1"/>
            <a:r>
              <a:rPr lang="en-US" dirty="0"/>
              <a:t>No fancy (complicated) token-passing schemes</a:t>
            </a:r>
          </a:p>
        </p:txBody>
      </p:sp>
    </p:spTree>
    <p:extLst>
      <p:ext uri="{BB962C8B-B14F-4D97-AF65-F5344CB8AC3E}">
        <p14:creationId xmlns:p14="http://schemas.microsoft.com/office/powerpoint/2010/main" val="2555902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D7AD-C428-AF45-AE7F-3D5EDA48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Contention Protocol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CF36C-7D36-824B-9689-733D0AA2E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ALOHA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Developed in the 70s for packet radio networks</a:t>
            </a:r>
          </a:p>
          <a:p>
            <a:r>
              <a:rPr lang="en-US" dirty="0">
                <a:solidFill>
                  <a:schemeClr val="bg1"/>
                </a:solidFill>
              </a:rPr>
              <a:t>Slotted ALOHA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Start transmissions only at fixed time slots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Significantly fewer collisions than ALOHA</a:t>
            </a:r>
          </a:p>
          <a:p>
            <a:r>
              <a:rPr lang="en-US" dirty="0">
                <a:solidFill>
                  <a:schemeClr val="bg1"/>
                </a:solidFill>
              </a:rPr>
              <a:t>Carrier Sense Multiple Access (CSMA)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Start transmission only if the channel is idle</a:t>
            </a:r>
          </a:p>
          <a:p>
            <a:r>
              <a:rPr lang="en-US" dirty="0">
                <a:solidFill>
                  <a:schemeClr val="bg1"/>
                </a:solidFill>
              </a:rPr>
              <a:t>CSMA / Collision Detection (CSMA/CD)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Stop ongoing transmission if collision is detected</a:t>
            </a:r>
          </a:p>
        </p:txBody>
      </p:sp>
    </p:spTree>
    <p:extLst>
      <p:ext uri="{BB962C8B-B14F-4D97-AF65-F5344CB8AC3E}">
        <p14:creationId xmlns:p14="http://schemas.microsoft.com/office/powerpoint/2010/main" val="4179441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D7AD-C428-AF45-AE7F-3D5EDA48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Contention Protocol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CF36C-7D36-824B-9689-733D0AA2E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ALOHA</a:t>
            </a:r>
          </a:p>
          <a:p>
            <a:pPr lvl="1"/>
            <a:r>
              <a:rPr lang="en-US" dirty="0"/>
              <a:t>Developed in the 70s for packet radio networks</a:t>
            </a:r>
          </a:p>
          <a:p>
            <a:r>
              <a:rPr lang="en-US" dirty="0">
                <a:solidFill>
                  <a:schemeClr val="bg1"/>
                </a:solidFill>
              </a:rPr>
              <a:t>Slotted ALOHA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Start transmissions only at fixed time slots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Significantly fewer collisions than ALOHA</a:t>
            </a:r>
          </a:p>
          <a:p>
            <a:r>
              <a:rPr lang="en-US" dirty="0">
                <a:solidFill>
                  <a:schemeClr val="bg1"/>
                </a:solidFill>
              </a:rPr>
              <a:t>Carrier Sense Multiple Access (CSMA)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Start transmission only if the channel is idle</a:t>
            </a:r>
          </a:p>
          <a:p>
            <a:r>
              <a:rPr lang="en-US" dirty="0">
                <a:solidFill>
                  <a:schemeClr val="bg1"/>
                </a:solidFill>
              </a:rPr>
              <a:t>CSMA / Collision Detection (CSMA/CD)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Stop ongoing transmission if collision is detected</a:t>
            </a:r>
          </a:p>
        </p:txBody>
      </p:sp>
    </p:spTree>
    <p:extLst>
      <p:ext uri="{BB962C8B-B14F-4D97-AF65-F5344CB8AC3E}">
        <p14:creationId xmlns:p14="http://schemas.microsoft.com/office/powerpoint/2010/main" val="28016507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D7AD-C428-AF45-AE7F-3D5EDA48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Contention Protocol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CF36C-7D36-824B-9689-733D0AA2E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ALOHA</a:t>
            </a:r>
          </a:p>
          <a:p>
            <a:pPr lvl="1"/>
            <a:r>
              <a:rPr lang="en-US" dirty="0"/>
              <a:t>Developed in the 70s for packet radio networks</a:t>
            </a:r>
          </a:p>
          <a:p>
            <a:r>
              <a:rPr lang="en-US" dirty="0"/>
              <a:t>Slotted ALOHA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Start transmissions only at fixed time slots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Significantly fewer collisions than ALOHA</a:t>
            </a:r>
          </a:p>
          <a:p>
            <a:r>
              <a:rPr lang="en-US" dirty="0">
                <a:solidFill>
                  <a:schemeClr val="bg1"/>
                </a:solidFill>
              </a:rPr>
              <a:t>Carrier Sense Multiple Access (CSMA)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Start transmission only if the channel is idle</a:t>
            </a:r>
          </a:p>
          <a:p>
            <a:r>
              <a:rPr lang="en-US" dirty="0">
                <a:solidFill>
                  <a:schemeClr val="bg1"/>
                </a:solidFill>
              </a:rPr>
              <a:t>CSMA / Collision Detection (CSMA/CD)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Stop ongoing transmission if collision is detected</a:t>
            </a:r>
          </a:p>
        </p:txBody>
      </p:sp>
    </p:spTree>
    <p:extLst>
      <p:ext uri="{BB962C8B-B14F-4D97-AF65-F5344CB8AC3E}">
        <p14:creationId xmlns:p14="http://schemas.microsoft.com/office/powerpoint/2010/main" val="2455612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D7AD-C428-AF45-AE7F-3D5EDA48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Contention Protocol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CF36C-7D36-824B-9689-733D0AA2E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ALOHA</a:t>
            </a:r>
          </a:p>
          <a:p>
            <a:pPr lvl="1"/>
            <a:r>
              <a:rPr lang="en-US" dirty="0"/>
              <a:t>Developed in the 70s for packet radio networks</a:t>
            </a:r>
          </a:p>
          <a:p>
            <a:r>
              <a:rPr lang="en-US" dirty="0"/>
              <a:t>Slotted ALOHA</a:t>
            </a:r>
          </a:p>
          <a:p>
            <a:pPr lvl="1"/>
            <a:r>
              <a:rPr lang="en-US" dirty="0"/>
              <a:t>Start transmissions only at fixed time slots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Significantly fewer collisions than ALOHA</a:t>
            </a:r>
          </a:p>
          <a:p>
            <a:r>
              <a:rPr lang="en-US" dirty="0">
                <a:solidFill>
                  <a:schemeClr val="bg1"/>
                </a:solidFill>
              </a:rPr>
              <a:t>Carrier Sense Multiple Access (CSMA)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Start transmission only if the channel is idle</a:t>
            </a:r>
          </a:p>
          <a:p>
            <a:r>
              <a:rPr lang="en-US" dirty="0">
                <a:solidFill>
                  <a:schemeClr val="bg1"/>
                </a:solidFill>
              </a:rPr>
              <a:t>CSMA / Collision Detection (CSMA/CD)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Stop ongoing transmission if collision is detected</a:t>
            </a:r>
          </a:p>
        </p:txBody>
      </p:sp>
    </p:spTree>
    <p:extLst>
      <p:ext uri="{BB962C8B-B14F-4D97-AF65-F5344CB8AC3E}">
        <p14:creationId xmlns:p14="http://schemas.microsoft.com/office/powerpoint/2010/main" val="1225317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D7AD-C428-AF45-AE7F-3D5EDA48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Contention Protocol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CF36C-7D36-824B-9689-733D0AA2E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ALOHA</a:t>
            </a:r>
          </a:p>
          <a:p>
            <a:pPr lvl="1"/>
            <a:r>
              <a:rPr lang="en-US" dirty="0"/>
              <a:t>Developed in the 70s for packet radio networks</a:t>
            </a:r>
          </a:p>
          <a:p>
            <a:r>
              <a:rPr lang="en-US" dirty="0"/>
              <a:t>Slotted ALOHA</a:t>
            </a:r>
          </a:p>
          <a:p>
            <a:pPr lvl="1"/>
            <a:r>
              <a:rPr lang="en-US" dirty="0"/>
              <a:t>Start transmissions only at fixed time slots</a:t>
            </a:r>
          </a:p>
          <a:p>
            <a:pPr lvl="1"/>
            <a:r>
              <a:rPr lang="en-US" dirty="0"/>
              <a:t>Significantly fewer collisions than ALOHA</a:t>
            </a:r>
          </a:p>
          <a:p>
            <a:r>
              <a:rPr lang="en-US" dirty="0">
                <a:solidFill>
                  <a:schemeClr val="bg1"/>
                </a:solidFill>
              </a:rPr>
              <a:t>Carrier Sense Multiple Access (CSMA)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Start transmission only if the channel is idle</a:t>
            </a:r>
          </a:p>
          <a:p>
            <a:r>
              <a:rPr lang="en-US" dirty="0">
                <a:solidFill>
                  <a:schemeClr val="bg1"/>
                </a:solidFill>
              </a:rPr>
              <a:t>CSMA / Collision Detection (CSMA/CD)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Stop ongoing transmission if collision is detected</a:t>
            </a:r>
          </a:p>
        </p:txBody>
      </p:sp>
    </p:spTree>
    <p:extLst>
      <p:ext uri="{BB962C8B-B14F-4D97-AF65-F5344CB8AC3E}">
        <p14:creationId xmlns:p14="http://schemas.microsoft.com/office/powerpoint/2010/main" val="411029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D7AD-C428-AF45-AE7F-3D5EDA48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Contention Protocol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CF36C-7D36-824B-9689-733D0AA2E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ALOHA</a:t>
            </a:r>
          </a:p>
          <a:p>
            <a:pPr lvl="1"/>
            <a:r>
              <a:rPr lang="en-US" dirty="0"/>
              <a:t>Developed in the 70s for packet radio networks</a:t>
            </a:r>
          </a:p>
          <a:p>
            <a:r>
              <a:rPr lang="en-US" dirty="0"/>
              <a:t>Slotted ALOHA</a:t>
            </a:r>
          </a:p>
          <a:p>
            <a:pPr lvl="1"/>
            <a:r>
              <a:rPr lang="en-US" dirty="0"/>
              <a:t>Start transmissions only at fixed time slots</a:t>
            </a:r>
          </a:p>
          <a:p>
            <a:pPr lvl="1"/>
            <a:r>
              <a:rPr lang="en-US" dirty="0"/>
              <a:t>Significantly fewer collisions than ALOHA</a:t>
            </a:r>
          </a:p>
          <a:p>
            <a:r>
              <a:rPr lang="en-US" dirty="0"/>
              <a:t>Carrier Sense Multiple Access (CSMA)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Start transmission only if the channel is idle</a:t>
            </a:r>
          </a:p>
          <a:p>
            <a:r>
              <a:rPr lang="en-US" dirty="0">
                <a:solidFill>
                  <a:schemeClr val="bg1"/>
                </a:solidFill>
              </a:rPr>
              <a:t>CSMA / Collision Detection (CSMA/CD)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Stop ongoing transmission if collision is detected</a:t>
            </a:r>
          </a:p>
        </p:txBody>
      </p:sp>
    </p:spTree>
    <p:extLst>
      <p:ext uri="{BB962C8B-B14F-4D97-AF65-F5344CB8AC3E}">
        <p14:creationId xmlns:p14="http://schemas.microsoft.com/office/powerpoint/2010/main" val="1081059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D7AD-C428-AF45-AE7F-3D5EDA48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Contention Protocol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CF36C-7D36-824B-9689-733D0AA2E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ALOHA</a:t>
            </a:r>
          </a:p>
          <a:p>
            <a:pPr lvl="1"/>
            <a:r>
              <a:rPr lang="en-US" dirty="0"/>
              <a:t>Developed in the 70s for packet radio networks</a:t>
            </a:r>
          </a:p>
          <a:p>
            <a:r>
              <a:rPr lang="en-US" dirty="0"/>
              <a:t>Slotted ALOHA</a:t>
            </a:r>
          </a:p>
          <a:p>
            <a:pPr lvl="1"/>
            <a:r>
              <a:rPr lang="en-US" dirty="0"/>
              <a:t>Start transmissions only at fixed time slots</a:t>
            </a:r>
          </a:p>
          <a:p>
            <a:pPr lvl="1"/>
            <a:r>
              <a:rPr lang="en-US" dirty="0"/>
              <a:t>Significantly fewer collisions than ALOHA</a:t>
            </a:r>
          </a:p>
          <a:p>
            <a:r>
              <a:rPr lang="en-US" dirty="0"/>
              <a:t>Carrier Sense Multiple Access (CSMA)</a:t>
            </a:r>
          </a:p>
          <a:p>
            <a:pPr lvl="1"/>
            <a:r>
              <a:rPr lang="en-US" dirty="0"/>
              <a:t>Start transmission only if the channel is idle</a:t>
            </a:r>
          </a:p>
          <a:p>
            <a:r>
              <a:rPr lang="en-US" dirty="0">
                <a:solidFill>
                  <a:schemeClr val="bg1"/>
                </a:solidFill>
              </a:rPr>
              <a:t>CSMA / Collision Detection (CSMA/CD)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Stop ongoing transmission if collision is detected</a:t>
            </a:r>
          </a:p>
        </p:txBody>
      </p:sp>
    </p:spTree>
    <p:extLst>
      <p:ext uri="{BB962C8B-B14F-4D97-AF65-F5344CB8AC3E}">
        <p14:creationId xmlns:p14="http://schemas.microsoft.com/office/powerpoint/2010/main" val="38112145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D7AD-C428-AF45-AE7F-3D5EDA48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Contention Protocol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CF36C-7D36-824B-9689-733D0AA2E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ALOHA</a:t>
            </a:r>
          </a:p>
          <a:p>
            <a:pPr lvl="1"/>
            <a:r>
              <a:rPr lang="en-US" dirty="0"/>
              <a:t>Developed in the 70s for packet radio networks</a:t>
            </a:r>
          </a:p>
          <a:p>
            <a:r>
              <a:rPr lang="en-US" dirty="0"/>
              <a:t>Slotted ALOHA</a:t>
            </a:r>
          </a:p>
          <a:p>
            <a:pPr lvl="1"/>
            <a:r>
              <a:rPr lang="en-US" dirty="0"/>
              <a:t>Start transmissions only at fixed time slots</a:t>
            </a:r>
          </a:p>
          <a:p>
            <a:pPr lvl="1"/>
            <a:r>
              <a:rPr lang="en-US" dirty="0"/>
              <a:t>Significantly fewer collisions than ALOHA</a:t>
            </a:r>
          </a:p>
          <a:p>
            <a:r>
              <a:rPr lang="en-US" dirty="0"/>
              <a:t>Carrier Sense Multiple Access (CSMA)</a:t>
            </a:r>
          </a:p>
          <a:p>
            <a:pPr lvl="1"/>
            <a:r>
              <a:rPr lang="en-US" dirty="0"/>
              <a:t>Start transmission only if the channel is idle</a:t>
            </a:r>
          </a:p>
          <a:p>
            <a:r>
              <a:rPr lang="en-US" dirty="0"/>
              <a:t>CSMA / Collision Detection (CSMA/CD)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Stop ongoing transmission if collision is detected</a:t>
            </a:r>
          </a:p>
        </p:txBody>
      </p:sp>
    </p:spTree>
    <p:extLst>
      <p:ext uri="{BB962C8B-B14F-4D97-AF65-F5344CB8AC3E}">
        <p14:creationId xmlns:p14="http://schemas.microsoft.com/office/powerpoint/2010/main" val="29409965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D7AD-C428-AF45-AE7F-3D5EDA48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Contention Protocol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CF36C-7D36-824B-9689-733D0AA2E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ALOHA</a:t>
            </a:r>
          </a:p>
          <a:p>
            <a:pPr lvl="1"/>
            <a:r>
              <a:rPr lang="en-US" dirty="0"/>
              <a:t>Developed in the 70s for packet radio networks</a:t>
            </a:r>
          </a:p>
          <a:p>
            <a:r>
              <a:rPr lang="en-US" dirty="0"/>
              <a:t>Slotted ALOHA</a:t>
            </a:r>
          </a:p>
          <a:p>
            <a:pPr lvl="1"/>
            <a:r>
              <a:rPr lang="en-US" dirty="0"/>
              <a:t>Start transmissions only at fixed time slots</a:t>
            </a:r>
          </a:p>
          <a:p>
            <a:pPr lvl="1"/>
            <a:r>
              <a:rPr lang="en-US" dirty="0"/>
              <a:t>Significantly fewer collisions than ALOHA</a:t>
            </a:r>
          </a:p>
          <a:p>
            <a:r>
              <a:rPr lang="en-US" dirty="0"/>
              <a:t>Carrier Sense Multiple Access (CSMA)</a:t>
            </a:r>
          </a:p>
          <a:p>
            <a:pPr lvl="1"/>
            <a:r>
              <a:rPr lang="en-US" dirty="0"/>
              <a:t>Start transmission only if the channel is idle</a:t>
            </a:r>
          </a:p>
          <a:p>
            <a:r>
              <a:rPr lang="en-US" dirty="0"/>
              <a:t>CSMA / Collision Detection (CSMA/CD)</a:t>
            </a:r>
          </a:p>
          <a:p>
            <a:pPr lvl="1"/>
            <a:r>
              <a:rPr lang="en-US" dirty="0"/>
              <a:t>Stop ongoing transmission if collision is detected</a:t>
            </a:r>
          </a:p>
        </p:txBody>
      </p:sp>
    </p:spTree>
    <p:extLst>
      <p:ext uri="{BB962C8B-B14F-4D97-AF65-F5344CB8AC3E}">
        <p14:creationId xmlns:p14="http://schemas.microsoft.com/office/powerpoint/2010/main" val="122501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FAC6-4772-AD46-81DF-92E171B6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Media Access?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4DCC5-8C2C-AF47-B4D9-84C30A558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Ethernet and </a:t>
            </a:r>
            <a:r>
              <a:rPr lang="en-US" dirty="0" err="1"/>
              <a:t>WiFi</a:t>
            </a:r>
            <a:r>
              <a:rPr lang="en-US" dirty="0"/>
              <a:t> are both multi-access technologies</a:t>
            </a:r>
          </a:p>
          <a:p>
            <a:pPr lvl="1"/>
            <a:r>
              <a:rPr lang="en-US" dirty="0"/>
              <a:t>Broadcast medium, shared by many hosts</a:t>
            </a:r>
          </a:p>
          <a:p>
            <a:pPr lvl="1"/>
            <a:r>
              <a:rPr lang="en-US" dirty="0"/>
              <a:t>Simultaneous transmissions cause </a:t>
            </a:r>
            <a:r>
              <a:rPr lang="en-US" b="1" dirty="0"/>
              <a:t>collisions</a:t>
            </a:r>
            <a:endParaRPr lang="en-US" dirty="0"/>
          </a:p>
          <a:p>
            <a:pPr lvl="2"/>
            <a:r>
              <a:rPr lang="en-US" dirty="0">
                <a:solidFill>
                  <a:schemeClr val="bg1"/>
                </a:solidFill>
              </a:rPr>
              <a:t>This destroys the data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Media Access Control (MAC) protocols are required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Rules on how to share the medium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Strategies for detecting, avoiding, and recovering from collisions</a:t>
            </a:r>
          </a:p>
        </p:txBody>
      </p:sp>
    </p:spTree>
    <p:extLst>
      <p:ext uri="{BB962C8B-B14F-4D97-AF65-F5344CB8AC3E}">
        <p14:creationId xmlns:p14="http://schemas.microsoft.com/office/powerpoint/2010/main" val="15192046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38FA0-2506-0E47-9E20-454914D9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051B3-69A6-5A49-A867-664A36B86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Topology: radio broadcast with multiple stations</a:t>
            </a:r>
          </a:p>
          <a:p>
            <a:r>
              <a:rPr lang="en-US" dirty="0"/>
              <a:t>Protocol:</a:t>
            </a:r>
          </a:p>
          <a:p>
            <a:pPr lvl="1"/>
            <a:r>
              <a:rPr lang="en-US" dirty="0"/>
              <a:t>Stations transmit data immediately</a:t>
            </a:r>
          </a:p>
          <a:p>
            <a:pPr lvl="1"/>
            <a:r>
              <a:rPr lang="en-US" dirty="0"/>
              <a:t>Receivers ACK all packets</a:t>
            </a:r>
          </a:p>
          <a:p>
            <a:pPr lvl="1"/>
            <a:r>
              <a:rPr lang="en-US" dirty="0"/>
              <a:t>No ACK = collision, wait a random time, then retransmit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B6FCB1A-4081-4E4D-B27B-5EB900CDFEEC}"/>
              </a:ext>
            </a:extLst>
          </p:cNvPr>
          <p:cNvSpPr/>
          <p:nvPr/>
        </p:nvSpPr>
        <p:spPr>
          <a:xfrm>
            <a:off x="1273583" y="2376008"/>
            <a:ext cx="5578597" cy="5578597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A69464B-CC99-CD44-848E-DB8ADB0C45B5}"/>
              </a:ext>
            </a:extLst>
          </p:cNvPr>
          <p:cNvSpPr/>
          <p:nvPr/>
        </p:nvSpPr>
        <p:spPr>
          <a:xfrm>
            <a:off x="3254782" y="2376008"/>
            <a:ext cx="5578597" cy="5578597"/>
          </a:xfrm>
          <a:prstGeom prst="ellipse">
            <a:avLst/>
          </a:prstGeom>
          <a:solidFill>
            <a:schemeClr val="accent3">
              <a:alpha val="25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52E127-9E18-FC4A-914C-7A9450660019}"/>
              </a:ext>
            </a:extLst>
          </p:cNvPr>
          <p:cNvSpPr/>
          <p:nvPr/>
        </p:nvSpPr>
        <p:spPr>
          <a:xfrm>
            <a:off x="5235982" y="2376008"/>
            <a:ext cx="5578597" cy="5578597"/>
          </a:xfrm>
          <a:prstGeom prst="ellipse">
            <a:avLst/>
          </a:prstGeom>
          <a:solidFill>
            <a:schemeClr val="accent4">
              <a:alpha val="25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18FAE2-9AAE-FF40-8339-FDEDB6392504}"/>
              </a:ext>
            </a:extLst>
          </p:cNvPr>
          <p:cNvGrpSpPr/>
          <p:nvPr/>
        </p:nvGrpSpPr>
        <p:grpSpPr>
          <a:xfrm>
            <a:off x="3877575" y="5161820"/>
            <a:ext cx="370614" cy="1562670"/>
            <a:chOff x="2107517" y="5261211"/>
            <a:chExt cx="370614" cy="156267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7E37831-2F14-4D42-BC24-DCE33A9647F3}"/>
                </a:ext>
              </a:extLst>
            </p:cNvPr>
            <p:cNvCxnSpPr/>
            <p:nvPr/>
          </p:nvCxnSpPr>
          <p:spPr>
            <a:xfrm>
              <a:off x="22928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3EB6E82-3A92-ED4D-99C5-8609DC9B1911}"/>
                </a:ext>
              </a:extLst>
            </p:cNvPr>
            <p:cNvSpPr txBox="1"/>
            <p:nvPr/>
          </p:nvSpPr>
          <p:spPr>
            <a:xfrm>
              <a:off x="2107517" y="6362216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D7DA812-28E1-B549-BC60-33F056E6A2AD}"/>
              </a:ext>
            </a:extLst>
          </p:cNvPr>
          <p:cNvGrpSpPr/>
          <p:nvPr/>
        </p:nvGrpSpPr>
        <p:grpSpPr>
          <a:xfrm>
            <a:off x="5874803" y="5161820"/>
            <a:ext cx="338554" cy="1562670"/>
            <a:chOff x="4186633" y="5261211"/>
            <a:chExt cx="338554" cy="156267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20BA9B-18BA-2B4E-A76E-BA5FAD9619CD}"/>
                </a:ext>
              </a:extLst>
            </p:cNvPr>
            <p:cNvCxnSpPr/>
            <p:nvPr/>
          </p:nvCxnSpPr>
          <p:spPr>
            <a:xfrm>
              <a:off x="4355910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57D70A-F1BC-A841-86A4-0EADC783BBBC}"/>
                </a:ext>
              </a:extLst>
            </p:cNvPr>
            <p:cNvSpPr txBox="1"/>
            <p:nvPr/>
          </p:nvSpPr>
          <p:spPr>
            <a:xfrm>
              <a:off x="4186633" y="636221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EB436B-35A3-0548-9B4A-FA128361E634}"/>
              </a:ext>
            </a:extLst>
          </p:cNvPr>
          <p:cNvGrpSpPr/>
          <p:nvPr/>
        </p:nvGrpSpPr>
        <p:grpSpPr>
          <a:xfrm>
            <a:off x="7839973" y="5161820"/>
            <a:ext cx="370615" cy="1562670"/>
            <a:chOff x="6069916" y="5261211"/>
            <a:chExt cx="370615" cy="156267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299D845-2186-5941-8A6A-F47E647363DB}"/>
                </a:ext>
              </a:extLst>
            </p:cNvPr>
            <p:cNvCxnSpPr/>
            <p:nvPr/>
          </p:nvCxnSpPr>
          <p:spPr>
            <a:xfrm>
              <a:off x="62552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BB9BB7-2E12-4546-ABE2-10CB08376A61}"/>
                </a:ext>
              </a:extLst>
            </p:cNvPr>
            <p:cNvSpPr txBox="1"/>
            <p:nvPr/>
          </p:nvSpPr>
          <p:spPr>
            <a:xfrm>
              <a:off x="6069916" y="6362216"/>
              <a:ext cx="37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</a:t>
              </a:r>
            </a:p>
          </p:txBody>
        </p:sp>
      </p:grpSp>
      <p:sp>
        <p:nvSpPr>
          <p:cNvPr id="16" name="Up Arrow 15">
            <a:extLst>
              <a:ext uri="{FF2B5EF4-FFF2-40B4-BE49-F238E27FC236}">
                <a16:creationId xmlns:a16="http://schemas.microsoft.com/office/drawing/2014/main" id="{CCB02754-3B5A-A84B-862B-9FC7200E3D6C}"/>
              </a:ext>
            </a:extLst>
          </p:cNvPr>
          <p:cNvSpPr/>
          <p:nvPr/>
        </p:nvSpPr>
        <p:spPr>
          <a:xfrm rot="5400000">
            <a:off x="4520224" y="4962099"/>
            <a:ext cx="1198585" cy="1510573"/>
          </a:xfrm>
          <a:prstGeom prst="upArrow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36F392B4-2E93-F34D-8B14-0DF6217F9827}"/>
              </a:ext>
            </a:extLst>
          </p:cNvPr>
          <p:cNvSpPr/>
          <p:nvPr/>
        </p:nvSpPr>
        <p:spPr>
          <a:xfrm rot="16200000">
            <a:off x="4448556" y="4962099"/>
            <a:ext cx="1198585" cy="1510573"/>
          </a:xfrm>
          <a:prstGeom prst="upArrow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988FF2BD-8E62-764E-AEB1-B9F93403BD25}"/>
              </a:ext>
            </a:extLst>
          </p:cNvPr>
          <p:cNvSpPr/>
          <p:nvPr/>
        </p:nvSpPr>
        <p:spPr>
          <a:xfrm rot="5400000">
            <a:off x="4520224" y="4950095"/>
            <a:ext cx="1198585" cy="1510573"/>
          </a:xfrm>
          <a:prstGeom prst="upArrow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06AF62F0-B073-9B4E-8CC5-9AAC337CA588}"/>
              </a:ext>
            </a:extLst>
          </p:cNvPr>
          <p:cNvSpPr/>
          <p:nvPr/>
        </p:nvSpPr>
        <p:spPr>
          <a:xfrm rot="16200000">
            <a:off x="6374917" y="4986563"/>
            <a:ext cx="1198585" cy="1510573"/>
          </a:xfrm>
          <a:prstGeom prst="upArrow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Multiply 19">
            <a:extLst>
              <a:ext uri="{FF2B5EF4-FFF2-40B4-BE49-F238E27FC236}">
                <a16:creationId xmlns:a16="http://schemas.microsoft.com/office/drawing/2014/main" id="{6EC38C50-DE4D-D94A-B140-3DBCC3EB8C37}"/>
              </a:ext>
            </a:extLst>
          </p:cNvPr>
          <p:cNvSpPr/>
          <p:nvPr/>
        </p:nvSpPr>
        <p:spPr>
          <a:xfrm>
            <a:off x="5479614" y="4612918"/>
            <a:ext cx="1128932" cy="1128932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F9CECC5-B766-7742-9631-457370C022BC}"/>
              </a:ext>
            </a:extLst>
          </p:cNvPr>
          <p:cNvGrpSpPr/>
          <p:nvPr/>
        </p:nvGrpSpPr>
        <p:grpSpPr>
          <a:xfrm>
            <a:off x="1915943" y="4019302"/>
            <a:ext cx="8451716" cy="2603484"/>
            <a:chOff x="414979" y="3333623"/>
            <a:chExt cx="8263530" cy="152321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8C7318-610E-E049-854C-F06172E982DC}"/>
                </a:ext>
              </a:extLst>
            </p:cNvPr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ontent Placeholder 2">
              <a:extLst>
                <a:ext uri="{FF2B5EF4-FFF2-40B4-BE49-F238E27FC236}">
                  <a16:creationId xmlns:a16="http://schemas.microsoft.com/office/drawing/2014/main" id="{FAEFCC68-0F6D-4E48-AFD0-34A6A60DF8A5}"/>
                </a:ext>
              </a:extLst>
            </p:cNvPr>
            <p:cNvSpPr txBox="1">
              <a:spLocks/>
            </p:cNvSpPr>
            <p:nvPr/>
          </p:nvSpPr>
          <p:spPr>
            <a:xfrm>
              <a:off x="514376" y="3429251"/>
              <a:ext cx="8118848" cy="14275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Simple, but radical concept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Previous attempts all divided the channel</a:t>
              </a:r>
            </a:p>
            <a:p>
              <a:pPr lvl="1">
                <a:buClr>
                  <a:schemeClr val="bg1"/>
                </a:buClr>
              </a:pPr>
              <a:r>
                <a:rPr lang="en-US" sz="2800" dirty="0">
                  <a:solidFill>
                    <a:schemeClr val="bg1"/>
                  </a:solidFill>
                </a:rPr>
                <a:t>TDMA, FDMA, etc.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Optimized for the common case: few senders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339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6" grpId="0" animBg="1"/>
      <p:bldP spid="6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88FA-2424-E74B-AC8A-52EA08BE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 vs. TDMA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7DA67-0509-6542-9BB2-060151866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TDMA, each host must wait for its turn</a:t>
            </a:r>
          </a:p>
          <a:p>
            <a:pPr lvl="1"/>
            <a:r>
              <a:rPr lang="en-US" i="1" dirty="0"/>
              <a:t>Delay is proportional to number of hosts</a:t>
            </a:r>
          </a:p>
          <a:p>
            <a:r>
              <a:rPr lang="en-US" dirty="0"/>
              <a:t>In ALOHA, each host sends immediately</a:t>
            </a:r>
          </a:p>
          <a:p>
            <a:pPr lvl="1"/>
            <a:r>
              <a:rPr lang="en-US" dirty="0"/>
              <a:t>Much lower delay</a:t>
            </a:r>
          </a:p>
          <a:p>
            <a:pPr lvl="1"/>
            <a:r>
              <a:rPr lang="en-US" dirty="0"/>
              <a:t>But, much lower utilization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F42A7-9355-C449-AB1E-9B9E2ECFD356}"/>
              </a:ext>
            </a:extLst>
          </p:cNvPr>
          <p:cNvSpPr txBox="1"/>
          <p:nvPr/>
        </p:nvSpPr>
        <p:spPr>
          <a:xfrm>
            <a:off x="6176500" y="4754594"/>
            <a:ext cx="2674962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ALOHA Frame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555D3D-67BF-4949-A613-71B4056E4799}"/>
              </a:ext>
            </a:extLst>
          </p:cNvPr>
          <p:cNvSpPr txBox="1"/>
          <p:nvPr/>
        </p:nvSpPr>
        <p:spPr>
          <a:xfrm>
            <a:off x="3501538" y="4230252"/>
            <a:ext cx="2674962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ALOHA Frame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A2B258-E9F6-7F4A-B0F7-A0C8C2D77BB0}"/>
              </a:ext>
            </a:extLst>
          </p:cNvPr>
          <p:cNvCxnSpPr/>
          <p:nvPr/>
        </p:nvCxnSpPr>
        <p:spPr>
          <a:xfrm>
            <a:off x="3092106" y="5571931"/>
            <a:ext cx="6550925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7A4D621-3BE1-3944-BC9A-367FA808A51E}"/>
              </a:ext>
            </a:extLst>
          </p:cNvPr>
          <p:cNvSpPr txBox="1"/>
          <p:nvPr/>
        </p:nvSpPr>
        <p:spPr>
          <a:xfrm>
            <a:off x="5774787" y="5567461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80CB32-0D5B-B344-AF1D-742C8E1F1467}"/>
              </a:ext>
            </a:extLst>
          </p:cNvPr>
          <p:cNvSpPr txBox="1"/>
          <p:nvPr/>
        </p:nvSpPr>
        <p:spPr>
          <a:xfrm>
            <a:off x="1750072" y="4261029"/>
            <a:ext cx="13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Sender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738FFF-4EDD-9A47-BD1D-854055DF7FD5}"/>
              </a:ext>
            </a:extLst>
          </p:cNvPr>
          <p:cNvSpPr txBox="1"/>
          <p:nvPr/>
        </p:nvSpPr>
        <p:spPr>
          <a:xfrm>
            <a:off x="1750072" y="4816149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Sender B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1AD8CA-D640-0240-BC06-AFDA349CCA36}"/>
              </a:ext>
            </a:extLst>
          </p:cNvPr>
          <p:cNvGrpSpPr/>
          <p:nvPr/>
        </p:nvGrpSpPr>
        <p:grpSpPr>
          <a:xfrm rot="5400000">
            <a:off x="5757708" y="1671310"/>
            <a:ext cx="837591" cy="5349926"/>
            <a:chOff x="2014791" y="2763244"/>
            <a:chExt cx="837591" cy="1439131"/>
          </a:xfrm>
        </p:grpSpPr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9CD75D80-D0A6-404E-8DB4-7B5402B18B85}"/>
                </a:ext>
              </a:extLst>
            </p:cNvPr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6346BE-A2E6-F941-AE7C-6AB1024CBEB7}"/>
                </a:ext>
              </a:extLst>
            </p:cNvPr>
            <p:cNvSpPr txBox="1"/>
            <p:nvPr/>
          </p:nvSpPr>
          <p:spPr>
            <a:xfrm rot="16200000">
              <a:off x="1954248" y="3251976"/>
              <a:ext cx="5827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2*</a:t>
              </a:r>
              <a:r>
                <a:rPr lang="en-US" sz="2400" dirty="0" err="1"/>
                <a:t>Frame_Width</a:t>
              </a:r>
              <a:endParaRPr lang="en-US" sz="2400" dirty="0"/>
            </a:p>
          </p:txBody>
        </p:sp>
      </p:grp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8272AEA-3326-D64A-B516-6030795EEA33}"/>
              </a:ext>
            </a:extLst>
          </p:cNvPr>
          <p:cNvSpPr txBox="1">
            <a:spLocks/>
          </p:cNvSpPr>
          <p:nvPr/>
        </p:nvSpPr>
        <p:spPr>
          <a:xfrm>
            <a:off x="1462098" y="6023139"/>
            <a:ext cx="8839200" cy="7692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Maximum throughput is ~18% of channel capacity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9944F40-1BDD-064A-AD4A-18EA472F7F24}"/>
              </a:ext>
            </a:extLst>
          </p:cNvPr>
          <p:cNvGrpSpPr/>
          <p:nvPr/>
        </p:nvGrpSpPr>
        <p:grpSpPr>
          <a:xfrm>
            <a:off x="2767934" y="1504273"/>
            <a:ext cx="6578435" cy="5182236"/>
            <a:chOff x="-376424" y="1559758"/>
            <a:chExt cx="6578435" cy="51822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7DED3A-2C1F-C44F-9FF8-A5E9873A3127}"/>
                </a:ext>
              </a:extLst>
            </p:cNvPr>
            <p:cNvSpPr/>
            <p:nvPr/>
          </p:nvSpPr>
          <p:spPr>
            <a:xfrm>
              <a:off x="-376424" y="1559758"/>
              <a:ext cx="6578435" cy="51822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C67F3B-4E2F-1648-8F0E-A73902F878C5}"/>
                </a:ext>
              </a:extLst>
            </p:cNvPr>
            <p:cNvSpPr txBox="1"/>
            <p:nvPr/>
          </p:nvSpPr>
          <p:spPr>
            <a:xfrm>
              <a:off x="2547893" y="6127378"/>
              <a:ext cx="7970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Load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591B2E-EA71-E74E-9CE7-2D27A0F23BB0}"/>
                </a:ext>
              </a:extLst>
            </p:cNvPr>
            <p:cNvSpPr txBox="1"/>
            <p:nvPr/>
          </p:nvSpPr>
          <p:spPr>
            <a:xfrm rot="16200000">
              <a:off x="-765723" y="3646013"/>
              <a:ext cx="15314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Throughput</a:t>
              </a:r>
            </a:p>
          </p:txBody>
        </p:sp>
      </p:grpSp>
      <p:pic>
        <p:nvPicPr>
          <p:cNvPr id="18" name="Picture 2" descr="C:\Users\t0ph3r\Documents\CS 4700\assets\ALOHA.png">
            <a:extLst>
              <a:ext uri="{FF2B5EF4-FFF2-40B4-BE49-F238E27FC236}">
                <a16:creationId xmlns:a16="http://schemas.microsoft.com/office/drawing/2014/main" id="{983934B8-E736-E64B-B45B-C07B448E3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468" y="1635824"/>
            <a:ext cx="5892800" cy="44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80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96855E-6 L 0.58802 -0.0004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9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7" grpId="0"/>
      <p:bldP spid="8" grpId="0"/>
      <p:bldP spid="9" grpId="0"/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689E-A3F8-BF43-A468-A0E67ACD1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Slotted ALOHA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49F4A-ADB9-9642-8D7A-63A779A23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</a:t>
            </a:r>
          </a:p>
          <a:p>
            <a:pPr lvl="1"/>
            <a:r>
              <a:rPr lang="en-US" dirty="0"/>
              <a:t>Same as ALOHA, except time is divided into </a:t>
            </a:r>
            <a:r>
              <a:rPr lang="en-US" i="1" dirty="0"/>
              <a:t>slots</a:t>
            </a:r>
            <a:endParaRPr lang="en-US" dirty="0"/>
          </a:p>
          <a:p>
            <a:pPr lvl="1"/>
            <a:r>
              <a:rPr lang="en-US" dirty="0"/>
              <a:t>Hosts may only transmit at </a:t>
            </a:r>
            <a:r>
              <a:rPr lang="en-US" i="1" dirty="0"/>
              <a:t>beginning</a:t>
            </a:r>
            <a:r>
              <a:rPr lang="en-US" dirty="0"/>
              <a:t> of a slot</a:t>
            </a:r>
          </a:p>
          <a:p>
            <a:r>
              <a:rPr lang="en-US" dirty="0"/>
              <a:t>Thus, frames either collide completely, or not at all</a:t>
            </a:r>
          </a:p>
          <a:p>
            <a:pPr lvl="1"/>
            <a:r>
              <a:rPr lang="en-US" dirty="0"/>
              <a:t>37% throughput vs. 18% for ALOHA</a:t>
            </a:r>
          </a:p>
          <a:p>
            <a:pPr lvl="1"/>
            <a:r>
              <a:rPr lang="en-US" dirty="0"/>
              <a:t>But, hosts must have synchronized clocks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8331DD-53D7-AD43-8A26-A0BF004C6482}"/>
              </a:ext>
            </a:extLst>
          </p:cNvPr>
          <p:cNvGrpSpPr/>
          <p:nvPr/>
        </p:nvGrpSpPr>
        <p:grpSpPr>
          <a:xfrm>
            <a:off x="2705813" y="1040847"/>
            <a:ext cx="6578435" cy="5182236"/>
            <a:chOff x="-376424" y="1559758"/>
            <a:chExt cx="6578435" cy="51822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C6EAA2-64C4-864C-A029-07AF6347FFC1}"/>
                </a:ext>
              </a:extLst>
            </p:cNvPr>
            <p:cNvSpPr/>
            <p:nvPr/>
          </p:nvSpPr>
          <p:spPr>
            <a:xfrm>
              <a:off x="-376424" y="1559758"/>
              <a:ext cx="6578435" cy="51822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4AA4A5-B9ED-F74B-8E4F-FD3DA20E0498}"/>
                </a:ext>
              </a:extLst>
            </p:cNvPr>
            <p:cNvSpPr txBox="1"/>
            <p:nvPr/>
          </p:nvSpPr>
          <p:spPr>
            <a:xfrm>
              <a:off x="2547893" y="6127378"/>
              <a:ext cx="7970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Load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7C0895-F186-AD4A-B7E5-5146691AE600}"/>
                </a:ext>
              </a:extLst>
            </p:cNvPr>
            <p:cNvSpPr txBox="1"/>
            <p:nvPr/>
          </p:nvSpPr>
          <p:spPr>
            <a:xfrm rot="16200000">
              <a:off x="-843052" y="3646013"/>
              <a:ext cx="1686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Throughput</a:t>
              </a:r>
            </a:p>
          </p:txBody>
        </p:sp>
      </p:grpSp>
      <p:pic>
        <p:nvPicPr>
          <p:cNvPr id="8" name="Picture 2" descr="C:\Users\t0ph3r\Documents\CS 4700\assets\S-ALOHA.png">
            <a:extLst>
              <a:ext uri="{FF2B5EF4-FFF2-40B4-BE49-F238E27FC236}">
                <a16:creationId xmlns:a16="http://schemas.microsoft.com/office/drawing/2014/main" id="{2FDDCDD7-051A-354C-A3A7-5BDDCB6B9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10" y="1127978"/>
            <a:ext cx="5582666" cy="434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63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A5E85-3497-BC47-98A7-065499B7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802.3 Ethernet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CF66-0017-3C43-BD81-C7F27E4A0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E612F-0571-6047-AB40-EAF755B58228}"/>
              </a:ext>
            </a:extLst>
          </p:cNvPr>
          <p:cNvSpPr txBox="1">
            <a:spLocks/>
          </p:cNvSpPr>
          <p:nvPr/>
        </p:nvSpPr>
        <p:spPr>
          <a:xfrm>
            <a:off x="1603514" y="3288818"/>
            <a:ext cx="8839200" cy="3198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Preamble is 7 bytes of 10101010. Why?</a:t>
            </a:r>
          </a:p>
          <a:p>
            <a:r>
              <a:rPr lang="en-US"/>
              <a:t>Start Frame (SF) is 10101011</a:t>
            </a:r>
          </a:p>
          <a:p>
            <a:r>
              <a:rPr lang="en-US"/>
              <a:t>Source and destination are MAC addresses</a:t>
            </a:r>
          </a:p>
          <a:p>
            <a:pPr lvl="1"/>
            <a:r>
              <a:rPr lang="en-US"/>
              <a:t>E.g. 00:45:A5:F3:25:0C</a:t>
            </a:r>
          </a:p>
          <a:p>
            <a:pPr lvl="1"/>
            <a:r>
              <a:rPr lang="en-US"/>
              <a:t>Broadcast: FF:FF:FF:FF:FF:FF</a:t>
            </a:r>
          </a:p>
          <a:p>
            <a:r>
              <a:rPr lang="en-US"/>
              <a:t>Minimum packet length of 64 bytes, hence the pad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098926-FC00-9C4B-BF4A-C401C9B03797}"/>
              </a:ext>
            </a:extLst>
          </p:cNvPr>
          <p:cNvSpPr txBox="1"/>
          <p:nvPr/>
        </p:nvSpPr>
        <p:spPr>
          <a:xfrm>
            <a:off x="2095261" y="1838841"/>
            <a:ext cx="1337481" cy="40011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Preamble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C31885-1FF4-4240-940A-5DDB533567F9}"/>
              </a:ext>
            </a:extLst>
          </p:cNvPr>
          <p:cNvSpPr txBox="1"/>
          <p:nvPr/>
        </p:nvSpPr>
        <p:spPr>
          <a:xfrm>
            <a:off x="3432742" y="1838841"/>
            <a:ext cx="536249" cy="40011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C64D8B-AF9E-5041-9818-D30992F2BCEC}"/>
              </a:ext>
            </a:extLst>
          </p:cNvPr>
          <p:cNvSpPr txBox="1"/>
          <p:nvPr/>
        </p:nvSpPr>
        <p:spPr>
          <a:xfrm>
            <a:off x="3968991" y="1838841"/>
            <a:ext cx="999701" cy="40011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2A6E6-2E05-9F44-A0BA-56564C413390}"/>
              </a:ext>
            </a:extLst>
          </p:cNvPr>
          <p:cNvSpPr txBox="1"/>
          <p:nvPr/>
        </p:nvSpPr>
        <p:spPr>
          <a:xfrm>
            <a:off x="4968691" y="1838841"/>
            <a:ext cx="999701" cy="40011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Dest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0FDEB-9934-314B-977E-4F30C641542C}"/>
              </a:ext>
            </a:extLst>
          </p:cNvPr>
          <p:cNvSpPr txBox="1"/>
          <p:nvPr/>
        </p:nvSpPr>
        <p:spPr>
          <a:xfrm>
            <a:off x="5968393" y="1838841"/>
            <a:ext cx="1008930" cy="400110"/>
          </a:xfrm>
          <a:prstGeom prst="rect">
            <a:avLst/>
          </a:prstGeom>
          <a:solidFill>
            <a:srgbClr val="92D050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DBAA4-BC03-1747-99D7-8876D4035680}"/>
              </a:ext>
            </a:extLst>
          </p:cNvPr>
          <p:cNvSpPr txBox="1"/>
          <p:nvPr/>
        </p:nvSpPr>
        <p:spPr>
          <a:xfrm>
            <a:off x="1465456" y="1378328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Bytes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B6C87FC2-C3ED-DE45-9B05-2DC845555406}"/>
              </a:ext>
            </a:extLst>
          </p:cNvPr>
          <p:cNvSpPr/>
          <p:nvPr/>
        </p:nvSpPr>
        <p:spPr>
          <a:xfrm>
            <a:off x="2486596" y="2409724"/>
            <a:ext cx="846247" cy="606138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3EB96-F3D9-E848-B612-0627A131C60D}"/>
              </a:ext>
            </a:extLst>
          </p:cNvPr>
          <p:cNvSpPr txBox="1"/>
          <p:nvPr/>
        </p:nvSpPr>
        <p:spPr>
          <a:xfrm>
            <a:off x="6972546" y="1838841"/>
            <a:ext cx="1261284" cy="40011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Data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814CCC-66DB-CF49-B108-F8DD57A5D38A}"/>
              </a:ext>
            </a:extLst>
          </p:cNvPr>
          <p:cNvSpPr txBox="1"/>
          <p:nvPr/>
        </p:nvSpPr>
        <p:spPr>
          <a:xfrm>
            <a:off x="9021012" y="1838841"/>
            <a:ext cx="1423607" cy="40011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Checksum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299365-4256-534B-8269-709EF219EC69}"/>
              </a:ext>
            </a:extLst>
          </p:cNvPr>
          <p:cNvSpPr txBox="1"/>
          <p:nvPr/>
        </p:nvSpPr>
        <p:spPr>
          <a:xfrm>
            <a:off x="8233830" y="1838841"/>
            <a:ext cx="777353" cy="40011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Pad</a:t>
            </a:r>
          </a:p>
        </p:txBody>
      </p:sp>
    </p:spTree>
    <p:extLst>
      <p:ext uri="{BB962C8B-B14F-4D97-AF65-F5344CB8AC3E}">
        <p14:creationId xmlns:p14="http://schemas.microsoft.com/office/powerpoint/2010/main" val="350336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1036E-7 L 0.10296 4.81036E-7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96 4.81036E-7 L 0.24028 -0.0004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5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028 -0.00046 L 0.51789 -0.00324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72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789 -0.00324 L 0.62691 -0.0037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2691 -0.0037 L 0.74185 -0.00416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3A7C-18EB-7F48-905C-C29764A0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Ethernet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7B996-5B0F-5A43-8D69-26E37AC88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113"/>
            <a:ext cx="10515600" cy="4725850"/>
          </a:xfrm>
        </p:spPr>
        <p:txBody>
          <a:bodyPr/>
          <a:lstStyle/>
          <a:p>
            <a:r>
              <a:rPr lang="en-US" dirty="0"/>
              <a:t>Originally, Ethernet was a </a:t>
            </a:r>
            <a:r>
              <a:rPr lang="en-US" i="1" dirty="0"/>
              <a:t>broadcast</a:t>
            </a:r>
            <a:r>
              <a:rPr lang="en-US" dirty="0"/>
              <a:t> technology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E07EE7D-DF37-1C46-A3E5-2A966F9B772E}"/>
              </a:ext>
            </a:extLst>
          </p:cNvPr>
          <p:cNvCxnSpPr/>
          <p:nvPr/>
        </p:nvCxnSpPr>
        <p:spPr>
          <a:xfrm>
            <a:off x="2492372" y="3363573"/>
            <a:ext cx="620461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AA24F54-DFC7-DD41-AB5E-59FBA3213B68}"/>
              </a:ext>
            </a:extLst>
          </p:cNvPr>
          <p:cNvSpPr/>
          <p:nvPr/>
        </p:nvSpPr>
        <p:spPr>
          <a:xfrm>
            <a:off x="2259800" y="3234772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057FFB-D60E-B948-9B76-06FA09B15707}"/>
              </a:ext>
            </a:extLst>
          </p:cNvPr>
          <p:cNvGrpSpPr/>
          <p:nvPr/>
        </p:nvGrpSpPr>
        <p:grpSpPr>
          <a:xfrm>
            <a:off x="2847220" y="2247873"/>
            <a:ext cx="813748" cy="1197587"/>
            <a:chOff x="769390" y="2282588"/>
            <a:chExt cx="813748" cy="1197587"/>
          </a:xfrm>
        </p:grpSpPr>
        <p:sp>
          <p:nvSpPr>
            <p:cNvPr id="7" name="Up Arrow Callout 6">
              <a:extLst>
                <a:ext uri="{FF2B5EF4-FFF2-40B4-BE49-F238E27FC236}">
                  <a16:creationId xmlns:a16="http://schemas.microsoft.com/office/drawing/2014/main" id="{3D3FB2B6-460A-E245-BC02-E54274D3C8F6}"/>
                </a:ext>
              </a:extLst>
            </p:cNvPr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C:\Users\t0ph3r\Documents\CS 4700\assets\black_server.png">
              <a:extLst>
                <a:ext uri="{FF2B5EF4-FFF2-40B4-BE49-F238E27FC236}">
                  <a16:creationId xmlns:a16="http://schemas.microsoft.com/office/drawing/2014/main" id="{77D0B44C-CB98-6841-A108-69F2995F54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4E2C141-5456-624F-BDDF-59DAAA7C79E8}"/>
              </a:ext>
            </a:extLst>
          </p:cNvPr>
          <p:cNvGrpSpPr/>
          <p:nvPr/>
        </p:nvGrpSpPr>
        <p:grpSpPr>
          <a:xfrm>
            <a:off x="4355296" y="2247873"/>
            <a:ext cx="813748" cy="1197586"/>
            <a:chOff x="2354807" y="2282588"/>
            <a:chExt cx="813748" cy="1197586"/>
          </a:xfrm>
        </p:grpSpPr>
        <p:sp>
          <p:nvSpPr>
            <p:cNvPr id="10" name="Up Arrow Callout 9">
              <a:extLst>
                <a:ext uri="{FF2B5EF4-FFF2-40B4-BE49-F238E27FC236}">
                  <a16:creationId xmlns:a16="http://schemas.microsoft.com/office/drawing/2014/main" id="{D370F72A-77E9-4C41-999A-057DF4BBFD8F}"/>
                </a:ext>
              </a:extLst>
            </p:cNvPr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 descr="C:\Users\t0ph3r\Documents\CS 4700\assets\black_server.png">
              <a:extLst>
                <a:ext uri="{FF2B5EF4-FFF2-40B4-BE49-F238E27FC236}">
                  <a16:creationId xmlns:a16="http://schemas.microsoft.com/office/drawing/2014/main" id="{975766B3-893D-0D4F-8A02-9B0C498F73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3F319A0-925E-D047-A838-D80CD0FE0D73}"/>
              </a:ext>
            </a:extLst>
          </p:cNvPr>
          <p:cNvGrpSpPr/>
          <p:nvPr/>
        </p:nvGrpSpPr>
        <p:grpSpPr>
          <a:xfrm>
            <a:off x="5863372" y="2247873"/>
            <a:ext cx="813748" cy="1197587"/>
            <a:chOff x="3967518" y="2282588"/>
            <a:chExt cx="813748" cy="1197587"/>
          </a:xfrm>
        </p:grpSpPr>
        <p:sp>
          <p:nvSpPr>
            <p:cNvPr id="13" name="Up Arrow Callout 12">
              <a:extLst>
                <a:ext uri="{FF2B5EF4-FFF2-40B4-BE49-F238E27FC236}">
                  <a16:creationId xmlns:a16="http://schemas.microsoft.com/office/drawing/2014/main" id="{DF849418-2AE9-D041-8749-EAE5292755CF}"/>
                </a:ext>
              </a:extLst>
            </p:cNvPr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 descr="C:\Users\t0ph3r\Documents\CS 4700\assets\black_server.png">
              <a:extLst>
                <a:ext uri="{FF2B5EF4-FFF2-40B4-BE49-F238E27FC236}">
                  <a16:creationId xmlns:a16="http://schemas.microsoft.com/office/drawing/2014/main" id="{747D9CAC-8AF9-4945-BD83-94E1F25D50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D28C713-9768-8A46-AA04-7F714A355938}"/>
              </a:ext>
            </a:extLst>
          </p:cNvPr>
          <p:cNvGrpSpPr/>
          <p:nvPr/>
        </p:nvGrpSpPr>
        <p:grpSpPr>
          <a:xfrm>
            <a:off x="7371449" y="2247873"/>
            <a:ext cx="813748" cy="1197587"/>
            <a:chOff x="5662115" y="2282588"/>
            <a:chExt cx="813748" cy="1197587"/>
          </a:xfrm>
        </p:grpSpPr>
        <p:sp>
          <p:nvSpPr>
            <p:cNvPr id="16" name="Up Arrow Callout 15">
              <a:extLst>
                <a:ext uri="{FF2B5EF4-FFF2-40B4-BE49-F238E27FC236}">
                  <a16:creationId xmlns:a16="http://schemas.microsoft.com/office/drawing/2014/main" id="{AAF8BE41-D655-6A47-9B3C-3A9C09699041}"/>
                </a:ext>
              </a:extLst>
            </p:cNvPr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2" descr="C:\Users\t0ph3r\Documents\CS 4700\assets\black_server.png">
              <a:extLst>
                <a:ext uri="{FF2B5EF4-FFF2-40B4-BE49-F238E27FC236}">
                  <a16:creationId xmlns:a16="http://schemas.microsoft.com/office/drawing/2014/main" id="{5C2C1515-A8DF-6C4A-9899-AB31B858DA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3" descr="C:\Users\t0ph3r\Documents\CS 4700\assets\20620842-260x260-0-0_Ctg%2B7%2Bft%2BCoaxial%2BEthernet%2B10Base%2B2%2BCable%2B03183.jpg">
            <a:extLst>
              <a:ext uri="{FF2B5EF4-FFF2-40B4-BE49-F238E27FC236}">
                <a16:creationId xmlns:a16="http://schemas.microsoft.com/office/drawing/2014/main" id="{AE20C793-48CF-D345-8085-E39858C162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3" r="13790"/>
          <a:stretch/>
        </p:blipFill>
        <p:spPr bwMode="auto">
          <a:xfrm>
            <a:off x="9275196" y="2032588"/>
            <a:ext cx="1280160" cy="192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BBE89ED-0A98-764D-B193-7B42327B31E6}"/>
              </a:ext>
            </a:extLst>
          </p:cNvPr>
          <p:cNvSpPr txBox="1"/>
          <p:nvPr/>
        </p:nvSpPr>
        <p:spPr>
          <a:xfrm>
            <a:off x="2340577" y="3868545"/>
            <a:ext cx="1908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Tee Connector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FA0ED6-BDE7-794E-BDF2-D14CB16E3555}"/>
              </a:ext>
            </a:extLst>
          </p:cNvPr>
          <p:cNvSpPr txBox="1"/>
          <p:nvPr/>
        </p:nvSpPr>
        <p:spPr>
          <a:xfrm>
            <a:off x="1411356" y="2281372"/>
            <a:ext cx="147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Terminator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753CDB-8471-5D46-A0E9-F2DE9547E570}"/>
              </a:ext>
            </a:extLst>
          </p:cNvPr>
          <p:cNvCxnSpPr/>
          <p:nvPr/>
        </p:nvCxnSpPr>
        <p:spPr>
          <a:xfrm>
            <a:off x="2224681" y="2743037"/>
            <a:ext cx="163920" cy="44993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CBA274-40FF-2B4F-854A-68CCC11602A4}"/>
              </a:ext>
            </a:extLst>
          </p:cNvPr>
          <p:cNvCxnSpPr/>
          <p:nvPr/>
        </p:nvCxnSpPr>
        <p:spPr>
          <a:xfrm flipV="1">
            <a:off x="3295037" y="3509154"/>
            <a:ext cx="0" cy="45037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E22842C-9629-6A46-8E80-967D9C77D387}"/>
              </a:ext>
            </a:extLst>
          </p:cNvPr>
          <p:cNvCxnSpPr/>
          <p:nvPr/>
        </p:nvCxnSpPr>
        <p:spPr>
          <a:xfrm flipV="1">
            <a:off x="4059019" y="5405793"/>
            <a:ext cx="1997689" cy="100485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712FCFD-F9D3-DC4B-9AAD-B40FEDD014A2}"/>
              </a:ext>
            </a:extLst>
          </p:cNvPr>
          <p:cNvCxnSpPr/>
          <p:nvPr/>
        </p:nvCxnSpPr>
        <p:spPr>
          <a:xfrm flipV="1">
            <a:off x="4946128" y="5405794"/>
            <a:ext cx="1110580" cy="882054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932469D-4C1B-B144-BCF7-927042245ECA}"/>
              </a:ext>
            </a:extLst>
          </p:cNvPr>
          <p:cNvCxnSpPr/>
          <p:nvPr/>
        </p:nvCxnSpPr>
        <p:spPr>
          <a:xfrm>
            <a:off x="4946128" y="4772693"/>
            <a:ext cx="1110580" cy="633101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4" descr="C:\Users\t0ph3r\Documents\CS 4700\assets\black_server.png">
            <a:extLst>
              <a:ext uri="{FF2B5EF4-FFF2-40B4-BE49-F238E27FC236}">
                <a16:creationId xmlns:a16="http://schemas.microsoft.com/office/drawing/2014/main" id="{675AC15D-8927-A944-B5CF-CCE9BE567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828" y="4964767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C:\Users\t0ph3r\Documents\CS 4700\assets\black_server.png">
            <a:extLst>
              <a:ext uri="{FF2B5EF4-FFF2-40B4-BE49-F238E27FC236}">
                <a16:creationId xmlns:a16="http://schemas.microsoft.com/office/drawing/2014/main" id="{1B28613B-6EEA-9A40-982D-CB02F03CE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55" y="5846821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Users\t0ph3r\Documents\CS 4700\assets\black_server.png">
            <a:extLst>
              <a:ext uri="{FF2B5EF4-FFF2-40B4-BE49-F238E27FC236}">
                <a16:creationId xmlns:a16="http://schemas.microsoft.com/office/drawing/2014/main" id="{CBE5BDA4-2FF1-D94E-AF88-485944B4E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55" y="4147920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00B8223-3872-E447-88CB-0A08D99BCE4A}"/>
              </a:ext>
            </a:extLst>
          </p:cNvPr>
          <p:cNvSpPr txBox="1"/>
          <p:nvPr/>
        </p:nvSpPr>
        <p:spPr>
          <a:xfrm>
            <a:off x="5811901" y="5113406"/>
            <a:ext cx="1309616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Hub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12F7D12-915A-5F42-98CC-6EAB52FACE66}"/>
              </a:ext>
            </a:extLst>
          </p:cNvPr>
          <p:cNvSpPr/>
          <p:nvPr/>
        </p:nvSpPr>
        <p:spPr>
          <a:xfrm>
            <a:off x="3945670" y="5326382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72B9D50-433C-844B-95D8-9E502CF4B036}"/>
              </a:ext>
            </a:extLst>
          </p:cNvPr>
          <p:cNvSpPr/>
          <p:nvPr/>
        </p:nvSpPr>
        <p:spPr>
          <a:xfrm>
            <a:off x="5845167" y="5228767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3E00195-2603-CC42-A226-3DED23A5B8C2}"/>
              </a:ext>
            </a:extLst>
          </p:cNvPr>
          <p:cNvGrpSpPr/>
          <p:nvPr/>
        </p:nvGrpSpPr>
        <p:grpSpPr>
          <a:xfrm flipH="1">
            <a:off x="7577291" y="4564585"/>
            <a:ext cx="2847671" cy="1829444"/>
            <a:chOff x="1219200" y="4876799"/>
            <a:chExt cx="5181605" cy="1384995"/>
          </a:xfrm>
        </p:grpSpPr>
        <p:sp>
          <p:nvSpPr>
            <p:cNvPr id="33" name="Rectangular Callout 32">
              <a:extLst>
                <a:ext uri="{FF2B5EF4-FFF2-40B4-BE49-F238E27FC236}">
                  <a16:creationId xmlns:a16="http://schemas.microsoft.com/office/drawing/2014/main" id="{05723C05-E712-8A4D-ACA3-C8B609479E4A}"/>
                </a:ext>
              </a:extLst>
            </p:cNvPr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76367"/>
                <a:gd name="adj2" fmla="val -84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F4F1776-4C2E-D948-8481-B9881C794CB4}"/>
                </a:ext>
              </a:extLst>
            </p:cNvPr>
            <p:cNvSpPr txBox="1"/>
            <p:nvPr/>
          </p:nvSpPr>
          <p:spPr>
            <a:xfrm>
              <a:off x="1219204" y="4876799"/>
              <a:ext cx="5181601" cy="1169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Hubs and repeaters are layer-1 devices, i.e. physical only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813D8D3-52B5-874E-98A3-F52474429076}"/>
              </a:ext>
            </a:extLst>
          </p:cNvPr>
          <p:cNvGrpSpPr/>
          <p:nvPr/>
        </p:nvGrpSpPr>
        <p:grpSpPr>
          <a:xfrm>
            <a:off x="4617983" y="2128448"/>
            <a:ext cx="2020748" cy="767514"/>
            <a:chOff x="414979" y="3333623"/>
            <a:chExt cx="8263530" cy="152321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68CDC98-D6F2-6144-B8D4-B690CA581C5E}"/>
                </a:ext>
              </a:extLst>
            </p:cNvPr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D0D32EFC-EDB0-4A40-B3C1-6248463A44C5}"/>
                </a:ext>
              </a:extLst>
            </p:cNvPr>
            <p:cNvSpPr txBox="1">
              <a:spLocks/>
            </p:cNvSpPr>
            <p:nvPr/>
          </p:nvSpPr>
          <p:spPr>
            <a:xfrm>
              <a:off x="514379" y="3496212"/>
              <a:ext cx="7633927" cy="1208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10Base2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EFC1C11-0B4B-7B4F-903B-766D3D66286F}"/>
              </a:ext>
            </a:extLst>
          </p:cNvPr>
          <p:cNvGrpSpPr/>
          <p:nvPr/>
        </p:nvGrpSpPr>
        <p:grpSpPr>
          <a:xfrm>
            <a:off x="1695727" y="4757921"/>
            <a:ext cx="4860080" cy="1282886"/>
            <a:chOff x="414979" y="3333623"/>
            <a:chExt cx="8263530" cy="152321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B727E7D-7B8D-7240-B80B-1DB4D402AF9A}"/>
                </a:ext>
              </a:extLst>
            </p:cNvPr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59411C1F-EE4F-7949-982F-CAA06C1363DD}"/>
                </a:ext>
              </a:extLst>
            </p:cNvPr>
            <p:cNvSpPr txBox="1">
              <a:spLocks/>
            </p:cNvSpPr>
            <p:nvPr/>
          </p:nvSpPr>
          <p:spPr>
            <a:xfrm>
              <a:off x="514379" y="3496212"/>
              <a:ext cx="7633927" cy="1208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10BaseT and 100BaseT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T stands for Twisted Pair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22BC6BC-1123-024D-9AF3-8802AAA5F9C7}"/>
              </a:ext>
            </a:extLst>
          </p:cNvPr>
          <p:cNvSpPr txBox="1"/>
          <p:nvPr/>
        </p:nvSpPr>
        <p:spPr>
          <a:xfrm rot="16200000">
            <a:off x="8134402" y="3044779"/>
            <a:ext cx="152164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Repeater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4AFD139-6A21-6B4C-BEC6-88CDF7E3791D}"/>
              </a:ext>
            </a:extLst>
          </p:cNvPr>
          <p:cNvSpPr/>
          <p:nvPr/>
        </p:nvSpPr>
        <p:spPr>
          <a:xfrm>
            <a:off x="6140592" y="3192976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F3D1216-67A3-C246-A4D0-9BEBB9E00E92}"/>
              </a:ext>
            </a:extLst>
          </p:cNvPr>
          <p:cNvSpPr/>
          <p:nvPr/>
        </p:nvSpPr>
        <p:spPr>
          <a:xfrm>
            <a:off x="6135182" y="3192975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8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97965E-6 L -0.42535 -0.0004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67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99537E-6 L 0.27309 -0.0004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34043E-6 L 0.21181 -0.01225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0" y="-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181 -0.01225 L 0.10139 0.10037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562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208 L -0.11094 -0.09181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4" y="-46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0" grpId="1" animBg="1"/>
      <p:bldP spid="30" grpId="2" animBg="1"/>
      <p:bldP spid="31" grpId="0" animBg="1"/>
      <p:bldP spid="31" grpId="1" animBg="1"/>
      <p:bldP spid="42" grpId="0" animBg="1"/>
      <p:bldP spid="42" grpId="1" animBg="1"/>
      <p:bldP spid="43" grpId="0" animBg="1"/>
      <p:bldP spid="43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FF26-826D-5246-B41D-CD406D47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24E6DD-F452-ED4D-A8AB-D0B35AB7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6A41EC3-E240-B643-BE2C-1F522C0B97A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Carrier sense multiple access with collision detection</a:t>
            </a:r>
          </a:p>
          <a:p>
            <a:r>
              <a:rPr lang="en-US" dirty="0"/>
              <a:t>Key insight: wired protocol allows us to sense the medium</a:t>
            </a:r>
          </a:p>
          <a:p>
            <a:r>
              <a:rPr lang="en-US" dirty="0"/>
              <a:t>Algorithm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Sense for carrier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If carrier is present, wait for it to end</a:t>
            </a:r>
          </a:p>
          <a:p>
            <a:pPr marL="1154430" lvl="2" indent="-514350"/>
            <a:r>
              <a:rPr lang="en-US" dirty="0"/>
              <a:t>Sending would cause a collision and waste time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Send a frame and sense for collision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If no collision, then frame has been delivered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If collision, abort immediately</a:t>
            </a:r>
          </a:p>
          <a:p>
            <a:pPr marL="1154430" lvl="2" indent="-514350"/>
            <a:r>
              <a:rPr lang="en-US" dirty="0"/>
              <a:t>Why keep sending if the frame is already corrupted?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Perform exponential </a:t>
            </a:r>
            <a:r>
              <a:rPr lang="en-US" dirty="0" err="1"/>
              <a:t>backoff</a:t>
            </a:r>
            <a:r>
              <a:rPr lang="en-US" dirty="0"/>
              <a:t> then retransmit</a:t>
            </a:r>
          </a:p>
        </p:txBody>
      </p:sp>
    </p:spTree>
    <p:extLst>
      <p:ext uri="{BB962C8B-B14F-4D97-AF65-F5344CB8AC3E}">
        <p14:creationId xmlns:p14="http://schemas.microsoft.com/office/powerpoint/2010/main" val="103520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ED0D-508A-D345-9678-80D6B2A1E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83878-AE40-E542-8A75-E700E7C29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0" name="Content Placeholder 3">
            <a:extLst>
              <a:ext uri="{FF2B5EF4-FFF2-40B4-BE49-F238E27FC236}">
                <a16:creationId xmlns:a16="http://schemas.microsoft.com/office/drawing/2014/main" id="{BC98B006-587E-454A-8C62-7C2D472BE1C8}"/>
              </a:ext>
            </a:extLst>
          </p:cNvPr>
          <p:cNvSpPr txBox="1">
            <a:spLocks/>
          </p:cNvSpPr>
          <p:nvPr/>
        </p:nvSpPr>
        <p:spPr>
          <a:xfrm>
            <a:off x="874645" y="1958011"/>
            <a:ext cx="4080805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Collisions can occur</a:t>
            </a:r>
          </a:p>
          <a:p>
            <a:r>
              <a:rPr lang="en-US" dirty="0"/>
              <a:t>Collisions are quickly detected and aborted</a:t>
            </a:r>
          </a:p>
          <a:p>
            <a:r>
              <a:rPr lang="en-US" dirty="0"/>
              <a:t>Note the role of </a:t>
            </a:r>
            <a:r>
              <a:rPr lang="en-US" dirty="0">
                <a:solidFill>
                  <a:schemeClr val="accent1"/>
                </a:solidFill>
              </a:rPr>
              <a:t>distance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propagation delay</a:t>
            </a:r>
            <a:r>
              <a:rPr lang="en-US" dirty="0"/>
              <a:t>, and </a:t>
            </a:r>
            <a:r>
              <a:rPr lang="en-US" dirty="0">
                <a:solidFill>
                  <a:schemeClr val="accent1"/>
                </a:solidFill>
              </a:rPr>
              <a:t>frame length</a:t>
            </a:r>
          </a:p>
        </p:txBody>
      </p:sp>
    </p:spTree>
    <p:extLst>
      <p:ext uri="{BB962C8B-B14F-4D97-AF65-F5344CB8AC3E}">
        <p14:creationId xmlns:p14="http://schemas.microsoft.com/office/powerpoint/2010/main" val="322706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23AAD-0CA6-474E-A4E6-FD84F6B02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</a:t>
            </a:r>
            <a:r>
              <a:rPr lang="en-US" dirty="0" err="1"/>
              <a:t>Backoff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F5DFF-6134-D74B-94EA-5F4B08A5B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4932"/>
          </a:xfrm>
        </p:spPr>
        <p:txBody>
          <a:bodyPr>
            <a:normAutofit/>
          </a:bodyPr>
          <a:lstStyle/>
          <a:p>
            <a:r>
              <a:rPr lang="en-US" dirty="0"/>
              <a:t>When a sender detects a collision, send “jam signal”</a:t>
            </a:r>
          </a:p>
          <a:p>
            <a:pPr lvl="1"/>
            <a:r>
              <a:rPr lang="en-US" dirty="0"/>
              <a:t>Make sure all hosts are aware of collision</a:t>
            </a:r>
          </a:p>
          <a:p>
            <a:pPr lvl="1"/>
            <a:r>
              <a:rPr lang="en-US" dirty="0"/>
              <a:t>Jam signal is 32 bits long (plus header overhead)</a:t>
            </a:r>
          </a:p>
          <a:p>
            <a:endParaRPr lang="en-US" dirty="0"/>
          </a:p>
          <a:p>
            <a:r>
              <a:rPr lang="en-US" dirty="0"/>
              <a:t>Exponential </a:t>
            </a:r>
            <a:r>
              <a:rPr lang="en-US" dirty="0" err="1"/>
              <a:t>backoff</a:t>
            </a:r>
            <a:r>
              <a:rPr lang="en-US" dirty="0"/>
              <a:t> operates in multiples of 512 bits</a:t>
            </a:r>
          </a:p>
          <a:p>
            <a:pPr lvl="1"/>
            <a:r>
              <a:rPr lang="en-US" dirty="0"/>
              <a:t>Select </a:t>
            </a:r>
            <a:r>
              <a:rPr lang="en-US" i="1" dirty="0"/>
              <a:t>k</a:t>
            </a:r>
            <a:r>
              <a:rPr lang="en-US" dirty="0"/>
              <a:t> ∈ [0, 2</a:t>
            </a:r>
            <a:r>
              <a:rPr lang="en-US" baseline="30000" dirty="0"/>
              <a:t>n</a:t>
            </a:r>
            <a:r>
              <a:rPr lang="en-US" dirty="0"/>
              <a:t> – 1], where </a:t>
            </a:r>
            <a:r>
              <a:rPr lang="en-US" i="1" dirty="0"/>
              <a:t>n</a:t>
            </a:r>
            <a:r>
              <a:rPr lang="en-US" dirty="0"/>
              <a:t> = number of collisions</a:t>
            </a:r>
          </a:p>
          <a:p>
            <a:pPr lvl="1"/>
            <a:r>
              <a:rPr lang="en-US" dirty="0"/>
              <a:t>Wait </a:t>
            </a:r>
            <a:r>
              <a:rPr lang="en-US" i="1" dirty="0"/>
              <a:t>k</a:t>
            </a:r>
            <a:r>
              <a:rPr lang="en-US" dirty="0"/>
              <a:t> * 51.2</a:t>
            </a:r>
            <a:r>
              <a:rPr lang="en-US" sz="1800" dirty="0"/>
              <a:t>µ</a:t>
            </a:r>
            <a:r>
              <a:rPr lang="en-US" dirty="0"/>
              <a:t>s before retransmission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is capped at 10, frame dropped after 16 collisions</a:t>
            </a:r>
          </a:p>
          <a:p>
            <a:endParaRPr lang="en-US" dirty="0"/>
          </a:p>
          <a:p>
            <a:r>
              <a:rPr lang="en-US" dirty="0" err="1"/>
              <a:t>Backoff</a:t>
            </a:r>
            <a:r>
              <a:rPr lang="en-US" dirty="0"/>
              <a:t> time is divided into </a:t>
            </a:r>
            <a:r>
              <a:rPr lang="en-US" dirty="0">
                <a:solidFill>
                  <a:schemeClr val="accent1"/>
                </a:solidFill>
              </a:rPr>
              <a:t>contention slots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6831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23AAD-0CA6-474E-A4E6-FD84F6B02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</a:t>
            </a:r>
            <a:r>
              <a:rPr lang="en-US" dirty="0" err="1"/>
              <a:t>Backoff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F5DFF-6134-D74B-94EA-5F4B08A5B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4932"/>
          </a:xfrm>
        </p:spPr>
        <p:txBody>
          <a:bodyPr>
            <a:normAutofit/>
          </a:bodyPr>
          <a:lstStyle/>
          <a:p>
            <a:r>
              <a:rPr lang="en-US" dirty="0"/>
              <a:t>When a sender detects a collision, send “jam signal”</a:t>
            </a:r>
          </a:p>
          <a:p>
            <a:pPr lvl="1"/>
            <a:r>
              <a:rPr lang="en-US" dirty="0"/>
              <a:t>Make sure all hosts are aware of collision</a:t>
            </a:r>
          </a:p>
          <a:p>
            <a:pPr lvl="1"/>
            <a:r>
              <a:rPr lang="en-US" dirty="0"/>
              <a:t>Jam signal is 32 bits long (plus header overhead)</a:t>
            </a:r>
          </a:p>
          <a:p>
            <a:endParaRPr lang="en-US" dirty="0"/>
          </a:p>
          <a:p>
            <a:r>
              <a:rPr lang="en-US" dirty="0"/>
              <a:t>Exponential </a:t>
            </a:r>
            <a:r>
              <a:rPr lang="en-US" dirty="0" err="1"/>
              <a:t>backoff</a:t>
            </a:r>
            <a:r>
              <a:rPr lang="en-US" dirty="0"/>
              <a:t> operates in multiples of 512 bits</a:t>
            </a:r>
          </a:p>
          <a:p>
            <a:pPr lvl="1"/>
            <a:r>
              <a:rPr lang="en-US" dirty="0"/>
              <a:t>Select </a:t>
            </a:r>
            <a:r>
              <a:rPr lang="en-US" i="1" dirty="0"/>
              <a:t>k</a:t>
            </a:r>
            <a:r>
              <a:rPr lang="en-US" dirty="0"/>
              <a:t> ∈ [0, 2</a:t>
            </a:r>
            <a:r>
              <a:rPr lang="en-US" baseline="30000" dirty="0"/>
              <a:t>n</a:t>
            </a:r>
            <a:r>
              <a:rPr lang="en-US" dirty="0"/>
              <a:t> – 1], where </a:t>
            </a:r>
            <a:r>
              <a:rPr lang="en-US" i="1" dirty="0"/>
              <a:t>n</a:t>
            </a:r>
            <a:r>
              <a:rPr lang="en-US" dirty="0"/>
              <a:t> = number of collisions</a:t>
            </a:r>
          </a:p>
          <a:p>
            <a:pPr lvl="1"/>
            <a:r>
              <a:rPr lang="en-US" dirty="0"/>
              <a:t>Wait </a:t>
            </a:r>
            <a:r>
              <a:rPr lang="en-US" i="1" dirty="0"/>
              <a:t>k</a:t>
            </a:r>
            <a:r>
              <a:rPr lang="en-US" dirty="0"/>
              <a:t> * 51.2</a:t>
            </a:r>
            <a:r>
              <a:rPr lang="en-US" sz="1800" dirty="0"/>
              <a:t>µ</a:t>
            </a:r>
            <a:r>
              <a:rPr lang="en-US" dirty="0"/>
              <a:t>s before retransmission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is capped at 10, frame dropped after 16 collisions</a:t>
            </a:r>
          </a:p>
          <a:p>
            <a:endParaRPr lang="en-US" dirty="0"/>
          </a:p>
          <a:p>
            <a:r>
              <a:rPr lang="en-US" dirty="0" err="1"/>
              <a:t>Backoff</a:t>
            </a:r>
            <a:r>
              <a:rPr lang="en-US" dirty="0"/>
              <a:t> time is divided into </a:t>
            </a:r>
            <a:r>
              <a:rPr lang="en-US" dirty="0">
                <a:solidFill>
                  <a:schemeClr val="accent1"/>
                </a:solidFill>
              </a:rPr>
              <a:t>contention slots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95FBCD16-DD79-FD41-BFFA-15AE904A3CF0}"/>
              </a:ext>
            </a:extLst>
          </p:cNvPr>
          <p:cNvSpPr/>
          <p:nvPr/>
        </p:nvSpPr>
        <p:spPr>
          <a:xfrm>
            <a:off x="8644750" y="4369007"/>
            <a:ext cx="3189696" cy="1574593"/>
          </a:xfrm>
          <a:prstGeom prst="wedgeRoundRectCallout">
            <a:avLst>
              <a:gd name="adj1" fmla="val -73191"/>
              <a:gd name="adj2" fmla="val -696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Remember this number </a:t>
            </a:r>
            <a:r>
              <a:rPr lang="en-US" sz="2800" dirty="0">
                <a:sym typeface="Wingdings" pitchFamily="2" charset="2"/>
              </a:rPr>
              <a:t>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42013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77C5-7304-B34F-8B77-D8AA555E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Packet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23EE8-B74C-DF47-9587-9DA4AEAD5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E0831-5B80-C44B-BC44-81E2538162B2}"/>
              </a:ext>
            </a:extLst>
          </p:cNvPr>
          <p:cNvSpPr txBox="1">
            <a:spLocks/>
          </p:cNvSpPr>
          <p:nvPr/>
        </p:nvSpPr>
        <p:spPr>
          <a:xfrm>
            <a:off x="1406769" y="1477105"/>
            <a:ext cx="9144000" cy="1989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Why is the minimum packet size 64 bytes?</a:t>
            </a:r>
          </a:p>
          <a:p>
            <a:pPr lvl="1"/>
            <a:r>
              <a:rPr lang="en-US"/>
              <a:t>To give hosts enough time to detect collisions</a:t>
            </a:r>
          </a:p>
          <a:p>
            <a:r>
              <a:rPr lang="en-US"/>
              <a:t>What is the relationship between packet size and cable length?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D36ED1-BA1F-824A-8D44-AB4AA3A2A59F}"/>
              </a:ext>
            </a:extLst>
          </p:cNvPr>
          <p:cNvCxnSpPr/>
          <p:nvPr/>
        </p:nvCxnSpPr>
        <p:spPr>
          <a:xfrm>
            <a:off x="5430478" y="4887762"/>
            <a:ext cx="457057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8AB9D1E5-D386-5D46-9ED0-0F85D43C1392}"/>
              </a:ext>
            </a:extLst>
          </p:cNvPr>
          <p:cNvGrpSpPr/>
          <p:nvPr/>
        </p:nvGrpSpPr>
        <p:grpSpPr>
          <a:xfrm>
            <a:off x="5023604" y="3772062"/>
            <a:ext cx="813748" cy="1197587"/>
            <a:chOff x="769390" y="2282588"/>
            <a:chExt cx="813748" cy="1197587"/>
          </a:xfrm>
        </p:grpSpPr>
        <p:sp>
          <p:nvSpPr>
            <p:cNvPr id="7" name="Up Arrow Callout 6">
              <a:extLst>
                <a:ext uri="{FF2B5EF4-FFF2-40B4-BE49-F238E27FC236}">
                  <a16:creationId xmlns:a16="http://schemas.microsoft.com/office/drawing/2014/main" id="{060F4A49-BB44-684E-9B0C-F7AAAD927046}"/>
                </a:ext>
              </a:extLst>
            </p:cNvPr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C:\Users\t0ph3r\Documents\CS 4700\assets\black_server.png">
              <a:extLst>
                <a:ext uri="{FF2B5EF4-FFF2-40B4-BE49-F238E27FC236}">
                  <a16:creationId xmlns:a16="http://schemas.microsoft.com/office/drawing/2014/main" id="{573A8D4D-BB98-8D4E-AD42-D021F0B1E0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EDB018-440B-4E49-979D-9E180FC5CD21}"/>
              </a:ext>
            </a:extLst>
          </p:cNvPr>
          <p:cNvGrpSpPr/>
          <p:nvPr/>
        </p:nvGrpSpPr>
        <p:grpSpPr>
          <a:xfrm>
            <a:off x="9547833" y="3772062"/>
            <a:ext cx="813748" cy="1197587"/>
            <a:chOff x="5662115" y="2282588"/>
            <a:chExt cx="813748" cy="1197587"/>
          </a:xfrm>
        </p:grpSpPr>
        <p:sp>
          <p:nvSpPr>
            <p:cNvPr id="10" name="Up Arrow Callout 9">
              <a:extLst>
                <a:ext uri="{FF2B5EF4-FFF2-40B4-BE49-F238E27FC236}">
                  <a16:creationId xmlns:a16="http://schemas.microsoft.com/office/drawing/2014/main" id="{9A79E418-9634-9C40-ADC9-38C8D88BBC14}"/>
                </a:ext>
              </a:extLst>
            </p:cNvPr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 descr="C:\Users\t0ph3r\Documents\CS 4700\assets\black_server.png">
              <a:extLst>
                <a:ext uri="{FF2B5EF4-FFF2-40B4-BE49-F238E27FC236}">
                  <a16:creationId xmlns:a16="http://schemas.microsoft.com/office/drawing/2014/main" id="{67D09AF1-9052-484D-8A81-FE80525C62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7744F82E-2F54-9B45-83E9-0FA2914112C3}"/>
              </a:ext>
            </a:extLst>
          </p:cNvPr>
          <p:cNvSpPr/>
          <p:nvPr/>
        </p:nvSpPr>
        <p:spPr>
          <a:xfrm>
            <a:off x="9830455" y="4703517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FD442F-B1E5-334F-8053-691D7AB8814A}"/>
              </a:ext>
            </a:extLst>
          </p:cNvPr>
          <p:cNvSpPr/>
          <p:nvPr/>
        </p:nvSpPr>
        <p:spPr>
          <a:xfrm>
            <a:off x="5309655" y="4717165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CF85B2F1-96AE-B449-86D6-D44407EA782E}"/>
              </a:ext>
            </a:extLst>
          </p:cNvPr>
          <p:cNvSpPr/>
          <p:nvPr/>
        </p:nvSpPr>
        <p:spPr>
          <a:xfrm rot="5400000">
            <a:off x="7504627" y="2730569"/>
            <a:ext cx="375929" cy="3710481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71C241-AE71-CC46-B60E-448827234059}"/>
              </a:ext>
            </a:extLst>
          </p:cNvPr>
          <p:cNvSpPr txBox="1"/>
          <p:nvPr/>
        </p:nvSpPr>
        <p:spPr>
          <a:xfrm>
            <a:off x="6264163" y="3985363"/>
            <a:ext cx="293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Propagation Delay (</a:t>
            </a:r>
            <a:r>
              <a:rPr lang="en-US" sz="2400" i="1" dirty="0"/>
              <a:t>d</a:t>
            </a:r>
            <a:r>
              <a:rPr lang="en-US" sz="2400" dirty="0"/>
              <a:t>)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F749BC56-8A72-6149-A65E-E702397E9FAD}"/>
              </a:ext>
            </a:extLst>
          </p:cNvPr>
          <p:cNvSpPr txBox="1">
            <a:spLocks/>
          </p:cNvSpPr>
          <p:nvPr/>
        </p:nvSpPr>
        <p:spPr>
          <a:xfrm>
            <a:off x="1406769" y="3507606"/>
            <a:ext cx="3411940" cy="2255272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lvl="1" indent="-328613">
              <a:buFont typeface="+mj-lt"/>
              <a:buAutoNum type="arabicPeriod"/>
            </a:pPr>
            <a:r>
              <a:rPr lang="en-US" dirty="0"/>
              <a:t>Time </a:t>
            </a:r>
            <a:r>
              <a:rPr lang="en-US" i="1" dirty="0"/>
              <a:t>t</a:t>
            </a:r>
            <a:r>
              <a:rPr lang="en-US" dirty="0"/>
              <a:t>: Host A starts transmitting</a:t>
            </a:r>
          </a:p>
          <a:p>
            <a:pPr marL="341313" lvl="1" indent="-328613">
              <a:buFont typeface="+mj-lt"/>
              <a:buAutoNum type="arabicPeriod"/>
            </a:pPr>
            <a:r>
              <a:rPr lang="en-US" dirty="0"/>
              <a:t>Time </a:t>
            </a:r>
            <a:r>
              <a:rPr lang="en-US" i="1" dirty="0"/>
              <a:t>t + d</a:t>
            </a:r>
            <a:r>
              <a:rPr lang="en-US" dirty="0"/>
              <a:t>: Host B starts transmitting</a:t>
            </a:r>
          </a:p>
          <a:p>
            <a:pPr marL="341313" lvl="1" indent="-328613">
              <a:buFont typeface="+mj-lt"/>
              <a:buAutoNum type="arabicPeriod"/>
            </a:pPr>
            <a:r>
              <a:rPr lang="en-US" dirty="0"/>
              <a:t>Time </a:t>
            </a:r>
            <a:r>
              <a:rPr lang="en-US" i="1" dirty="0"/>
              <a:t>t + 2*d</a:t>
            </a:r>
            <a:r>
              <a:rPr lang="en-US" dirty="0"/>
              <a:t>: collision detected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F2928B-60BF-FA4F-A871-2E075EF67AB1}"/>
              </a:ext>
            </a:extLst>
          </p:cNvPr>
          <p:cNvSpPr txBox="1"/>
          <p:nvPr/>
        </p:nvSpPr>
        <p:spPr>
          <a:xfrm>
            <a:off x="5245171" y="333136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45964A-8911-D247-81BF-ED9EC36B08E6}"/>
              </a:ext>
            </a:extLst>
          </p:cNvPr>
          <p:cNvSpPr txBox="1"/>
          <p:nvPr/>
        </p:nvSpPr>
        <p:spPr>
          <a:xfrm>
            <a:off x="9769400" y="34040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2EDA79A-1523-3441-AEB5-8730EA4DCF19}"/>
              </a:ext>
            </a:extLst>
          </p:cNvPr>
          <p:cNvSpPr txBox="1">
            <a:spLocks/>
          </p:cNvSpPr>
          <p:nvPr/>
        </p:nvSpPr>
        <p:spPr>
          <a:xfrm>
            <a:off x="2926650" y="5234039"/>
            <a:ext cx="9144000" cy="994581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err="1"/>
              <a:t>min_frame_size</a:t>
            </a:r>
            <a:r>
              <a:rPr lang="en-US" sz="2800" dirty="0"/>
              <a:t>*</a:t>
            </a:r>
            <a:r>
              <a:rPr lang="en-US" sz="2800" dirty="0" err="1"/>
              <a:t>light_speed</a:t>
            </a:r>
            <a:r>
              <a:rPr lang="en-US" sz="2800" dirty="0"/>
              <a:t>/(2*bandwidth) = </a:t>
            </a:r>
            <a:r>
              <a:rPr lang="en-US" sz="2800" dirty="0" err="1"/>
              <a:t>max_cable_length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(64B*8)*(2.5*10</a:t>
            </a:r>
            <a:r>
              <a:rPr lang="en-US" sz="2800" baseline="30000" dirty="0"/>
              <a:t>8</a:t>
            </a:r>
            <a:r>
              <a:rPr lang="en-US" sz="2800" dirty="0"/>
              <a:t>mps)/(2*10</a:t>
            </a:r>
            <a:r>
              <a:rPr lang="en-US" sz="2800" baseline="30000" dirty="0"/>
              <a:t>7</a:t>
            </a:r>
            <a:r>
              <a:rPr lang="en-US" sz="2800" dirty="0"/>
              <a:t>bps) = 6400 meters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7859A40-87F6-AD40-BAFB-6D0DFAE95970}"/>
              </a:ext>
            </a:extLst>
          </p:cNvPr>
          <p:cNvGrpSpPr/>
          <p:nvPr/>
        </p:nvGrpSpPr>
        <p:grpSpPr>
          <a:xfrm flipH="1">
            <a:off x="3800564" y="3002241"/>
            <a:ext cx="6200488" cy="1436683"/>
            <a:chOff x="1219200" y="4876799"/>
            <a:chExt cx="5181605" cy="1384995"/>
          </a:xfrm>
        </p:grpSpPr>
        <p:sp>
          <p:nvSpPr>
            <p:cNvPr id="21" name="Rectangular Callout 20">
              <a:extLst>
                <a:ext uri="{FF2B5EF4-FFF2-40B4-BE49-F238E27FC236}">
                  <a16:creationId xmlns:a16="http://schemas.microsoft.com/office/drawing/2014/main" id="{D87D90E0-354A-6A48-ACD9-486C261E5487}"/>
                </a:ext>
              </a:extLst>
            </p:cNvPr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7709"/>
                <a:gd name="adj2" fmla="val 17643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EB55EEA-84B5-C843-953C-8CD5D2876357}"/>
                </a:ext>
              </a:extLst>
            </p:cNvPr>
            <p:cNvSpPr txBox="1"/>
            <p:nvPr/>
          </p:nvSpPr>
          <p:spPr>
            <a:xfrm>
              <a:off x="1219204" y="4876799"/>
              <a:ext cx="5181601" cy="1167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10 Mbps Ethernet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Packet and cable lengths change for faster Ethernet standards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962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-0.00092 L 0.46128 -0.003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4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0162 L -0.45834 0.00115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1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5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FAC6-4772-AD46-81DF-92E171B6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Media Access?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4DCC5-8C2C-AF47-B4D9-84C30A558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Ethernet and </a:t>
            </a:r>
            <a:r>
              <a:rPr lang="en-US" dirty="0" err="1"/>
              <a:t>WiFi</a:t>
            </a:r>
            <a:r>
              <a:rPr lang="en-US" dirty="0"/>
              <a:t> are both multi-access technologies</a:t>
            </a:r>
          </a:p>
          <a:p>
            <a:pPr lvl="1"/>
            <a:r>
              <a:rPr lang="en-US" dirty="0"/>
              <a:t>Broadcast medium, shared by many hosts</a:t>
            </a:r>
          </a:p>
          <a:p>
            <a:pPr lvl="1"/>
            <a:r>
              <a:rPr lang="en-US" dirty="0"/>
              <a:t>Simultaneous transmissions cause </a:t>
            </a:r>
            <a:r>
              <a:rPr lang="en-US" b="1" dirty="0"/>
              <a:t>collisions</a:t>
            </a:r>
            <a:endParaRPr lang="en-US" dirty="0"/>
          </a:p>
          <a:p>
            <a:pPr lvl="2"/>
            <a:r>
              <a:rPr lang="en-US" dirty="0"/>
              <a:t>This destroys the data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Media Access Control (MAC) protocols are required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Rules on how to share the medium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Strategies for detecting, avoiding, and recovering from collisions</a:t>
            </a:r>
          </a:p>
        </p:txBody>
      </p:sp>
    </p:spTree>
    <p:extLst>
      <p:ext uri="{BB962C8B-B14F-4D97-AF65-F5344CB8AC3E}">
        <p14:creationId xmlns:p14="http://schemas.microsoft.com/office/powerpoint/2010/main" val="23259228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9AAA-BB26-034A-AD2C-D0375F35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</a:t>
            </a:r>
            <a:r>
              <a:rPr lang="en-US" dirty="0" err="1"/>
              <a:t>Backoff</a:t>
            </a:r>
            <a:r>
              <a:rPr lang="en-US" dirty="0"/>
              <a:t>,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FB40A-8D78-9449-922F-79FC1C7A0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Remember the 512 bit </a:t>
            </a:r>
            <a:r>
              <a:rPr lang="en-US" dirty="0" err="1"/>
              <a:t>backoff</a:t>
            </a:r>
            <a:r>
              <a:rPr lang="en-US" dirty="0"/>
              <a:t> timer?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Minimum Ethernet packet size is also 512 bits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64 bytes * 8 = 512 bits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Coincidence? Of course not :D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If the </a:t>
            </a:r>
            <a:r>
              <a:rPr lang="en-US" dirty="0" err="1">
                <a:solidFill>
                  <a:schemeClr val="bg1"/>
                </a:solidFill>
              </a:rPr>
              <a:t>backoff</a:t>
            </a:r>
            <a:r>
              <a:rPr lang="en-US" dirty="0">
                <a:solidFill>
                  <a:schemeClr val="bg1"/>
                </a:solidFill>
              </a:rPr>
              <a:t> time was &lt; 512 bits, a sender who waits and another who sends immediately can still collide</a:t>
            </a:r>
          </a:p>
        </p:txBody>
      </p:sp>
    </p:spTree>
    <p:extLst>
      <p:ext uri="{BB962C8B-B14F-4D97-AF65-F5344CB8AC3E}">
        <p14:creationId xmlns:p14="http://schemas.microsoft.com/office/powerpoint/2010/main" val="13058680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9AAA-BB26-034A-AD2C-D0375F35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</a:t>
            </a:r>
            <a:r>
              <a:rPr lang="en-US" dirty="0" err="1"/>
              <a:t>Backoff</a:t>
            </a:r>
            <a:r>
              <a:rPr lang="en-US" dirty="0"/>
              <a:t>,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FB40A-8D78-9449-922F-79FC1C7A0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Remember the 512 bit </a:t>
            </a:r>
            <a:r>
              <a:rPr lang="en-US" dirty="0" err="1"/>
              <a:t>backoff</a:t>
            </a:r>
            <a:r>
              <a:rPr lang="en-US" dirty="0"/>
              <a:t> timer?</a:t>
            </a:r>
          </a:p>
          <a:p>
            <a:endParaRPr lang="en-US" dirty="0"/>
          </a:p>
          <a:p>
            <a:r>
              <a:rPr lang="en-US" dirty="0"/>
              <a:t>Minimum Ethernet packet size is also 512 bits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64 bytes * 8 = 512 bits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Coincidence? Of course not :D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If the </a:t>
            </a:r>
            <a:r>
              <a:rPr lang="en-US" dirty="0" err="1">
                <a:solidFill>
                  <a:schemeClr val="bg1"/>
                </a:solidFill>
              </a:rPr>
              <a:t>backoff</a:t>
            </a:r>
            <a:r>
              <a:rPr lang="en-US" dirty="0">
                <a:solidFill>
                  <a:schemeClr val="bg1"/>
                </a:solidFill>
              </a:rPr>
              <a:t> time was &lt; 512 bits, a sender who waits and another who sends immediately can still collide</a:t>
            </a:r>
          </a:p>
        </p:txBody>
      </p:sp>
    </p:spTree>
    <p:extLst>
      <p:ext uri="{BB962C8B-B14F-4D97-AF65-F5344CB8AC3E}">
        <p14:creationId xmlns:p14="http://schemas.microsoft.com/office/powerpoint/2010/main" val="35123724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9AAA-BB26-034A-AD2C-D0375F35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</a:t>
            </a:r>
            <a:r>
              <a:rPr lang="en-US" dirty="0" err="1"/>
              <a:t>Backoff</a:t>
            </a:r>
            <a:r>
              <a:rPr lang="en-US" dirty="0"/>
              <a:t>,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FB40A-8D78-9449-922F-79FC1C7A0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Remember the 512 bit </a:t>
            </a:r>
            <a:r>
              <a:rPr lang="en-US" dirty="0" err="1"/>
              <a:t>backoff</a:t>
            </a:r>
            <a:r>
              <a:rPr lang="en-US" dirty="0"/>
              <a:t> timer?</a:t>
            </a:r>
          </a:p>
          <a:p>
            <a:endParaRPr lang="en-US" dirty="0"/>
          </a:p>
          <a:p>
            <a:r>
              <a:rPr lang="en-US" dirty="0"/>
              <a:t>Minimum Ethernet packet size is also 512 bits</a:t>
            </a:r>
          </a:p>
          <a:p>
            <a:pPr lvl="1"/>
            <a:r>
              <a:rPr lang="en-US" dirty="0"/>
              <a:t>64 bytes * 8 = 512 bits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Coincidence? Of course not :D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If the </a:t>
            </a:r>
            <a:r>
              <a:rPr lang="en-US" dirty="0" err="1">
                <a:solidFill>
                  <a:schemeClr val="bg1"/>
                </a:solidFill>
              </a:rPr>
              <a:t>backoff</a:t>
            </a:r>
            <a:r>
              <a:rPr lang="en-US" dirty="0">
                <a:solidFill>
                  <a:schemeClr val="bg1"/>
                </a:solidFill>
              </a:rPr>
              <a:t> time was &lt; 512 bits, a sender who waits and another who sends immediately can still collide</a:t>
            </a:r>
          </a:p>
        </p:txBody>
      </p:sp>
    </p:spTree>
    <p:extLst>
      <p:ext uri="{BB962C8B-B14F-4D97-AF65-F5344CB8AC3E}">
        <p14:creationId xmlns:p14="http://schemas.microsoft.com/office/powerpoint/2010/main" val="35928840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9AAA-BB26-034A-AD2C-D0375F35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</a:t>
            </a:r>
            <a:r>
              <a:rPr lang="en-US" dirty="0" err="1"/>
              <a:t>Backoff</a:t>
            </a:r>
            <a:r>
              <a:rPr lang="en-US" dirty="0"/>
              <a:t>,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FB40A-8D78-9449-922F-79FC1C7A0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Remember the 512 bit </a:t>
            </a:r>
            <a:r>
              <a:rPr lang="en-US" dirty="0" err="1"/>
              <a:t>backoff</a:t>
            </a:r>
            <a:r>
              <a:rPr lang="en-US" dirty="0"/>
              <a:t> timer?</a:t>
            </a:r>
          </a:p>
          <a:p>
            <a:endParaRPr lang="en-US" dirty="0"/>
          </a:p>
          <a:p>
            <a:r>
              <a:rPr lang="en-US" dirty="0"/>
              <a:t>Minimum Ethernet packet size is also 512 bits</a:t>
            </a:r>
          </a:p>
          <a:p>
            <a:pPr lvl="1"/>
            <a:r>
              <a:rPr lang="en-US" dirty="0"/>
              <a:t>64 bytes * 8 = 512 bits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Coincidence? Of course not :D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If the </a:t>
            </a:r>
            <a:r>
              <a:rPr lang="en-US" dirty="0" err="1">
                <a:solidFill>
                  <a:schemeClr val="bg1"/>
                </a:solidFill>
              </a:rPr>
              <a:t>backoff</a:t>
            </a:r>
            <a:r>
              <a:rPr lang="en-US" dirty="0">
                <a:solidFill>
                  <a:schemeClr val="bg1"/>
                </a:solidFill>
              </a:rPr>
              <a:t> time was &lt; 512 bits, a sender who waits and another who sends immediately can still collide</a:t>
            </a:r>
          </a:p>
        </p:txBody>
      </p:sp>
    </p:spTree>
    <p:extLst>
      <p:ext uri="{BB962C8B-B14F-4D97-AF65-F5344CB8AC3E}">
        <p14:creationId xmlns:p14="http://schemas.microsoft.com/office/powerpoint/2010/main" val="11030250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9AAA-BB26-034A-AD2C-D0375F35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</a:t>
            </a:r>
            <a:r>
              <a:rPr lang="en-US" dirty="0" err="1"/>
              <a:t>Backoff</a:t>
            </a:r>
            <a:r>
              <a:rPr lang="en-US" dirty="0"/>
              <a:t>,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FB40A-8D78-9449-922F-79FC1C7A0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Remember the 512 bit </a:t>
            </a:r>
            <a:r>
              <a:rPr lang="en-US" dirty="0" err="1"/>
              <a:t>backoff</a:t>
            </a:r>
            <a:r>
              <a:rPr lang="en-US" dirty="0"/>
              <a:t> timer?</a:t>
            </a:r>
          </a:p>
          <a:p>
            <a:endParaRPr lang="en-US" dirty="0"/>
          </a:p>
          <a:p>
            <a:r>
              <a:rPr lang="en-US" dirty="0"/>
              <a:t>Minimum Ethernet packet size is also 512 bits</a:t>
            </a:r>
          </a:p>
          <a:p>
            <a:pPr lvl="1"/>
            <a:r>
              <a:rPr lang="en-US" dirty="0"/>
              <a:t>64 bytes * 8 = 512 bits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Coincidence? Of course not :D</a:t>
            </a:r>
          </a:p>
          <a:p>
            <a:pPr lvl="1"/>
            <a:r>
              <a:rPr lang="en-US" dirty="0"/>
              <a:t>If the </a:t>
            </a:r>
            <a:r>
              <a:rPr lang="en-US" dirty="0" err="1"/>
              <a:t>backoff</a:t>
            </a:r>
            <a:r>
              <a:rPr lang="en-US" dirty="0"/>
              <a:t> time was &lt; 512 bits, a sender who waits and another who sends immediately can still collide</a:t>
            </a:r>
          </a:p>
        </p:txBody>
      </p:sp>
    </p:spTree>
    <p:extLst>
      <p:ext uri="{BB962C8B-B14F-4D97-AF65-F5344CB8AC3E}">
        <p14:creationId xmlns:p14="http://schemas.microsoft.com/office/powerpoint/2010/main" val="32991314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57CA-4042-1147-830F-89BB7FAB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Packet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B7308-B81A-0447-9147-7881364CB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Maximum Transmission Unit (MTU): 1,500 bytes</a:t>
            </a:r>
          </a:p>
          <a:p>
            <a:r>
              <a:rPr lang="en-US" dirty="0">
                <a:solidFill>
                  <a:schemeClr val="bg1"/>
                </a:solidFill>
              </a:rPr>
              <a:t>Pros: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Bit errors in long packets incur significant recovery penalty</a:t>
            </a:r>
          </a:p>
          <a:p>
            <a:r>
              <a:rPr lang="en-US" dirty="0">
                <a:solidFill>
                  <a:schemeClr val="bg1"/>
                </a:solidFill>
              </a:rPr>
              <a:t>Cons: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More bytes wasted on header information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Higher per packet processing overhead</a:t>
            </a:r>
          </a:p>
          <a:p>
            <a:r>
              <a:rPr lang="en-US" dirty="0">
                <a:solidFill>
                  <a:schemeClr val="bg1"/>
                </a:solidFill>
              </a:rPr>
              <a:t>Datacenters have shifted towards </a:t>
            </a:r>
            <a:r>
              <a:rPr lang="en-US" b="1" dirty="0">
                <a:solidFill>
                  <a:schemeClr val="bg1"/>
                </a:solidFill>
              </a:rPr>
              <a:t>Jumbo</a:t>
            </a:r>
            <a:r>
              <a:rPr lang="en-US" dirty="0">
                <a:solidFill>
                  <a:schemeClr val="bg1"/>
                </a:solidFill>
              </a:rPr>
              <a:t> Frames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9,000 bytes per packet</a:t>
            </a:r>
          </a:p>
        </p:txBody>
      </p:sp>
    </p:spTree>
    <p:extLst>
      <p:ext uri="{BB962C8B-B14F-4D97-AF65-F5344CB8AC3E}">
        <p14:creationId xmlns:p14="http://schemas.microsoft.com/office/powerpoint/2010/main" val="5101153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57CA-4042-1147-830F-89BB7FAB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Packet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B7308-B81A-0447-9147-7881364CB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Maximum Transmission Unit (MTU): 1,500 bytes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Bit errors in long packets incur significant recovery penalty</a:t>
            </a:r>
          </a:p>
          <a:p>
            <a:r>
              <a:rPr lang="en-US" dirty="0">
                <a:solidFill>
                  <a:schemeClr val="bg1"/>
                </a:solidFill>
              </a:rPr>
              <a:t>Cons: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More bytes wasted on header information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Higher per packet processing overhead</a:t>
            </a:r>
          </a:p>
          <a:p>
            <a:r>
              <a:rPr lang="en-US" dirty="0">
                <a:solidFill>
                  <a:schemeClr val="bg1"/>
                </a:solidFill>
              </a:rPr>
              <a:t>Datacenters have shifted towards </a:t>
            </a:r>
            <a:r>
              <a:rPr lang="en-US" b="1" dirty="0">
                <a:solidFill>
                  <a:schemeClr val="bg1"/>
                </a:solidFill>
              </a:rPr>
              <a:t>Jumbo</a:t>
            </a:r>
            <a:r>
              <a:rPr lang="en-US" dirty="0">
                <a:solidFill>
                  <a:schemeClr val="bg1"/>
                </a:solidFill>
              </a:rPr>
              <a:t> Frames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9,000 bytes per packet</a:t>
            </a:r>
          </a:p>
        </p:txBody>
      </p:sp>
    </p:spTree>
    <p:extLst>
      <p:ext uri="{BB962C8B-B14F-4D97-AF65-F5344CB8AC3E}">
        <p14:creationId xmlns:p14="http://schemas.microsoft.com/office/powerpoint/2010/main" val="24722967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57CA-4042-1147-830F-89BB7FAB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Packet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B7308-B81A-0447-9147-7881364CB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Maximum Transmission Unit (MTU): 1,500 bytes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Bit errors in long packets incur significant recovery penalty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More bytes wasted on header information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Higher per packet processing overhead</a:t>
            </a:r>
          </a:p>
          <a:p>
            <a:r>
              <a:rPr lang="en-US" dirty="0">
                <a:solidFill>
                  <a:schemeClr val="bg1"/>
                </a:solidFill>
              </a:rPr>
              <a:t>Datacenters have shifted towards </a:t>
            </a:r>
            <a:r>
              <a:rPr lang="en-US" b="1" dirty="0">
                <a:solidFill>
                  <a:schemeClr val="bg1"/>
                </a:solidFill>
              </a:rPr>
              <a:t>Jumbo</a:t>
            </a:r>
            <a:r>
              <a:rPr lang="en-US" dirty="0">
                <a:solidFill>
                  <a:schemeClr val="bg1"/>
                </a:solidFill>
              </a:rPr>
              <a:t> Frames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9,000 bytes per packet</a:t>
            </a:r>
          </a:p>
        </p:txBody>
      </p:sp>
    </p:spTree>
    <p:extLst>
      <p:ext uri="{BB962C8B-B14F-4D97-AF65-F5344CB8AC3E}">
        <p14:creationId xmlns:p14="http://schemas.microsoft.com/office/powerpoint/2010/main" val="36953533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57CA-4042-1147-830F-89BB7FAB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Packet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B7308-B81A-0447-9147-7881364CB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Maximum Transmission Unit (MTU): 1,500 bytes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Bit errors in long packets incur significant recovery penalty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More bytes wasted on header information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Higher per packet processing overhead</a:t>
            </a:r>
          </a:p>
          <a:p>
            <a:r>
              <a:rPr lang="en-US" dirty="0">
                <a:solidFill>
                  <a:schemeClr val="bg1"/>
                </a:solidFill>
              </a:rPr>
              <a:t>Datacenters have shifted towards </a:t>
            </a:r>
            <a:r>
              <a:rPr lang="en-US" b="1" dirty="0">
                <a:solidFill>
                  <a:schemeClr val="bg1"/>
                </a:solidFill>
              </a:rPr>
              <a:t>Jumbo</a:t>
            </a:r>
            <a:r>
              <a:rPr lang="en-US" dirty="0">
                <a:solidFill>
                  <a:schemeClr val="bg1"/>
                </a:solidFill>
              </a:rPr>
              <a:t> Frames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9,000 bytes per packet</a:t>
            </a:r>
          </a:p>
        </p:txBody>
      </p:sp>
    </p:spTree>
    <p:extLst>
      <p:ext uri="{BB962C8B-B14F-4D97-AF65-F5344CB8AC3E}">
        <p14:creationId xmlns:p14="http://schemas.microsoft.com/office/powerpoint/2010/main" val="1211043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57CA-4042-1147-830F-89BB7FAB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Packet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B7308-B81A-0447-9147-7881364CB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Maximum Transmission Unit (MTU): 1,500 bytes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Bit errors in long packets incur significant recovery penalty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More bytes wasted on header information</a:t>
            </a:r>
          </a:p>
          <a:p>
            <a:pPr lvl="1"/>
            <a:r>
              <a:rPr lang="en-US" dirty="0"/>
              <a:t>Higher per packet processing overhead</a:t>
            </a:r>
          </a:p>
          <a:p>
            <a:r>
              <a:rPr lang="en-US" dirty="0">
                <a:solidFill>
                  <a:schemeClr val="bg1"/>
                </a:solidFill>
              </a:rPr>
              <a:t>Datacenters have shifted towards </a:t>
            </a:r>
            <a:r>
              <a:rPr lang="en-US" b="1" dirty="0">
                <a:solidFill>
                  <a:schemeClr val="bg1"/>
                </a:solidFill>
              </a:rPr>
              <a:t>Jumbo</a:t>
            </a:r>
            <a:r>
              <a:rPr lang="en-US" dirty="0">
                <a:solidFill>
                  <a:schemeClr val="bg1"/>
                </a:solidFill>
              </a:rPr>
              <a:t> Frames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9,000 bytes per packet</a:t>
            </a:r>
          </a:p>
        </p:txBody>
      </p:sp>
    </p:spTree>
    <p:extLst>
      <p:ext uri="{BB962C8B-B14F-4D97-AF65-F5344CB8AC3E}">
        <p14:creationId xmlns:p14="http://schemas.microsoft.com/office/powerpoint/2010/main" val="296019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FAC6-4772-AD46-81DF-92E171B6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Media Access?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4DCC5-8C2C-AF47-B4D9-84C30A558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Ethernet and </a:t>
            </a:r>
            <a:r>
              <a:rPr lang="en-US" dirty="0" err="1"/>
              <a:t>WiFi</a:t>
            </a:r>
            <a:r>
              <a:rPr lang="en-US" dirty="0"/>
              <a:t> are both multi-access technologies</a:t>
            </a:r>
          </a:p>
          <a:p>
            <a:pPr lvl="1"/>
            <a:r>
              <a:rPr lang="en-US" dirty="0"/>
              <a:t>Broadcast medium, shared by many hosts</a:t>
            </a:r>
          </a:p>
          <a:p>
            <a:pPr lvl="1"/>
            <a:r>
              <a:rPr lang="en-US" dirty="0"/>
              <a:t>Simultaneous transmissions cause </a:t>
            </a:r>
            <a:r>
              <a:rPr lang="en-US" b="1" dirty="0"/>
              <a:t>collisions</a:t>
            </a:r>
            <a:endParaRPr lang="en-US" dirty="0"/>
          </a:p>
          <a:p>
            <a:pPr lvl="2"/>
            <a:r>
              <a:rPr lang="en-US" dirty="0"/>
              <a:t>This destroys the data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Media Access Control (MAC) protocols are required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Rules on how to share the medium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Strategies for detecting, avoiding, and recovering from collisions</a:t>
            </a:r>
          </a:p>
        </p:txBody>
      </p:sp>
    </p:spTree>
    <p:extLst>
      <p:ext uri="{BB962C8B-B14F-4D97-AF65-F5344CB8AC3E}">
        <p14:creationId xmlns:p14="http://schemas.microsoft.com/office/powerpoint/2010/main" val="11174473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57CA-4042-1147-830F-89BB7FAB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Packet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B7308-B81A-0447-9147-7881364CB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Maximum Transmission Unit (MTU): 1,500 bytes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Bit errors in long packets incur significant recovery penalty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More bytes wasted on header information</a:t>
            </a:r>
          </a:p>
          <a:p>
            <a:pPr lvl="1"/>
            <a:r>
              <a:rPr lang="en-US" dirty="0"/>
              <a:t>Higher per packet processing overhead</a:t>
            </a:r>
          </a:p>
          <a:p>
            <a:r>
              <a:rPr lang="en-US" dirty="0"/>
              <a:t>Datacenters have shifted towards </a:t>
            </a:r>
            <a:r>
              <a:rPr lang="en-US" b="1" dirty="0"/>
              <a:t>Jumbo</a:t>
            </a:r>
            <a:r>
              <a:rPr lang="en-US" dirty="0"/>
              <a:t> Frames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9,000 bytes per packet</a:t>
            </a:r>
          </a:p>
        </p:txBody>
      </p:sp>
    </p:spTree>
    <p:extLst>
      <p:ext uri="{BB962C8B-B14F-4D97-AF65-F5344CB8AC3E}">
        <p14:creationId xmlns:p14="http://schemas.microsoft.com/office/powerpoint/2010/main" val="30100208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57CA-4042-1147-830F-89BB7FAB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Packet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B7308-B81A-0447-9147-7881364CB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Maximum Transmission Unit (MTU): 1,500 bytes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Bit errors in long packets incur significant recovery penalty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More bytes wasted on header information</a:t>
            </a:r>
          </a:p>
          <a:p>
            <a:pPr lvl="1"/>
            <a:r>
              <a:rPr lang="en-US" dirty="0"/>
              <a:t>Higher per packet processing overhead</a:t>
            </a:r>
          </a:p>
          <a:p>
            <a:r>
              <a:rPr lang="en-US" dirty="0"/>
              <a:t>Datacenters have shifted towards </a:t>
            </a:r>
            <a:r>
              <a:rPr lang="en-US" b="1" dirty="0"/>
              <a:t>Jumbo</a:t>
            </a:r>
            <a:r>
              <a:rPr lang="en-US" dirty="0"/>
              <a:t> Frames</a:t>
            </a:r>
          </a:p>
          <a:p>
            <a:pPr lvl="1"/>
            <a:r>
              <a:rPr lang="en-US" dirty="0"/>
              <a:t>9,000 bytes per packet</a:t>
            </a:r>
          </a:p>
        </p:txBody>
      </p:sp>
    </p:spTree>
    <p:extLst>
      <p:ext uri="{BB962C8B-B14F-4D97-AF65-F5344CB8AC3E}">
        <p14:creationId xmlns:p14="http://schemas.microsoft.com/office/powerpoint/2010/main" val="18476802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FE000-FCFE-6A4C-9215-FA921CA1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Live Ethernet!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70FF6-53D2-174F-8546-D7DBF5876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Today’s Ethernet is switched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More on this later…</a:t>
            </a:r>
          </a:p>
          <a:p>
            <a:r>
              <a:rPr lang="en-US" dirty="0">
                <a:solidFill>
                  <a:schemeClr val="bg1"/>
                </a:solidFill>
              </a:rPr>
              <a:t>1Gbit and 10Gbit Ethernet now common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100Gbit is even here!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Uses same old packet header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Full duplex (send and receive at the same time)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Auto negotiating (backwards compatibility)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Can also carry </a:t>
            </a:r>
            <a:r>
              <a:rPr lang="en-US" i="1" dirty="0">
                <a:solidFill>
                  <a:schemeClr val="bg1"/>
                </a:solidFill>
              </a:rPr>
              <a:t>power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E.g., there are security cameras that only need to be hooked up via ethernet to work; no additional power necessary</a:t>
            </a:r>
          </a:p>
        </p:txBody>
      </p:sp>
    </p:spTree>
    <p:extLst>
      <p:ext uri="{BB962C8B-B14F-4D97-AF65-F5344CB8AC3E}">
        <p14:creationId xmlns:p14="http://schemas.microsoft.com/office/powerpoint/2010/main" val="3475688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FE000-FCFE-6A4C-9215-FA921CA1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Live Ethernet!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70FF6-53D2-174F-8546-D7DBF5876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Today’s Ethernet is switched</a:t>
            </a:r>
          </a:p>
          <a:p>
            <a:pPr lvl="1"/>
            <a:r>
              <a:rPr lang="en-US" dirty="0"/>
              <a:t>More on this later…</a:t>
            </a:r>
          </a:p>
          <a:p>
            <a:r>
              <a:rPr lang="en-US" dirty="0">
                <a:solidFill>
                  <a:schemeClr val="bg1"/>
                </a:solidFill>
              </a:rPr>
              <a:t>1Gbit and 10Gbit Ethernet now common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100Gbit is even here!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Uses same old packet header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Full duplex (send and receive at the same time)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Auto negotiating (backwards compatibility)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Can also carry </a:t>
            </a:r>
            <a:r>
              <a:rPr lang="en-US" i="1" dirty="0">
                <a:solidFill>
                  <a:schemeClr val="bg1"/>
                </a:solidFill>
              </a:rPr>
              <a:t>power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E.g., there are security cameras that only need to be hooked up via ethernet to work; no additional power necessary</a:t>
            </a:r>
          </a:p>
        </p:txBody>
      </p:sp>
    </p:spTree>
    <p:extLst>
      <p:ext uri="{BB962C8B-B14F-4D97-AF65-F5344CB8AC3E}">
        <p14:creationId xmlns:p14="http://schemas.microsoft.com/office/powerpoint/2010/main" val="36370385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FE000-FCFE-6A4C-9215-FA921CA1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Live Ethernet!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70FF6-53D2-174F-8546-D7DBF5876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Today’s Ethernet is switched</a:t>
            </a:r>
          </a:p>
          <a:p>
            <a:pPr lvl="1"/>
            <a:r>
              <a:rPr lang="en-US" dirty="0"/>
              <a:t>More on this later…</a:t>
            </a:r>
          </a:p>
          <a:p>
            <a:r>
              <a:rPr lang="en-US" dirty="0"/>
              <a:t>1Gbit and 10Gbit Ethernet now common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100Gbit is even here!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Uses same old packet header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Full duplex (send and receive at the same time)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Auto negotiating (backwards compatibility)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Can also carry </a:t>
            </a:r>
            <a:r>
              <a:rPr lang="en-US" i="1" dirty="0">
                <a:solidFill>
                  <a:schemeClr val="bg1"/>
                </a:solidFill>
              </a:rPr>
              <a:t>power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E.g., there are security cameras that only need to be hooked up via ethernet to work; no additional power necessary</a:t>
            </a:r>
          </a:p>
        </p:txBody>
      </p:sp>
    </p:spTree>
    <p:extLst>
      <p:ext uri="{BB962C8B-B14F-4D97-AF65-F5344CB8AC3E}">
        <p14:creationId xmlns:p14="http://schemas.microsoft.com/office/powerpoint/2010/main" val="34927588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FE000-FCFE-6A4C-9215-FA921CA1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Live Ethernet!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70FF6-53D2-174F-8546-D7DBF5876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Today’s Ethernet is switched</a:t>
            </a:r>
          </a:p>
          <a:p>
            <a:pPr lvl="1"/>
            <a:r>
              <a:rPr lang="en-US" dirty="0"/>
              <a:t>More on this later…</a:t>
            </a:r>
          </a:p>
          <a:p>
            <a:r>
              <a:rPr lang="en-US" dirty="0"/>
              <a:t>1Gbit and 10Gbit Ethernet now common</a:t>
            </a:r>
          </a:p>
          <a:p>
            <a:pPr lvl="1"/>
            <a:r>
              <a:rPr lang="en-US" dirty="0"/>
              <a:t>100Gbit is even here!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Uses same old packet header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Full duplex (send and receive at the same time)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Auto negotiating (backwards compatibility)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Can also carry </a:t>
            </a:r>
            <a:r>
              <a:rPr lang="en-US" i="1" dirty="0">
                <a:solidFill>
                  <a:schemeClr val="bg1"/>
                </a:solidFill>
              </a:rPr>
              <a:t>power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E.g., there are security cameras that only need to be hooked up via ethernet to work; no additional power necessary</a:t>
            </a:r>
          </a:p>
        </p:txBody>
      </p:sp>
    </p:spTree>
    <p:extLst>
      <p:ext uri="{BB962C8B-B14F-4D97-AF65-F5344CB8AC3E}">
        <p14:creationId xmlns:p14="http://schemas.microsoft.com/office/powerpoint/2010/main" val="22518915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FE000-FCFE-6A4C-9215-FA921CA1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Live Ethernet!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70FF6-53D2-174F-8546-D7DBF5876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Today’s Ethernet is switched</a:t>
            </a:r>
          </a:p>
          <a:p>
            <a:pPr lvl="1"/>
            <a:r>
              <a:rPr lang="en-US" dirty="0"/>
              <a:t>More on this later…</a:t>
            </a:r>
          </a:p>
          <a:p>
            <a:r>
              <a:rPr lang="en-US" dirty="0"/>
              <a:t>1Gbit and 10Gbit Ethernet now common</a:t>
            </a:r>
          </a:p>
          <a:p>
            <a:pPr lvl="1"/>
            <a:r>
              <a:rPr lang="en-US" dirty="0"/>
              <a:t>100Gbit is even here!</a:t>
            </a:r>
          </a:p>
          <a:p>
            <a:pPr lvl="1"/>
            <a:r>
              <a:rPr lang="en-US" dirty="0"/>
              <a:t>Uses same old packet header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Full duplex (send and receive at the same time)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Auto negotiating (backwards compatibility)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Can also carry </a:t>
            </a:r>
            <a:r>
              <a:rPr lang="en-US" i="1" dirty="0">
                <a:solidFill>
                  <a:schemeClr val="bg1"/>
                </a:solidFill>
              </a:rPr>
              <a:t>power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E.g., there are security cameras that only need to be hooked up via ethernet to work; no additional power necessary</a:t>
            </a:r>
          </a:p>
        </p:txBody>
      </p:sp>
    </p:spTree>
    <p:extLst>
      <p:ext uri="{BB962C8B-B14F-4D97-AF65-F5344CB8AC3E}">
        <p14:creationId xmlns:p14="http://schemas.microsoft.com/office/powerpoint/2010/main" val="4051130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FE000-FCFE-6A4C-9215-FA921CA1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Live Ethernet!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70FF6-53D2-174F-8546-D7DBF5876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Today’s Ethernet is switched</a:t>
            </a:r>
          </a:p>
          <a:p>
            <a:pPr lvl="1"/>
            <a:r>
              <a:rPr lang="en-US" dirty="0"/>
              <a:t>More on this later…</a:t>
            </a:r>
          </a:p>
          <a:p>
            <a:r>
              <a:rPr lang="en-US" dirty="0"/>
              <a:t>1Gbit and 10Gbit Ethernet now common</a:t>
            </a:r>
          </a:p>
          <a:p>
            <a:pPr lvl="1"/>
            <a:r>
              <a:rPr lang="en-US" dirty="0"/>
              <a:t>100Gbit is even here!</a:t>
            </a:r>
          </a:p>
          <a:p>
            <a:pPr lvl="1"/>
            <a:r>
              <a:rPr lang="en-US" dirty="0"/>
              <a:t>Uses same old packet header</a:t>
            </a:r>
          </a:p>
          <a:p>
            <a:pPr lvl="1"/>
            <a:r>
              <a:rPr lang="en-US" dirty="0"/>
              <a:t>Full duplex (send and receive at the same time)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Auto negotiating (backwards compatibility)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Can also carry </a:t>
            </a:r>
            <a:r>
              <a:rPr lang="en-US" i="1" dirty="0">
                <a:solidFill>
                  <a:schemeClr val="bg1"/>
                </a:solidFill>
              </a:rPr>
              <a:t>power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E.g., there are security cameras that only need to be hooked up via ethernet to work; no additional power necessary</a:t>
            </a:r>
          </a:p>
        </p:txBody>
      </p:sp>
    </p:spTree>
    <p:extLst>
      <p:ext uri="{BB962C8B-B14F-4D97-AF65-F5344CB8AC3E}">
        <p14:creationId xmlns:p14="http://schemas.microsoft.com/office/powerpoint/2010/main" val="11038177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FE000-FCFE-6A4C-9215-FA921CA1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Live Ethernet!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70FF6-53D2-174F-8546-D7DBF5876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Today’s Ethernet is switched</a:t>
            </a:r>
          </a:p>
          <a:p>
            <a:pPr lvl="1"/>
            <a:r>
              <a:rPr lang="en-US" dirty="0"/>
              <a:t>More on this later…</a:t>
            </a:r>
          </a:p>
          <a:p>
            <a:r>
              <a:rPr lang="en-US" dirty="0"/>
              <a:t>1Gbit and 10Gbit Ethernet now common</a:t>
            </a:r>
          </a:p>
          <a:p>
            <a:pPr lvl="1"/>
            <a:r>
              <a:rPr lang="en-US" dirty="0"/>
              <a:t>100Gbit is even here!</a:t>
            </a:r>
          </a:p>
          <a:p>
            <a:pPr lvl="1"/>
            <a:r>
              <a:rPr lang="en-US" dirty="0"/>
              <a:t>Uses same old packet header</a:t>
            </a:r>
          </a:p>
          <a:p>
            <a:pPr lvl="1"/>
            <a:r>
              <a:rPr lang="en-US" dirty="0"/>
              <a:t>Full duplex (send and receive at the same time)</a:t>
            </a:r>
          </a:p>
          <a:p>
            <a:pPr lvl="1"/>
            <a:r>
              <a:rPr lang="en-US" dirty="0"/>
              <a:t>Auto negotiating (backwards compatibility)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Can also carry </a:t>
            </a:r>
            <a:r>
              <a:rPr lang="en-US" i="1" dirty="0">
                <a:solidFill>
                  <a:schemeClr val="bg1"/>
                </a:solidFill>
              </a:rPr>
              <a:t>power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E.g., there are security cameras that only need to be hooked up via ethernet to work; no additional power necessary</a:t>
            </a:r>
          </a:p>
        </p:txBody>
      </p:sp>
    </p:spTree>
    <p:extLst>
      <p:ext uri="{BB962C8B-B14F-4D97-AF65-F5344CB8AC3E}">
        <p14:creationId xmlns:p14="http://schemas.microsoft.com/office/powerpoint/2010/main" val="20247693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FE000-FCFE-6A4C-9215-FA921CA1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Live Ethernet!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70FF6-53D2-174F-8546-D7DBF5876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Today’s Ethernet is switched</a:t>
            </a:r>
          </a:p>
          <a:p>
            <a:pPr lvl="1"/>
            <a:r>
              <a:rPr lang="en-US" dirty="0"/>
              <a:t>More on this later…</a:t>
            </a:r>
          </a:p>
          <a:p>
            <a:r>
              <a:rPr lang="en-US" dirty="0"/>
              <a:t>1Gbit and 10Gbit Ethernet now common</a:t>
            </a:r>
          </a:p>
          <a:p>
            <a:pPr lvl="1"/>
            <a:r>
              <a:rPr lang="en-US" dirty="0"/>
              <a:t>100Gbit is even here!</a:t>
            </a:r>
          </a:p>
          <a:p>
            <a:pPr lvl="1"/>
            <a:r>
              <a:rPr lang="en-US" dirty="0"/>
              <a:t>Uses same old packet header</a:t>
            </a:r>
          </a:p>
          <a:p>
            <a:pPr lvl="1"/>
            <a:r>
              <a:rPr lang="en-US" dirty="0"/>
              <a:t>Full duplex (send and receive at the same time)</a:t>
            </a:r>
          </a:p>
          <a:p>
            <a:pPr lvl="1"/>
            <a:r>
              <a:rPr lang="en-US" dirty="0"/>
              <a:t>Auto negotiating (backwards compatibility)</a:t>
            </a:r>
          </a:p>
          <a:p>
            <a:pPr lvl="1"/>
            <a:r>
              <a:rPr lang="en-US" dirty="0"/>
              <a:t>Can also carry </a:t>
            </a:r>
            <a:r>
              <a:rPr lang="en-US" i="1" dirty="0"/>
              <a:t>power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E.g., there are security cameras that only need to be hooked up via ethernet to work; no additional power necessary</a:t>
            </a:r>
          </a:p>
        </p:txBody>
      </p:sp>
    </p:spTree>
    <p:extLst>
      <p:ext uri="{BB962C8B-B14F-4D97-AF65-F5344CB8AC3E}">
        <p14:creationId xmlns:p14="http://schemas.microsoft.com/office/powerpoint/2010/main" val="292411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FAC6-4772-AD46-81DF-92E171B6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Media Access?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4DCC5-8C2C-AF47-B4D9-84C30A558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Ethernet and </a:t>
            </a:r>
            <a:r>
              <a:rPr lang="en-US" dirty="0" err="1"/>
              <a:t>WiFi</a:t>
            </a:r>
            <a:r>
              <a:rPr lang="en-US" dirty="0"/>
              <a:t> are both multi-access technologies</a:t>
            </a:r>
          </a:p>
          <a:p>
            <a:pPr lvl="1"/>
            <a:r>
              <a:rPr lang="en-US" dirty="0"/>
              <a:t>Broadcast medium, shared by many hosts</a:t>
            </a:r>
          </a:p>
          <a:p>
            <a:pPr lvl="1"/>
            <a:r>
              <a:rPr lang="en-US" dirty="0"/>
              <a:t>Simultaneous transmissions cause </a:t>
            </a:r>
            <a:r>
              <a:rPr lang="en-US" b="1" dirty="0"/>
              <a:t>collisions</a:t>
            </a:r>
            <a:endParaRPr lang="en-US" dirty="0"/>
          </a:p>
          <a:p>
            <a:pPr lvl="2"/>
            <a:r>
              <a:rPr lang="en-US" dirty="0"/>
              <a:t>This destroys the data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Media Access Control (MAC) protocols are required</a:t>
            </a:r>
          </a:p>
          <a:p>
            <a:pPr lvl="1"/>
            <a:r>
              <a:rPr lang="en-US" dirty="0"/>
              <a:t>Rules on how to share the medium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Strategies for detecting, avoiding, and recovering from collisions</a:t>
            </a:r>
          </a:p>
        </p:txBody>
      </p:sp>
    </p:spTree>
    <p:extLst>
      <p:ext uri="{BB962C8B-B14F-4D97-AF65-F5344CB8AC3E}">
        <p14:creationId xmlns:p14="http://schemas.microsoft.com/office/powerpoint/2010/main" val="36422230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FE000-FCFE-6A4C-9215-FA921CA1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Live Ethernet!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70FF6-53D2-174F-8546-D7DBF5876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Today’s Ethernet is switched</a:t>
            </a:r>
          </a:p>
          <a:p>
            <a:pPr lvl="1"/>
            <a:r>
              <a:rPr lang="en-US" dirty="0"/>
              <a:t>More on this later…</a:t>
            </a:r>
          </a:p>
          <a:p>
            <a:r>
              <a:rPr lang="en-US" dirty="0"/>
              <a:t>1Gbit and 10Gbit Ethernet now common</a:t>
            </a:r>
          </a:p>
          <a:p>
            <a:pPr lvl="1"/>
            <a:r>
              <a:rPr lang="en-US" dirty="0"/>
              <a:t>100Gbit is even here!</a:t>
            </a:r>
          </a:p>
          <a:p>
            <a:pPr lvl="1"/>
            <a:r>
              <a:rPr lang="en-US" dirty="0"/>
              <a:t>Uses same old packet header</a:t>
            </a:r>
          </a:p>
          <a:p>
            <a:pPr lvl="1"/>
            <a:r>
              <a:rPr lang="en-US" dirty="0"/>
              <a:t>Full duplex (send and receive at the same time)</a:t>
            </a:r>
          </a:p>
          <a:p>
            <a:pPr lvl="1"/>
            <a:r>
              <a:rPr lang="en-US" dirty="0"/>
              <a:t>Auto negotiating (backwards compatibility)</a:t>
            </a:r>
          </a:p>
          <a:p>
            <a:pPr lvl="1"/>
            <a:r>
              <a:rPr lang="en-US" dirty="0"/>
              <a:t>Can also carry </a:t>
            </a:r>
            <a:r>
              <a:rPr lang="en-US" i="1" dirty="0"/>
              <a:t>power</a:t>
            </a:r>
          </a:p>
          <a:p>
            <a:pPr lvl="2"/>
            <a:r>
              <a:rPr lang="en-US" dirty="0"/>
              <a:t>E.g., there are security cameras that only need to be hooked up via ethernet to work; no additional power necessary</a:t>
            </a:r>
          </a:p>
        </p:txBody>
      </p:sp>
    </p:spTree>
    <p:extLst>
      <p:ext uri="{BB962C8B-B14F-4D97-AF65-F5344CB8AC3E}">
        <p14:creationId xmlns:p14="http://schemas.microsoft.com/office/powerpoint/2010/main" val="39645637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AE3BF-6320-0344-858E-94291D98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802.3 vs. Wireless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8C5D2-C870-C04C-8831-2A8A05B4B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7590"/>
          </a:xfrm>
        </p:spPr>
        <p:txBody>
          <a:bodyPr>
            <a:normAutofit/>
          </a:bodyPr>
          <a:lstStyle/>
          <a:p>
            <a:r>
              <a:rPr lang="en-US" dirty="0"/>
              <a:t>Ethernet has one shared collision domain</a:t>
            </a:r>
          </a:p>
          <a:p>
            <a:pPr lvl="1"/>
            <a:r>
              <a:rPr lang="en-US" dirty="0"/>
              <a:t>All hosts on a LAN can observe all transmissions</a:t>
            </a:r>
          </a:p>
          <a:p>
            <a:endParaRPr lang="en-US" dirty="0"/>
          </a:p>
          <a:p>
            <a:r>
              <a:rPr lang="en-US" dirty="0"/>
              <a:t>Wireless radios have small range compared to overall system</a:t>
            </a:r>
          </a:p>
          <a:p>
            <a:pPr lvl="1"/>
            <a:r>
              <a:rPr lang="en-US" dirty="0"/>
              <a:t>Collisions are local</a:t>
            </a:r>
          </a:p>
          <a:p>
            <a:pPr lvl="1"/>
            <a:r>
              <a:rPr lang="en-US" dirty="0"/>
              <a:t>Collision are at the receiver, not the sender</a:t>
            </a:r>
          </a:p>
          <a:p>
            <a:pPr lvl="1"/>
            <a:r>
              <a:rPr lang="en-US" dirty="0"/>
              <a:t>Carrier sense (CS in CSMA) plays a different role</a:t>
            </a:r>
          </a:p>
          <a:p>
            <a:endParaRPr lang="en-US" dirty="0"/>
          </a:p>
          <a:p>
            <a:r>
              <a:rPr lang="en-US" dirty="0"/>
              <a:t>802.11 uses CSMA/</a:t>
            </a:r>
            <a:r>
              <a:rPr lang="en-US" dirty="0">
                <a:solidFill>
                  <a:srgbClr val="00B0F0"/>
                </a:solidFill>
              </a:rPr>
              <a:t>CA</a:t>
            </a:r>
            <a:r>
              <a:rPr lang="en-US" dirty="0"/>
              <a:t> not CSMA/CD</a:t>
            </a:r>
          </a:p>
          <a:p>
            <a:pPr lvl="1"/>
            <a:r>
              <a:rPr lang="en-US" dirty="0"/>
              <a:t>Collision </a:t>
            </a:r>
            <a:r>
              <a:rPr lang="en-US" b="1" dirty="0"/>
              <a:t>avoidance</a:t>
            </a:r>
            <a:r>
              <a:rPr lang="en-US" dirty="0"/>
              <a:t>, rather than collision </a:t>
            </a:r>
            <a:r>
              <a:rPr lang="en-US" i="1" dirty="0"/>
              <a:t>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93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6FAE-1641-C641-AD86-D7993263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Terminal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1F110-E44C-6C44-BF4C-8F0E3F1AF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7172EA2-CEBB-6142-803A-9F54E6F89A05}"/>
              </a:ext>
            </a:extLst>
          </p:cNvPr>
          <p:cNvSpPr/>
          <p:nvPr/>
        </p:nvSpPr>
        <p:spPr>
          <a:xfrm>
            <a:off x="2670393" y="1961058"/>
            <a:ext cx="3946020" cy="3946020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417F04-278E-0247-A836-9539C0BD4C9E}"/>
              </a:ext>
            </a:extLst>
          </p:cNvPr>
          <p:cNvSpPr/>
          <p:nvPr/>
        </p:nvSpPr>
        <p:spPr>
          <a:xfrm>
            <a:off x="5431768" y="1961057"/>
            <a:ext cx="3946020" cy="3946020"/>
          </a:xfrm>
          <a:prstGeom prst="ellipse">
            <a:avLst/>
          </a:prstGeom>
          <a:solidFill>
            <a:schemeClr val="accent3">
              <a:alpha val="25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B8F808D-F7E0-204B-8D16-1630A0D08F67}"/>
              </a:ext>
            </a:extLst>
          </p:cNvPr>
          <p:cNvGrpSpPr/>
          <p:nvPr/>
        </p:nvGrpSpPr>
        <p:grpSpPr>
          <a:xfrm>
            <a:off x="4458096" y="3114293"/>
            <a:ext cx="370614" cy="1562670"/>
            <a:chOff x="2107517" y="5261211"/>
            <a:chExt cx="370614" cy="156267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5B98540-164D-6948-83E9-BE1B97F647EB}"/>
                </a:ext>
              </a:extLst>
            </p:cNvPr>
            <p:cNvCxnSpPr/>
            <p:nvPr/>
          </p:nvCxnSpPr>
          <p:spPr>
            <a:xfrm>
              <a:off x="22928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C389AF3-DDC3-4047-B81F-D36455F15AAF}"/>
                </a:ext>
              </a:extLst>
            </p:cNvPr>
            <p:cNvSpPr txBox="1"/>
            <p:nvPr/>
          </p:nvSpPr>
          <p:spPr>
            <a:xfrm>
              <a:off x="2107517" y="6362216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16B09B8-7F87-7A48-929B-AD51A9DD9F37}"/>
              </a:ext>
            </a:extLst>
          </p:cNvPr>
          <p:cNvGrpSpPr/>
          <p:nvPr/>
        </p:nvGrpSpPr>
        <p:grpSpPr>
          <a:xfrm>
            <a:off x="5841164" y="3114293"/>
            <a:ext cx="338554" cy="1562670"/>
            <a:chOff x="4186633" y="5261211"/>
            <a:chExt cx="338554" cy="156267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9DA70BC-14EC-DA45-B9F1-EADD98C23911}"/>
                </a:ext>
              </a:extLst>
            </p:cNvPr>
            <p:cNvCxnSpPr/>
            <p:nvPr/>
          </p:nvCxnSpPr>
          <p:spPr>
            <a:xfrm>
              <a:off x="4355910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F725E1-AF29-874B-9987-40BEF71EA860}"/>
                </a:ext>
              </a:extLst>
            </p:cNvPr>
            <p:cNvSpPr txBox="1"/>
            <p:nvPr/>
          </p:nvSpPr>
          <p:spPr>
            <a:xfrm>
              <a:off x="4186633" y="636221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B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5ABE21-5931-524E-8732-0C53C18C5A85}"/>
              </a:ext>
            </a:extLst>
          </p:cNvPr>
          <p:cNvGrpSpPr/>
          <p:nvPr/>
        </p:nvGrpSpPr>
        <p:grpSpPr>
          <a:xfrm>
            <a:off x="7219470" y="3114293"/>
            <a:ext cx="370615" cy="1562670"/>
            <a:chOff x="6069916" y="5261211"/>
            <a:chExt cx="370615" cy="156267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89307B9-B2A5-C541-AD23-AE6BCDD3EF8C}"/>
                </a:ext>
              </a:extLst>
            </p:cNvPr>
            <p:cNvCxnSpPr/>
            <p:nvPr/>
          </p:nvCxnSpPr>
          <p:spPr>
            <a:xfrm>
              <a:off x="62552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1F3302-5EA2-3346-89B5-ED4C41C37807}"/>
                </a:ext>
              </a:extLst>
            </p:cNvPr>
            <p:cNvSpPr txBox="1"/>
            <p:nvPr/>
          </p:nvSpPr>
          <p:spPr>
            <a:xfrm>
              <a:off x="6069916" y="6362216"/>
              <a:ext cx="37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</a:t>
              </a:r>
            </a:p>
          </p:txBody>
        </p:sp>
      </p:grpSp>
      <p:sp>
        <p:nvSpPr>
          <p:cNvPr id="15" name="Up Arrow 14">
            <a:extLst>
              <a:ext uri="{FF2B5EF4-FFF2-40B4-BE49-F238E27FC236}">
                <a16:creationId xmlns:a16="http://schemas.microsoft.com/office/drawing/2014/main" id="{D0E36D94-B64A-2E41-91DD-78B719972F4D}"/>
              </a:ext>
            </a:extLst>
          </p:cNvPr>
          <p:cNvSpPr/>
          <p:nvPr/>
        </p:nvSpPr>
        <p:spPr>
          <a:xfrm rot="5400000">
            <a:off x="4978480" y="3213307"/>
            <a:ext cx="763337" cy="962031"/>
          </a:xfrm>
          <a:prstGeom prst="upArrow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E15EAC76-C430-AB4C-ABDA-7629BA0D2F05}"/>
              </a:ext>
            </a:extLst>
          </p:cNvPr>
          <p:cNvSpPr/>
          <p:nvPr/>
        </p:nvSpPr>
        <p:spPr>
          <a:xfrm rot="16200000">
            <a:off x="6366137" y="3213307"/>
            <a:ext cx="763337" cy="962031"/>
          </a:xfrm>
          <a:prstGeom prst="upArrow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61342F-9D3A-8541-85D9-9236674436EB}"/>
              </a:ext>
            </a:extLst>
          </p:cNvPr>
          <p:cNvGrpSpPr/>
          <p:nvPr/>
        </p:nvGrpSpPr>
        <p:grpSpPr>
          <a:xfrm flipH="1">
            <a:off x="5263217" y="2081812"/>
            <a:ext cx="1681239" cy="516489"/>
            <a:chOff x="1219200" y="4876799"/>
            <a:chExt cx="5181605" cy="1384995"/>
          </a:xfrm>
        </p:grpSpPr>
        <p:sp>
          <p:nvSpPr>
            <p:cNvPr id="18" name="Rectangular Callout 17">
              <a:extLst>
                <a:ext uri="{FF2B5EF4-FFF2-40B4-BE49-F238E27FC236}">
                  <a16:creationId xmlns:a16="http://schemas.microsoft.com/office/drawing/2014/main" id="{B8835C65-21E5-F84A-9C51-03A0B219ED0E}"/>
                </a:ext>
              </a:extLst>
            </p:cNvPr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3202"/>
                <a:gd name="adj2" fmla="val 10949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0FEADBE-BA25-9B4A-9BF7-AFA52CEACA0A}"/>
                </a:ext>
              </a:extLst>
            </p:cNvPr>
            <p:cNvSpPr txBox="1"/>
            <p:nvPr/>
          </p:nvSpPr>
          <p:spPr>
            <a:xfrm>
              <a:off x="1219204" y="4876799"/>
              <a:ext cx="5181601" cy="759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Collision!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4C8F3E-7BC0-6C4A-92CA-235792FE46F2}"/>
              </a:ext>
            </a:extLst>
          </p:cNvPr>
          <p:cNvGrpSpPr/>
          <p:nvPr/>
        </p:nvGrpSpPr>
        <p:grpSpPr>
          <a:xfrm flipH="1">
            <a:off x="1805577" y="4928530"/>
            <a:ext cx="3157679" cy="542653"/>
            <a:chOff x="1219200" y="4876799"/>
            <a:chExt cx="5181605" cy="1384995"/>
          </a:xfrm>
        </p:grpSpPr>
        <p:sp>
          <p:nvSpPr>
            <p:cNvPr id="21" name="Rectangular Callout 20">
              <a:extLst>
                <a:ext uri="{FF2B5EF4-FFF2-40B4-BE49-F238E27FC236}">
                  <a16:creationId xmlns:a16="http://schemas.microsoft.com/office/drawing/2014/main" id="{A4A8C0B9-2F75-ED49-A9FD-C7B3AF0D341B}"/>
                </a:ext>
              </a:extLst>
            </p:cNvPr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35630"/>
                <a:gd name="adj2" fmla="val -14086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9DD925-84CD-B94E-B5E7-23A42B972EFE}"/>
                </a:ext>
              </a:extLst>
            </p:cNvPr>
            <p:cNvSpPr txBox="1"/>
            <p:nvPr/>
          </p:nvSpPr>
          <p:spPr>
            <a:xfrm>
              <a:off x="1219203" y="4876799"/>
              <a:ext cx="5181602" cy="1295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 cannot hear C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1E166C-DE51-2B48-A8E4-793056AEBBCC}"/>
              </a:ext>
            </a:extLst>
          </p:cNvPr>
          <p:cNvGrpSpPr/>
          <p:nvPr/>
        </p:nvGrpSpPr>
        <p:grpSpPr>
          <a:xfrm flipH="1">
            <a:off x="7228821" y="4911075"/>
            <a:ext cx="3013782" cy="542653"/>
            <a:chOff x="1219200" y="4876799"/>
            <a:chExt cx="5181605" cy="1384995"/>
          </a:xfrm>
        </p:grpSpPr>
        <p:sp>
          <p:nvSpPr>
            <p:cNvPr id="24" name="Rectangular Callout 23">
              <a:extLst>
                <a:ext uri="{FF2B5EF4-FFF2-40B4-BE49-F238E27FC236}">
                  <a16:creationId xmlns:a16="http://schemas.microsoft.com/office/drawing/2014/main" id="{C64306C5-915A-504E-AD9B-EBF8F55AC0A4}"/>
                </a:ext>
              </a:extLst>
            </p:cNvPr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39117"/>
                <a:gd name="adj2" fmla="val -13384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656162-963E-B441-BB85-280243B92DEF}"/>
                </a:ext>
              </a:extLst>
            </p:cNvPr>
            <p:cNvSpPr txBox="1"/>
            <p:nvPr/>
          </p:nvSpPr>
          <p:spPr>
            <a:xfrm>
              <a:off x="1219204" y="4876799"/>
              <a:ext cx="5181601" cy="1335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C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cannot hear A</a:t>
              </a:r>
            </a:p>
          </p:txBody>
        </p:sp>
      </p:grp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62D56ABB-2EC3-3343-A205-E84EE1FDB172}"/>
              </a:ext>
            </a:extLst>
          </p:cNvPr>
          <p:cNvSpPr txBox="1">
            <a:spLocks/>
          </p:cNvSpPr>
          <p:nvPr/>
        </p:nvSpPr>
        <p:spPr>
          <a:xfrm>
            <a:off x="1514641" y="1500058"/>
            <a:ext cx="8991600" cy="6050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Radios on the same network cannot always hear each other</a:t>
            </a:r>
            <a:endParaRPr lang="en-US" dirty="0"/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682FDB7A-71DA-7545-B45B-059755C674FA}"/>
              </a:ext>
            </a:extLst>
          </p:cNvPr>
          <p:cNvSpPr txBox="1">
            <a:spLocks/>
          </p:cNvSpPr>
          <p:nvPr/>
        </p:nvSpPr>
        <p:spPr>
          <a:xfrm>
            <a:off x="1230929" y="5963112"/>
            <a:ext cx="10040815" cy="605051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Hidden terminals mean that sender-side collision detection is useless</a:t>
            </a:r>
          </a:p>
        </p:txBody>
      </p:sp>
    </p:spTree>
    <p:extLst>
      <p:ext uri="{BB962C8B-B14F-4D97-AF65-F5344CB8AC3E}">
        <p14:creationId xmlns:p14="http://schemas.microsoft.com/office/powerpoint/2010/main" val="417099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" grpId="0" animBg="1"/>
      <p:bldP spid="16" grpId="0" animBg="1"/>
      <p:bldP spid="2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2825-99C0-AC44-B223-814E6822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Exposed Terminal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40213-16CB-6A45-8D60-AD6CD7839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532B4-3146-E047-8F9C-CF3477B1886C}"/>
              </a:ext>
            </a:extLst>
          </p:cNvPr>
          <p:cNvSpPr txBox="1">
            <a:spLocks/>
          </p:cNvSpPr>
          <p:nvPr/>
        </p:nvSpPr>
        <p:spPr>
          <a:xfrm>
            <a:off x="1805357" y="1600200"/>
            <a:ext cx="8839200" cy="569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Carrier sensing is problematic in wireless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38FD3A-74A3-0747-ACCF-43E4B6A5E727}"/>
              </a:ext>
            </a:extLst>
          </p:cNvPr>
          <p:cNvSpPr/>
          <p:nvPr/>
        </p:nvSpPr>
        <p:spPr>
          <a:xfrm>
            <a:off x="3539192" y="2238232"/>
            <a:ext cx="3946020" cy="3946020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A6397B-A97A-674F-930E-E9C27EBC9098}"/>
              </a:ext>
            </a:extLst>
          </p:cNvPr>
          <p:cNvSpPr/>
          <p:nvPr/>
        </p:nvSpPr>
        <p:spPr>
          <a:xfrm>
            <a:off x="4846302" y="2225050"/>
            <a:ext cx="3946020" cy="3946020"/>
          </a:xfrm>
          <a:prstGeom prst="ellipse">
            <a:avLst/>
          </a:prstGeom>
          <a:solidFill>
            <a:schemeClr val="accent3">
              <a:alpha val="25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EE73FD58-2319-E34A-B97F-D6301F4A644A}"/>
              </a:ext>
            </a:extLst>
          </p:cNvPr>
          <p:cNvSpPr/>
          <p:nvPr/>
        </p:nvSpPr>
        <p:spPr>
          <a:xfrm rot="16200000">
            <a:off x="4458804" y="3490481"/>
            <a:ext cx="763337" cy="962031"/>
          </a:xfrm>
          <a:prstGeom prst="upArrow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1F8A3213-6439-A04C-A837-6F0C5B33AB6D}"/>
              </a:ext>
            </a:extLst>
          </p:cNvPr>
          <p:cNvSpPr/>
          <p:nvPr/>
        </p:nvSpPr>
        <p:spPr>
          <a:xfrm rot="5400000">
            <a:off x="7162700" y="3538716"/>
            <a:ext cx="763337" cy="962031"/>
          </a:xfrm>
          <a:prstGeom prst="upArrow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65997C8-8D50-534C-A59E-C442EE08D12B}"/>
              </a:ext>
            </a:extLst>
          </p:cNvPr>
          <p:cNvGrpSpPr/>
          <p:nvPr/>
        </p:nvGrpSpPr>
        <p:grpSpPr>
          <a:xfrm flipH="1">
            <a:off x="5144258" y="1239329"/>
            <a:ext cx="3738173" cy="985721"/>
            <a:chOff x="1219200" y="4876799"/>
            <a:chExt cx="5181605" cy="1384995"/>
          </a:xfrm>
        </p:grpSpPr>
        <p:sp>
          <p:nvSpPr>
            <p:cNvPr id="10" name="Rectangular Callout 9">
              <a:extLst>
                <a:ext uri="{FF2B5EF4-FFF2-40B4-BE49-F238E27FC236}">
                  <a16:creationId xmlns:a16="http://schemas.microsoft.com/office/drawing/2014/main" id="{456A6E65-C236-CF49-987F-9494F48798C9}"/>
                </a:ext>
              </a:extLst>
            </p:cNvPr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4768"/>
                <a:gd name="adj2" fmla="val 14479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E02CFD-BFE0-9A4C-AA45-2788A374B772}"/>
                </a:ext>
              </a:extLst>
            </p:cNvPr>
            <p:cNvSpPr txBox="1"/>
            <p:nvPr/>
          </p:nvSpPr>
          <p:spPr>
            <a:xfrm>
              <a:off x="1219203" y="4876799"/>
              <a:ext cx="5181602" cy="134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Carrier sense detects a busy channel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104AB5-3463-F642-956B-A38085CFB373}"/>
              </a:ext>
            </a:extLst>
          </p:cNvPr>
          <p:cNvGrpSpPr/>
          <p:nvPr/>
        </p:nvGrpSpPr>
        <p:grpSpPr>
          <a:xfrm flipH="1">
            <a:off x="1749416" y="2694516"/>
            <a:ext cx="2073535" cy="542653"/>
            <a:chOff x="1219200" y="4876799"/>
            <a:chExt cx="5181605" cy="1384995"/>
          </a:xfrm>
        </p:grpSpPr>
        <p:sp>
          <p:nvSpPr>
            <p:cNvPr id="13" name="Rectangular Callout 12">
              <a:extLst>
                <a:ext uri="{FF2B5EF4-FFF2-40B4-BE49-F238E27FC236}">
                  <a16:creationId xmlns:a16="http://schemas.microsoft.com/office/drawing/2014/main" id="{9C9D7F7F-0837-064E-8AE4-5A0816197F5F}"/>
                </a:ext>
              </a:extLst>
            </p:cNvPr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51370"/>
                <a:gd name="adj2" fmla="val 13046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E0EA47F-855A-0745-A560-5E48E01C9C2D}"/>
                </a:ext>
              </a:extLst>
            </p:cNvPr>
            <p:cNvSpPr txBox="1"/>
            <p:nvPr/>
          </p:nvSpPr>
          <p:spPr>
            <a:xfrm>
              <a:off x="1219204" y="4876799"/>
              <a:ext cx="5181601" cy="1335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No collision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6E9482-DAFA-F54E-970E-9F0DA7461EA6}"/>
              </a:ext>
            </a:extLst>
          </p:cNvPr>
          <p:cNvGrpSpPr/>
          <p:nvPr/>
        </p:nvGrpSpPr>
        <p:grpSpPr>
          <a:xfrm>
            <a:off x="3951546" y="3391467"/>
            <a:ext cx="370614" cy="1562670"/>
            <a:chOff x="2107517" y="5261211"/>
            <a:chExt cx="370614" cy="156267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F9708E9-E8A7-7C4F-AC59-7C2203ED4AFA}"/>
                </a:ext>
              </a:extLst>
            </p:cNvPr>
            <p:cNvCxnSpPr/>
            <p:nvPr/>
          </p:nvCxnSpPr>
          <p:spPr>
            <a:xfrm>
              <a:off x="22928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1DDC73-B855-C742-8679-E489BA2DDF7E}"/>
                </a:ext>
              </a:extLst>
            </p:cNvPr>
            <p:cNvSpPr txBox="1"/>
            <p:nvPr/>
          </p:nvSpPr>
          <p:spPr>
            <a:xfrm>
              <a:off x="2107517" y="6362216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497C1B-3068-F541-A2F4-BB278ACB56CA}"/>
              </a:ext>
            </a:extLst>
          </p:cNvPr>
          <p:cNvGrpSpPr/>
          <p:nvPr/>
        </p:nvGrpSpPr>
        <p:grpSpPr>
          <a:xfrm>
            <a:off x="5342925" y="3391467"/>
            <a:ext cx="338554" cy="1562670"/>
            <a:chOff x="4186633" y="5261211"/>
            <a:chExt cx="338554" cy="156267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F908412-E46E-794F-8CA5-F3B4A77BA73F}"/>
                </a:ext>
              </a:extLst>
            </p:cNvPr>
            <p:cNvCxnSpPr/>
            <p:nvPr/>
          </p:nvCxnSpPr>
          <p:spPr>
            <a:xfrm>
              <a:off x="4355910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A0C0607-0976-294D-91CC-FF0198257AB9}"/>
                </a:ext>
              </a:extLst>
            </p:cNvPr>
            <p:cNvSpPr txBox="1"/>
            <p:nvPr/>
          </p:nvSpPr>
          <p:spPr>
            <a:xfrm>
              <a:off x="4186633" y="636221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B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BB1AB6F-3977-154B-8AA9-9622EEF9DAD5}"/>
              </a:ext>
            </a:extLst>
          </p:cNvPr>
          <p:cNvGrpSpPr/>
          <p:nvPr/>
        </p:nvGrpSpPr>
        <p:grpSpPr>
          <a:xfrm>
            <a:off x="6634004" y="3391467"/>
            <a:ext cx="370615" cy="1562670"/>
            <a:chOff x="6069916" y="5261211"/>
            <a:chExt cx="370615" cy="156267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229E2AB-E9ED-7141-9CBB-E6D5CD75303D}"/>
                </a:ext>
              </a:extLst>
            </p:cNvPr>
            <p:cNvCxnSpPr/>
            <p:nvPr/>
          </p:nvCxnSpPr>
          <p:spPr>
            <a:xfrm>
              <a:off x="62552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38CD1FF-6605-D240-956C-1BF8C482D4B3}"/>
                </a:ext>
              </a:extLst>
            </p:cNvPr>
            <p:cNvSpPr txBox="1"/>
            <p:nvPr/>
          </p:nvSpPr>
          <p:spPr>
            <a:xfrm>
              <a:off x="6069916" y="6362216"/>
              <a:ext cx="37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0ADBDFB-49E8-BF45-82CB-4229240B0F5C}"/>
              </a:ext>
            </a:extLst>
          </p:cNvPr>
          <p:cNvGrpSpPr/>
          <p:nvPr/>
        </p:nvGrpSpPr>
        <p:grpSpPr>
          <a:xfrm>
            <a:off x="8025384" y="3391467"/>
            <a:ext cx="370615" cy="1562670"/>
            <a:chOff x="6069916" y="5261211"/>
            <a:chExt cx="370615" cy="156267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1C1561C-93E3-8842-954D-B8DB58493B7A}"/>
                </a:ext>
              </a:extLst>
            </p:cNvPr>
            <p:cNvCxnSpPr/>
            <p:nvPr/>
          </p:nvCxnSpPr>
          <p:spPr>
            <a:xfrm>
              <a:off x="62552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1E493C0-0E57-694F-B8B6-84696E1DB7C8}"/>
                </a:ext>
              </a:extLst>
            </p:cNvPr>
            <p:cNvSpPr txBox="1"/>
            <p:nvPr/>
          </p:nvSpPr>
          <p:spPr>
            <a:xfrm>
              <a:off x="6069916" y="6362216"/>
              <a:ext cx="37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D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EFACC81-00BA-BC4E-BA8D-F287C4DA61D0}"/>
              </a:ext>
            </a:extLst>
          </p:cNvPr>
          <p:cNvGrpSpPr/>
          <p:nvPr/>
        </p:nvGrpSpPr>
        <p:grpSpPr>
          <a:xfrm flipH="1">
            <a:off x="8450591" y="2684799"/>
            <a:ext cx="2073535" cy="542653"/>
            <a:chOff x="1219200" y="4876799"/>
            <a:chExt cx="5181605" cy="1384995"/>
          </a:xfrm>
        </p:grpSpPr>
        <p:sp>
          <p:nvSpPr>
            <p:cNvPr id="28" name="Rectangular Callout 27">
              <a:extLst>
                <a:ext uri="{FF2B5EF4-FFF2-40B4-BE49-F238E27FC236}">
                  <a16:creationId xmlns:a16="http://schemas.microsoft.com/office/drawing/2014/main" id="{54422B57-3E29-CE4F-883F-6BA00B587E32}"/>
                </a:ext>
              </a:extLst>
            </p:cNvPr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53282"/>
                <a:gd name="adj2" fmla="val 14052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69F4AA8-8617-D144-892D-017ED932738F}"/>
                </a:ext>
              </a:extLst>
            </p:cNvPr>
            <p:cNvSpPr txBox="1"/>
            <p:nvPr/>
          </p:nvSpPr>
          <p:spPr>
            <a:xfrm>
              <a:off x="1219204" y="4876799"/>
              <a:ext cx="5181601" cy="1335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No collision</a:t>
              </a:r>
            </a:p>
          </p:txBody>
        </p:sp>
      </p:grp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B04D1DFA-DCF1-B948-AE24-6D370B23CC1A}"/>
              </a:ext>
            </a:extLst>
          </p:cNvPr>
          <p:cNvSpPr txBox="1">
            <a:spLocks/>
          </p:cNvSpPr>
          <p:nvPr/>
        </p:nvSpPr>
        <p:spPr>
          <a:xfrm>
            <a:off x="1807629" y="6215496"/>
            <a:ext cx="8839200" cy="569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Carrier sense can erroneously reduce utilization</a:t>
            </a:r>
          </a:p>
        </p:txBody>
      </p:sp>
    </p:spTree>
    <p:extLst>
      <p:ext uri="{BB962C8B-B14F-4D97-AF65-F5344CB8AC3E}">
        <p14:creationId xmlns:p14="http://schemas.microsoft.com/office/powerpoint/2010/main" val="420734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7" grpId="0" animBg="1"/>
      <p:bldP spid="8" grpId="0" animBg="1"/>
      <p:bldP spid="30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0A83-4874-EC4E-A775-F1706DB17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 in Wireless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D51FE-8E77-2D4E-BA90-D2AFFEAF7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level problem:</a:t>
            </a:r>
          </a:p>
          <a:p>
            <a:pPr lvl="1"/>
            <a:r>
              <a:rPr lang="en-US" dirty="0"/>
              <a:t>Reachability in wireless is not transitive</a:t>
            </a:r>
          </a:p>
          <a:p>
            <a:pPr lvl="1"/>
            <a:r>
              <a:rPr lang="en-US" dirty="0"/>
              <a:t>Just because A can reach B, and B can reach C, doesn’t mean A can reach C…</a:t>
            </a:r>
          </a:p>
          <a:p>
            <a:pPr lv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69AA33-D40B-764E-96B8-C865F76F17AF}"/>
              </a:ext>
            </a:extLst>
          </p:cNvPr>
          <p:cNvSpPr/>
          <p:nvPr/>
        </p:nvSpPr>
        <p:spPr>
          <a:xfrm>
            <a:off x="3525772" y="3253778"/>
            <a:ext cx="3460329" cy="3460329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E93472-A75A-064B-84E7-48F067505F83}"/>
              </a:ext>
            </a:extLst>
          </p:cNvPr>
          <p:cNvSpPr/>
          <p:nvPr/>
        </p:nvSpPr>
        <p:spPr>
          <a:xfrm>
            <a:off x="4826888" y="3253777"/>
            <a:ext cx="3460329" cy="3460329"/>
          </a:xfrm>
          <a:prstGeom prst="ellipse">
            <a:avLst/>
          </a:prstGeom>
          <a:solidFill>
            <a:schemeClr val="accent3">
              <a:alpha val="25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85D482E1-5E2A-C443-A6DD-184A2AA79F01}"/>
              </a:ext>
            </a:extLst>
          </p:cNvPr>
          <p:cNvSpPr/>
          <p:nvPr/>
        </p:nvSpPr>
        <p:spPr>
          <a:xfrm rot="16200000">
            <a:off x="4249117" y="4546501"/>
            <a:ext cx="634866" cy="800119"/>
          </a:xfrm>
          <a:prstGeom prst="upArrow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2FDBD55E-1461-DC45-AC14-7E35938DDABF}"/>
              </a:ext>
            </a:extLst>
          </p:cNvPr>
          <p:cNvSpPr/>
          <p:nvPr/>
        </p:nvSpPr>
        <p:spPr>
          <a:xfrm rot="5400000">
            <a:off x="6953011" y="4546501"/>
            <a:ext cx="634866" cy="800119"/>
          </a:xfrm>
          <a:prstGeom prst="upArrow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285EE52-4AC7-A94D-B43C-112E75F8A043}"/>
              </a:ext>
            </a:extLst>
          </p:cNvPr>
          <p:cNvGrpSpPr/>
          <p:nvPr/>
        </p:nvGrpSpPr>
        <p:grpSpPr>
          <a:xfrm>
            <a:off x="3758579" y="4620807"/>
            <a:ext cx="232029" cy="978335"/>
            <a:chOff x="2107517" y="5261211"/>
            <a:chExt cx="370614" cy="156267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5ADC13E-4F04-374F-AF89-520C3B9A52D6}"/>
                </a:ext>
              </a:extLst>
            </p:cNvPr>
            <p:cNvCxnSpPr/>
            <p:nvPr/>
          </p:nvCxnSpPr>
          <p:spPr>
            <a:xfrm>
              <a:off x="22928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8BEEE8-5DE2-B34B-9455-FCDD6C85C4FD}"/>
                </a:ext>
              </a:extLst>
            </p:cNvPr>
            <p:cNvSpPr txBox="1"/>
            <p:nvPr/>
          </p:nvSpPr>
          <p:spPr>
            <a:xfrm>
              <a:off x="2107517" y="6362216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E059EA-59E0-F243-9291-7D185829042E}"/>
              </a:ext>
            </a:extLst>
          </p:cNvPr>
          <p:cNvGrpSpPr/>
          <p:nvPr/>
        </p:nvGrpSpPr>
        <p:grpSpPr>
          <a:xfrm>
            <a:off x="5149958" y="4620805"/>
            <a:ext cx="211958" cy="978338"/>
            <a:chOff x="4186633" y="5261211"/>
            <a:chExt cx="338554" cy="156267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30F13A9-E169-9A46-8C98-33C1C19F9774}"/>
                </a:ext>
              </a:extLst>
            </p:cNvPr>
            <p:cNvCxnSpPr/>
            <p:nvPr/>
          </p:nvCxnSpPr>
          <p:spPr>
            <a:xfrm>
              <a:off x="4355910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ADA8BA-F082-5041-AF2F-FB1AF98E0308}"/>
                </a:ext>
              </a:extLst>
            </p:cNvPr>
            <p:cNvSpPr txBox="1"/>
            <p:nvPr/>
          </p:nvSpPr>
          <p:spPr>
            <a:xfrm>
              <a:off x="4186633" y="636221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B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17F9F9-6155-9B4B-BD69-5DBC9C889687}"/>
              </a:ext>
            </a:extLst>
          </p:cNvPr>
          <p:cNvGrpSpPr/>
          <p:nvPr/>
        </p:nvGrpSpPr>
        <p:grpSpPr>
          <a:xfrm>
            <a:off x="6441038" y="4620805"/>
            <a:ext cx="232030" cy="978337"/>
            <a:chOff x="6069916" y="5261211"/>
            <a:chExt cx="370615" cy="156267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CB0A04C-AE47-9340-8D1D-BABF6D5CC0A0}"/>
                </a:ext>
              </a:extLst>
            </p:cNvPr>
            <p:cNvCxnSpPr/>
            <p:nvPr/>
          </p:nvCxnSpPr>
          <p:spPr>
            <a:xfrm>
              <a:off x="62552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4F5490-965E-4145-9D56-C2EBA03D1D69}"/>
                </a:ext>
              </a:extLst>
            </p:cNvPr>
            <p:cNvSpPr txBox="1"/>
            <p:nvPr/>
          </p:nvSpPr>
          <p:spPr>
            <a:xfrm>
              <a:off x="6069916" y="6362216"/>
              <a:ext cx="37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03EC8FF-96D0-5D42-B00C-39AEFE96E26D}"/>
              </a:ext>
            </a:extLst>
          </p:cNvPr>
          <p:cNvGrpSpPr/>
          <p:nvPr/>
        </p:nvGrpSpPr>
        <p:grpSpPr>
          <a:xfrm>
            <a:off x="7832418" y="4620805"/>
            <a:ext cx="232030" cy="978337"/>
            <a:chOff x="6069916" y="5261211"/>
            <a:chExt cx="370615" cy="156267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71EDB7F-2B22-124F-B43E-A939E5633850}"/>
                </a:ext>
              </a:extLst>
            </p:cNvPr>
            <p:cNvCxnSpPr/>
            <p:nvPr/>
          </p:nvCxnSpPr>
          <p:spPr>
            <a:xfrm>
              <a:off x="62552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ED13F4E-52F2-9E46-9620-263590228FED}"/>
                </a:ext>
              </a:extLst>
            </p:cNvPr>
            <p:cNvSpPr txBox="1"/>
            <p:nvPr/>
          </p:nvSpPr>
          <p:spPr>
            <a:xfrm>
              <a:off x="6069916" y="6362216"/>
              <a:ext cx="37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51695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FA850-B8F0-C84F-B7FC-298EFC5F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3DFC5-58E8-BC4C-8664-7C5DBC8AF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4945"/>
            <a:ext cx="10515600" cy="4351338"/>
          </a:xfrm>
        </p:spPr>
        <p:txBody>
          <a:bodyPr/>
          <a:lstStyle/>
          <a:p>
            <a:r>
              <a:rPr lang="en-US" b="1" dirty="0"/>
              <a:t>M</a:t>
            </a:r>
            <a:r>
              <a:rPr lang="en-US" dirty="0"/>
              <a:t>ultiple </a:t>
            </a:r>
            <a:r>
              <a:rPr lang="en-US" b="1" dirty="0"/>
              <a:t>A</a:t>
            </a:r>
            <a:r>
              <a:rPr lang="en-US" dirty="0"/>
              <a:t>ccess with </a:t>
            </a:r>
            <a:r>
              <a:rPr lang="en-US" b="1" dirty="0"/>
              <a:t>C</a:t>
            </a:r>
            <a:r>
              <a:rPr lang="en-US" dirty="0"/>
              <a:t>ollision </a:t>
            </a:r>
            <a:r>
              <a:rPr lang="en-US" b="1" dirty="0"/>
              <a:t>A</a:t>
            </a:r>
            <a:r>
              <a:rPr lang="en-US" dirty="0"/>
              <a:t>voidance</a:t>
            </a:r>
          </a:p>
          <a:p>
            <a:pPr lvl="1"/>
            <a:r>
              <a:rPr lang="en-US" dirty="0"/>
              <a:t>Developed in 1990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A8F2141-7B4E-814B-9046-6988F2CBD990}"/>
              </a:ext>
            </a:extLst>
          </p:cNvPr>
          <p:cNvCxnSpPr/>
          <p:nvPr/>
        </p:nvCxnSpPr>
        <p:spPr>
          <a:xfrm>
            <a:off x="6344691" y="3814641"/>
            <a:ext cx="0" cy="295904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5FAA762-FD3E-A34D-95F4-4D31018AFD39}"/>
              </a:ext>
            </a:extLst>
          </p:cNvPr>
          <p:cNvSpPr txBox="1"/>
          <p:nvPr/>
        </p:nvSpPr>
        <p:spPr>
          <a:xfrm>
            <a:off x="5817944" y="3352976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Sender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F6AAD0-72A6-9A49-A7E6-C9631B03E617}"/>
              </a:ext>
            </a:extLst>
          </p:cNvPr>
          <p:cNvCxnSpPr/>
          <p:nvPr/>
        </p:nvCxnSpPr>
        <p:spPr>
          <a:xfrm>
            <a:off x="8209427" y="3814641"/>
            <a:ext cx="0" cy="295904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5F0A348-0EB7-B344-8BA3-15DECBF4384C}"/>
              </a:ext>
            </a:extLst>
          </p:cNvPr>
          <p:cNvSpPr txBox="1"/>
          <p:nvPr/>
        </p:nvSpPr>
        <p:spPr>
          <a:xfrm>
            <a:off x="7605383" y="3352975"/>
            <a:ext cx="1259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Receiver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C8DF6D9-25D1-1148-B521-1A416A1DE470}"/>
              </a:ext>
            </a:extLst>
          </p:cNvPr>
          <p:cNvGrpSpPr/>
          <p:nvPr/>
        </p:nvGrpSpPr>
        <p:grpSpPr>
          <a:xfrm>
            <a:off x="6344692" y="3712753"/>
            <a:ext cx="1864736" cy="687277"/>
            <a:chOff x="2707740" y="3432002"/>
            <a:chExt cx="3384645" cy="68727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6342246-AFA3-4B45-BE60-9E3422A5F0DC}"/>
                </a:ext>
              </a:extLst>
            </p:cNvPr>
            <p:cNvCxnSpPr/>
            <p:nvPr/>
          </p:nvCxnSpPr>
          <p:spPr>
            <a:xfrm>
              <a:off x="2707740" y="3516325"/>
              <a:ext cx="3384645" cy="60295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30B50B-67E1-524C-A4CD-4899EA571AFB}"/>
                </a:ext>
              </a:extLst>
            </p:cNvPr>
            <p:cNvSpPr txBox="1"/>
            <p:nvPr/>
          </p:nvSpPr>
          <p:spPr>
            <a:xfrm rot="976253">
              <a:off x="3855079" y="3432002"/>
              <a:ext cx="11382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RTS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74C8EB-03A3-C04D-8716-83195C5C5ACD}"/>
              </a:ext>
            </a:extLst>
          </p:cNvPr>
          <p:cNvCxnSpPr/>
          <p:nvPr/>
        </p:nvCxnSpPr>
        <p:spPr>
          <a:xfrm>
            <a:off x="10115566" y="3814641"/>
            <a:ext cx="0" cy="295904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D5AA16-0751-D24A-8589-44B261E48075}"/>
              </a:ext>
            </a:extLst>
          </p:cNvPr>
          <p:cNvSpPr txBox="1"/>
          <p:nvPr/>
        </p:nvSpPr>
        <p:spPr>
          <a:xfrm>
            <a:off x="9393926" y="2614313"/>
            <a:ext cx="14432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Host in</a:t>
            </a:r>
          </a:p>
          <a:p>
            <a:pPr algn="ctr"/>
            <a:r>
              <a:rPr lang="en-US" sz="2400" b="1" dirty="0"/>
              <a:t>Receiver’s</a:t>
            </a:r>
          </a:p>
          <a:p>
            <a:pPr algn="ctr"/>
            <a:r>
              <a:rPr lang="en-US" sz="2400" b="1" dirty="0"/>
              <a:t>Range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60FC35-B4A7-5343-9880-52E908A386E9}"/>
              </a:ext>
            </a:extLst>
          </p:cNvPr>
          <p:cNvCxnSpPr/>
          <p:nvPr/>
        </p:nvCxnSpPr>
        <p:spPr>
          <a:xfrm>
            <a:off x="4467676" y="3814641"/>
            <a:ext cx="0" cy="295904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6DE9AF-B8A2-4C41-BE82-1EEAF7A39C08}"/>
              </a:ext>
            </a:extLst>
          </p:cNvPr>
          <p:cNvSpPr txBox="1"/>
          <p:nvPr/>
        </p:nvSpPr>
        <p:spPr>
          <a:xfrm>
            <a:off x="3851354" y="2614313"/>
            <a:ext cx="12326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Host in</a:t>
            </a:r>
          </a:p>
          <a:p>
            <a:pPr algn="ctr"/>
            <a:r>
              <a:rPr lang="en-US" sz="2400" b="1" dirty="0"/>
              <a:t>Sender’s</a:t>
            </a:r>
          </a:p>
          <a:p>
            <a:pPr algn="ctr"/>
            <a:r>
              <a:rPr lang="en-US" sz="2400" b="1" dirty="0"/>
              <a:t>Range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A85CA0B-DA65-1D4D-8E81-42299F29A587}"/>
              </a:ext>
            </a:extLst>
          </p:cNvPr>
          <p:cNvGrpSpPr/>
          <p:nvPr/>
        </p:nvGrpSpPr>
        <p:grpSpPr>
          <a:xfrm>
            <a:off x="4467676" y="3704419"/>
            <a:ext cx="1877016" cy="643615"/>
            <a:chOff x="1652256" y="3850156"/>
            <a:chExt cx="1877016" cy="64361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5DBCFE1-B14A-674D-9DDA-BDD53BDE59E2}"/>
                </a:ext>
              </a:extLst>
            </p:cNvPr>
            <p:cNvCxnSpPr/>
            <p:nvPr/>
          </p:nvCxnSpPr>
          <p:spPr>
            <a:xfrm flipH="1">
              <a:off x="1652256" y="3943491"/>
              <a:ext cx="1877016" cy="5502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02F664A-82F6-3C42-A028-8B8550393328}"/>
                </a:ext>
              </a:extLst>
            </p:cNvPr>
            <p:cNvSpPr txBox="1"/>
            <p:nvPr/>
          </p:nvSpPr>
          <p:spPr>
            <a:xfrm rot="20667199">
              <a:off x="2225903" y="3850156"/>
              <a:ext cx="627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RTS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6C68AA5-37C0-4C4D-8B11-67C57D544549}"/>
              </a:ext>
            </a:extLst>
          </p:cNvPr>
          <p:cNvGrpSpPr/>
          <p:nvPr/>
        </p:nvGrpSpPr>
        <p:grpSpPr>
          <a:xfrm>
            <a:off x="8209427" y="4400030"/>
            <a:ext cx="1864736" cy="687277"/>
            <a:chOff x="2707740" y="3432002"/>
            <a:chExt cx="3384645" cy="687277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91EED1F-BECC-DB46-8308-2084D060351C}"/>
                </a:ext>
              </a:extLst>
            </p:cNvPr>
            <p:cNvCxnSpPr/>
            <p:nvPr/>
          </p:nvCxnSpPr>
          <p:spPr>
            <a:xfrm>
              <a:off x="2707740" y="3516325"/>
              <a:ext cx="3384645" cy="60295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F53BAF0-B544-EC49-81B0-AE30E6E3CEBE}"/>
                </a:ext>
              </a:extLst>
            </p:cNvPr>
            <p:cNvSpPr txBox="1"/>
            <p:nvPr/>
          </p:nvSpPr>
          <p:spPr>
            <a:xfrm rot="976253">
              <a:off x="3825984" y="3432002"/>
              <a:ext cx="11964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CTS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DA8247-95F7-004E-AAD7-383D454C4DDF}"/>
              </a:ext>
            </a:extLst>
          </p:cNvPr>
          <p:cNvGrpSpPr/>
          <p:nvPr/>
        </p:nvGrpSpPr>
        <p:grpSpPr>
          <a:xfrm>
            <a:off x="6332411" y="4391696"/>
            <a:ext cx="1877016" cy="643615"/>
            <a:chOff x="1652256" y="3850156"/>
            <a:chExt cx="1877016" cy="64361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101BAD8-9FE5-E84E-981C-F3588C794FCC}"/>
                </a:ext>
              </a:extLst>
            </p:cNvPr>
            <p:cNvCxnSpPr/>
            <p:nvPr/>
          </p:nvCxnSpPr>
          <p:spPr>
            <a:xfrm flipH="1">
              <a:off x="1652256" y="3943491"/>
              <a:ext cx="1877016" cy="55028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CA45650-B17D-C342-A400-93D7E8E4C00C}"/>
                </a:ext>
              </a:extLst>
            </p:cNvPr>
            <p:cNvSpPr txBox="1"/>
            <p:nvPr/>
          </p:nvSpPr>
          <p:spPr>
            <a:xfrm rot="20667199">
              <a:off x="2209873" y="3850156"/>
              <a:ext cx="65915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CTS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920BAD1-B9E9-ED49-BE79-4301904D89B7}"/>
              </a:ext>
            </a:extLst>
          </p:cNvPr>
          <p:cNvGrpSpPr/>
          <p:nvPr/>
        </p:nvGrpSpPr>
        <p:grpSpPr>
          <a:xfrm>
            <a:off x="6332411" y="4997816"/>
            <a:ext cx="1864736" cy="687277"/>
            <a:chOff x="2707740" y="3432002"/>
            <a:chExt cx="3384645" cy="687277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3C86F71-DDF0-304D-991E-669D48A3C925}"/>
                </a:ext>
              </a:extLst>
            </p:cNvPr>
            <p:cNvCxnSpPr/>
            <p:nvPr/>
          </p:nvCxnSpPr>
          <p:spPr>
            <a:xfrm>
              <a:off x="2707740" y="3516325"/>
              <a:ext cx="3384645" cy="602954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751214-8DEC-6F47-BEA3-7A71BE0D4261}"/>
                </a:ext>
              </a:extLst>
            </p:cNvPr>
            <p:cNvSpPr txBox="1"/>
            <p:nvPr/>
          </p:nvSpPr>
          <p:spPr>
            <a:xfrm rot="976253">
              <a:off x="3703781" y="3432002"/>
              <a:ext cx="14408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C61829-7425-DE46-A74C-B7AABA4842CD}"/>
              </a:ext>
            </a:extLst>
          </p:cNvPr>
          <p:cNvGrpSpPr/>
          <p:nvPr/>
        </p:nvGrpSpPr>
        <p:grpSpPr>
          <a:xfrm>
            <a:off x="4455395" y="4989482"/>
            <a:ext cx="1877016" cy="643615"/>
            <a:chOff x="1652256" y="3850156"/>
            <a:chExt cx="1877016" cy="643615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D79B647-F54B-E84E-BDFC-A1E09D7A4C9B}"/>
                </a:ext>
              </a:extLst>
            </p:cNvPr>
            <p:cNvCxnSpPr/>
            <p:nvPr/>
          </p:nvCxnSpPr>
          <p:spPr>
            <a:xfrm flipH="1">
              <a:off x="1652256" y="3943491"/>
              <a:ext cx="1877016" cy="55028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D52349F-84A6-674D-8BC4-EB6EF3740E0B}"/>
                </a:ext>
              </a:extLst>
            </p:cNvPr>
            <p:cNvSpPr txBox="1"/>
            <p:nvPr/>
          </p:nvSpPr>
          <p:spPr>
            <a:xfrm rot="20667199">
              <a:off x="2142547" y="3850156"/>
              <a:ext cx="7938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8A6655C-3CA2-BA4C-B179-A45D420A2E7F}"/>
              </a:ext>
            </a:extLst>
          </p:cNvPr>
          <p:cNvGrpSpPr/>
          <p:nvPr/>
        </p:nvGrpSpPr>
        <p:grpSpPr>
          <a:xfrm>
            <a:off x="8197147" y="5685093"/>
            <a:ext cx="1864736" cy="687277"/>
            <a:chOff x="2707740" y="3432002"/>
            <a:chExt cx="3384645" cy="687277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13C5B84-5C38-D24B-9500-5673ED46A971}"/>
                </a:ext>
              </a:extLst>
            </p:cNvPr>
            <p:cNvCxnSpPr/>
            <p:nvPr/>
          </p:nvCxnSpPr>
          <p:spPr>
            <a:xfrm>
              <a:off x="2707740" y="3516325"/>
              <a:ext cx="3384645" cy="602954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4C5CB25-8E39-F04C-9603-A641B1C11727}"/>
                </a:ext>
              </a:extLst>
            </p:cNvPr>
            <p:cNvSpPr txBox="1"/>
            <p:nvPr/>
          </p:nvSpPr>
          <p:spPr>
            <a:xfrm rot="976253">
              <a:off x="3776054" y="3432002"/>
              <a:ext cx="1296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916D1CD-EB02-B548-AB69-5B77A9F4FE01}"/>
              </a:ext>
            </a:extLst>
          </p:cNvPr>
          <p:cNvGrpSpPr/>
          <p:nvPr/>
        </p:nvGrpSpPr>
        <p:grpSpPr>
          <a:xfrm>
            <a:off x="6320131" y="5676759"/>
            <a:ext cx="1877016" cy="643615"/>
            <a:chOff x="1652256" y="3850156"/>
            <a:chExt cx="1877016" cy="643615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2E08206-8E16-634B-923B-3B321140DD2A}"/>
                </a:ext>
              </a:extLst>
            </p:cNvPr>
            <p:cNvCxnSpPr/>
            <p:nvPr/>
          </p:nvCxnSpPr>
          <p:spPr>
            <a:xfrm flipH="1">
              <a:off x="1652256" y="3943491"/>
              <a:ext cx="1877016" cy="55028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C60463-808D-EF4F-ADC0-9033741EA66C}"/>
                </a:ext>
              </a:extLst>
            </p:cNvPr>
            <p:cNvSpPr txBox="1"/>
            <p:nvPr/>
          </p:nvSpPr>
          <p:spPr>
            <a:xfrm rot="20667199">
              <a:off x="2182365" y="3850156"/>
              <a:ext cx="7141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4F1736B-ED83-EA4E-B43E-51A5F7A400AD}"/>
              </a:ext>
            </a:extLst>
          </p:cNvPr>
          <p:cNvGrpSpPr/>
          <p:nvPr/>
        </p:nvGrpSpPr>
        <p:grpSpPr>
          <a:xfrm flipH="1">
            <a:off x="1959506" y="3734459"/>
            <a:ext cx="2238089" cy="1007719"/>
            <a:chOff x="1219200" y="4876799"/>
            <a:chExt cx="5181605" cy="1384995"/>
          </a:xfrm>
        </p:grpSpPr>
        <p:sp>
          <p:nvSpPr>
            <p:cNvPr id="37" name="Rectangular Callout 36">
              <a:extLst>
                <a:ext uri="{FF2B5EF4-FFF2-40B4-BE49-F238E27FC236}">
                  <a16:creationId xmlns:a16="http://schemas.microsoft.com/office/drawing/2014/main" id="{E901629E-8807-BC4C-89A4-85AA85BA1BDB}"/>
                </a:ext>
              </a:extLst>
            </p:cNvPr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61401"/>
                <a:gd name="adj2" fmla="val 804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18A5B93-36A1-0641-8CF0-6A9036E25D0B}"/>
                </a:ext>
              </a:extLst>
            </p:cNvPr>
            <p:cNvSpPr txBox="1"/>
            <p:nvPr/>
          </p:nvSpPr>
          <p:spPr>
            <a:xfrm>
              <a:off x="1219205" y="4876799"/>
              <a:ext cx="5181600" cy="1311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Soft-reserve the channel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5B60855-0BBC-C643-85BC-9B7A16D42801}"/>
              </a:ext>
            </a:extLst>
          </p:cNvPr>
          <p:cNvGrpSpPr/>
          <p:nvPr/>
        </p:nvGrpSpPr>
        <p:grpSpPr>
          <a:xfrm flipH="1">
            <a:off x="1959503" y="4959575"/>
            <a:ext cx="2238089" cy="1408595"/>
            <a:chOff x="1219200" y="4876799"/>
            <a:chExt cx="5181605" cy="1384995"/>
          </a:xfrm>
        </p:grpSpPr>
        <p:sp>
          <p:nvSpPr>
            <p:cNvPr id="40" name="Rectangular Callout 39">
              <a:extLst>
                <a:ext uri="{FF2B5EF4-FFF2-40B4-BE49-F238E27FC236}">
                  <a16:creationId xmlns:a16="http://schemas.microsoft.com/office/drawing/2014/main" id="{4F279AF8-324E-7F42-A70E-7617689513AE}"/>
                </a:ext>
              </a:extLst>
            </p:cNvPr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59699"/>
                <a:gd name="adj2" fmla="val -798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7CD1933-750E-5A47-B5C8-D9E33E305928}"/>
                </a:ext>
              </a:extLst>
            </p:cNvPr>
            <p:cNvSpPr txBox="1"/>
            <p:nvPr/>
          </p:nvSpPr>
          <p:spPr>
            <a:xfrm>
              <a:off x="1219205" y="4876799"/>
              <a:ext cx="5181600" cy="1361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RTS but no CTS = clear to send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1399611-166B-F440-BD42-8D32D7C11EAA}"/>
              </a:ext>
            </a:extLst>
          </p:cNvPr>
          <p:cNvGrpSpPr/>
          <p:nvPr/>
        </p:nvGrpSpPr>
        <p:grpSpPr>
          <a:xfrm flipH="1">
            <a:off x="7374031" y="2241991"/>
            <a:ext cx="2252814" cy="954107"/>
            <a:chOff x="1219200" y="4876799"/>
            <a:chExt cx="5181605" cy="1384995"/>
          </a:xfrm>
        </p:grpSpPr>
        <p:sp>
          <p:nvSpPr>
            <p:cNvPr id="43" name="Rectangular Callout 42">
              <a:extLst>
                <a:ext uri="{FF2B5EF4-FFF2-40B4-BE49-F238E27FC236}">
                  <a16:creationId xmlns:a16="http://schemas.microsoft.com/office/drawing/2014/main" id="{0B446F38-9E67-3641-8185-BB396D1AD822}"/>
                </a:ext>
              </a:extLst>
            </p:cNvPr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66046"/>
                <a:gd name="adj2" fmla="val 22599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51AE1DF-923F-F54A-90A4-5F2E146EB562}"/>
                </a:ext>
              </a:extLst>
            </p:cNvPr>
            <p:cNvSpPr txBox="1"/>
            <p:nvPr/>
          </p:nvSpPr>
          <p:spPr>
            <a:xfrm>
              <a:off x="1219205" y="487679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The receiver is busy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6AD35E2-CF53-864A-A181-C45B950D8DFE}"/>
              </a:ext>
            </a:extLst>
          </p:cNvPr>
          <p:cNvGrpSpPr/>
          <p:nvPr/>
        </p:nvGrpSpPr>
        <p:grpSpPr>
          <a:xfrm flipH="1">
            <a:off x="1959508" y="5294161"/>
            <a:ext cx="2238081" cy="954107"/>
            <a:chOff x="1219202" y="4876799"/>
            <a:chExt cx="5181603" cy="579788"/>
          </a:xfrm>
        </p:grpSpPr>
        <p:sp>
          <p:nvSpPr>
            <p:cNvPr id="46" name="Rectangular Callout 45">
              <a:extLst>
                <a:ext uri="{FF2B5EF4-FFF2-40B4-BE49-F238E27FC236}">
                  <a16:creationId xmlns:a16="http://schemas.microsoft.com/office/drawing/2014/main" id="{82F049A7-7C15-B14C-B507-18AB3AFBA8CC}"/>
                </a:ext>
              </a:extLst>
            </p:cNvPr>
            <p:cNvSpPr/>
            <p:nvPr/>
          </p:nvSpPr>
          <p:spPr>
            <a:xfrm>
              <a:off x="1219202" y="4876799"/>
              <a:ext cx="5181601" cy="579788"/>
            </a:xfrm>
            <a:prstGeom prst="wedgeRectCallout">
              <a:avLst>
                <a:gd name="adj1" fmla="val -141473"/>
                <a:gd name="adj2" fmla="val 5214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6AA5D61-0C7E-A545-8152-5100891C768C}"/>
                </a:ext>
              </a:extLst>
            </p:cNvPr>
            <p:cNvSpPr txBox="1"/>
            <p:nvPr/>
          </p:nvSpPr>
          <p:spPr>
            <a:xfrm>
              <a:off x="1219205" y="4876799"/>
              <a:ext cx="5181600" cy="579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Successful transmission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68D5532-E6F0-3C4C-8239-B945BC9598CE}"/>
              </a:ext>
            </a:extLst>
          </p:cNvPr>
          <p:cNvGrpSpPr/>
          <p:nvPr/>
        </p:nvGrpSpPr>
        <p:grpSpPr>
          <a:xfrm flipH="1">
            <a:off x="7723754" y="2260370"/>
            <a:ext cx="1723813" cy="954107"/>
            <a:chOff x="1219200" y="4876799"/>
            <a:chExt cx="5181605" cy="1384995"/>
          </a:xfrm>
        </p:grpSpPr>
        <p:sp>
          <p:nvSpPr>
            <p:cNvPr id="49" name="Rectangular Callout 48">
              <a:extLst>
                <a:ext uri="{FF2B5EF4-FFF2-40B4-BE49-F238E27FC236}">
                  <a16:creationId xmlns:a16="http://schemas.microsoft.com/office/drawing/2014/main" id="{F5026382-DC73-9342-A41C-B9605CCAE248}"/>
                </a:ext>
              </a:extLst>
            </p:cNvPr>
            <p:cNvSpPr/>
            <p:nvPr/>
          </p:nvSpPr>
          <p:spPr>
            <a:xfrm>
              <a:off x="1219200" y="4876799"/>
              <a:ext cx="5181599" cy="1384995"/>
            </a:xfrm>
            <a:prstGeom prst="wedgeRectCallout">
              <a:avLst>
                <a:gd name="adj1" fmla="val -82715"/>
                <a:gd name="adj2" fmla="val 36588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746805A-B001-8440-B063-CC3B4A1977B3}"/>
                </a:ext>
              </a:extLst>
            </p:cNvPr>
            <p:cNvSpPr txBox="1"/>
            <p:nvPr/>
          </p:nvSpPr>
          <p:spPr>
            <a:xfrm>
              <a:off x="1219205" y="487679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Channel is idle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F2DF4D7-CEB7-1847-A381-26998CB8EA3C}"/>
              </a:ext>
            </a:extLst>
          </p:cNvPr>
          <p:cNvGrpSpPr/>
          <p:nvPr/>
        </p:nvGrpSpPr>
        <p:grpSpPr>
          <a:xfrm flipH="1">
            <a:off x="5354870" y="2137258"/>
            <a:ext cx="1852455" cy="954107"/>
            <a:chOff x="1219200" y="4876799"/>
            <a:chExt cx="5181605" cy="1384995"/>
          </a:xfrm>
        </p:grpSpPr>
        <p:sp>
          <p:nvSpPr>
            <p:cNvPr id="52" name="Rectangular Callout 51">
              <a:extLst>
                <a:ext uri="{FF2B5EF4-FFF2-40B4-BE49-F238E27FC236}">
                  <a16:creationId xmlns:a16="http://schemas.microsoft.com/office/drawing/2014/main" id="{BD8CE127-1EBB-3348-877F-2431EAD73C9D}"/>
                </a:ext>
              </a:extLst>
            </p:cNvPr>
            <p:cNvSpPr/>
            <p:nvPr/>
          </p:nvSpPr>
          <p:spPr>
            <a:xfrm>
              <a:off x="1219200" y="4876799"/>
              <a:ext cx="5181599" cy="1384995"/>
            </a:xfrm>
            <a:prstGeom prst="wedgeRectCallout">
              <a:avLst>
                <a:gd name="adj1" fmla="val 1340"/>
                <a:gd name="adj2" fmla="val 8837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7C93CCC-AE21-5148-BF7F-C43E85A8A238}"/>
                </a:ext>
              </a:extLst>
            </p:cNvPr>
            <p:cNvSpPr txBox="1"/>
            <p:nvPr/>
          </p:nvSpPr>
          <p:spPr>
            <a:xfrm>
              <a:off x="1219205" y="487679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Sense the channel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958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4D99-FCCC-4448-BE8E-BB003E321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 in MACA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E96C5-BBA8-DD44-B66E-B0BDDD533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sender does not receive CTS or ACK?</a:t>
            </a:r>
          </a:p>
          <a:p>
            <a:pPr lvl="1"/>
            <a:r>
              <a:rPr lang="en-US" dirty="0"/>
              <a:t>Assume collision</a:t>
            </a:r>
          </a:p>
          <a:p>
            <a:pPr lvl="1"/>
            <a:r>
              <a:rPr lang="en-US" dirty="0"/>
              <a:t>Enter exponential </a:t>
            </a:r>
            <a:r>
              <a:rPr lang="en-US" dirty="0" err="1"/>
              <a:t>backoff</a:t>
            </a:r>
            <a:r>
              <a:rPr lang="en-US" dirty="0"/>
              <a:t> mode</a:t>
            </a:r>
          </a:p>
        </p:txBody>
      </p:sp>
    </p:spTree>
    <p:extLst>
      <p:ext uri="{BB962C8B-B14F-4D97-AF65-F5344CB8AC3E}">
        <p14:creationId xmlns:p14="http://schemas.microsoft.com/office/powerpoint/2010/main" val="35680147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F050-5770-0743-80BA-3CCF42D79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5F5B3-2A3E-EA41-9EA1-36D562FD5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802.11</a:t>
            </a:r>
          </a:p>
          <a:p>
            <a:pPr lvl="1"/>
            <a:r>
              <a:rPr lang="en-US" dirty="0"/>
              <a:t>Uses CSMA/CA, not MACA</a:t>
            </a:r>
          </a:p>
          <a:p>
            <a:r>
              <a:rPr lang="en-US" dirty="0"/>
              <a:t>802.11b</a:t>
            </a:r>
          </a:p>
          <a:p>
            <a:pPr lvl="1"/>
            <a:r>
              <a:rPr lang="en-US" dirty="0"/>
              <a:t>Introduced in 1999</a:t>
            </a:r>
          </a:p>
          <a:p>
            <a:pPr lvl="1"/>
            <a:r>
              <a:rPr lang="en-US" dirty="0"/>
              <a:t>Uses the unlicensed 2.4 </a:t>
            </a:r>
            <a:r>
              <a:rPr lang="en-US" dirty="0" err="1"/>
              <a:t>Ghz</a:t>
            </a:r>
            <a:r>
              <a:rPr lang="en-US" dirty="0"/>
              <a:t> band</a:t>
            </a:r>
          </a:p>
          <a:p>
            <a:pPr lvl="2"/>
            <a:r>
              <a:rPr lang="en-US" dirty="0"/>
              <a:t>Same band as cordless phones, microwave ovens</a:t>
            </a:r>
          </a:p>
          <a:p>
            <a:pPr lvl="1"/>
            <a:r>
              <a:rPr lang="en-US" dirty="0"/>
              <a:t>Complementary code keying (CCK) modulation scheme</a:t>
            </a:r>
          </a:p>
          <a:p>
            <a:pPr lvl="1"/>
            <a:r>
              <a:rPr lang="en-US" dirty="0"/>
              <a:t>5.5 and 11 </a:t>
            </a:r>
            <a:r>
              <a:rPr lang="en-US" dirty="0" err="1"/>
              <a:t>Mbps</a:t>
            </a:r>
            <a:r>
              <a:rPr lang="en-US" dirty="0"/>
              <a:t> data rates</a:t>
            </a:r>
          </a:p>
          <a:p>
            <a:pPr lvl="2"/>
            <a:r>
              <a:rPr lang="en-US" dirty="0"/>
              <a:t>Practical throughput with TCP is only 5.9 </a:t>
            </a:r>
            <a:r>
              <a:rPr lang="en-US" dirty="0" err="1"/>
              <a:t>Mbps</a:t>
            </a:r>
            <a:endParaRPr lang="en-US" dirty="0"/>
          </a:p>
          <a:p>
            <a:pPr lvl="1"/>
            <a:r>
              <a:rPr lang="en-US" dirty="0"/>
              <a:t>11 channels (in the US). </a:t>
            </a:r>
            <a:r>
              <a:rPr lang="en-US" b="1" dirty="0"/>
              <a:t>Only 1, 6, and 11 are orthogonal</a:t>
            </a:r>
            <a:endParaRPr lang="en-US" dirty="0"/>
          </a:p>
        </p:txBody>
      </p:sp>
      <p:pic>
        <p:nvPicPr>
          <p:cNvPr id="4" name="Picture 2" descr="C:\Users\t0ph3r\Documents\CS 4700\assets\File2.4_GHz_Wi-Fi_channels_(802.11b,g_WLAN).png">
            <a:extLst>
              <a:ext uri="{FF2B5EF4-FFF2-40B4-BE49-F238E27FC236}">
                <a16:creationId xmlns:a16="http://schemas.microsoft.com/office/drawing/2014/main" id="{B5794DA4-F8EE-BC43-B8C1-EADE7A7A4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837" y="3718534"/>
            <a:ext cx="8806172" cy="205477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20888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A95A-92BB-B948-AECD-CFB744D7B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802.11a/g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DD16F-3BF3-7341-B273-AF61E05E3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802.11a</a:t>
            </a:r>
          </a:p>
          <a:p>
            <a:pPr lvl="1"/>
            <a:r>
              <a:rPr lang="en-US" dirty="0"/>
              <a:t>Uses the 5 </a:t>
            </a:r>
            <a:r>
              <a:rPr lang="en-US" dirty="0" err="1"/>
              <a:t>Ghz</a:t>
            </a:r>
            <a:r>
              <a:rPr lang="en-US" dirty="0"/>
              <a:t> band</a:t>
            </a:r>
          </a:p>
          <a:p>
            <a:pPr lvl="1"/>
            <a:r>
              <a:rPr lang="en-US" dirty="0"/>
              <a:t>6, 9, 12, 18, 24, 36, 48, 54 </a:t>
            </a:r>
            <a:r>
              <a:rPr lang="en-US" dirty="0" err="1"/>
              <a:t>Mbps</a:t>
            </a:r>
            <a:endParaRPr lang="en-US" dirty="0"/>
          </a:p>
          <a:p>
            <a:pPr lvl="1"/>
            <a:r>
              <a:rPr lang="en-US" dirty="0"/>
              <a:t>Switches from CCK to Orthogonal Frequency Division Multiplexing (OFDM)</a:t>
            </a:r>
          </a:p>
          <a:p>
            <a:pPr lvl="2"/>
            <a:r>
              <a:rPr lang="en-US" dirty="0"/>
              <a:t>Each frequency is orthogonal</a:t>
            </a:r>
          </a:p>
          <a:p>
            <a:r>
              <a:rPr lang="en-US" dirty="0">
                <a:solidFill>
                  <a:schemeClr val="bg1"/>
                </a:solidFill>
              </a:rPr>
              <a:t>802.11g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Introduced in 2003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Uses OFDM to improve performance (54 </a:t>
            </a:r>
            <a:r>
              <a:rPr lang="en-US" dirty="0" err="1">
                <a:solidFill>
                  <a:schemeClr val="bg1"/>
                </a:solidFill>
              </a:rPr>
              <a:t>Mbps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Backwards compatible with 802.11b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Warning: b devices cause g networks to fall back to CCK!</a:t>
            </a:r>
          </a:p>
        </p:txBody>
      </p:sp>
    </p:spTree>
    <p:extLst>
      <p:ext uri="{BB962C8B-B14F-4D97-AF65-F5344CB8AC3E}">
        <p14:creationId xmlns:p14="http://schemas.microsoft.com/office/powerpoint/2010/main" val="227459196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A95A-92BB-B948-AECD-CFB744D7B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802.11a/g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DD16F-3BF3-7341-B273-AF61E05E3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802.11a</a:t>
            </a:r>
          </a:p>
          <a:p>
            <a:pPr lvl="1"/>
            <a:r>
              <a:rPr lang="en-US" dirty="0"/>
              <a:t>Uses the 5 </a:t>
            </a:r>
            <a:r>
              <a:rPr lang="en-US" dirty="0" err="1"/>
              <a:t>Ghz</a:t>
            </a:r>
            <a:r>
              <a:rPr lang="en-US" dirty="0"/>
              <a:t> band</a:t>
            </a:r>
          </a:p>
          <a:p>
            <a:pPr lvl="1"/>
            <a:r>
              <a:rPr lang="en-US" dirty="0"/>
              <a:t>6, 9, 12, 18, 24, 36, 48, 54 </a:t>
            </a:r>
            <a:r>
              <a:rPr lang="en-US" dirty="0" err="1"/>
              <a:t>Mbps</a:t>
            </a:r>
            <a:endParaRPr lang="en-US" dirty="0"/>
          </a:p>
          <a:p>
            <a:pPr lvl="1"/>
            <a:r>
              <a:rPr lang="en-US" dirty="0"/>
              <a:t>Switches from CCK to Orthogonal Frequency Division Multiplexing (OFDM)</a:t>
            </a:r>
          </a:p>
          <a:p>
            <a:pPr lvl="2"/>
            <a:r>
              <a:rPr lang="en-US" dirty="0"/>
              <a:t>Each frequency is orthogonal</a:t>
            </a:r>
          </a:p>
          <a:p>
            <a:r>
              <a:rPr lang="en-US" dirty="0"/>
              <a:t>802.11g</a:t>
            </a:r>
          </a:p>
          <a:p>
            <a:pPr lvl="1"/>
            <a:r>
              <a:rPr lang="en-US" dirty="0"/>
              <a:t>Introduced in 2003</a:t>
            </a:r>
          </a:p>
          <a:p>
            <a:pPr lvl="1"/>
            <a:r>
              <a:rPr lang="en-US" dirty="0"/>
              <a:t>Uses OFDM to improve performance (54 </a:t>
            </a:r>
            <a:r>
              <a:rPr lang="en-US" dirty="0" err="1"/>
              <a:t>Mbps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Backwards compatible with 802.11b</a:t>
            </a:r>
          </a:p>
          <a:p>
            <a:pPr lvl="2"/>
            <a:r>
              <a:rPr lang="en-US" dirty="0"/>
              <a:t>Warning: b devices cause g networks to fall back to CCK!</a:t>
            </a:r>
          </a:p>
        </p:txBody>
      </p:sp>
    </p:spTree>
    <p:extLst>
      <p:ext uri="{BB962C8B-B14F-4D97-AF65-F5344CB8AC3E}">
        <p14:creationId xmlns:p14="http://schemas.microsoft.com/office/powerpoint/2010/main" val="208094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FAC6-4772-AD46-81DF-92E171B6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Media Access?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4DCC5-8C2C-AF47-B4D9-84C30A558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Ethernet and </a:t>
            </a:r>
            <a:r>
              <a:rPr lang="en-US" dirty="0" err="1"/>
              <a:t>WiFi</a:t>
            </a:r>
            <a:r>
              <a:rPr lang="en-US" dirty="0"/>
              <a:t> are both multi-access technologies</a:t>
            </a:r>
          </a:p>
          <a:p>
            <a:pPr lvl="1"/>
            <a:r>
              <a:rPr lang="en-US" dirty="0"/>
              <a:t>Broadcast medium, shared by many hosts</a:t>
            </a:r>
          </a:p>
          <a:p>
            <a:pPr lvl="1"/>
            <a:r>
              <a:rPr lang="en-US" dirty="0"/>
              <a:t>Simultaneous transmissions cause </a:t>
            </a:r>
            <a:r>
              <a:rPr lang="en-US" b="1" dirty="0"/>
              <a:t>collisions</a:t>
            </a:r>
            <a:endParaRPr lang="en-US" dirty="0"/>
          </a:p>
          <a:p>
            <a:pPr lvl="2"/>
            <a:r>
              <a:rPr lang="en-US" dirty="0"/>
              <a:t>This destroys the data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Media Access Control (MAC) protocols are required</a:t>
            </a:r>
          </a:p>
          <a:p>
            <a:pPr lvl="1"/>
            <a:r>
              <a:rPr lang="en-US" dirty="0"/>
              <a:t>Rules on how to share the medium</a:t>
            </a:r>
          </a:p>
          <a:p>
            <a:pPr lvl="1"/>
            <a:r>
              <a:rPr lang="en-US" dirty="0"/>
              <a:t>Strategies for detecting, avoiding, and recovering from collisions</a:t>
            </a:r>
          </a:p>
        </p:txBody>
      </p:sp>
    </p:spTree>
    <p:extLst>
      <p:ext uri="{BB962C8B-B14F-4D97-AF65-F5344CB8AC3E}">
        <p14:creationId xmlns:p14="http://schemas.microsoft.com/office/powerpoint/2010/main" val="20495439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A50F-D02E-474B-907B-C8652577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802.11n/ac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9D27B-A61A-4049-BBA9-A6D19F78D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802.11n</a:t>
            </a:r>
          </a:p>
          <a:p>
            <a:pPr lvl="1"/>
            <a:r>
              <a:rPr lang="en-US" dirty="0"/>
              <a:t>Introduced in 2009</a:t>
            </a:r>
          </a:p>
          <a:p>
            <a:pPr lvl="1"/>
            <a:r>
              <a:rPr lang="en-US" dirty="0"/>
              <a:t>Multiple Input Multiple Output (MIMO)</a:t>
            </a:r>
          </a:p>
          <a:p>
            <a:pPr lvl="2"/>
            <a:r>
              <a:rPr lang="en-US" dirty="0"/>
              <a:t>Multiple send and receive antennas per devices (up to four)</a:t>
            </a:r>
          </a:p>
          <a:p>
            <a:pPr lvl="2"/>
            <a:r>
              <a:rPr lang="en-US" dirty="0"/>
              <a:t>Data stream is multiplexed across all antennas</a:t>
            </a:r>
          </a:p>
          <a:p>
            <a:pPr lvl="1"/>
            <a:r>
              <a:rPr lang="en-US" dirty="0"/>
              <a:t>Maximum 600 </a:t>
            </a:r>
            <a:r>
              <a:rPr lang="en-US" dirty="0" err="1"/>
              <a:t>Mbps</a:t>
            </a:r>
            <a:r>
              <a:rPr lang="en-US" dirty="0"/>
              <a:t> transfer rate (in a 4x4 configuration)</a:t>
            </a:r>
          </a:p>
          <a:p>
            <a:pPr lvl="1"/>
            <a:r>
              <a:rPr lang="en-US" dirty="0"/>
              <a:t>300 </a:t>
            </a:r>
            <a:r>
              <a:rPr lang="en-US" dirty="0" err="1"/>
              <a:t>Mbps</a:t>
            </a:r>
            <a:r>
              <a:rPr lang="en-US" dirty="0"/>
              <a:t> is more common (2x2 configuration)</a:t>
            </a:r>
          </a:p>
          <a:p>
            <a:r>
              <a:rPr lang="en-US" dirty="0">
                <a:solidFill>
                  <a:schemeClr val="bg1"/>
                </a:solidFill>
              </a:rPr>
              <a:t>802.11ac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Finalized in 2013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8x8 MIMO in the 5 </a:t>
            </a:r>
            <a:r>
              <a:rPr lang="en-US" dirty="0" err="1">
                <a:solidFill>
                  <a:schemeClr val="bg1"/>
                </a:solidFill>
              </a:rPr>
              <a:t>Ghz</a:t>
            </a:r>
            <a:r>
              <a:rPr lang="en-US" dirty="0">
                <a:solidFill>
                  <a:schemeClr val="bg1"/>
                </a:solidFill>
              </a:rPr>
              <a:t> band, 500 </a:t>
            </a:r>
            <a:r>
              <a:rPr lang="en-US" dirty="0" err="1">
                <a:solidFill>
                  <a:schemeClr val="bg1"/>
                </a:solidFill>
              </a:rPr>
              <a:t>Mbps</a:t>
            </a:r>
            <a:r>
              <a:rPr lang="en-US" dirty="0">
                <a:solidFill>
                  <a:schemeClr val="bg1"/>
                </a:solidFill>
              </a:rPr>
              <a:t> – 1 </a:t>
            </a:r>
            <a:r>
              <a:rPr lang="en-US" dirty="0" err="1">
                <a:solidFill>
                  <a:schemeClr val="bg1"/>
                </a:solidFill>
              </a:rPr>
              <a:t>GBps</a:t>
            </a:r>
            <a:r>
              <a:rPr lang="en-US" dirty="0">
                <a:solidFill>
                  <a:schemeClr val="bg1"/>
                </a:solidFill>
              </a:rPr>
              <a:t> rates</a:t>
            </a:r>
          </a:p>
        </p:txBody>
      </p:sp>
    </p:spTree>
    <p:extLst>
      <p:ext uri="{BB962C8B-B14F-4D97-AF65-F5344CB8AC3E}">
        <p14:creationId xmlns:p14="http://schemas.microsoft.com/office/powerpoint/2010/main" val="357874107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A50F-D02E-474B-907B-C8652577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802.11n/ac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9D27B-A61A-4049-BBA9-A6D19F78D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802.11n</a:t>
            </a:r>
          </a:p>
          <a:p>
            <a:pPr lvl="1"/>
            <a:r>
              <a:rPr lang="en-US" dirty="0"/>
              <a:t>Introduced in 2009</a:t>
            </a:r>
          </a:p>
          <a:p>
            <a:pPr lvl="1"/>
            <a:r>
              <a:rPr lang="en-US" dirty="0"/>
              <a:t>Multiple Input Multiple Output (MIMO)</a:t>
            </a:r>
          </a:p>
          <a:p>
            <a:pPr lvl="2"/>
            <a:r>
              <a:rPr lang="en-US" dirty="0"/>
              <a:t>Multiple send and receive antennas per devices (up to four)</a:t>
            </a:r>
          </a:p>
          <a:p>
            <a:pPr lvl="2"/>
            <a:r>
              <a:rPr lang="en-US" dirty="0"/>
              <a:t>Data stream is multiplexed across all antennas</a:t>
            </a:r>
          </a:p>
          <a:p>
            <a:pPr lvl="1"/>
            <a:r>
              <a:rPr lang="en-US" dirty="0"/>
              <a:t>Maximum 600 </a:t>
            </a:r>
            <a:r>
              <a:rPr lang="en-US" dirty="0" err="1"/>
              <a:t>Mbps</a:t>
            </a:r>
            <a:r>
              <a:rPr lang="en-US" dirty="0"/>
              <a:t> transfer rate (in a 4x4 configuration)</a:t>
            </a:r>
          </a:p>
          <a:p>
            <a:pPr lvl="1"/>
            <a:r>
              <a:rPr lang="en-US" dirty="0"/>
              <a:t>300 </a:t>
            </a:r>
            <a:r>
              <a:rPr lang="en-US" dirty="0" err="1"/>
              <a:t>Mbps</a:t>
            </a:r>
            <a:r>
              <a:rPr lang="en-US" dirty="0"/>
              <a:t> is more common (2x2 configuration)</a:t>
            </a:r>
          </a:p>
          <a:p>
            <a:r>
              <a:rPr lang="en-US" dirty="0"/>
              <a:t>802.11ac</a:t>
            </a:r>
          </a:p>
          <a:p>
            <a:pPr lvl="1"/>
            <a:r>
              <a:rPr lang="en-US" dirty="0"/>
              <a:t>Finalized in 2013</a:t>
            </a:r>
          </a:p>
          <a:p>
            <a:pPr lvl="1"/>
            <a:r>
              <a:rPr lang="en-US" dirty="0"/>
              <a:t>8x8 MIMO in the 5 </a:t>
            </a:r>
            <a:r>
              <a:rPr lang="en-US" dirty="0" err="1"/>
              <a:t>Ghz</a:t>
            </a:r>
            <a:r>
              <a:rPr lang="en-US" dirty="0"/>
              <a:t> band, 500 </a:t>
            </a:r>
            <a:r>
              <a:rPr lang="en-US" dirty="0" err="1"/>
              <a:t>Mbps</a:t>
            </a:r>
            <a:r>
              <a:rPr lang="en-US" dirty="0"/>
              <a:t> – 1 </a:t>
            </a:r>
            <a:r>
              <a:rPr lang="en-US" dirty="0" err="1"/>
              <a:t>GBps</a:t>
            </a:r>
            <a:r>
              <a:rPr lang="en-US" dirty="0"/>
              <a:t> rates</a:t>
            </a:r>
          </a:p>
        </p:txBody>
      </p:sp>
    </p:spTree>
    <p:extLst>
      <p:ext uri="{BB962C8B-B14F-4D97-AF65-F5344CB8AC3E}">
        <p14:creationId xmlns:p14="http://schemas.microsoft.com/office/powerpoint/2010/main" val="11688769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F5CDD-711D-9A4C-A3CB-C23F6CBBB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Media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6609F-CE3E-AF4B-961F-9E90787F5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178"/>
            <a:ext cx="10515600" cy="26270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MACA-style RTS/CTS is optional</a:t>
            </a:r>
          </a:p>
          <a:p>
            <a:r>
              <a:rPr lang="en-US" dirty="0"/>
              <a:t>Distributed Coordination Function (DCF) based on…</a:t>
            </a:r>
          </a:p>
          <a:p>
            <a:pPr lvl="1"/>
            <a:r>
              <a:rPr lang="en-US" dirty="0"/>
              <a:t>Inter Frame Spacing (IFS)</a:t>
            </a:r>
          </a:p>
          <a:p>
            <a:pPr lvl="2"/>
            <a:r>
              <a:rPr lang="en-US" dirty="0"/>
              <a:t>DIFS – low priority, normal data packets</a:t>
            </a:r>
          </a:p>
          <a:p>
            <a:pPr lvl="2"/>
            <a:r>
              <a:rPr lang="en-US" dirty="0"/>
              <a:t>PIFS – medium priority, used with Point Coordination Function (PCF)</a:t>
            </a:r>
          </a:p>
          <a:p>
            <a:pPr lvl="2"/>
            <a:r>
              <a:rPr lang="en-US" dirty="0"/>
              <a:t>SIFS – high priority, control packets (RTS, CTS, ACK, etc.)</a:t>
            </a:r>
          </a:p>
          <a:p>
            <a:pPr lvl="1"/>
            <a:r>
              <a:rPr lang="en-US" dirty="0"/>
              <a:t>Contention intervals: random wait time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F328D62-6549-4E48-B845-740D3F88616A}"/>
              </a:ext>
            </a:extLst>
          </p:cNvPr>
          <p:cNvCxnSpPr/>
          <p:nvPr/>
        </p:nvCxnSpPr>
        <p:spPr>
          <a:xfrm>
            <a:off x="2776177" y="6109140"/>
            <a:ext cx="7887979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9F5C4FA-A24B-D44F-B2B0-3C7644B9CE96}"/>
              </a:ext>
            </a:extLst>
          </p:cNvPr>
          <p:cNvSpPr txBox="1"/>
          <p:nvPr/>
        </p:nvSpPr>
        <p:spPr>
          <a:xfrm>
            <a:off x="1543556" y="5878307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Sender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90BCF-8804-B24A-9E6C-2A984FC1AE2A}"/>
              </a:ext>
            </a:extLst>
          </p:cNvPr>
          <p:cNvSpPr txBox="1"/>
          <p:nvPr/>
        </p:nvSpPr>
        <p:spPr>
          <a:xfrm>
            <a:off x="5517642" y="6109139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53871-7B45-AC40-976D-6F9B2CE275BC}"/>
              </a:ext>
            </a:extLst>
          </p:cNvPr>
          <p:cNvSpPr txBox="1"/>
          <p:nvPr/>
        </p:nvSpPr>
        <p:spPr>
          <a:xfrm>
            <a:off x="2776177" y="5569068"/>
            <a:ext cx="2115284" cy="461665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Channel Busy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06065705-ABEF-0C48-850F-A2CD796D9112}"/>
              </a:ext>
            </a:extLst>
          </p:cNvPr>
          <p:cNvSpPr/>
          <p:nvPr/>
        </p:nvSpPr>
        <p:spPr>
          <a:xfrm rot="5400000">
            <a:off x="5360608" y="5296410"/>
            <a:ext cx="375929" cy="1137210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F0A91A-D1FE-144E-BE86-11DFA1A22FE3}"/>
              </a:ext>
            </a:extLst>
          </p:cNvPr>
          <p:cNvSpPr txBox="1"/>
          <p:nvPr/>
        </p:nvSpPr>
        <p:spPr>
          <a:xfrm>
            <a:off x="5191717" y="530521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SIFS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5671B0D-786E-F545-840A-14349591E3D4}"/>
              </a:ext>
            </a:extLst>
          </p:cNvPr>
          <p:cNvSpPr/>
          <p:nvPr/>
        </p:nvSpPr>
        <p:spPr>
          <a:xfrm rot="5400000">
            <a:off x="5528068" y="4568235"/>
            <a:ext cx="375931" cy="1473958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C6D5C7E0-BE62-2C4F-95C5-78B1204C11DD}"/>
              </a:ext>
            </a:extLst>
          </p:cNvPr>
          <p:cNvSpPr/>
          <p:nvPr/>
        </p:nvSpPr>
        <p:spPr>
          <a:xfrm rot="5400000">
            <a:off x="5719999" y="3829650"/>
            <a:ext cx="375933" cy="1855998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B888CC-C67B-BD48-A42A-F02CD6E15A0E}"/>
              </a:ext>
            </a:extLst>
          </p:cNvPr>
          <p:cNvSpPr txBox="1"/>
          <p:nvPr/>
        </p:nvSpPr>
        <p:spPr>
          <a:xfrm>
            <a:off x="5357936" y="474236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PIFS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ED8D67-F991-9D47-A381-364F2A2CA41D}"/>
              </a:ext>
            </a:extLst>
          </p:cNvPr>
          <p:cNvSpPr txBox="1"/>
          <p:nvPr/>
        </p:nvSpPr>
        <p:spPr>
          <a:xfrm>
            <a:off x="5523059" y="419897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DIFS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038D27-99E6-2F41-A155-BD5AF2519E00}"/>
              </a:ext>
            </a:extLst>
          </p:cNvPr>
          <p:cNvSpPr txBox="1"/>
          <p:nvPr/>
        </p:nvSpPr>
        <p:spPr>
          <a:xfrm>
            <a:off x="6208434" y="5571339"/>
            <a:ext cx="2004247" cy="461665"/>
          </a:xfrm>
          <a:prstGeom prst="rect">
            <a:avLst/>
          </a:prstGeom>
          <a:gradFill>
            <a:gsLst>
              <a:gs pos="0">
                <a:schemeClr val="bg1"/>
              </a:gs>
              <a:gs pos="58000">
                <a:schemeClr val="accent3"/>
              </a:gs>
            </a:gsLst>
            <a:lin ang="2700000" scaled="0"/>
          </a:gradFill>
          <a:ln w="381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Contention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06BFDB-CAF7-3A48-8BA1-DF96F2663554}"/>
              </a:ext>
            </a:extLst>
          </p:cNvPr>
          <p:cNvGrpSpPr/>
          <p:nvPr/>
        </p:nvGrpSpPr>
        <p:grpSpPr>
          <a:xfrm flipH="1">
            <a:off x="7014381" y="4791175"/>
            <a:ext cx="3210345" cy="477054"/>
            <a:chOff x="1219200" y="4876799"/>
            <a:chExt cx="5181605" cy="1384995"/>
          </a:xfrm>
        </p:grpSpPr>
        <p:sp>
          <p:nvSpPr>
            <p:cNvPr id="16" name="Rectangular Callout 15">
              <a:extLst>
                <a:ext uri="{FF2B5EF4-FFF2-40B4-BE49-F238E27FC236}">
                  <a16:creationId xmlns:a16="http://schemas.microsoft.com/office/drawing/2014/main" id="{3CE5B583-2D10-0447-AB85-0D3367A92C28}"/>
                </a:ext>
              </a:extLst>
            </p:cNvPr>
            <p:cNvSpPr/>
            <p:nvPr/>
          </p:nvSpPr>
          <p:spPr>
            <a:xfrm>
              <a:off x="1219200" y="4876799"/>
              <a:ext cx="5181599" cy="1384995"/>
            </a:xfrm>
            <a:prstGeom prst="wedgeRectCallout">
              <a:avLst>
                <a:gd name="adj1" fmla="val 12554"/>
                <a:gd name="adj2" fmla="val 10095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6C205A-CA56-1D45-9F4A-A3F63757FA1F}"/>
                </a:ext>
              </a:extLst>
            </p:cNvPr>
            <p:cNvSpPr txBox="1"/>
            <p:nvPr/>
          </p:nvSpPr>
          <p:spPr>
            <a:xfrm>
              <a:off x="1219205" y="487679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Sense the channel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94A5C40-227A-C34B-BEBD-9D60FB13E156}"/>
              </a:ext>
            </a:extLst>
          </p:cNvPr>
          <p:cNvSpPr txBox="1"/>
          <p:nvPr/>
        </p:nvSpPr>
        <p:spPr>
          <a:xfrm>
            <a:off x="8305067" y="5569067"/>
            <a:ext cx="2110160" cy="461665"/>
          </a:xfrm>
          <a:prstGeom prst="rect">
            <a:avLst/>
          </a:prstGeom>
          <a:solidFill>
            <a:srgbClr val="92D050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Transmit Data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968B6EB-4E3B-274F-B435-5082D369EFCC}"/>
              </a:ext>
            </a:extLst>
          </p:cNvPr>
          <p:cNvGrpSpPr/>
          <p:nvPr/>
        </p:nvGrpSpPr>
        <p:grpSpPr>
          <a:xfrm flipH="1">
            <a:off x="1713512" y="4329148"/>
            <a:ext cx="3187224" cy="477054"/>
            <a:chOff x="1219200" y="4876799"/>
            <a:chExt cx="5181605" cy="1384995"/>
          </a:xfrm>
        </p:grpSpPr>
        <p:sp>
          <p:nvSpPr>
            <p:cNvPr id="20" name="Rectangular Callout 19">
              <a:extLst>
                <a:ext uri="{FF2B5EF4-FFF2-40B4-BE49-F238E27FC236}">
                  <a16:creationId xmlns:a16="http://schemas.microsoft.com/office/drawing/2014/main" id="{FAEE3654-597C-FD4B-83A1-530615732AD1}"/>
                </a:ext>
              </a:extLst>
            </p:cNvPr>
            <p:cNvSpPr/>
            <p:nvPr/>
          </p:nvSpPr>
          <p:spPr>
            <a:xfrm>
              <a:off x="1219200" y="4876799"/>
              <a:ext cx="5181598" cy="1384995"/>
            </a:xfrm>
            <a:prstGeom prst="wedgeRectCallout">
              <a:avLst>
                <a:gd name="adj1" fmla="val -48527"/>
                <a:gd name="adj2" fmla="val 19023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C8E422-C006-CF44-A2AC-AF950F5617CA}"/>
                </a:ext>
              </a:extLst>
            </p:cNvPr>
            <p:cNvSpPr txBox="1"/>
            <p:nvPr/>
          </p:nvSpPr>
          <p:spPr>
            <a:xfrm>
              <a:off x="1219205" y="487679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Sense the channel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896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animBg="1"/>
      <p:bldP spid="18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A518-32F7-C544-80FF-05D7F336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DCF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06A34-E20E-F94E-9B3B-15C56D5F9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C88349-E22C-6A41-AB51-6604C58CF550}"/>
              </a:ext>
            </a:extLst>
          </p:cNvPr>
          <p:cNvSpPr/>
          <p:nvPr/>
        </p:nvSpPr>
        <p:spPr>
          <a:xfrm>
            <a:off x="7561372" y="3271864"/>
            <a:ext cx="2533869" cy="2467426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Channel Busy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588905D-E97F-8743-8398-2E1DF033E97D}"/>
              </a:ext>
            </a:extLst>
          </p:cNvPr>
          <p:cNvCxnSpPr/>
          <p:nvPr/>
        </p:nvCxnSpPr>
        <p:spPr>
          <a:xfrm>
            <a:off x="3087564" y="3140699"/>
            <a:ext cx="745399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05D6655-98C2-7441-A1A6-33BAE9C66171}"/>
              </a:ext>
            </a:extLst>
          </p:cNvPr>
          <p:cNvSpPr txBox="1"/>
          <p:nvPr/>
        </p:nvSpPr>
        <p:spPr>
          <a:xfrm>
            <a:off x="1593679" y="2909866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Sender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F36C7D-A43D-C946-A62D-29E43E7E0DDE}"/>
              </a:ext>
            </a:extLst>
          </p:cNvPr>
          <p:cNvSpPr txBox="1"/>
          <p:nvPr/>
        </p:nvSpPr>
        <p:spPr>
          <a:xfrm>
            <a:off x="6197525" y="5508458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49F95065-B13B-5949-8CAA-5DB8B9271C6A}"/>
              </a:ext>
            </a:extLst>
          </p:cNvPr>
          <p:cNvSpPr/>
          <p:nvPr/>
        </p:nvSpPr>
        <p:spPr>
          <a:xfrm rot="5400000">
            <a:off x="5432503" y="2327969"/>
            <a:ext cx="375929" cy="1137210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48FD93-AD20-D44A-B537-4D019760C4DE}"/>
              </a:ext>
            </a:extLst>
          </p:cNvPr>
          <p:cNvSpPr txBox="1"/>
          <p:nvPr/>
        </p:nvSpPr>
        <p:spPr>
          <a:xfrm>
            <a:off x="5220068" y="230411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SIFS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F3B6914-0ED0-504C-BAAF-C77F53CA4F84}"/>
              </a:ext>
            </a:extLst>
          </p:cNvPr>
          <p:cNvSpPr/>
          <p:nvPr/>
        </p:nvSpPr>
        <p:spPr>
          <a:xfrm rot="5400000">
            <a:off x="5594876" y="3250276"/>
            <a:ext cx="375931" cy="1473958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798106B9-A966-474F-B90D-402CC9DB7502}"/>
              </a:ext>
            </a:extLst>
          </p:cNvPr>
          <p:cNvSpPr/>
          <p:nvPr/>
        </p:nvSpPr>
        <p:spPr>
          <a:xfrm rot="5400000">
            <a:off x="5762977" y="4235783"/>
            <a:ext cx="375933" cy="1855998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2BCCD4-9256-1C46-B39E-77156225ACF9}"/>
              </a:ext>
            </a:extLst>
          </p:cNvPr>
          <p:cNvSpPr txBox="1"/>
          <p:nvPr/>
        </p:nvSpPr>
        <p:spPr>
          <a:xfrm>
            <a:off x="5392086" y="339174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PIFS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FED353-CEF6-8343-B452-9EEE6E9933CC}"/>
              </a:ext>
            </a:extLst>
          </p:cNvPr>
          <p:cNvSpPr txBox="1"/>
          <p:nvPr/>
        </p:nvSpPr>
        <p:spPr>
          <a:xfrm>
            <a:off x="5576923" y="4583331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DIFS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91EF7B-2E4C-8A43-AE2A-2414EBE70D72}"/>
              </a:ext>
            </a:extLst>
          </p:cNvPr>
          <p:cNvSpPr txBox="1"/>
          <p:nvPr/>
        </p:nvSpPr>
        <p:spPr>
          <a:xfrm>
            <a:off x="6303405" y="2602898"/>
            <a:ext cx="1145763" cy="461665"/>
          </a:xfrm>
          <a:prstGeom prst="rect">
            <a:avLst/>
          </a:prstGeom>
          <a:gradFill>
            <a:gsLst>
              <a:gs pos="0">
                <a:schemeClr val="bg1"/>
              </a:gs>
              <a:gs pos="58000">
                <a:schemeClr val="accent3"/>
              </a:gs>
            </a:gsLst>
            <a:lin ang="2700000" scaled="0"/>
          </a:gradFill>
          <a:ln w="381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CAB1DAD-489D-D341-B0A0-9A7AEE4E40E7}"/>
              </a:ext>
            </a:extLst>
          </p:cNvPr>
          <p:cNvGrpSpPr/>
          <p:nvPr/>
        </p:nvGrpSpPr>
        <p:grpSpPr>
          <a:xfrm flipH="1">
            <a:off x="2294216" y="1424277"/>
            <a:ext cx="3210345" cy="498826"/>
            <a:chOff x="1219200" y="4813589"/>
            <a:chExt cx="5181605" cy="1448205"/>
          </a:xfrm>
        </p:grpSpPr>
        <p:sp>
          <p:nvSpPr>
            <p:cNvPr id="16" name="Rectangular Callout 15">
              <a:extLst>
                <a:ext uri="{FF2B5EF4-FFF2-40B4-BE49-F238E27FC236}">
                  <a16:creationId xmlns:a16="http://schemas.microsoft.com/office/drawing/2014/main" id="{2EDED05B-D193-974E-89A3-5EED909EF8DB}"/>
                </a:ext>
              </a:extLst>
            </p:cNvPr>
            <p:cNvSpPr/>
            <p:nvPr/>
          </p:nvSpPr>
          <p:spPr>
            <a:xfrm>
              <a:off x="1219200" y="4876798"/>
              <a:ext cx="5181599" cy="1384996"/>
            </a:xfrm>
            <a:prstGeom prst="wedgeRectCallout">
              <a:avLst>
                <a:gd name="adj1" fmla="val -33562"/>
                <a:gd name="adj2" fmla="val 18081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3538365-2EA6-8043-B029-B244BEDEB74E}"/>
                </a:ext>
              </a:extLst>
            </p:cNvPr>
            <p:cNvSpPr txBox="1"/>
            <p:nvPr/>
          </p:nvSpPr>
          <p:spPr>
            <a:xfrm>
              <a:off x="1219205" y="481358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Sense the channel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5EB5BED-93B9-0D43-9BB3-90215115E29C}"/>
              </a:ext>
            </a:extLst>
          </p:cNvPr>
          <p:cNvSpPr txBox="1"/>
          <p:nvPr/>
        </p:nvSpPr>
        <p:spPr>
          <a:xfrm>
            <a:off x="7561373" y="2600626"/>
            <a:ext cx="2533869" cy="461665"/>
          </a:xfrm>
          <a:prstGeom prst="rect">
            <a:avLst/>
          </a:prstGeom>
          <a:solidFill>
            <a:srgbClr val="92D050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Transmit 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DB7ED9-FD88-F648-BE96-8BCECEBA4C6C}"/>
              </a:ext>
            </a:extLst>
          </p:cNvPr>
          <p:cNvCxnSpPr/>
          <p:nvPr/>
        </p:nvCxnSpPr>
        <p:spPr>
          <a:xfrm>
            <a:off x="3080846" y="4242389"/>
            <a:ext cx="745399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474F7F1-D675-0046-9E87-0A477B0F635A}"/>
              </a:ext>
            </a:extLst>
          </p:cNvPr>
          <p:cNvSpPr txBox="1"/>
          <p:nvPr/>
        </p:nvSpPr>
        <p:spPr>
          <a:xfrm>
            <a:off x="1586961" y="4011556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Sender 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3E8E43-E36D-CB43-8F22-CCA9000A23CA}"/>
              </a:ext>
            </a:extLst>
          </p:cNvPr>
          <p:cNvCxnSpPr/>
          <p:nvPr/>
        </p:nvCxnSpPr>
        <p:spPr>
          <a:xfrm>
            <a:off x="3078408" y="5428932"/>
            <a:ext cx="745399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1C7B1F0-BED2-AD49-8D7D-2B4D634FA366}"/>
              </a:ext>
            </a:extLst>
          </p:cNvPr>
          <p:cNvSpPr txBox="1"/>
          <p:nvPr/>
        </p:nvSpPr>
        <p:spPr>
          <a:xfrm>
            <a:off x="1584523" y="5198099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Sender 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D9CFE4-B3AB-4E4F-836E-521C4C6AB9AA}"/>
              </a:ext>
            </a:extLst>
          </p:cNvPr>
          <p:cNvSpPr/>
          <p:nvPr/>
        </p:nvSpPr>
        <p:spPr>
          <a:xfrm>
            <a:off x="3324328" y="2611149"/>
            <a:ext cx="1658996" cy="31281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Channel Busy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8C412F-0603-0C42-9040-AF9963786F1A}"/>
              </a:ext>
            </a:extLst>
          </p:cNvPr>
          <p:cNvSpPr txBox="1"/>
          <p:nvPr/>
        </p:nvSpPr>
        <p:spPr>
          <a:xfrm>
            <a:off x="6599237" y="3713555"/>
            <a:ext cx="1699863" cy="461665"/>
          </a:xfrm>
          <a:prstGeom prst="rect">
            <a:avLst/>
          </a:prstGeom>
          <a:gradFill>
            <a:gsLst>
              <a:gs pos="0">
                <a:schemeClr val="bg1"/>
              </a:gs>
              <a:gs pos="58000">
                <a:schemeClr val="accent3"/>
              </a:gs>
            </a:gsLst>
            <a:lin ang="2700000" scaled="0"/>
          </a:gradFill>
          <a:ln w="381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Contention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B39089-2283-4746-9A7B-A1C912E259FA}"/>
              </a:ext>
            </a:extLst>
          </p:cNvPr>
          <p:cNvSpPr txBox="1"/>
          <p:nvPr/>
        </p:nvSpPr>
        <p:spPr>
          <a:xfrm>
            <a:off x="6979178" y="4890084"/>
            <a:ext cx="721207" cy="461665"/>
          </a:xfrm>
          <a:prstGeom prst="rect">
            <a:avLst/>
          </a:prstGeom>
          <a:gradFill>
            <a:gsLst>
              <a:gs pos="0">
                <a:schemeClr val="bg1"/>
              </a:gs>
              <a:gs pos="58000">
                <a:schemeClr val="accent3"/>
              </a:gs>
            </a:gsLst>
            <a:lin ang="2700000" scaled="0"/>
          </a:gradFill>
          <a:ln w="381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12675D-B40F-E642-B3A8-6E1B0465922B}"/>
              </a:ext>
            </a:extLst>
          </p:cNvPr>
          <p:cNvGrpSpPr/>
          <p:nvPr/>
        </p:nvGrpSpPr>
        <p:grpSpPr>
          <a:xfrm flipH="1">
            <a:off x="4751981" y="1441789"/>
            <a:ext cx="3210345" cy="498826"/>
            <a:chOff x="1219200" y="4813589"/>
            <a:chExt cx="5181605" cy="1448205"/>
          </a:xfrm>
        </p:grpSpPr>
        <p:sp>
          <p:nvSpPr>
            <p:cNvPr id="27" name="Rectangular Callout 26">
              <a:extLst>
                <a:ext uri="{FF2B5EF4-FFF2-40B4-BE49-F238E27FC236}">
                  <a16:creationId xmlns:a16="http://schemas.microsoft.com/office/drawing/2014/main" id="{1A661A42-BA25-054D-B0B8-68B733B0AAE8}"/>
                </a:ext>
              </a:extLst>
            </p:cNvPr>
            <p:cNvSpPr/>
            <p:nvPr/>
          </p:nvSpPr>
          <p:spPr>
            <a:xfrm>
              <a:off x="1219200" y="4876798"/>
              <a:ext cx="5181599" cy="1384996"/>
            </a:xfrm>
            <a:prstGeom prst="wedgeRectCallout">
              <a:avLst>
                <a:gd name="adj1" fmla="val -33901"/>
                <a:gd name="adj2" fmla="val 16941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F918199-9CBC-634D-B0EB-80DDFCB1EC2B}"/>
                </a:ext>
              </a:extLst>
            </p:cNvPr>
            <p:cNvSpPr txBox="1"/>
            <p:nvPr/>
          </p:nvSpPr>
          <p:spPr>
            <a:xfrm>
              <a:off x="1219205" y="481358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Sense the channel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C9D1CB-6CC8-D14A-917D-0C336213B31B}"/>
              </a:ext>
            </a:extLst>
          </p:cNvPr>
          <p:cNvGrpSpPr/>
          <p:nvPr/>
        </p:nvGrpSpPr>
        <p:grpSpPr>
          <a:xfrm flipH="1">
            <a:off x="5739296" y="1441789"/>
            <a:ext cx="3210345" cy="498826"/>
            <a:chOff x="1219200" y="4813589"/>
            <a:chExt cx="5181605" cy="1448205"/>
          </a:xfrm>
        </p:grpSpPr>
        <p:sp>
          <p:nvSpPr>
            <p:cNvPr id="30" name="Rectangular Callout 29">
              <a:extLst>
                <a:ext uri="{FF2B5EF4-FFF2-40B4-BE49-F238E27FC236}">
                  <a16:creationId xmlns:a16="http://schemas.microsoft.com/office/drawing/2014/main" id="{3621ACBF-D8AA-9748-80F6-A506FBD4A5C5}"/>
                </a:ext>
              </a:extLst>
            </p:cNvPr>
            <p:cNvSpPr/>
            <p:nvPr/>
          </p:nvSpPr>
          <p:spPr>
            <a:xfrm>
              <a:off x="1219200" y="4876798"/>
              <a:ext cx="5181599" cy="1384996"/>
            </a:xfrm>
            <a:prstGeom prst="wedgeRectCallout">
              <a:avLst>
                <a:gd name="adj1" fmla="val -29154"/>
                <a:gd name="adj2" fmla="val 40216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8733C9B-6094-1B43-A64D-A4CC46347FF2}"/>
                </a:ext>
              </a:extLst>
            </p:cNvPr>
            <p:cNvSpPr txBox="1"/>
            <p:nvPr/>
          </p:nvSpPr>
          <p:spPr>
            <a:xfrm>
              <a:off x="1219205" y="481358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Sense the channel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759162A-5C25-8347-81E3-563F765D07CE}"/>
              </a:ext>
            </a:extLst>
          </p:cNvPr>
          <p:cNvGrpSpPr/>
          <p:nvPr/>
        </p:nvGrpSpPr>
        <p:grpSpPr>
          <a:xfrm flipH="1">
            <a:off x="6357155" y="6046325"/>
            <a:ext cx="3210345" cy="498826"/>
            <a:chOff x="1219200" y="4813589"/>
            <a:chExt cx="5181605" cy="1448205"/>
          </a:xfrm>
        </p:grpSpPr>
        <p:sp>
          <p:nvSpPr>
            <p:cNvPr id="33" name="Rectangular Callout 32">
              <a:extLst>
                <a:ext uri="{FF2B5EF4-FFF2-40B4-BE49-F238E27FC236}">
                  <a16:creationId xmlns:a16="http://schemas.microsoft.com/office/drawing/2014/main" id="{C795162B-3E3F-7141-866E-03E2CAA4B06E}"/>
                </a:ext>
              </a:extLst>
            </p:cNvPr>
            <p:cNvSpPr/>
            <p:nvPr/>
          </p:nvSpPr>
          <p:spPr>
            <a:xfrm>
              <a:off x="1219200" y="4876798"/>
              <a:ext cx="5181599" cy="1384996"/>
            </a:xfrm>
            <a:prstGeom prst="wedgeRectCallout">
              <a:avLst>
                <a:gd name="adj1" fmla="val 8145"/>
                <a:gd name="adj2" fmla="val -17971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B854CF-E80D-4143-97B5-DF2838A99050}"/>
                </a:ext>
              </a:extLst>
            </p:cNvPr>
            <p:cNvSpPr txBox="1"/>
            <p:nvPr/>
          </p:nvSpPr>
          <p:spPr>
            <a:xfrm>
              <a:off x="1219205" y="481358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Sense the channel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499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animBg="1"/>
      <p:bldP spid="18" grpId="0" animBg="1"/>
      <p:bldP spid="24" grpId="0" animBg="1"/>
      <p:bldP spid="2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E57F-F262-0541-89EF-5175D204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is complicated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2D534-8DAB-1D43-BA6E-58A357F38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We’ve only scratched the surface of 802.11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Association – how do clients connect to access points?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Scanning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What about roaming?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Variable sending rates to combat noisy channels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Infrastructure vs. ad-hoc vs. point-to-point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Mesh networks and mesh routing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Power saving optimizations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How do you sleep and also guarantee no lost messages?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Security and encryption (WEP, WAP, 802.11x)</a:t>
            </a:r>
          </a:p>
          <a:p>
            <a:r>
              <a:rPr lang="en-US" dirty="0">
                <a:solidFill>
                  <a:schemeClr val="bg1"/>
                </a:solidFill>
              </a:rPr>
              <a:t>You can have multiple courses in wireless networking…</a:t>
            </a:r>
          </a:p>
        </p:txBody>
      </p:sp>
    </p:spTree>
    <p:extLst>
      <p:ext uri="{BB962C8B-B14F-4D97-AF65-F5344CB8AC3E}">
        <p14:creationId xmlns:p14="http://schemas.microsoft.com/office/powerpoint/2010/main" val="28632539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E57F-F262-0541-89EF-5175D204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is complicated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2D534-8DAB-1D43-BA6E-58A357F38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We’ve only scratched the surface of 802.11</a:t>
            </a:r>
          </a:p>
          <a:p>
            <a:pPr lvl="1"/>
            <a:r>
              <a:rPr lang="en-US" dirty="0"/>
              <a:t>Association – how do clients connect to access points?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Scanning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What about roaming?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Variable sending rates to combat noisy channels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Infrastructure vs. ad-hoc vs. point-to-point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Mesh networks and mesh routing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Power saving optimizations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How do you sleep and also guarantee no lost messages?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Security and encryption (WEP, WAP, 802.11x)</a:t>
            </a:r>
          </a:p>
          <a:p>
            <a:r>
              <a:rPr lang="en-US" dirty="0">
                <a:solidFill>
                  <a:schemeClr val="bg1"/>
                </a:solidFill>
              </a:rPr>
              <a:t>You can have multiple courses in wireless networking…</a:t>
            </a:r>
          </a:p>
        </p:txBody>
      </p:sp>
    </p:spTree>
    <p:extLst>
      <p:ext uri="{BB962C8B-B14F-4D97-AF65-F5344CB8AC3E}">
        <p14:creationId xmlns:p14="http://schemas.microsoft.com/office/powerpoint/2010/main" val="212446211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E57F-F262-0541-89EF-5175D204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is complicated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2D534-8DAB-1D43-BA6E-58A357F38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We’ve only scratched the surface of 802.11</a:t>
            </a:r>
          </a:p>
          <a:p>
            <a:pPr lvl="1"/>
            <a:r>
              <a:rPr lang="en-US" dirty="0"/>
              <a:t>Association – how do clients connect to access points?</a:t>
            </a:r>
          </a:p>
          <a:p>
            <a:pPr lvl="2"/>
            <a:r>
              <a:rPr lang="en-US" dirty="0"/>
              <a:t>Scanning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What about roaming?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Variable sending rates to combat noisy channels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Infrastructure vs. ad-hoc vs. point-to-point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Mesh networks and mesh routing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Power saving optimizations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How do you sleep and also guarantee no lost messages?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Security and encryption (WEP, WAP, 802.11x)</a:t>
            </a:r>
          </a:p>
          <a:p>
            <a:r>
              <a:rPr lang="en-US" dirty="0">
                <a:solidFill>
                  <a:schemeClr val="bg1"/>
                </a:solidFill>
              </a:rPr>
              <a:t>You can have multiple courses in wireless networking…</a:t>
            </a:r>
          </a:p>
        </p:txBody>
      </p:sp>
    </p:spTree>
    <p:extLst>
      <p:ext uri="{BB962C8B-B14F-4D97-AF65-F5344CB8AC3E}">
        <p14:creationId xmlns:p14="http://schemas.microsoft.com/office/powerpoint/2010/main" val="25086034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E57F-F262-0541-89EF-5175D204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is complicated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2D534-8DAB-1D43-BA6E-58A357F38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We’ve only scratched the surface of 802.11</a:t>
            </a:r>
          </a:p>
          <a:p>
            <a:pPr lvl="1"/>
            <a:r>
              <a:rPr lang="en-US" dirty="0"/>
              <a:t>Association – how do clients connect to access points?</a:t>
            </a:r>
          </a:p>
          <a:p>
            <a:pPr lvl="2"/>
            <a:r>
              <a:rPr lang="en-US" dirty="0"/>
              <a:t>Scanning</a:t>
            </a:r>
          </a:p>
          <a:p>
            <a:pPr lvl="2"/>
            <a:r>
              <a:rPr lang="en-US" dirty="0"/>
              <a:t>What about roaming?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Variable sending rates to combat noisy channels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Infrastructure vs. ad-hoc vs. point-to-point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Mesh networks and mesh routing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Power saving optimizations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How do you sleep and also guarantee no lost messages?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Security and encryption (WEP, WAP, 802.11x)</a:t>
            </a:r>
          </a:p>
          <a:p>
            <a:r>
              <a:rPr lang="en-US" dirty="0">
                <a:solidFill>
                  <a:schemeClr val="bg1"/>
                </a:solidFill>
              </a:rPr>
              <a:t>You can have multiple courses in wireless networking…</a:t>
            </a:r>
          </a:p>
        </p:txBody>
      </p:sp>
    </p:spTree>
    <p:extLst>
      <p:ext uri="{BB962C8B-B14F-4D97-AF65-F5344CB8AC3E}">
        <p14:creationId xmlns:p14="http://schemas.microsoft.com/office/powerpoint/2010/main" val="16801691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E57F-F262-0541-89EF-5175D204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is complicated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2D534-8DAB-1D43-BA6E-58A357F38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We’ve only scratched the surface of 802.11</a:t>
            </a:r>
          </a:p>
          <a:p>
            <a:pPr lvl="1"/>
            <a:r>
              <a:rPr lang="en-US" dirty="0"/>
              <a:t>Association – how do clients connect to access points?</a:t>
            </a:r>
          </a:p>
          <a:p>
            <a:pPr lvl="2"/>
            <a:r>
              <a:rPr lang="en-US" dirty="0"/>
              <a:t>Scanning</a:t>
            </a:r>
          </a:p>
          <a:p>
            <a:pPr lvl="2"/>
            <a:r>
              <a:rPr lang="en-US" dirty="0"/>
              <a:t>What about roaming?</a:t>
            </a:r>
          </a:p>
          <a:p>
            <a:pPr lvl="1"/>
            <a:r>
              <a:rPr lang="en-US" dirty="0"/>
              <a:t>Variable sending rates to combat noisy channels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Infrastructure vs. ad-hoc vs. point-to-point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Mesh networks and mesh routing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Power saving optimizations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How do you sleep and also guarantee no lost messages?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Security and encryption (WEP, WAP, 802.11x)</a:t>
            </a:r>
          </a:p>
          <a:p>
            <a:r>
              <a:rPr lang="en-US" dirty="0">
                <a:solidFill>
                  <a:schemeClr val="bg1"/>
                </a:solidFill>
              </a:rPr>
              <a:t>You can have multiple courses in wireless networking…</a:t>
            </a:r>
          </a:p>
        </p:txBody>
      </p:sp>
    </p:spTree>
    <p:extLst>
      <p:ext uri="{BB962C8B-B14F-4D97-AF65-F5344CB8AC3E}">
        <p14:creationId xmlns:p14="http://schemas.microsoft.com/office/powerpoint/2010/main" val="16855158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E57F-F262-0541-89EF-5175D204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is complicated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2D534-8DAB-1D43-BA6E-58A357F38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We’ve only scratched the surface of 802.11</a:t>
            </a:r>
          </a:p>
          <a:p>
            <a:pPr lvl="1"/>
            <a:r>
              <a:rPr lang="en-US" dirty="0"/>
              <a:t>Association – how do clients connect to access points?</a:t>
            </a:r>
          </a:p>
          <a:p>
            <a:pPr lvl="2"/>
            <a:r>
              <a:rPr lang="en-US" dirty="0"/>
              <a:t>Scanning</a:t>
            </a:r>
          </a:p>
          <a:p>
            <a:pPr lvl="2"/>
            <a:r>
              <a:rPr lang="en-US" dirty="0"/>
              <a:t>What about roaming?</a:t>
            </a:r>
          </a:p>
          <a:p>
            <a:pPr lvl="1"/>
            <a:r>
              <a:rPr lang="en-US" dirty="0"/>
              <a:t>Variable sending rates to combat noisy channels</a:t>
            </a:r>
          </a:p>
          <a:p>
            <a:pPr lvl="1"/>
            <a:r>
              <a:rPr lang="en-US" dirty="0"/>
              <a:t>Infrastructure vs. ad-hoc vs. point-to-point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Mesh networks and mesh routing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Power saving optimizations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How do you sleep and also guarantee no lost messages?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Security and encryption (WEP, WAP, 802.11x)</a:t>
            </a:r>
          </a:p>
          <a:p>
            <a:r>
              <a:rPr lang="en-US" dirty="0">
                <a:solidFill>
                  <a:schemeClr val="bg1"/>
                </a:solidFill>
              </a:rPr>
              <a:t>You can have multiple courses in wireless networking…</a:t>
            </a:r>
          </a:p>
        </p:txBody>
      </p:sp>
    </p:spTree>
    <p:extLst>
      <p:ext uri="{BB962C8B-B14F-4D97-AF65-F5344CB8AC3E}">
        <p14:creationId xmlns:p14="http://schemas.microsoft.com/office/powerpoint/2010/main" val="2972956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841F-DEC1-9545-9A99-9EAB3BD4E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Media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4F033-212B-EB4A-9659-E42BBD745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Channel partitioning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Divide the resource into small pieces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Allocate each piece to one host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Example: Time Division Multi-Access (TDMA) cellular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Example: Frequency Division Multi-Access (FDMA) cellular</a:t>
            </a:r>
          </a:p>
          <a:p>
            <a:r>
              <a:rPr lang="en-US" dirty="0">
                <a:solidFill>
                  <a:schemeClr val="bg1"/>
                </a:solidFill>
              </a:rPr>
              <a:t>Taking turns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Tightly coordinate shared access to avoid collisions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Example: Token ring networks</a:t>
            </a:r>
          </a:p>
          <a:p>
            <a:r>
              <a:rPr lang="en-US" dirty="0">
                <a:solidFill>
                  <a:schemeClr val="bg1"/>
                </a:solidFill>
              </a:rPr>
              <a:t>Contention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Allow collisions, but use strategies to recover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Examples: Ethernet, </a:t>
            </a:r>
            <a:r>
              <a:rPr lang="en-US" dirty="0" err="1">
                <a:solidFill>
                  <a:schemeClr val="bg1"/>
                </a:solidFill>
              </a:rPr>
              <a:t>WiFi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79992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E57F-F262-0541-89EF-5175D204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is complicated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2D534-8DAB-1D43-BA6E-58A357F38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We’ve only scratched the surface of 802.11</a:t>
            </a:r>
          </a:p>
          <a:p>
            <a:pPr lvl="1"/>
            <a:r>
              <a:rPr lang="en-US" dirty="0"/>
              <a:t>Association – how do clients connect to access points?</a:t>
            </a:r>
          </a:p>
          <a:p>
            <a:pPr lvl="2"/>
            <a:r>
              <a:rPr lang="en-US" dirty="0"/>
              <a:t>Scanning</a:t>
            </a:r>
          </a:p>
          <a:p>
            <a:pPr lvl="2"/>
            <a:r>
              <a:rPr lang="en-US" dirty="0"/>
              <a:t>What about roaming?</a:t>
            </a:r>
          </a:p>
          <a:p>
            <a:pPr lvl="1"/>
            <a:r>
              <a:rPr lang="en-US" dirty="0"/>
              <a:t>Variable sending rates to combat noisy channels</a:t>
            </a:r>
          </a:p>
          <a:p>
            <a:pPr lvl="1"/>
            <a:r>
              <a:rPr lang="en-US" dirty="0"/>
              <a:t>Infrastructure vs. ad-hoc vs. point-to-point</a:t>
            </a:r>
          </a:p>
          <a:p>
            <a:pPr lvl="2"/>
            <a:r>
              <a:rPr lang="en-US" dirty="0"/>
              <a:t>Mesh networks and mesh routing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Power saving optimizations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How do you sleep and also guarantee no lost messages?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Security and encryption (WEP, WAP, 802.11x)</a:t>
            </a:r>
          </a:p>
          <a:p>
            <a:r>
              <a:rPr lang="en-US" dirty="0">
                <a:solidFill>
                  <a:schemeClr val="bg1"/>
                </a:solidFill>
              </a:rPr>
              <a:t>You can have multiple courses in wireless networking…</a:t>
            </a:r>
          </a:p>
        </p:txBody>
      </p:sp>
    </p:spTree>
    <p:extLst>
      <p:ext uri="{BB962C8B-B14F-4D97-AF65-F5344CB8AC3E}">
        <p14:creationId xmlns:p14="http://schemas.microsoft.com/office/powerpoint/2010/main" val="79018741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E57F-F262-0541-89EF-5175D204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is complicated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2D534-8DAB-1D43-BA6E-58A357F38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We’ve only scratched the surface of 802.11</a:t>
            </a:r>
          </a:p>
          <a:p>
            <a:pPr lvl="1"/>
            <a:r>
              <a:rPr lang="en-US" dirty="0"/>
              <a:t>Association – how do clients connect to access points?</a:t>
            </a:r>
          </a:p>
          <a:p>
            <a:pPr lvl="2"/>
            <a:r>
              <a:rPr lang="en-US" dirty="0"/>
              <a:t>Scanning</a:t>
            </a:r>
          </a:p>
          <a:p>
            <a:pPr lvl="2"/>
            <a:r>
              <a:rPr lang="en-US" dirty="0"/>
              <a:t>What about roaming?</a:t>
            </a:r>
          </a:p>
          <a:p>
            <a:pPr lvl="1"/>
            <a:r>
              <a:rPr lang="en-US" dirty="0"/>
              <a:t>Variable sending rates to combat noisy channels</a:t>
            </a:r>
          </a:p>
          <a:p>
            <a:pPr lvl="1"/>
            <a:r>
              <a:rPr lang="en-US" dirty="0"/>
              <a:t>Infrastructure vs. ad-hoc vs. point-to-point</a:t>
            </a:r>
          </a:p>
          <a:p>
            <a:pPr lvl="2"/>
            <a:r>
              <a:rPr lang="en-US" dirty="0"/>
              <a:t>Mesh networks and mesh routing</a:t>
            </a:r>
          </a:p>
          <a:p>
            <a:pPr lvl="1"/>
            <a:r>
              <a:rPr lang="en-US" dirty="0"/>
              <a:t>Power saving optimizations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How do you sleep and also guarantee no lost messages?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Security and encryption (WEP, WAP, 802.11x)</a:t>
            </a:r>
          </a:p>
          <a:p>
            <a:r>
              <a:rPr lang="en-US" dirty="0">
                <a:solidFill>
                  <a:schemeClr val="bg1"/>
                </a:solidFill>
              </a:rPr>
              <a:t>You can have multiple courses in wireless networking…</a:t>
            </a:r>
          </a:p>
        </p:txBody>
      </p:sp>
    </p:spTree>
    <p:extLst>
      <p:ext uri="{BB962C8B-B14F-4D97-AF65-F5344CB8AC3E}">
        <p14:creationId xmlns:p14="http://schemas.microsoft.com/office/powerpoint/2010/main" val="69057370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E57F-F262-0541-89EF-5175D204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is complicated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2D534-8DAB-1D43-BA6E-58A357F38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We’ve only scratched the surface of 802.11</a:t>
            </a:r>
          </a:p>
          <a:p>
            <a:pPr lvl="1"/>
            <a:r>
              <a:rPr lang="en-US" dirty="0"/>
              <a:t>Association – how do clients connect to access points?</a:t>
            </a:r>
          </a:p>
          <a:p>
            <a:pPr lvl="2"/>
            <a:r>
              <a:rPr lang="en-US" dirty="0"/>
              <a:t>Scanning</a:t>
            </a:r>
          </a:p>
          <a:p>
            <a:pPr lvl="2"/>
            <a:r>
              <a:rPr lang="en-US" dirty="0"/>
              <a:t>What about roaming?</a:t>
            </a:r>
          </a:p>
          <a:p>
            <a:pPr lvl="1"/>
            <a:r>
              <a:rPr lang="en-US" dirty="0"/>
              <a:t>Variable sending rates to combat noisy channels</a:t>
            </a:r>
          </a:p>
          <a:p>
            <a:pPr lvl="1"/>
            <a:r>
              <a:rPr lang="en-US" dirty="0"/>
              <a:t>Infrastructure vs. ad-hoc vs. point-to-point</a:t>
            </a:r>
          </a:p>
          <a:p>
            <a:pPr lvl="2"/>
            <a:r>
              <a:rPr lang="en-US" dirty="0"/>
              <a:t>Mesh networks and mesh routing</a:t>
            </a:r>
          </a:p>
          <a:p>
            <a:pPr lvl="1"/>
            <a:r>
              <a:rPr lang="en-US" dirty="0"/>
              <a:t>Power saving optimizations</a:t>
            </a:r>
          </a:p>
          <a:p>
            <a:pPr lvl="2"/>
            <a:r>
              <a:rPr lang="en-US" dirty="0"/>
              <a:t>How do you sleep and also guarantee no lost messages?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Security and encryption (WEP, WAP, 802.11x)</a:t>
            </a:r>
          </a:p>
          <a:p>
            <a:r>
              <a:rPr lang="en-US" dirty="0">
                <a:solidFill>
                  <a:schemeClr val="bg1"/>
                </a:solidFill>
              </a:rPr>
              <a:t>You can have multiple courses in wireless networking…</a:t>
            </a:r>
          </a:p>
        </p:txBody>
      </p:sp>
    </p:spTree>
    <p:extLst>
      <p:ext uri="{BB962C8B-B14F-4D97-AF65-F5344CB8AC3E}">
        <p14:creationId xmlns:p14="http://schemas.microsoft.com/office/powerpoint/2010/main" val="157738195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E57F-F262-0541-89EF-5175D204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is complicated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2D534-8DAB-1D43-BA6E-58A357F38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We’ve only scratched the surface of 802.11</a:t>
            </a:r>
          </a:p>
          <a:p>
            <a:pPr lvl="1"/>
            <a:r>
              <a:rPr lang="en-US" dirty="0"/>
              <a:t>Association – how do clients connect to access points?</a:t>
            </a:r>
          </a:p>
          <a:p>
            <a:pPr lvl="2"/>
            <a:r>
              <a:rPr lang="en-US" dirty="0"/>
              <a:t>Scanning</a:t>
            </a:r>
          </a:p>
          <a:p>
            <a:pPr lvl="2"/>
            <a:r>
              <a:rPr lang="en-US" dirty="0"/>
              <a:t>What about roaming?</a:t>
            </a:r>
          </a:p>
          <a:p>
            <a:pPr lvl="1"/>
            <a:r>
              <a:rPr lang="en-US" dirty="0"/>
              <a:t>Variable sending rates to combat noisy channels</a:t>
            </a:r>
          </a:p>
          <a:p>
            <a:pPr lvl="1"/>
            <a:r>
              <a:rPr lang="en-US" dirty="0"/>
              <a:t>Infrastructure vs. ad-hoc vs. point-to-point</a:t>
            </a:r>
          </a:p>
          <a:p>
            <a:pPr lvl="2"/>
            <a:r>
              <a:rPr lang="en-US" dirty="0"/>
              <a:t>Mesh networks and mesh routing</a:t>
            </a:r>
          </a:p>
          <a:p>
            <a:pPr lvl="1"/>
            <a:r>
              <a:rPr lang="en-US" dirty="0"/>
              <a:t>Power saving optimizations</a:t>
            </a:r>
          </a:p>
          <a:p>
            <a:pPr lvl="2"/>
            <a:r>
              <a:rPr lang="en-US" dirty="0"/>
              <a:t>How do you sleep and also guarantee no lost messages?</a:t>
            </a:r>
          </a:p>
          <a:p>
            <a:pPr lvl="1"/>
            <a:r>
              <a:rPr lang="en-US" dirty="0"/>
              <a:t>Security and encryption (WEP, WAP, 802.11x)</a:t>
            </a:r>
          </a:p>
          <a:p>
            <a:r>
              <a:rPr lang="en-US" dirty="0">
                <a:solidFill>
                  <a:schemeClr val="bg1"/>
                </a:solidFill>
              </a:rPr>
              <a:t>You can have multiple courses in wireless networking…</a:t>
            </a:r>
          </a:p>
        </p:txBody>
      </p:sp>
    </p:spTree>
    <p:extLst>
      <p:ext uri="{BB962C8B-B14F-4D97-AF65-F5344CB8AC3E}">
        <p14:creationId xmlns:p14="http://schemas.microsoft.com/office/powerpoint/2010/main" val="79273329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E57F-F262-0541-89EF-5175D204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is complicated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2D534-8DAB-1D43-BA6E-58A357F38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We’ve only scratched the surface of 802.11</a:t>
            </a:r>
          </a:p>
          <a:p>
            <a:pPr lvl="1"/>
            <a:r>
              <a:rPr lang="en-US" dirty="0"/>
              <a:t>Association – how do clients connect to access points?</a:t>
            </a:r>
          </a:p>
          <a:p>
            <a:pPr lvl="2"/>
            <a:r>
              <a:rPr lang="en-US" dirty="0"/>
              <a:t>Scanning</a:t>
            </a:r>
          </a:p>
          <a:p>
            <a:pPr lvl="2"/>
            <a:r>
              <a:rPr lang="en-US" dirty="0"/>
              <a:t>What about roaming?</a:t>
            </a:r>
          </a:p>
          <a:p>
            <a:pPr lvl="1"/>
            <a:r>
              <a:rPr lang="en-US" dirty="0"/>
              <a:t>Variable sending rates to combat noisy channels</a:t>
            </a:r>
          </a:p>
          <a:p>
            <a:pPr lvl="1"/>
            <a:r>
              <a:rPr lang="en-US" dirty="0"/>
              <a:t>Infrastructure vs. ad-hoc vs. point-to-point</a:t>
            </a:r>
          </a:p>
          <a:p>
            <a:pPr lvl="2"/>
            <a:r>
              <a:rPr lang="en-US" dirty="0"/>
              <a:t>Mesh networks and mesh routing</a:t>
            </a:r>
          </a:p>
          <a:p>
            <a:pPr lvl="1"/>
            <a:r>
              <a:rPr lang="en-US" dirty="0"/>
              <a:t>Power saving optimizations</a:t>
            </a:r>
          </a:p>
          <a:p>
            <a:pPr lvl="2"/>
            <a:r>
              <a:rPr lang="en-US" dirty="0"/>
              <a:t>How do you sleep and also guarantee no lost messages?</a:t>
            </a:r>
          </a:p>
          <a:p>
            <a:pPr lvl="1"/>
            <a:r>
              <a:rPr lang="en-US" dirty="0"/>
              <a:t>Security and encryption (WEP, WAP, 802.11x)</a:t>
            </a:r>
          </a:p>
          <a:p>
            <a:r>
              <a:rPr lang="en-US" dirty="0"/>
              <a:t>You can have multiple courses in wireless networking…</a:t>
            </a:r>
          </a:p>
        </p:txBody>
      </p:sp>
    </p:spTree>
    <p:extLst>
      <p:ext uri="{BB962C8B-B14F-4D97-AF65-F5344CB8AC3E}">
        <p14:creationId xmlns:p14="http://schemas.microsoft.com/office/powerpoint/2010/main" val="15814438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976</TotalTime>
  <Words>5896</Words>
  <Application>Microsoft Macintosh PowerPoint</Application>
  <PresentationFormat>Widescreen</PresentationFormat>
  <Paragraphs>1017</Paragraphs>
  <Slides>94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1" baseType="lpstr">
      <vt:lpstr>Arial</vt:lpstr>
      <vt:lpstr>Calibri</vt:lpstr>
      <vt:lpstr>Gill Sans MT</vt:lpstr>
      <vt:lpstr>Tw Cen MT</vt:lpstr>
      <vt:lpstr>Wingdings</vt:lpstr>
      <vt:lpstr>Wingdings 2</vt:lpstr>
      <vt:lpstr>Gallery</vt:lpstr>
      <vt:lpstr>CS 334 / CS 534 Networking</vt:lpstr>
      <vt:lpstr>What is Media Access?</vt:lpstr>
      <vt:lpstr>What is Media Access?</vt:lpstr>
      <vt:lpstr>What is Media Access?</vt:lpstr>
      <vt:lpstr>What is Media Access?</vt:lpstr>
      <vt:lpstr>What is Media Access?</vt:lpstr>
      <vt:lpstr>What is Media Access?</vt:lpstr>
      <vt:lpstr>What is Media Access?</vt:lpstr>
      <vt:lpstr>Strategies for Media Access</vt:lpstr>
      <vt:lpstr>Strategies for Media Access</vt:lpstr>
      <vt:lpstr>Strategies for Media Access</vt:lpstr>
      <vt:lpstr>Strategies for Media Access</vt:lpstr>
      <vt:lpstr>Strategies for Media Access</vt:lpstr>
      <vt:lpstr>Strategies for Media Access</vt:lpstr>
      <vt:lpstr>Strategies for Media Access</vt:lpstr>
      <vt:lpstr>Strategies for Media Access</vt:lpstr>
      <vt:lpstr>Strategies for Media Access</vt:lpstr>
      <vt:lpstr>Strategies for Media Access</vt:lpstr>
      <vt:lpstr>Strategies for Media Access</vt:lpstr>
      <vt:lpstr>Strategies for Media Access</vt:lpstr>
      <vt:lpstr>Contention MAC Goals</vt:lpstr>
      <vt:lpstr>Contention MAC Goals</vt:lpstr>
      <vt:lpstr>Contention MAC Goals</vt:lpstr>
      <vt:lpstr>Contention MAC Goals</vt:lpstr>
      <vt:lpstr>Contention MAC Goals</vt:lpstr>
      <vt:lpstr>Contention MAC Goals</vt:lpstr>
      <vt:lpstr>Contention MAC Goals</vt:lpstr>
      <vt:lpstr>Contention MAC Goals</vt:lpstr>
      <vt:lpstr>Contention MAC Goals</vt:lpstr>
      <vt:lpstr>Contention MAC Goals</vt:lpstr>
      <vt:lpstr>Contention Protocol Evolution</vt:lpstr>
      <vt:lpstr>Contention Protocol Evolution</vt:lpstr>
      <vt:lpstr>Contention Protocol Evolution</vt:lpstr>
      <vt:lpstr>Contention Protocol Evolution</vt:lpstr>
      <vt:lpstr>Contention Protocol Evolution</vt:lpstr>
      <vt:lpstr>Contention Protocol Evolution</vt:lpstr>
      <vt:lpstr>Contention Protocol Evolution</vt:lpstr>
      <vt:lpstr>Contention Protocol Evolution</vt:lpstr>
      <vt:lpstr>Contention Protocol Evolution</vt:lpstr>
      <vt:lpstr>ALOHA</vt:lpstr>
      <vt:lpstr>Tradeoffs vs. TDMA</vt:lpstr>
      <vt:lpstr>Slotted ALOHA</vt:lpstr>
      <vt:lpstr>802.3 Ethernet</vt:lpstr>
      <vt:lpstr>Broadcast Ethernet</vt:lpstr>
      <vt:lpstr>CSMA/CD</vt:lpstr>
      <vt:lpstr>CSMA/CD Collisions</vt:lpstr>
      <vt:lpstr>Exponential Backoff</vt:lpstr>
      <vt:lpstr>Exponential Backoff</vt:lpstr>
      <vt:lpstr>Minimum Packet Sizes</vt:lpstr>
      <vt:lpstr>Exponential Backoff, Revisited</vt:lpstr>
      <vt:lpstr>Exponential Backoff, Revisited</vt:lpstr>
      <vt:lpstr>Exponential Backoff, Revisited</vt:lpstr>
      <vt:lpstr>Exponential Backoff, Revisited</vt:lpstr>
      <vt:lpstr>Exponential Backoff, Revisited</vt:lpstr>
      <vt:lpstr>Maximum Packet Size</vt:lpstr>
      <vt:lpstr>Maximum Packet Size</vt:lpstr>
      <vt:lpstr>Maximum Packet Size</vt:lpstr>
      <vt:lpstr>Maximum Packet Size</vt:lpstr>
      <vt:lpstr>Maximum Packet Size</vt:lpstr>
      <vt:lpstr>Maximum Packet Size</vt:lpstr>
      <vt:lpstr>Maximum Packet Size</vt:lpstr>
      <vt:lpstr>Long Live Ethernet!</vt:lpstr>
      <vt:lpstr>Long Live Ethernet!</vt:lpstr>
      <vt:lpstr>Long Live Ethernet!</vt:lpstr>
      <vt:lpstr>Long Live Ethernet!</vt:lpstr>
      <vt:lpstr>Long Live Ethernet!</vt:lpstr>
      <vt:lpstr>Long Live Ethernet!</vt:lpstr>
      <vt:lpstr>Long Live Ethernet!</vt:lpstr>
      <vt:lpstr>Long Live Ethernet!</vt:lpstr>
      <vt:lpstr>Long Live Ethernet!</vt:lpstr>
      <vt:lpstr>802.3 vs. Wireless</vt:lpstr>
      <vt:lpstr>Hidden Terminal Problem</vt:lpstr>
      <vt:lpstr>Exposed Terminal Problem</vt:lpstr>
      <vt:lpstr>Reachability in Wireless</vt:lpstr>
      <vt:lpstr>MACA</vt:lpstr>
      <vt:lpstr>Collisions in MACA</vt:lpstr>
      <vt:lpstr>802.11b</vt:lpstr>
      <vt:lpstr>802.11a/g</vt:lpstr>
      <vt:lpstr>802.11a/g</vt:lpstr>
      <vt:lpstr>802.11n/ac</vt:lpstr>
      <vt:lpstr>802.11n/ac</vt:lpstr>
      <vt:lpstr>802.11 Media Access</vt:lpstr>
      <vt:lpstr>802.11 DCF Example</vt:lpstr>
      <vt:lpstr>802.11 is complicated</vt:lpstr>
      <vt:lpstr>802.11 is complicated</vt:lpstr>
      <vt:lpstr>802.11 is complicated</vt:lpstr>
      <vt:lpstr>802.11 is complicated</vt:lpstr>
      <vt:lpstr>802.11 is complicated</vt:lpstr>
      <vt:lpstr>802.11 is complicated</vt:lpstr>
      <vt:lpstr>802.11 is complicated</vt:lpstr>
      <vt:lpstr>802.11 is complicated</vt:lpstr>
      <vt:lpstr>802.11 is complicated</vt:lpstr>
      <vt:lpstr>802.11 is complicated</vt:lpstr>
      <vt:lpstr>802.11 is complicated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</dc:title>
  <dc:creator>Blackburn, Jeremy H</dc:creator>
  <cp:lastModifiedBy>Yan, Da</cp:lastModifiedBy>
  <cp:revision>47</cp:revision>
  <dcterms:created xsi:type="dcterms:W3CDTF">2018-08-28T11:44:01Z</dcterms:created>
  <dcterms:modified xsi:type="dcterms:W3CDTF">2021-02-19T21:11:59Z</dcterms:modified>
</cp:coreProperties>
</file>