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5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81003-5503-DF41-8A3F-EAEDDFDE5A8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03FF-A20F-D04B-8ACE-C9E15313A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Remeber</a:t>
            </a:r>
            <a:r>
              <a:rPr lang="en-US" dirty="0"/>
              <a:t>, if there is no entry in a bridge for a given source, it will update the port table accordingly. </a:t>
            </a:r>
          </a:p>
          <a:p>
            <a:endParaRPr lang="en-US" dirty="0"/>
          </a:p>
          <a:p>
            <a:r>
              <a:rPr lang="en-US" dirty="0"/>
              <a:t>If the entry in the table does not exist, broadcast on all other ports. Which then updates the other bridge, showing it coming in from port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03FF-A20F-D04B-8ACE-C9E15313A4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BDU -- Bridge Data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03FF-A20F-D04B-8ACE-C9E15313A4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0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0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8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A92E-96CE-FE4A-94F9-263843D56581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8E8B-61C0-EF4E-BA7F-8F7F0A9E3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334 / CS 534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028-9FAF-3545-88AA-055EBBAFE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07</a:t>
            </a:r>
          </a:p>
          <a:p>
            <a:r>
              <a:rPr lang="en-US" dirty="0"/>
              <a:t>Bridging</a:t>
            </a:r>
          </a:p>
        </p:txBody>
      </p:sp>
    </p:spTree>
    <p:extLst>
      <p:ext uri="{BB962C8B-B14F-4D97-AF65-F5344CB8AC3E}">
        <p14:creationId xmlns:p14="http://schemas.microsoft.com/office/powerpoint/2010/main" val="22209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0627-1FFC-C94D-A6D4-BD2E617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666C-24D7-3E41-B0C2-ADBBC60A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3"/>
            <a:ext cx="10515600" cy="2663742"/>
          </a:xfrm>
        </p:spPr>
        <p:txBody>
          <a:bodyPr/>
          <a:lstStyle/>
          <a:p>
            <a:r>
              <a:rPr lang="en-US" dirty="0"/>
              <a:t>Assume a frame arrives on port 1</a:t>
            </a:r>
          </a:p>
          <a:p>
            <a:r>
              <a:rPr lang="en-US" dirty="0">
                <a:solidFill>
                  <a:schemeClr val="bg1"/>
                </a:solidFill>
              </a:rPr>
              <a:t>If the destination MAC address is in the forwarding table, send the frame on the correct output port</a:t>
            </a:r>
          </a:p>
          <a:p>
            <a:r>
              <a:rPr lang="en-US" dirty="0">
                <a:solidFill>
                  <a:schemeClr val="bg1"/>
                </a:solidFill>
              </a:rPr>
              <a:t>If the destination MAC </a:t>
            </a:r>
            <a:r>
              <a:rPr lang="en-US" i="1" dirty="0">
                <a:solidFill>
                  <a:schemeClr val="bg1"/>
                </a:solidFill>
              </a:rPr>
              <a:t>isn’t</a:t>
            </a:r>
            <a:r>
              <a:rPr lang="en-US" dirty="0">
                <a:solidFill>
                  <a:schemeClr val="bg1"/>
                </a:solidFill>
              </a:rPr>
              <a:t> in the forwarding table, broadcast the frame on all ports except port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send the frame back out on the port it came in on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6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0627-1FFC-C94D-A6D4-BD2E617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666C-24D7-3E41-B0C2-ADBBC60A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3"/>
            <a:ext cx="10515600" cy="2663742"/>
          </a:xfrm>
        </p:spPr>
        <p:txBody>
          <a:bodyPr/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>
                <a:solidFill>
                  <a:schemeClr val="bg1"/>
                </a:solidFill>
              </a:rPr>
              <a:t>If the destination MAC </a:t>
            </a:r>
            <a:r>
              <a:rPr lang="en-US" i="1" dirty="0">
                <a:solidFill>
                  <a:schemeClr val="bg1"/>
                </a:solidFill>
              </a:rPr>
              <a:t>isn’t</a:t>
            </a:r>
            <a:r>
              <a:rPr lang="en-US" dirty="0">
                <a:solidFill>
                  <a:schemeClr val="bg1"/>
                </a:solidFill>
              </a:rPr>
              <a:t> in the forwarding table, broadcast the frame on all ports except port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send the frame back out on the port it came in on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7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0627-1FFC-C94D-A6D4-BD2E617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666C-24D7-3E41-B0C2-ADBBC60A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3"/>
            <a:ext cx="10515600" cy="2663742"/>
          </a:xfrm>
        </p:spPr>
        <p:txBody>
          <a:bodyPr/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/>
              <a:t>If the destination MAC </a:t>
            </a:r>
            <a:r>
              <a:rPr lang="en-US" i="1" dirty="0"/>
              <a:t>isn’t</a:t>
            </a:r>
            <a:r>
              <a:rPr lang="en-US" dirty="0"/>
              <a:t> in the forwarding table, broadcast the frame on all ports except port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send the frame back out on the port it came in on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6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0627-1FFC-C94D-A6D4-BD2E617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666C-24D7-3E41-B0C2-ADBBC60A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3"/>
            <a:ext cx="10515600" cy="2663742"/>
          </a:xfrm>
        </p:spPr>
        <p:txBody>
          <a:bodyPr/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/>
              <a:t>If the destination MAC </a:t>
            </a:r>
            <a:r>
              <a:rPr lang="en-US" i="1" dirty="0"/>
              <a:t>isn’t</a:t>
            </a:r>
            <a:r>
              <a:rPr lang="en-US" dirty="0"/>
              <a:t> in the forwarding table, broadcast the frame on all ports except port 1</a:t>
            </a:r>
          </a:p>
          <a:p>
            <a:pPr lvl="1"/>
            <a:r>
              <a:rPr lang="en-US" dirty="0"/>
              <a:t>Don’t send the frame back out on the port it came in 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9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0627-1FFC-C94D-A6D4-BD2E617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666C-24D7-3E41-B0C2-ADBBC60A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3"/>
            <a:ext cx="10515600" cy="2663742"/>
          </a:xfrm>
        </p:spPr>
        <p:txBody>
          <a:bodyPr/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/>
              <a:t>If the destination MAC </a:t>
            </a:r>
            <a:r>
              <a:rPr lang="en-US" i="1" dirty="0"/>
              <a:t>isn’t</a:t>
            </a:r>
            <a:r>
              <a:rPr lang="en-US" dirty="0"/>
              <a:t> in the forwarding table, broadcast the frame on all ports except port 1</a:t>
            </a:r>
          </a:p>
          <a:p>
            <a:pPr lvl="1"/>
            <a:r>
              <a:rPr lang="en-US" dirty="0"/>
              <a:t>Don’t send the frame back out on the port it came in 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282325-8A1F-824A-876A-03AB36F8F529}"/>
              </a:ext>
            </a:extLst>
          </p:cNvPr>
          <p:cNvCxnSpPr/>
          <p:nvPr/>
        </p:nvCxnSpPr>
        <p:spPr>
          <a:xfrm>
            <a:off x="6222074" y="2672426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CE7847-0407-8E42-87BF-F2C286CAD339}"/>
              </a:ext>
            </a:extLst>
          </p:cNvPr>
          <p:cNvCxnSpPr/>
          <p:nvPr/>
        </p:nvCxnSpPr>
        <p:spPr>
          <a:xfrm flipV="1">
            <a:off x="7916402" y="2824827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BCE973-AD6B-C74F-BDAB-8344F3C7259E}"/>
              </a:ext>
            </a:extLst>
          </p:cNvPr>
          <p:cNvCxnSpPr/>
          <p:nvPr/>
        </p:nvCxnSpPr>
        <p:spPr>
          <a:xfrm flipV="1">
            <a:off x="8024498" y="1363580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A78C4C-C33C-7642-8C59-0FFF8572EC75}"/>
              </a:ext>
            </a:extLst>
          </p:cNvPr>
          <p:cNvSpPr txBox="1"/>
          <p:nvPr/>
        </p:nvSpPr>
        <p:spPr>
          <a:xfrm>
            <a:off x="7562448" y="97829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F74D0-E6EC-DB4F-8766-1C98BBDD0F89}"/>
              </a:ext>
            </a:extLst>
          </p:cNvPr>
          <p:cNvSpPr txBox="1"/>
          <p:nvPr/>
        </p:nvSpPr>
        <p:spPr>
          <a:xfrm>
            <a:off x="7454352" y="380888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78E0-308E-394A-8518-1E0D0E73C5F1}"/>
              </a:ext>
            </a:extLst>
          </p:cNvPr>
          <p:cNvSpPr txBox="1"/>
          <p:nvPr/>
        </p:nvSpPr>
        <p:spPr>
          <a:xfrm>
            <a:off x="9816920" y="243728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53936-7256-0A41-98A8-EF31123D7EA9}"/>
              </a:ext>
            </a:extLst>
          </p:cNvPr>
          <p:cNvSpPr txBox="1"/>
          <p:nvPr/>
        </p:nvSpPr>
        <p:spPr>
          <a:xfrm>
            <a:off x="5297975" y="2437282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22AEE0-AF11-4042-98BE-7C25EC764476}"/>
              </a:ext>
            </a:extLst>
          </p:cNvPr>
          <p:cNvCxnSpPr/>
          <p:nvPr/>
        </p:nvCxnSpPr>
        <p:spPr>
          <a:xfrm>
            <a:off x="8588756" y="2672426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71D31C8D-D51C-8341-86AF-FA3E03D7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27" y="2378333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F48DC70-0F75-824F-9C98-AC31977DE99B}"/>
              </a:ext>
            </a:extLst>
          </p:cNvPr>
          <p:cNvSpPr/>
          <p:nvPr/>
        </p:nvSpPr>
        <p:spPr>
          <a:xfrm>
            <a:off x="7853901" y="136358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8BBCAC-5B75-FF48-A2F3-AD84E12FBA51}"/>
              </a:ext>
            </a:extLst>
          </p:cNvPr>
          <p:cNvSpPr/>
          <p:nvPr/>
        </p:nvSpPr>
        <p:spPr>
          <a:xfrm>
            <a:off x="7853900" y="136358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4565C4-921D-1A44-B5B4-11777F8E062E}"/>
              </a:ext>
            </a:extLst>
          </p:cNvPr>
          <p:cNvSpPr/>
          <p:nvPr/>
        </p:nvSpPr>
        <p:spPr>
          <a:xfrm>
            <a:off x="7853901" y="250182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73A35-04E8-A446-BB85-25BB8F095C1F}"/>
              </a:ext>
            </a:extLst>
          </p:cNvPr>
          <p:cNvSpPr/>
          <p:nvPr/>
        </p:nvSpPr>
        <p:spPr>
          <a:xfrm>
            <a:off x="7853901" y="250182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01302 0.1622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810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 consuming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Error prone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adaptable (hosts may get added or removed)</a:t>
            </a:r>
          </a:p>
          <a:p>
            <a:r>
              <a:rPr lang="en-US" dirty="0">
                <a:solidFill>
                  <a:schemeClr val="bg1"/>
                </a:solidFill>
              </a:rPr>
              <a:t>Instead, </a:t>
            </a:r>
            <a:r>
              <a:rPr lang="en-US" i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bg1"/>
                </a:solidFill>
              </a:rPr>
              <a:t> addresses using a simple heuristic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 of frames that arrive on each port!</a:t>
            </a:r>
          </a:p>
        </p:txBody>
      </p:sp>
    </p:spTree>
    <p:extLst>
      <p:ext uri="{BB962C8B-B14F-4D97-AF65-F5344CB8AC3E}">
        <p14:creationId xmlns:p14="http://schemas.microsoft.com/office/powerpoint/2010/main" val="43482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Error prone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adaptable (hosts may get added or removed)</a:t>
            </a:r>
          </a:p>
          <a:p>
            <a:r>
              <a:rPr lang="en-US" dirty="0">
                <a:solidFill>
                  <a:schemeClr val="bg1"/>
                </a:solidFill>
              </a:rPr>
              <a:t>Instead, </a:t>
            </a:r>
            <a:r>
              <a:rPr lang="en-US" i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bg1"/>
                </a:solidFill>
              </a:rPr>
              <a:t> addresses using a simple heuristic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 of frames that arrive on each port!</a:t>
            </a:r>
          </a:p>
        </p:txBody>
      </p:sp>
    </p:spTree>
    <p:extLst>
      <p:ext uri="{BB962C8B-B14F-4D97-AF65-F5344CB8AC3E}">
        <p14:creationId xmlns:p14="http://schemas.microsoft.com/office/powerpoint/2010/main" val="299630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adaptable (hosts may get added or removed)</a:t>
            </a:r>
          </a:p>
          <a:p>
            <a:r>
              <a:rPr lang="en-US" dirty="0">
                <a:solidFill>
                  <a:schemeClr val="bg1"/>
                </a:solidFill>
              </a:rPr>
              <a:t>Instead, </a:t>
            </a:r>
            <a:r>
              <a:rPr lang="en-US" i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bg1"/>
                </a:solidFill>
              </a:rPr>
              <a:t> addresses using a simple heuristic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 of frames that arrive on each port!</a:t>
            </a:r>
          </a:p>
        </p:txBody>
      </p:sp>
    </p:spTree>
    <p:extLst>
      <p:ext uri="{BB962C8B-B14F-4D97-AF65-F5344CB8AC3E}">
        <p14:creationId xmlns:p14="http://schemas.microsoft.com/office/powerpoint/2010/main" val="344411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>
                <a:solidFill>
                  <a:schemeClr val="bg1"/>
                </a:solidFill>
              </a:rPr>
              <a:t>Instead, </a:t>
            </a:r>
            <a:r>
              <a:rPr lang="en-US" i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bg1"/>
                </a:solidFill>
              </a:rPr>
              <a:t> addresses using a simple heuristic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 of frames that arrive on each port!</a:t>
            </a:r>
          </a:p>
        </p:txBody>
      </p:sp>
    </p:spTree>
    <p:extLst>
      <p:ext uri="{BB962C8B-B14F-4D97-AF65-F5344CB8AC3E}">
        <p14:creationId xmlns:p14="http://schemas.microsoft.com/office/powerpoint/2010/main" val="276988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</a:t>
            </a:r>
            <a:r>
              <a:rPr lang="en-US" i="1" dirty="0"/>
              <a:t>learn</a:t>
            </a:r>
            <a:r>
              <a:rPr lang="en-US" dirty="0"/>
              <a:t> addresses using a simple heuristic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at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 of frames that arrive on each port!</a:t>
            </a:r>
          </a:p>
        </p:txBody>
      </p:sp>
    </p:spTree>
    <p:extLst>
      <p:ext uri="{BB962C8B-B14F-4D97-AF65-F5344CB8AC3E}">
        <p14:creationId xmlns:p14="http://schemas.microsoft.com/office/powerpoint/2010/main" val="20826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2549-1497-5943-A98E-A1474F97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Above the 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C569-CD36-9A43-9E3E-AE6707A7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2" y="1825625"/>
            <a:ext cx="6583017" cy="4351338"/>
          </a:xfrm>
        </p:spPr>
        <p:txBody>
          <a:bodyPr/>
          <a:lstStyle/>
          <a:p>
            <a:r>
              <a:rPr lang="en-US" dirty="0"/>
              <a:t>Bridging</a:t>
            </a:r>
          </a:p>
          <a:p>
            <a:pPr lvl="1"/>
            <a:r>
              <a:rPr lang="en-US" dirty="0"/>
              <a:t>How do we connect LANs?</a:t>
            </a:r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between LANs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Plug-and-play, self configuration</a:t>
            </a:r>
          </a:p>
          <a:p>
            <a:pPr lvl="1"/>
            <a:r>
              <a:rPr lang="en-US" dirty="0"/>
              <a:t>How to resolve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1BE0E-B033-F645-BB9B-A6E06772679F}"/>
              </a:ext>
            </a:extLst>
          </p:cNvPr>
          <p:cNvSpPr txBox="1">
            <a:spLocks/>
          </p:cNvSpPr>
          <p:nvPr/>
        </p:nvSpPr>
        <p:spPr>
          <a:xfrm>
            <a:off x="1145441" y="2039487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AE2423-4EAC-4345-95E5-8E4FC29FED8D}"/>
              </a:ext>
            </a:extLst>
          </p:cNvPr>
          <p:cNvSpPr txBox="1">
            <a:spLocks/>
          </p:cNvSpPr>
          <p:nvPr/>
        </p:nvSpPr>
        <p:spPr>
          <a:xfrm>
            <a:off x="1145179" y="2614975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AAF032-19E5-984C-A48E-CB79FE7208AA}"/>
              </a:ext>
            </a:extLst>
          </p:cNvPr>
          <p:cNvSpPr txBox="1">
            <a:spLocks/>
          </p:cNvSpPr>
          <p:nvPr/>
        </p:nvSpPr>
        <p:spPr>
          <a:xfrm>
            <a:off x="1145310" y="3188152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DD9EA9-B0CB-584A-8546-5675E90A90AF}"/>
              </a:ext>
            </a:extLst>
          </p:cNvPr>
          <p:cNvSpPr txBox="1">
            <a:spLocks/>
          </p:cNvSpPr>
          <p:nvPr/>
        </p:nvSpPr>
        <p:spPr>
          <a:xfrm>
            <a:off x="1145310" y="3761329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8B8E6-D500-8448-B787-7E59981AB1C5}"/>
              </a:ext>
            </a:extLst>
          </p:cNvPr>
          <p:cNvSpPr txBox="1">
            <a:spLocks/>
          </p:cNvSpPr>
          <p:nvPr/>
        </p:nvSpPr>
        <p:spPr>
          <a:xfrm>
            <a:off x="1145310" y="4334506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A586A3-2604-CE45-BDE2-28D042C52677}"/>
              </a:ext>
            </a:extLst>
          </p:cNvPr>
          <p:cNvSpPr txBox="1">
            <a:spLocks/>
          </p:cNvSpPr>
          <p:nvPr/>
        </p:nvSpPr>
        <p:spPr>
          <a:xfrm>
            <a:off x="1145310" y="4912240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89D2A8-F24B-A14B-BCA5-7007D4D4D440}"/>
              </a:ext>
            </a:extLst>
          </p:cNvPr>
          <p:cNvSpPr txBox="1">
            <a:spLocks/>
          </p:cNvSpPr>
          <p:nvPr/>
        </p:nvSpPr>
        <p:spPr>
          <a:xfrm>
            <a:off x="1145441" y="5485417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15BE0A8-786B-4945-BDF9-B33BD30B5C3C}"/>
              </a:ext>
            </a:extLst>
          </p:cNvPr>
          <p:cNvSpPr/>
          <p:nvPr/>
        </p:nvSpPr>
        <p:spPr>
          <a:xfrm>
            <a:off x="3522308" y="1551693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</a:t>
            </a:r>
            <a:r>
              <a:rPr lang="en-US" i="1" dirty="0"/>
              <a:t>learn</a:t>
            </a:r>
            <a:r>
              <a:rPr lang="en-US" dirty="0"/>
              <a:t> addresses using a simple heuristic</a:t>
            </a:r>
          </a:p>
          <a:p>
            <a:pPr lvl="1"/>
            <a:r>
              <a:rPr lang="en-US" dirty="0"/>
              <a:t>Look at the </a:t>
            </a:r>
            <a:r>
              <a:rPr lang="en-US" b="1" dirty="0"/>
              <a:t>source</a:t>
            </a:r>
            <a:r>
              <a:rPr lang="en-US" dirty="0"/>
              <a:t> of frames that arrive on each port!</a:t>
            </a:r>
          </a:p>
        </p:txBody>
      </p:sp>
    </p:spTree>
    <p:extLst>
      <p:ext uri="{BB962C8B-B14F-4D97-AF65-F5344CB8AC3E}">
        <p14:creationId xmlns:p14="http://schemas.microsoft.com/office/powerpoint/2010/main" val="55008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3A65-6AD6-B147-BF98-65A0B334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3612-C2D3-9842-92DE-E9ED117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</a:t>
            </a:r>
            <a:r>
              <a:rPr lang="en-US" i="1" dirty="0"/>
              <a:t>learn</a:t>
            </a:r>
            <a:r>
              <a:rPr lang="en-US" dirty="0"/>
              <a:t> addresses using a simple heuristic</a:t>
            </a:r>
          </a:p>
          <a:p>
            <a:pPr lvl="1"/>
            <a:r>
              <a:rPr lang="en-US" dirty="0"/>
              <a:t>Look at the </a:t>
            </a:r>
            <a:r>
              <a:rPr lang="en-US" b="1" dirty="0"/>
              <a:t>source</a:t>
            </a:r>
            <a:r>
              <a:rPr lang="en-US" dirty="0"/>
              <a:t> of frames that arrive on each port!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DB1D36-63AB-014D-B2B8-C199CD49BE2E}"/>
              </a:ext>
            </a:extLst>
          </p:cNvPr>
          <p:cNvCxnSpPr/>
          <p:nvPr/>
        </p:nvCxnSpPr>
        <p:spPr>
          <a:xfrm>
            <a:off x="1941743" y="6437215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F2E3058-7ED6-B145-AFC9-AE1A3BDC8E73}"/>
              </a:ext>
            </a:extLst>
          </p:cNvPr>
          <p:cNvSpPr/>
          <p:nvPr/>
        </p:nvSpPr>
        <p:spPr>
          <a:xfrm>
            <a:off x="1734475" y="630841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6726F4-3358-524C-9286-5F6B2A0A9655}"/>
              </a:ext>
            </a:extLst>
          </p:cNvPr>
          <p:cNvGrpSpPr/>
          <p:nvPr/>
        </p:nvGrpSpPr>
        <p:grpSpPr>
          <a:xfrm>
            <a:off x="2049865" y="5481878"/>
            <a:ext cx="704783" cy="1037224"/>
            <a:chOff x="5662115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E3F07190-7B22-5049-A6C4-81332236CF6C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2C7B06BE-08C2-0B49-871B-BA352BDF0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42A1D-7BB2-0845-B20C-1B201554C769}"/>
              </a:ext>
            </a:extLst>
          </p:cNvPr>
          <p:cNvCxnSpPr/>
          <p:nvPr/>
        </p:nvCxnSpPr>
        <p:spPr>
          <a:xfrm>
            <a:off x="5698439" y="6352479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09FD8654-6082-C645-B3B3-1E3375BA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71" y="587062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0F7361A-78E5-A44B-AE0F-BD94668DCF25}"/>
              </a:ext>
            </a:extLst>
          </p:cNvPr>
          <p:cNvCxnSpPr>
            <a:stCxn id="15" idx="3"/>
          </p:cNvCxnSpPr>
          <p:nvPr/>
        </p:nvCxnSpPr>
        <p:spPr>
          <a:xfrm flipV="1">
            <a:off x="3146851" y="6280846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82AA4A8-21B0-C44B-85DC-390CD6F45C34}"/>
              </a:ext>
            </a:extLst>
          </p:cNvPr>
          <p:cNvCxnSpPr>
            <a:stCxn id="14" idx="1"/>
          </p:cNvCxnSpPr>
          <p:nvPr/>
        </p:nvCxnSpPr>
        <p:spPr>
          <a:xfrm rot="10800000">
            <a:off x="4634311" y="6332757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4058BF6B-B1CB-B44A-8BDC-3441124D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78" y="6041345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5A6C-1C0D-974F-8598-B58B521B2A76}"/>
              </a:ext>
            </a:extLst>
          </p:cNvPr>
          <p:cNvSpPr txBox="1"/>
          <p:nvPr/>
        </p:nvSpPr>
        <p:spPr>
          <a:xfrm>
            <a:off x="5313983" y="610192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AA546-37DF-3941-93A6-BD81480FDE26}"/>
              </a:ext>
            </a:extLst>
          </p:cNvPr>
          <p:cNvSpPr/>
          <p:nvPr/>
        </p:nvSpPr>
        <p:spPr>
          <a:xfrm>
            <a:off x="2889249" y="630841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3B793-CB4D-AE45-B0B3-F5226964541E}"/>
              </a:ext>
            </a:extLst>
          </p:cNvPr>
          <p:cNvSpPr txBox="1"/>
          <p:nvPr/>
        </p:nvSpPr>
        <p:spPr>
          <a:xfrm>
            <a:off x="1620273" y="510415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A7E38-35FA-3648-A56B-D926C874171C}"/>
              </a:ext>
            </a:extLst>
          </p:cNvPr>
          <p:cNvSpPr txBox="1"/>
          <p:nvPr/>
        </p:nvSpPr>
        <p:spPr>
          <a:xfrm>
            <a:off x="6881569" y="610798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C1A1D-EF61-B74B-820E-B5ED65141130}"/>
              </a:ext>
            </a:extLst>
          </p:cNvPr>
          <p:cNvSpPr txBox="1"/>
          <p:nvPr/>
        </p:nvSpPr>
        <p:spPr>
          <a:xfrm>
            <a:off x="3424665" y="57325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7BF1F-A1A4-364F-8B28-0C22FB04A798}"/>
              </a:ext>
            </a:extLst>
          </p:cNvPr>
          <p:cNvSpPr txBox="1"/>
          <p:nvPr/>
        </p:nvSpPr>
        <p:spPr>
          <a:xfrm>
            <a:off x="4470531" y="57325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4F3D833-AB4D-F347-B091-A39132912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02560"/>
              </p:ext>
            </p:extLst>
          </p:nvPr>
        </p:nvGraphicFramePr>
        <p:xfrm>
          <a:off x="5698443" y="5296458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589F320-81C0-EE41-A091-A30A9F5AB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83836"/>
              </p:ext>
            </p:extLst>
          </p:nvPr>
        </p:nvGraphicFramePr>
        <p:xfrm>
          <a:off x="5698439" y="4545069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562A0B2B-7D0E-194C-A6C2-A7E30D1D1704}"/>
              </a:ext>
            </a:extLst>
          </p:cNvPr>
          <p:cNvSpPr/>
          <p:nvPr/>
        </p:nvSpPr>
        <p:spPr>
          <a:xfrm>
            <a:off x="2271798" y="622239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A651ED-CC78-EF46-99AE-9027C8519F49}"/>
              </a:ext>
            </a:extLst>
          </p:cNvPr>
          <p:cNvSpPr/>
          <p:nvPr/>
        </p:nvSpPr>
        <p:spPr>
          <a:xfrm>
            <a:off x="6307168" y="6164841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10EA42DC-75B2-A846-A92A-C8D043AA9278}"/>
              </a:ext>
            </a:extLst>
          </p:cNvPr>
          <p:cNvSpPr/>
          <p:nvPr/>
        </p:nvSpPr>
        <p:spPr>
          <a:xfrm>
            <a:off x="4224884" y="4446607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E4B6C-1F2B-A34C-9589-54B3DE7B752A}"/>
              </a:ext>
            </a:extLst>
          </p:cNvPr>
          <p:cNvGrpSpPr/>
          <p:nvPr/>
        </p:nvGrpSpPr>
        <p:grpSpPr>
          <a:xfrm flipH="1">
            <a:off x="7534487" y="3171480"/>
            <a:ext cx="3035933" cy="954107"/>
            <a:chOff x="1219200" y="4876799"/>
            <a:chExt cx="5181605" cy="1429637"/>
          </a:xfrm>
        </p:grpSpPr>
        <p:sp>
          <p:nvSpPr>
            <p:cNvPr id="26" name="Rectangular Callout 25">
              <a:extLst>
                <a:ext uri="{FF2B5EF4-FFF2-40B4-BE49-F238E27FC236}">
                  <a16:creationId xmlns:a16="http://schemas.microsoft.com/office/drawing/2014/main" id="{F9416846-4389-904F-9AD6-A046DDD413E4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8D88F7-1B32-5B4A-BF65-927FD0C536A5}"/>
                </a:ext>
              </a:extLst>
            </p:cNvPr>
            <p:cNvSpPr txBox="1"/>
            <p:nvPr/>
          </p:nvSpPr>
          <p:spPr>
            <a:xfrm>
              <a:off x="1219203" y="4876799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Delete old entries after a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009A-6209-3042-A62A-7012A410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495A-1EAB-254E-8DED-7E0658DE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0A083-E741-D147-8E2E-5457CC7CA351}"/>
              </a:ext>
            </a:extLst>
          </p:cNvPr>
          <p:cNvSpPr txBox="1">
            <a:spLocks/>
          </p:cNvSpPr>
          <p:nvPr/>
        </p:nvSpPr>
        <p:spPr>
          <a:xfrm>
            <a:off x="1275339" y="1455822"/>
            <a:ext cx="3972969" cy="50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&lt;Src=AA, Dest=FF&gt;</a:t>
            </a:r>
          </a:p>
          <a:p>
            <a:r>
              <a:rPr lang="en-US"/>
              <a:t>&lt;Src=CC, Dest=AA&gt;</a:t>
            </a:r>
          </a:p>
          <a:p>
            <a:r>
              <a:rPr lang="en-US"/>
              <a:t>&lt;Src=EE, Dest=CC&gt;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8671A-5D1D-F34E-AC79-0FD6713EE98F}"/>
              </a:ext>
            </a:extLst>
          </p:cNvPr>
          <p:cNvCxnSpPr/>
          <p:nvPr/>
        </p:nvCxnSpPr>
        <p:spPr>
          <a:xfrm flipH="1" flipV="1">
            <a:off x="9600037" y="5123909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>
            <a:extLst>
              <a:ext uri="{FF2B5EF4-FFF2-40B4-BE49-F238E27FC236}">
                <a16:creationId xmlns:a16="http://schemas.microsoft.com/office/drawing/2014/main" id="{EFFC6ADC-CD89-CF46-966D-C0AE2672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75" y="563185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9A9AD-4AD0-2946-895C-461C1AC39D17}"/>
              </a:ext>
            </a:extLst>
          </p:cNvPr>
          <p:cNvCxnSpPr/>
          <p:nvPr/>
        </p:nvCxnSpPr>
        <p:spPr>
          <a:xfrm flipV="1">
            <a:off x="9046363" y="5123909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6428135-57F1-614A-A1EE-6FAB03A0D36A}"/>
              </a:ext>
            </a:extLst>
          </p:cNvPr>
          <p:cNvCxnSpPr>
            <a:stCxn id="35" idx="0"/>
          </p:cNvCxnSpPr>
          <p:nvPr/>
        </p:nvCxnSpPr>
        <p:spPr>
          <a:xfrm rot="5400000" flipH="1" flipV="1">
            <a:off x="5283618" y="3887537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4D44984C-5223-0D4D-AEE1-6082E007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87" y="32763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988BE0E4-7413-8545-BC2A-C181324C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972" y="563185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42DCC-D034-E346-93DE-F3B3FC7DCA82}"/>
              </a:ext>
            </a:extLst>
          </p:cNvPr>
          <p:cNvSpPr txBox="1"/>
          <p:nvPr/>
        </p:nvSpPr>
        <p:spPr>
          <a:xfrm>
            <a:off x="9652169" y="6303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69438-0308-9A4D-A6CD-DC43E08B9357}"/>
              </a:ext>
            </a:extLst>
          </p:cNvPr>
          <p:cNvSpPr txBox="1"/>
          <p:nvPr/>
        </p:nvSpPr>
        <p:spPr>
          <a:xfrm>
            <a:off x="8812966" y="63030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F35156-D2F8-BC46-B629-794F2A09E95B}"/>
              </a:ext>
            </a:extLst>
          </p:cNvPr>
          <p:cNvCxnSpPr/>
          <p:nvPr/>
        </p:nvCxnSpPr>
        <p:spPr>
          <a:xfrm flipH="1" flipV="1">
            <a:off x="7722301" y="5123908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black_server.png">
            <a:extLst>
              <a:ext uri="{FF2B5EF4-FFF2-40B4-BE49-F238E27FC236}">
                <a16:creationId xmlns:a16="http://schemas.microsoft.com/office/drawing/2014/main" id="{ED6772EB-2604-4549-8B81-AA5D0C73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39" y="563185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3FB1FE-E28B-CA41-B7D3-4E794DF0F6E9}"/>
              </a:ext>
            </a:extLst>
          </p:cNvPr>
          <p:cNvCxnSpPr/>
          <p:nvPr/>
        </p:nvCxnSpPr>
        <p:spPr>
          <a:xfrm flipV="1">
            <a:off x="7168627" y="5123908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t0ph3r\Documents\CS 4700\assets\black_server.png">
            <a:extLst>
              <a:ext uri="{FF2B5EF4-FFF2-40B4-BE49-F238E27FC236}">
                <a16:creationId xmlns:a16="http://schemas.microsoft.com/office/drawing/2014/main" id="{10185050-14C0-3F46-B55C-70CA8A5B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36" y="563185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4B0CE-8276-A943-82FA-44C6509F6ADF}"/>
              </a:ext>
            </a:extLst>
          </p:cNvPr>
          <p:cNvSpPr txBox="1"/>
          <p:nvPr/>
        </p:nvSpPr>
        <p:spPr>
          <a:xfrm>
            <a:off x="7774433" y="63030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088BA-0DDC-B44D-8060-38A40ED8E2D8}"/>
              </a:ext>
            </a:extLst>
          </p:cNvPr>
          <p:cNvSpPr txBox="1"/>
          <p:nvPr/>
        </p:nvSpPr>
        <p:spPr>
          <a:xfrm>
            <a:off x="6935230" y="63030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4617A5-25D6-3A4A-BD4D-6106E7DD657C}"/>
              </a:ext>
            </a:extLst>
          </p:cNvPr>
          <p:cNvCxnSpPr/>
          <p:nvPr/>
        </p:nvCxnSpPr>
        <p:spPr>
          <a:xfrm flipH="1" flipV="1">
            <a:off x="5760675" y="5123909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F1100918-4880-1A48-B11A-10DE3BC5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13" y="563185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2AC5F-C81F-A54D-8604-EEB5DC92F380}"/>
              </a:ext>
            </a:extLst>
          </p:cNvPr>
          <p:cNvCxnSpPr/>
          <p:nvPr/>
        </p:nvCxnSpPr>
        <p:spPr>
          <a:xfrm flipV="1">
            <a:off x="5207001" y="5123909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>
            <a:extLst>
              <a:ext uri="{FF2B5EF4-FFF2-40B4-BE49-F238E27FC236}">
                <a16:creationId xmlns:a16="http://schemas.microsoft.com/office/drawing/2014/main" id="{A8DEF4ED-D729-5742-9546-9D95BDB8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10" y="563185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4F2E91-153C-E543-9F41-5862569A5E84}"/>
              </a:ext>
            </a:extLst>
          </p:cNvPr>
          <p:cNvSpPr txBox="1"/>
          <p:nvPr/>
        </p:nvSpPr>
        <p:spPr>
          <a:xfrm>
            <a:off x="5812807" y="63030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FD8D0D-502D-F143-9D16-D6A3490B0AC7}"/>
              </a:ext>
            </a:extLst>
          </p:cNvPr>
          <p:cNvSpPr txBox="1"/>
          <p:nvPr/>
        </p:nvSpPr>
        <p:spPr>
          <a:xfrm>
            <a:off x="4973604" y="63030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2E4AA75-0747-6E43-A42E-EDC0F3D821A3}"/>
              </a:ext>
            </a:extLst>
          </p:cNvPr>
          <p:cNvCxnSpPr/>
          <p:nvPr/>
        </p:nvCxnSpPr>
        <p:spPr>
          <a:xfrm rot="16200000" flipV="1">
            <a:off x="6455325" y="3923786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688E23-A54F-CF4B-8B67-3C313290EC29}"/>
              </a:ext>
            </a:extLst>
          </p:cNvPr>
          <p:cNvSpPr txBox="1"/>
          <p:nvPr/>
        </p:nvSpPr>
        <p:spPr>
          <a:xfrm>
            <a:off x="5526113" y="386766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0372DA-DFB8-354C-959C-E8CFADF4D999}"/>
              </a:ext>
            </a:extLst>
          </p:cNvPr>
          <p:cNvSpPr txBox="1"/>
          <p:nvPr/>
        </p:nvSpPr>
        <p:spPr>
          <a:xfrm>
            <a:off x="6729385" y="386766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F15766-EB2E-0942-9584-9484B30C1E44}"/>
              </a:ext>
            </a:extLst>
          </p:cNvPr>
          <p:cNvCxnSpPr/>
          <p:nvPr/>
        </p:nvCxnSpPr>
        <p:spPr>
          <a:xfrm rot="5400000" flipH="1" flipV="1">
            <a:off x="7459532" y="3887537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E4A4D77B-954D-7142-B728-85E9D77C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01" y="32763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3FB7759-0BE1-B948-AD2E-4126E3CD8E7F}"/>
              </a:ext>
            </a:extLst>
          </p:cNvPr>
          <p:cNvCxnSpPr/>
          <p:nvPr/>
        </p:nvCxnSpPr>
        <p:spPr>
          <a:xfrm rot="16200000" flipV="1">
            <a:off x="8631239" y="3923786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B90FD7-5759-954F-B834-4CCBB0DB9F68}"/>
              </a:ext>
            </a:extLst>
          </p:cNvPr>
          <p:cNvSpPr txBox="1"/>
          <p:nvPr/>
        </p:nvSpPr>
        <p:spPr>
          <a:xfrm>
            <a:off x="7702027" y="386766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6DA182-69CF-0644-859E-5138AB394095}"/>
              </a:ext>
            </a:extLst>
          </p:cNvPr>
          <p:cNvSpPr txBox="1"/>
          <p:nvPr/>
        </p:nvSpPr>
        <p:spPr>
          <a:xfrm>
            <a:off x="8905299" y="386766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C2CE9-179D-2D40-8CFC-2D1DE3CE5466}"/>
              </a:ext>
            </a:extLst>
          </p:cNvPr>
          <p:cNvSpPr txBox="1"/>
          <p:nvPr/>
        </p:nvSpPr>
        <p:spPr>
          <a:xfrm>
            <a:off x="9087671" y="490916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5F0208-2083-F847-AB79-6131C758D564}"/>
              </a:ext>
            </a:extLst>
          </p:cNvPr>
          <p:cNvSpPr txBox="1"/>
          <p:nvPr/>
        </p:nvSpPr>
        <p:spPr>
          <a:xfrm>
            <a:off x="7209935" y="490916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0B9698-8929-1E4A-BD27-63FC0510BC47}"/>
              </a:ext>
            </a:extLst>
          </p:cNvPr>
          <p:cNvSpPr txBox="1"/>
          <p:nvPr/>
        </p:nvSpPr>
        <p:spPr>
          <a:xfrm>
            <a:off x="5248309" y="490916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2DDE63C-4E80-2841-B3CB-DA31878F3457}"/>
              </a:ext>
            </a:extLst>
          </p:cNvPr>
          <p:cNvSpPr/>
          <p:nvPr/>
        </p:nvSpPr>
        <p:spPr>
          <a:xfrm rot="18062552">
            <a:off x="5327953" y="417593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7407C65-BD0E-494E-B32A-6EF2B27EE45D}"/>
              </a:ext>
            </a:extLst>
          </p:cNvPr>
          <p:cNvSpPr/>
          <p:nvPr/>
        </p:nvSpPr>
        <p:spPr>
          <a:xfrm rot="3600000">
            <a:off x="6349979" y="4185471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FBB10F14-2888-D242-8EE6-0F2C11BA3EA0}"/>
              </a:ext>
            </a:extLst>
          </p:cNvPr>
          <p:cNvSpPr/>
          <p:nvPr/>
        </p:nvSpPr>
        <p:spPr>
          <a:xfrm rot="6977414">
            <a:off x="7111847" y="532903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111E0E6-449A-714A-B563-EEAA3462AAD6}"/>
              </a:ext>
            </a:extLst>
          </p:cNvPr>
          <p:cNvSpPr/>
          <p:nvPr/>
        </p:nvSpPr>
        <p:spPr>
          <a:xfrm rot="3599064">
            <a:off x="7660694" y="5321944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D5E5827-D363-BD4D-8E33-331CFDE498E5}"/>
              </a:ext>
            </a:extLst>
          </p:cNvPr>
          <p:cNvSpPr/>
          <p:nvPr/>
        </p:nvSpPr>
        <p:spPr>
          <a:xfrm rot="18062552">
            <a:off x="7464900" y="417593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39706FEF-BC37-134C-B739-F7F47F9AE167}"/>
              </a:ext>
            </a:extLst>
          </p:cNvPr>
          <p:cNvSpPr/>
          <p:nvPr/>
        </p:nvSpPr>
        <p:spPr>
          <a:xfrm rot="3600000">
            <a:off x="8493622" y="4172164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9436A33-0488-9E43-BA2A-B22286497EF5}"/>
              </a:ext>
            </a:extLst>
          </p:cNvPr>
          <p:cNvSpPr/>
          <p:nvPr/>
        </p:nvSpPr>
        <p:spPr>
          <a:xfrm rot="6977414">
            <a:off x="8964430" y="5340580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1E7DEE96-361C-6242-94E7-E4C544C446B2}"/>
              </a:ext>
            </a:extLst>
          </p:cNvPr>
          <p:cNvSpPr/>
          <p:nvPr/>
        </p:nvSpPr>
        <p:spPr>
          <a:xfrm rot="3599064">
            <a:off x="9513277" y="5333485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6A08CB1-C01C-C14F-A636-2AEB0612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25661"/>
              </p:ext>
            </p:extLst>
          </p:nvPr>
        </p:nvGraphicFramePr>
        <p:xfrm>
          <a:off x="6143805" y="192563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827152F-DA1D-0D4D-8FC3-18EC04297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20208"/>
              </p:ext>
            </p:extLst>
          </p:nvPr>
        </p:nvGraphicFramePr>
        <p:xfrm>
          <a:off x="8342097" y="192703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D98C9B4-D0A0-7942-9250-E67E985E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60707"/>
              </p:ext>
            </p:extLst>
          </p:nvPr>
        </p:nvGraphicFramePr>
        <p:xfrm>
          <a:off x="6143805" y="232550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FB06629-F4A3-E84D-9EAC-26CF8905E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61071"/>
              </p:ext>
            </p:extLst>
          </p:nvPr>
        </p:nvGraphicFramePr>
        <p:xfrm>
          <a:off x="8342097" y="233110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9D62977-CDBD-3942-9509-FB64F3D36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90018"/>
              </p:ext>
            </p:extLst>
          </p:nvPr>
        </p:nvGraphicFramePr>
        <p:xfrm>
          <a:off x="6145672" y="272538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A7FD1BDD-434F-814D-A061-22FCED50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09150"/>
              </p:ext>
            </p:extLst>
          </p:nvPr>
        </p:nvGraphicFramePr>
        <p:xfrm>
          <a:off x="8343964" y="272678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Right Arrow 49">
            <a:extLst>
              <a:ext uri="{FF2B5EF4-FFF2-40B4-BE49-F238E27FC236}">
                <a16:creationId xmlns:a16="http://schemas.microsoft.com/office/drawing/2014/main" id="{17E19F02-9CAA-294B-B178-1AFD84D8B063}"/>
              </a:ext>
            </a:extLst>
          </p:cNvPr>
          <p:cNvSpPr/>
          <p:nvPr/>
        </p:nvSpPr>
        <p:spPr>
          <a:xfrm rot="18000000">
            <a:off x="5093765" y="53051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7B1FE0D-3A9A-F847-A56E-FB5B83E119A3}"/>
              </a:ext>
            </a:extLst>
          </p:cNvPr>
          <p:cNvSpPr/>
          <p:nvPr/>
        </p:nvSpPr>
        <p:spPr>
          <a:xfrm rot="3599064">
            <a:off x="5665511" y="5324591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1D62C0F-9E79-3343-B55A-F80613FF9750}"/>
              </a:ext>
            </a:extLst>
          </p:cNvPr>
          <p:cNvSpPr/>
          <p:nvPr/>
        </p:nvSpPr>
        <p:spPr>
          <a:xfrm rot="18000000">
            <a:off x="7135613" y="5271724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544B8E9-988B-D94E-B90D-7CE4815F00D4}"/>
              </a:ext>
            </a:extLst>
          </p:cNvPr>
          <p:cNvSpPr/>
          <p:nvPr/>
        </p:nvSpPr>
        <p:spPr>
          <a:xfrm rot="14400000">
            <a:off x="6334445" y="4163774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AD87EE8A-AE63-9A46-9889-23EC31B93065}"/>
              </a:ext>
            </a:extLst>
          </p:cNvPr>
          <p:cNvSpPr/>
          <p:nvPr/>
        </p:nvSpPr>
        <p:spPr>
          <a:xfrm>
            <a:off x="8360222" y="333705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F4F01CB-F490-0E4B-B315-71BA3C63B657}"/>
              </a:ext>
            </a:extLst>
          </p:cNvPr>
          <p:cNvSpPr/>
          <p:nvPr/>
        </p:nvSpPr>
        <p:spPr>
          <a:xfrm rot="7200000">
            <a:off x="5318141" y="4201564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6B916226-825B-2E4D-A01C-0B5D4B07C2CF}"/>
              </a:ext>
            </a:extLst>
          </p:cNvPr>
          <p:cNvSpPr/>
          <p:nvPr/>
        </p:nvSpPr>
        <p:spPr>
          <a:xfrm rot="7200000">
            <a:off x="5066393" y="5345026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E26757-87A7-504F-B2CE-0056BF1975AD}"/>
              </a:ext>
            </a:extLst>
          </p:cNvPr>
          <p:cNvSpPr txBox="1"/>
          <p:nvPr/>
        </p:nvSpPr>
        <p:spPr>
          <a:xfrm>
            <a:off x="6021359" y="1492756"/>
            <a:ext cx="114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88E709-8B17-6344-B850-9A8576E3BADC}"/>
              </a:ext>
            </a:extLst>
          </p:cNvPr>
          <p:cNvSpPr txBox="1"/>
          <p:nvPr/>
        </p:nvSpPr>
        <p:spPr>
          <a:xfrm>
            <a:off x="8227615" y="1492756"/>
            <a:ext cx="114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2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0D00D7C5-9748-F444-BF90-53167B046E0C}"/>
              </a:ext>
            </a:extLst>
          </p:cNvPr>
          <p:cNvSpPr/>
          <p:nvPr/>
        </p:nvSpPr>
        <p:spPr>
          <a:xfrm rot="18000000">
            <a:off x="8998818" y="5296709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B040F18E-839A-8F43-A20B-24BC087AC0D8}"/>
              </a:ext>
            </a:extLst>
          </p:cNvPr>
          <p:cNvSpPr/>
          <p:nvPr/>
        </p:nvSpPr>
        <p:spPr>
          <a:xfrm rot="3599064">
            <a:off x="9504873" y="5324591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BADE10A7-4E1F-5B40-8184-D32EC3EE9E4A}"/>
              </a:ext>
            </a:extLst>
          </p:cNvPr>
          <p:cNvSpPr/>
          <p:nvPr/>
        </p:nvSpPr>
        <p:spPr>
          <a:xfrm rot="14400000">
            <a:off x="8480097" y="414651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70F2FE4-5A9B-974E-9D75-B0CC389908BA}"/>
              </a:ext>
            </a:extLst>
          </p:cNvPr>
          <p:cNvSpPr/>
          <p:nvPr/>
        </p:nvSpPr>
        <p:spPr>
          <a:xfrm rot="7200000">
            <a:off x="7410006" y="426334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AD1673EE-4F4E-3C4F-83C5-B3964C094C3A}"/>
              </a:ext>
            </a:extLst>
          </p:cNvPr>
          <p:cNvSpPr/>
          <p:nvPr/>
        </p:nvSpPr>
        <p:spPr>
          <a:xfrm rot="7200000">
            <a:off x="7112526" y="53361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9A41253B-5ADC-1245-B95B-6AF5DDF0426B}"/>
              </a:ext>
            </a:extLst>
          </p:cNvPr>
          <p:cNvSpPr/>
          <p:nvPr/>
        </p:nvSpPr>
        <p:spPr>
          <a:xfrm>
            <a:off x="6449633" y="3276584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50" grpId="0" animBg="1"/>
      <p:bldP spid="50" grpId="1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3" grpId="0" animBg="1"/>
      <p:bldP spid="53" grpId="1" animBg="1"/>
      <p:bldP spid="53" grpId="2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EA69-9ED1-FD4C-B0CF-25FCC73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BC54-306F-9F46-B1EF-8E2FBFFD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7A82A-97BD-E94B-AE0F-A7695898B4A6}"/>
              </a:ext>
            </a:extLst>
          </p:cNvPr>
          <p:cNvSpPr txBox="1">
            <a:spLocks/>
          </p:cNvSpPr>
          <p:nvPr/>
        </p:nvSpPr>
        <p:spPr>
          <a:xfrm>
            <a:off x="850947" y="1519990"/>
            <a:ext cx="4857751" cy="501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en-US" dirty="0"/>
              <a:t>This continues to infinity</a:t>
            </a:r>
          </a:p>
          <a:p>
            <a:pPr lvl="1"/>
            <a:r>
              <a:rPr lang="en-US" dirty="0"/>
              <a:t>How do we stop this?</a:t>
            </a:r>
          </a:p>
          <a:p>
            <a:r>
              <a:rPr lang="en-US" dirty="0"/>
              <a:t>Remove loops from the topology</a:t>
            </a:r>
          </a:p>
          <a:p>
            <a:pPr lvl="1"/>
            <a:r>
              <a:rPr lang="en-US" dirty="0"/>
              <a:t>Without physically unplugging cables</a:t>
            </a:r>
          </a:p>
          <a:p>
            <a:r>
              <a:rPr lang="en-US" dirty="0"/>
              <a:t>802.1 uses an algorithm to build and maintain a </a:t>
            </a:r>
            <a:r>
              <a:rPr lang="en-US" dirty="0">
                <a:solidFill>
                  <a:schemeClr val="accent1"/>
                </a:solidFill>
              </a:rPr>
              <a:t>spanning tree </a:t>
            </a:r>
            <a:r>
              <a:rPr lang="en-US" dirty="0"/>
              <a:t>for routing</a:t>
            </a:r>
          </a:p>
          <a:p>
            <a:pPr lvl="1"/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7DC7B36-1599-E84F-AABA-C9890ADB53E5}"/>
              </a:ext>
            </a:extLst>
          </p:cNvPr>
          <p:cNvCxnSpPr>
            <a:stCxn id="21" idx="3"/>
            <a:endCxn id="6" idx="2"/>
          </p:cNvCxnSpPr>
          <p:nvPr/>
        </p:nvCxnSpPr>
        <p:spPr>
          <a:xfrm flipV="1">
            <a:off x="8352034" y="428001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549ABB3A-841E-6340-9DC8-7F1C3B54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75" y="391130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375EC3-A764-3243-BE5D-EE06FF5CE4BD}"/>
              </a:ext>
            </a:extLst>
          </p:cNvPr>
          <p:cNvCxnSpPr/>
          <p:nvPr/>
        </p:nvCxnSpPr>
        <p:spPr>
          <a:xfrm flipH="1" flipV="1">
            <a:off x="8095487" y="517092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>
            <a:extLst>
              <a:ext uri="{FF2B5EF4-FFF2-40B4-BE49-F238E27FC236}">
                <a16:creationId xmlns:a16="http://schemas.microsoft.com/office/drawing/2014/main" id="{EEA09E97-FA5F-B242-A2A9-A43AAA5B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25" y="567887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96956-61C7-3F47-B511-C6E77A3AB807}"/>
              </a:ext>
            </a:extLst>
          </p:cNvPr>
          <p:cNvCxnSpPr/>
          <p:nvPr/>
        </p:nvCxnSpPr>
        <p:spPr>
          <a:xfrm flipV="1">
            <a:off x="7541813" y="517092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28ECC3B1-7DB7-3043-B0BB-3F470360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22" y="567887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BFABE5-CB2D-EF4C-9863-E68ED86AD017}"/>
              </a:ext>
            </a:extLst>
          </p:cNvPr>
          <p:cNvSpPr txBox="1"/>
          <p:nvPr/>
        </p:nvSpPr>
        <p:spPr>
          <a:xfrm>
            <a:off x="7308416" y="63501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AB97-31C9-C645-B549-2D05A16E0263}"/>
              </a:ext>
            </a:extLst>
          </p:cNvPr>
          <p:cNvSpPr txBox="1"/>
          <p:nvPr/>
        </p:nvSpPr>
        <p:spPr>
          <a:xfrm>
            <a:off x="8277925" y="425948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98275F-F67A-B240-9E34-119251B663D3}"/>
              </a:ext>
            </a:extLst>
          </p:cNvPr>
          <p:cNvCxnSpPr/>
          <p:nvPr/>
        </p:nvCxnSpPr>
        <p:spPr>
          <a:xfrm flipH="1">
            <a:off x="8136796" y="213713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black_server.png">
            <a:extLst>
              <a:ext uri="{FF2B5EF4-FFF2-40B4-BE49-F238E27FC236}">
                <a16:creationId xmlns:a16="http://schemas.microsoft.com/office/drawing/2014/main" id="{4824D0E8-41E1-0648-844D-FFAF4085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50" y="178474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810D8-72B2-4549-9458-13044C083084}"/>
              </a:ext>
            </a:extLst>
          </p:cNvPr>
          <p:cNvCxnSpPr/>
          <p:nvPr/>
        </p:nvCxnSpPr>
        <p:spPr>
          <a:xfrm>
            <a:off x="7624429" y="227334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t0ph3r\Documents\CS 4700\assets\black_server.png">
            <a:extLst>
              <a:ext uri="{FF2B5EF4-FFF2-40B4-BE49-F238E27FC236}">
                <a16:creationId xmlns:a16="http://schemas.microsoft.com/office/drawing/2014/main" id="{897A3890-1917-4F4D-9962-ED196751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47" y="178474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018F5F-1FEB-4245-9630-EB391507274D}"/>
              </a:ext>
            </a:extLst>
          </p:cNvPr>
          <p:cNvSpPr txBox="1"/>
          <p:nvPr/>
        </p:nvSpPr>
        <p:spPr>
          <a:xfrm>
            <a:off x="7624429" y="279823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D9C5147-4266-2E4A-8C2B-EC8F909D045A}"/>
              </a:ext>
            </a:extLst>
          </p:cNvPr>
          <p:cNvCxnSpPr>
            <a:stCxn id="21" idx="1"/>
            <a:endCxn id="19" idx="2"/>
          </p:cNvCxnSpPr>
          <p:nvPr/>
        </p:nvCxnSpPr>
        <p:spPr>
          <a:xfrm rot="10800000">
            <a:off x="6965239" y="428001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90519138-E5B2-6343-97E9-960A6CF3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97" y="391130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58F38-9B9E-7E47-9401-F6003DD7757A}"/>
              </a:ext>
            </a:extLst>
          </p:cNvPr>
          <p:cNvSpPr txBox="1"/>
          <p:nvPr/>
        </p:nvSpPr>
        <p:spPr>
          <a:xfrm>
            <a:off x="6930999" y="425948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CE9CC-B721-E84B-8685-BAE6031AD616}"/>
              </a:ext>
            </a:extLst>
          </p:cNvPr>
          <p:cNvSpPr txBox="1"/>
          <p:nvPr/>
        </p:nvSpPr>
        <p:spPr>
          <a:xfrm>
            <a:off x="7583121" y="495618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38176C-EDA7-E249-9473-7EDF3C5C472B}"/>
              </a:ext>
            </a:extLst>
          </p:cNvPr>
          <p:cNvCxnSpPr>
            <a:stCxn id="19" idx="0"/>
            <a:endCxn id="17" idx="1"/>
          </p:cNvCxnSpPr>
          <p:nvPr/>
        </p:nvCxnSpPr>
        <p:spPr>
          <a:xfrm rot="5400000" flipH="1" flipV="1">
            <a:off x="6853718" y="314059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7ECC7-A19B-B247-9B4D-701CB27DB802}"/>
              </a:ext>
            </a:extLst>
          </p:cNvPr>
          <p:cNvSpPr txBox="1"/>
          <p:nvPr/>
        </p:nvSpPr>
        <p:spPr>
          <a:xfrm>
            <a:off x="6941917" y="35900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D116067-3655-EF4F-A7D1-C850380984E6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rot="16200000" flipV="1">
            <a:off x="8271814" y="315059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E0B1EC-F4BF-C94F-BB14-8677D87EE84B}"/>
              </a:ext>
            </a:extLst>
          </p:cNvPr>
          <p:cNvSpPr txBox="1"/>
          <p:nvPr/>
        </p:nvSpPr>
        <p:spPr>
          <a:xfrm>
            <a:off x="8279560" y="359005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D282BBC-FE06-5448-96A8-07F49BCD8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98058"/>
              </p:ext>
            </p:extLst>
          </p:nvPr>
        </p:nvGraphicFramePr>
        <p:xfrm>
          <a:off x="5552909" y="393732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09AFDCC-C1A3-CE41-97B2-F1D5D06BF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58256"/>
              </p:ext>
            </p:extLst>
          </p:nvPr>
        </p:nvGraphicFramePr>
        <p:xfrm>
          <a:off x="9529081" y="388864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2243335-B980-384D-8082-1785CB9610D9}"/>
              </a:ext>
            </a:extLst>
          </p:cNvPr>
          <p:cNvSpPr txBox="1"/>
          <p:nvPr/>
        </p:nvSpPr>
        <p:spPr>
          <a:xfrm>
            <a:off x="8134794" y="63501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32AA53-2B76-7A41-B631-DB73A1E7EA57}"/>
              </a:ext>
            </a:extLst>
          </p:cNvPr>
          <p:cNvSpPr txBox="1"/>
          <p:nvPr/>
        </p:nvSpPr>
        <p:spPr>
          <a:xfrm>
            <a:off x="7308416" y="141541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09D6E-C3B8-664A-9F9D-C41DC42E3728}"/>
              </a:ext>
            </a:extLst>
          </p:cNvPr>
          <p:cNvSpPr txBox="1"/>
          <p:nvPr/>
        </p:nvSpPr>
        <p:spPr>
          <a:xfrm>
            <a:off x="8134794" y="141541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AFBDE1D-F46B-A749-A834-AA9993D951A6}"/>
              </a:ext>
            </a:extLst>
          </p:cNvPr>
          <p:cNvSpPr/>
          <p:nvPr/>
        </p:nvSpPr>
        <p:spPr>
          <a:xfrm rot="18000000">
            <a:off x="7444681" y="536174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054A72A0-780C-3E43-8F00-2791FD514E3E}"/>
              </a:ext>
            </a:extLst>
          </p:cNvPr>
          <p:cNvSpPr/>
          <p:nvPr/>
        </p:nvSpPr>
        <p:spPr>
          <a:xfrm rot="16200000">
            <a:off x="6625308" y="437016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029CA2FE-870D-3F49-AB75-6BEEBF08C223}"/>
              </a:ext>
            </a:extLst>
          </p:cNvPr>
          <p:cNvSpPr/>
          <p:nvPr/>
        </p:nvSpPr>
        <p:spPr>
          <a:xfrm rot="16200000" flipV="1">
            <a:off x="8357215" y="436996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6DCD5412-4810-684D-8969-0870580037FC}"/>
              </a:ext>
            </a:extLst>
          </p:cNvPr>
          <p:cNvSpPr/>
          <p:nvPr/>
        </p:nvSpPr>
        <p:spPr>
          <a:xfrm rot="5400000">
            <a:off x="7382782" y="224527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F93AC797-8051-C84F-A2F5-DE8D845D3FED}"/>
              </a:ext>
            </a:extLst>
          </p:cNvPr>
          <p:cNvSpPr/>
          <p:nvPr/>
        </p:nvSpPr>
        <p:spPr>
          <a:xfrm rot="5400000" flipV="1">
            <a:off x="7852778" y="226786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70B4FD0-077C-904E-8343-BB65DBC06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36938"/>
              </p:ext>
            </p:extLst>
          </p:nvPr>
        </p:nvGraphicFramePr>
        <p:xfrm>
          <a:off x="5552909" y="394571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EC550CB-9EA0-554F-9F83-CDCDAC6D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71317"/>
              </p:ext>
            </p:extLst>
          </p:nvPr>
        </p:nvGraphicFramePr>
        <p:xfrm>
          <a:off x="9529081" y="389703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Curved Right Arrow 37">
            <a:extLst>
              <a:ext uri="{FF2B5EF4-FFF2-40B4-BE49-F238E27FC236}">
                <a16:creationId xmlns:a16="http://schemas.microsoft.com/office/drawing/2014/main" id="{A836F32D-EB3D-3D4E-A5EC-E1A99330E558}"/>
              </a:ext>
            </a:extLst>
          </p:cNvPr>
          <p:cNvSpPr/>
          <p:nvPr/>
        </p:nvSpPr>
        <p:spPr>
          <a:xfrm rot="5400000" flipH="1">
            <a:off x="7315186" y="354574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Right Arrow 38">
            <a:extLst>
              <a:ext uri="{FF2B5EF4-FFF2-40B4-BE49-F238E27FC236}">
                <a16:creationId xmlns:a16="http://schemas.microsoft.com/office/drawing/2014/main" id="{CACADAE5-8597-DD40-9D43-73CBE83B1D11}"/>
              </a:ext>
            </a:extLst>
          </p:cNvPr>
          <p:cNvSpPr/>
          <p:nvPr/>
        </p:nvSpPr>
        <p:spPr>
          <a:xfrm rot="5400000" flipH="1" flipV="1">
            <a:off x="7785183" y="356833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A1599E8-C9B4-FE49-9A52-FB55DE4F5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36237"/>
              </p:ext>
            </p:extLst>
          </p:nvPr>
        </p:nvGraphicFramePr>
        <p:xfrm>
          <a:off x="5552909" y="395100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6BB0D7-5131-9445-8131-B55481BA8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29793"/>
              </p:ext>
            </p:extLst>
          </p:nvPr>
        </p:nvGraphicFramePr>
        <p:xfrm>
          <a:off x="9529081" y="390231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2AB8-DAA5-5E4D-BCB8-5CDFB6FC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C37F-3050-C648-A869-E2E0191C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4792-4B36-B34B-AFCC-FCDC720D1C77}"/>
              </a:ext>
            </a:extLst>
          </p:cNvPr>
          <p:cNvSpPr txBox="1">
            <a:spLocks/>
          </p:cNvSpPr>
          <p:nvPr/>
        </p:nvSpPr>
        <p:spPr>
          <a:xfrm>
            <a:off x="1772651" y="1552074"/>
            <a:ext cx="8839200" cy="209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subset of edges in a graph that:</a:t>
            </a:r>
          </a:p>
          <a:p>
            <a:pPr lvl="1"/>
            <a:r>
              <a:rPr lang="en-US"/>
              <a:t>Span all nodes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Do not create any cycles</a:t>
            </a:r>
          </a:p>
          <a:p>
            <a:r>
              <a:rPr lang="en-US"/>
              <a:t>This structure is a tree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50391B-C52F-AB4C-A8D8-51840DE2C470}"/>
              </a:ext>
            </a:extLst>
          </p:cNvPr>
          <p:cNvSpPr/>
          <p:nvPr/>
        </p:nvSpPr>
        <p:spPr>
          <a:xfrm>
            <a:off x="1991726" y="383331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B7ED7-373A-9D42-9CE5-FF6EAC5FA0B4}"/>
              </a:ext>
            </a:extLst>
          </p:cNvPr>
          <p:cNvSpPr/>
          <p:nvPr/>
        </p:nvSpPr>
        <p:spPr>
          <a:xfrm>
            <a:off x="1991726" y="518586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366F5C-E64B-FF40-9334-C0C725FC79A1}"/>
              </a:ext>
            </a:extLst>
          </p:cNvPr>
          <p:cNvSpPr/>
          <p:nvPr/>
        </p:nvSpPr>
        <p:spPr>
          <a:xfrm>
            <a:off x="4030076" y="383331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6B7C1A-0845-6D4A-B5E0-DA8FDF712DB5}"/>
              </a:ext>
            </a:extLst>
          </p:cNvPr>
          <p:cNvSpPr/>
          <p:nvPr/>
        </p:nvSpPr>
        <p:spPr>
          <a:xfrm>
            <a:off x="4030076" y="4947736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4E7BB0-AA13-5C4B-B388-939B41B7F15D}"/>
              </a:ext>
            </a:extLst>
          </p:cNvPr>
          <p:cNvSpPr/>
          <p:nvPr/>
        </p:nvSpPr>
        <p:spPr>
          <a:xfrm>
            <a:off x="4030076" y="606216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CA76A9-5E2F-834F-9F26-A9A73393F8BA}"/>
              </a:ext>
            </a:extLst>
          </p:cNvPr>
          <p:cNvSpPr/>
          <p:nvPr/>
        </p:nvSpPr>
        <p:spPr>
          <a:xfrm>
            <a:off x="5944601" y="383331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7B474C-F799-1141-B82F-96A968D0D974}"/>
              </a:ext>
            </a:extLst>
          </p:cNvPr>
          <p:cNvSpPr/>
          <p:nvPr/>
        </p:nvSpPr>
        <p:spPr>
          <a:xfrm>
            <a:off x="5944601" y="606216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DD942C-0A8A-1142-999B-62C086180B3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487026" y="4080961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F9FFFA-117A-F949-A755-24CE85DC826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4525376" y="4080961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011250-9B38-6547-AD74-A53B622DEF70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4525376" y="4256076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BA2CB4-2AC3-8C48-9F5D-9A32DB3783B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277726" y="4328611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CAF094-39B7-DD47-9DFC-5AF14810E95B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277726" y="5443036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9F2E3-B6A9-B54C-9978-09E18936D255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192251" y="4328611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A6071F-5E52-0E41-913A-F5A9D249D907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4525376" y="6309811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1CFBA-928D-7C40-B682-11CD474A6AB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239376" y="4328611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2962E3-88ED-AF4B-A5BF-39BF52F637E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487026" y="5195386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231B08-C3AA-C14B-8EBB-4E1A76B3542F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414491" y="5608626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8A55E-2B4B-C04A-B088-2F4D24836EAD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4525376" y="4080961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76DC9A-D6CB-BB4B-908D-887E31C61C45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277726" y="4328611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48A7A0-D936-B549-9EAF-7846F9AB11C5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277726" y="5443036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8E7ED7-DEBB-6C46-91B7-0A8490060D54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6192251" y="4328611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5E14EF-6609-8B44-B99A-4F5A3339AA7D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239376" y="4328611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1E7345-F7CF-034B-AB42-2B8B1898095D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487026" y="5195386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DE7212C-8036-2242-B8C0-7F5DDD7EF990}"/>
              </a:ext>
            </a:extLst>
          </p:cNvPr>
          <p:cNvSpPr/>
          <p:nvPr/>
        </p:nvSpPr>
        <p:spPr>
          <a:xfrm>
            <a:off x="1991726" y="3833311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500A25-69D6-5940-9AE0-79946C14C6EA}"/>
              </a:ext>
            </a:extLst>
          </p:cNvPr>
          <p:cNvSpPr/>
          <p:nvPr/>
        </p:nvSpPr>
        <p:spPr>
          <a:xfrm>
            <a:off x="1991726" y="5185861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4805CF-566E-0E46-A623-7ACAF28B4711}"/>
              </a:ext>
            </a:extLst>
          </p:cNvPr>
          <p:cNvSpPr/>
          <p:nvPr/>
        </p:nvSpPr>
        <p:spPr>
          <a:xfrm>
            <a:off x="4030076" y="3833311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66409E-6187-2C4E-9EFA-81FE845E3E49}"/>
              </a:ext>
            </a:extLst>
          </p:cNvPr>
          <p:cNvSpPr/>
          <p:nvPr/>
        </p:nvSpPr>
        <p:spPr>
          <a:xfrm>
            <a:off x="4030076" y="494773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7BB9E7-DBCA-CD40-811A-C87D10E9CFED}"/>
              </a:ext>
            </a:extLst>
          </p:cNvPr>
          <p:cNvSpPr/>
          <p:nvPr/>
        </p:nvSpPr>
        <p:spPr>
          <a:xfrm>
            <a:off x="4030076" y="6062161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450093-7ADD-A246-A972-8B5822775D55}"/>
              </a:ext>
            </a:extLst>
          </p:cNvPr>
          <p:cNvSpPr/>
          <p:nvPr/>
        </p:nvSpPr>
        <p:spPr>
          <a:xfrm>
            <a:off x="5944601" y="3833311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58E214-63F2-C740-B9F7-62791255CEF6}"/>
              </a:ext>
            </a:extLst>
          </p:cNvPr>
          <p:cNvSpPr/>
          <p:nvPr/>
        </p:nvSpPr>
        <p:spPr>
          <a:xfrm>
            <a:off x="5944601" y="6062161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DEB97D-0E9D-B543-8ECB-F7495D3EE915}"/>
              </a:ext>
            </a:extLst>
          </p:cNvPr>
          <p:cNvSpPr/>
          <p:nvPr/>
        </p:nvSpPr>
        <p:spPr>
          <a:xfrm>
            <a:off x="8972816" y="28130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C21881-8D76-1C45-9EF8-CBA555C64A6E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10268216" y="4422762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1C82A-11F7-314E-A6DC-B241D2446B1E}"/>
              </a:ext>
            </a:extLst>
          </p:cNvPr>
          <p:cNvCxnSpPr>
            <a:stCxn id="44" idx="0"/>
            <a:endCxn id="35" idx="5"/>
          </p:cNvCxnSpPr>
          <p:nvPr/>
        </p:nvCxnSpPr>
        <p:spPr>
          <a:xfrm flipH="1" flipV="1">
            <a:off x="9395581" y="3235802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4E3A5-233E-9647-9FAA-B53FB4CCD00A}"/>
              </a:ext>
            </a:extLst>
          </p:cNvPr>
          <p:cNvCxnSpPr>
            <a:stCxn id="35" idx="4"/>
          </p:cNvCxnSpPr>
          <p:nvPr/>
        </p:nvCxnSpPr>
        <p:spPr>
          <a:xfrm>
            <a:off x="9220466" y="3308337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D839C4-742E-2644-8B4A-FE65D8426C22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10268216" y="5405670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A3549D-D184-2940-BA09-B40F3D2FC11A}"/>
              </a:ext>
            </a:extLst>
          </p:cNvPr>
          <p:cNvCxnSpPr>
            <a:stCxn id="42" idx="4"/>
            <a:endCxn id="43" idx="4"/>
          </p:cNvCxnSpPr>
          <p:nvPr/>
        </p:nvCxnSpPr>
        <p:spPr>
          <a:xfrm flipV="1">
            <a:off x="8201291" y="4422762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737F6D-2EF5-BE40-A639-05FF7A3BC5AB}"/>
              </a:ext>
            </a:extLst>
          </p:cNvPr>
          <p:cNvCxnSpPr>
            <a:stCxn id="43" idx="0"/>
            <a:endCxn id="35" idx="3"/>
          </p:cNvCxnSpPr>
          <p:nvPr/>
        </p:nvCxnSpPr>
        <p:spPr>
          <a:xfrm flipV="1">
            <a:off x="8201291" y="3235802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4F8805F-E708-234C-AA6F-50FE1DA8571B}"/>
              </a:ext>
            </a:extLst>
          </p:cNvPr>
          <p:cNvSpPr/>
          <p:nvPr/>
        </p:nvSpPr>
        <p:spPr>
          <a:xfrm>
            <a:off x="7953641" y="51180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746BDA-B826-9145-A360-D97749D1C5F9}"/>
              </a:ext>
            </a:extLst>
          </p:cNvPr>
          <p:cNvSpPr/>
          <p:nvPr/>
        </p:nvSpPr>
        <p:spPr>
          <a:xfrm>
            <a:off x="7953641" y="39274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97545A-3335-314C-882A-830876399A9A}"/>
              </a:ext>
            </a:extLst>
          </p:cNvPr>
          <p:cNvSpPr/>
          <p:nvPr/>
        </p:nvSpPr>
        <p:spPr>
          <a:xfrm>
            <a:off x="10020566" y="39274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AD7D75-0248-EA46-B0ED-BC923CDB472C}"/>
              </a:ext>
            </a:extLst>
          </p:cNvPr>
          <p:cNvSpPr/>
          <p:nvPr/>
        </p:nvSpPr>
        <p:spPr>
          <a:xfrm>
            <a:off x="8972816" y="39274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7A90C1-48E2-CA4C-9322-6D243A1723F1}"/>
              </a:ext>
            </a:extLst>
          </p:cNvPr>
          <p:cNvSpPr/>
          <p:nvPr/>
        </p:nvSpPr>
        <p:spPr>
          <a:xfrm>
            <a:off x="10020566" y="4910370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092B41-08D9-0547-8B1E-13E7490C60EC}"/>
              </a:ext>
            </a:extLst>
          </p:cNvPr>
          <p:cNvSpPr/>
          <p:nvPr/>
        </p:nvSpPr>
        <p:spPr>
          <a:xfrm>
            <a:off x="10020566" y="59943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8" name="Striped Right Arrow 47">
            <a:extLst>
              <a:ext uri="{FF2B5EF4-FFF2-40B4-BE49-F238E27FC236}">
                <a16:creationId xmlns:a16="http://schemas.microsoft.com/office/drawing/2014/main" id="{B75B5E48-5E5D-424B-8422-7A755E2F1DA2}"/>
              </a:ext>
            </a:extLst>
          </p:cNvPr>
          <p:cNvSpPr/>
          <p:nvPr/>
        </p:nvSpPr>
        <p:spPr>
          <a:xfrm>
            <a:off x="6611351" y="4328611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Bridges exchange Configuration Bridge Protocol Data Units (</a:t>
            </a:r>
            <a:r>
              <a:rPr lang="en-US" b="1" dirty="0">
                <a:solidFill>
                  <a:schemeClr val="bg1"/>
                </a:solidFill>
              </a:rPr>
              <a:t>BPDU</a:t>
            </a:r>
            <a:r>
              <a:rPr lang="en-US" dirty="0">
                <a:solidFill>
                  <a:schemeClr val="bg1"/>
                </a:solidFill>
              </a:rPr>
              <a:t>s) to build the tree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to elect the root bridge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shortest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71618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Bridges exchange Configuration Bridge Protocol Data Units (</a:t>
            </a:r>
            <a:r>
              <a:rPr lang="en-US" b="1" dirty="0">
                <a:solidFill>
                  <a:schemeClr val="bg1"/>
                </a:solidFill>
              </a:rPr>
              <a:t>BPDU</a:t>
            </a:r>
            <a:r>
              <a:rPr lang="en-US" dirty="0">
                <a:solidFill>
                  <a:schemeClr val="bg1"/>
                </a:solidFill>
              </a:rPr>
              <a:t>s) to build the tree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to elect the root bridge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shortest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79560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Bridges exchange Configuration Bridge Protocol Data Units (</a:t>
            </a:r>
            <a:r>
              <a:rPr lang="en-US" b="1" dirty="0">
                <a:solidFill>
                  <a:schemeClr val="bg1"/>
                </a:solidFill>
              </a:rPr>
              <a:t>BPDU</a:t>
            </a:r>
            <a:r>
              <a:rPr lang="en-US" dirty="0">
                <a:solidFill>
                  <a:schemeClr val="bg1"/>
                </a:solidFill>
              </a:rPr>
              <a:t>s) to build the tree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to elect the root bridge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shortest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385320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Bridges exchange Configuration Bridge Protocol Data Units (</a:t>
            </a:r>
            <a:r>
              <a:rPr lang="en-US" b="1" dirty="0"/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to elect the root bridge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shortest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28858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Bridges exchange Configuration Bridge Protocol Data Units (</a:t>
            </a:r>
            <a:r>
              <a:rPr lang="en-US" b="1" dirty="0"/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shortest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585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BE0-0259-D647-A502-166932EB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2F11-E15F-7B4E-8AE6-C5DD3742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Originally, Ethernet was a broadcast technology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Simplicity</a:t>
            </a:r>
          </a:p>
          <a:p>
            <a:pPr lvl="1"/>
            <a:r>
              <a:rPr lang="en-US" dirty="0"/>
              <a:t>Hardware is dumb and cheap</a:t>
            </a:r>
          </a:p>
          <a:p>
            <a:r>
              <a:rPr lang="en-US" dirty="0"/>
              <a:t>Cons: No scalability</a:t>
            </a:r>
          </a:p>
          <a:p>
            <a:pPr lvl="1"/>
            <a:r>
              <a:rPr lang="en-US" dirty="0"/>
              <a:t>More hosts = more collisions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C282E6-F20C-AB41-89E8-25B9B50F59D2}"/>
              </a:ext>
            </a:extLst>
          </p:cNvPr>
          <p:cNvCxnSpPr/>
          <p:nvPr/>
        </p:nvCxnSpPr>
        <p:spPr>
          <a:xfrm>
            <a:off x="3648104" y="3701503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485CB9-E5A3-4746-A702-F361F5D58D44}"/>
              </a:ext>
            </a:extLst>
          </p:cNvPr>
          <p:cNvSpPr/>
          <p:nvPr/>
        </p:nvSpPr>
        <p:spPr>
          <a:xfrm>
            <a:off x="3415532" y="357270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713B70-7EE7-1F44-AB81-FF251A7A3F84}"/>
              </a:ext>
            </a:extLst>
          </p:cNvPr>
          <p:cNvGrpSpPr/>
          <p:nvPr/>
        </p:nvGrpSpPr>
        <p:grpSpPr>
          <a:xfrm>
            <a:off x="4002952" y="2585803"/>
            <a:ext cx="813748" cy="1197587"/>
            <a:chOff x="769390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10D4AE7C-2235-F04D-AAFA-3DB7D6F21E94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4BBE94AB-B5FA-5A46-87C7-33342B981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C53419-1210-C644-B610-CF600C643840}"/>
              </a:ext>
            </a:extLst>
          </p:cNvPr>
          <p:cNvGrpSpPr/>
          <p:nvPr/>
        </p:nvGrpSpPr>
        <p:grpSpPr>
          <a:xfrm>
            <a:off x="5511028" y="2585803"/>
            <a:ext cx="813748" cy="1197586"/>
            <a:chOff x="2354807" y="2282588"/>
            <a:chExt cx="813748" cy="1197586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1F7BA9D8-0AA4-074F-911E-6E99139AC67A}"/>
                </a:ext>
              </a:extLst>
            </p:cNvPr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05AFC34F-6B2C-A245-A9B6-8B7792E3D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FBC297-4F5A-B144-9819-9FBB65302644}"/>
              </a:ext>
            </a:extLst>
          </p:cNvPr>
          <p:cNvGrpSpPr/>
          <p:nvPr/>
        </p:nvGrpSpPr>
        <p:grpSpPr>
          <a:xfrm>
            <a:off x="7019104" y="2585803"/>
            <a:ext cx="813748" cy="1197587"/>
            <a:chOff x="3967518" y="2282588"/>
            <a:chExt cx="813748" cy="1197587"/>
          </a:xfrm>
        </p:grpSpPr>
        <p:sp>
          <p:nvSpPr>
            <p:cNvPr id="13" name="Up Arrow Callout 12">
              <a:extLst>
                <a:ext uri="{FF2B5EF4-FFF2-40B4-BE49-F238E27FC236}">
                  <a16:creationId xmlns:a16="http://schemas.microsoft.com/office/drawing/2014/main" id="{94977D3D-D7B1-814C-9896-4EE860658E94}"/>
                </a:ext>
              </a:extLst>
            </p:cNvPr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4D244048-5C84-B34A-8C53-1961EF0A1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58ADAF-74AE-FF47-8E76-0D4AF0A881C3}"/>
              </a:ext>
            </a:extLst>
          </p:cNvPr>
          <p:cNvGrpSpPr/>
          <p:nvPr/>
        </p:nvGrpSpPr>
        <p:grpSpPr>
          <a:xfrm>
            <a:off x="8527181" y="2585803"/>
            <a:ext cx="813748" cy="1197587"/>
            <a:chOff x="5662115" y="2282588"/>
            <a:chExt cx="813748" cy="1197587"/>
          </a:xfrm>
        </p:grpSpPr>
        <p:sp>
          <p:nvSpPr>
            <p:cNvPr id="16" name="Up Arrow Callout 15">
              <a:extLst>
                <a:ext uri="{FF2B5EF4-FFF2-40B4-BE49-F238E27FC236}">
                  <a16:creationId xmlns:a16="http://schemas.microsoft.com/office/drawing/2014/main" id="{0C79B2D3-441A-2F40-A7EE-EDE4C171929A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C8BBB161-1CFA-E546-AF36-D7C146288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3" descr="C:\Users\t0ph3r\Documents\CS 4700\assets\20620842-260x260-0-0_Ctg%2B7%2Bft%2BCoaxial%2BEthernet%2B10Base%2B2%2BCable%2B03183.jpg">
            <a:extLst>
              <a:ext uri="{FF2B5EF4-FFF2-40B4-BE49-F238E27FC236}">
                <a16:creationId xmlns:a16="http://schemas.microsoft.com/office/drawing/2014/main" id="{BF6624FA-8260-8046-A80A-4A87277B2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10388378" y="2370518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6E6BB2-C2BE-144D-9F7A-157FF9A684C0}"/>
              </a:ext>
            </a:extLst>
          </p:cNvPr>
          <p:cNvSpPr txBox="1"/>
          <p:nvPr/>
        </p:nvSpPr>
        <p:spPr>
          <a:xfrm>
            <a:off x="4605939" y="4020088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51A79-BC16-6E4A-8426-895FE3009A78}"/>
              </a:ext>
            </a:extLst>
          </p:cNvPr>
          <p:cNvSpPr txBox="1"/>
          <p:nvPr/>
        </p:nvSpPr>
        <p:spPr>
          <a:xfrm>
            <a:off x="2524538" y="2619302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C2CFF4-7934-164A-8CAA-EF7C555E542D}"/>
              </a:ext>
            </a:extLst>
          </p:cNvPr>
          <p:cNvCxnSpPr/>
          <p:nvPr/>
        </p:nvCxnSpPr>
        <p:spPr>
          <a:xfrm>
            <a:off x="3380413" y="3080967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07486B-9740-DF45-8CB8-1C5A64552555}"/>
              </a:ext>
            </a:extLst>
          </p:cNvPr>
          <p:cNvCxnSpPr/>
          <p:nvPr/>
        </p:nvCxnSpPr>
        <p:spPr>
          <a:xfrm flipV="1">
            <a:off x="4450769" y="3847084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E3835B-109C-BD4F-A079-FEE7AF0026BA}"/>
              </a:ext>
            </a:extLst>
          </p:cNvPr>
          <p:cNvCxnSpPr/>
          <p:nvPr/>
        </p:nvCxnSpPr>
        <p:spPr>
          <a:xfrm>
            <a:off x="8176994" y="5308427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008374-3470-BE46-982A-E22F8F1587EC}"/>
              </a:ext>
            </a:extLst>
          </p:cNvPr>
          <p:cNvCxnSpPr/>
          <p:nvPr/>
        </p:nvCxnSpPr>
        <p:spPr>
          <a:xfrm flipV="1">
            <a:off x="8883843" y="5308427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21BF36-A633-D443-B261-C4D304094CDA}"/>
              </a:ext>
            </a:extLst>
          </p:cNvPr>
          <p:cNvCxnSpPr/>
          <p:nvPr/>
        </p:nvCxnSpPr>
        <p:spPr>
          <a:xfrm>
            <a:off x="8883843" y="4675326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C:\Users\t0ph3r\Documents\CS 4700\assets\black_server.png">
            <a:extLst>
              <a:ext uri="{FF2B5EF4-FFF2-40B4-BE49-F238E27FC236}">
                <a16:creationId xmlns:a16="http://schemas.microsoft.com/office/drawing/2014/main" id="{22FBB420-2350-4E43-9ABC-8F97F087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7" y="478798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t0ph3r\Documents\CS 4700\assets\black_server.png">
            <a:extLst>
              <a:ext uri="{FF2B5EF4-FFF2-40B4-BE49-F238E27FC236}">
                <a16:creationId xmlns:a16="http://schemas.microsoft.com/office/drawing/2014/main" id="{CA50C440-8DB0-4740-9CEF-9919874E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845" y="5587404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t0ph3r\Documents\CS 4700\assets\black_server.png">
            <a:extLst>
              <a:ext uri="{FF2B5EF4-FFF2-40B4-BE49-F238E27FC236}">
                <a16:creationId xmlns:a16="http://schemas.microsoft.com/office/drawing/2014/main" id="{7260B5CD-B85F-EA47-9D2A-13C27732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395" y="428205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F8B59E-2335-9043-AA48-594ED9D51FBA}"/>
              </a:ext>
            </a:extLst>
          </p:cNvPr>
          <p:cNvSpPr txBox="1"/>
          <p:nvPr/>
        </p:nvSpPr>
        <p:spPr>
          <a:xfrm>
            <a:off x="9749616" y="5016039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22A01-95A9-4F49-ABB7-2CDA918D69C0}"/>
              </a:ext>
            </a:extLst>
          </p:cNvPr>
          <p:cNvSpPr txBox="1"/>
          <p:nvPr/>
        </p:nvSpPr>
        <p:spPr>
          <a:xfrm rot="16200000">
            <a:off x="9288841" y="3381416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69D72F-C5C2-764B-B1BE-5DC1034B5412}"/>
              </a:ext>
            </a:extLst>
          </p:cNvPr>
          <p:cNvSpPr/>
          <p:nvPr/>
        </p:nvSpPr>
        <p:spPr>
          <a:xfrm>
            <a:off x="7296324" y="3530906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5DF54E-6365-144C-AAD9-E423CC4A2F1A}"/>
              </a:ext>
            </a:extLst>
          </p:cNvPr>
          <p:cNvSpPr/>
          <p:nvPr/>
        </p:nvSpPr>
        <p:spPr>
          <a:xfrm>
            <a:off x="7290914" y="353090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Bridges exchange Configuration Bridge Protocol Data Units (</a:t>
            </a:r>
            <a:r>
              <a:rPr lang="en-US" b="1" dirty="0"/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Calculate shortest paths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334743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Bridges exchange Configuration Bridge Protocol Data Units (</a:t>
            </a:r>
            <a:r>
              <a:rPr lang="en-US" b="1" dirty="0"/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Calculate shortest paths</a:t>
            </a:r>
          </a:p>
          <a:p>
            <a:pPr lvl="1"/>
            <a:r>
              <a:rPr lang="en-US" dirty="0"/>
              <a:t>Locate the next hop closest to the root, and its 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0285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B91-27FF-9049-96E6-BD56904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C533-98D8-CC4C-A7F9-834DDB2D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Bridges exchange Configuration Bridge Protocol Data Units (</a:t>
            </a:r>
            <a:r>
              <a:rPr lang="en-US" b="1" dirty="0"/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Calculate shortest paths</a:t>
            </a:r>
          </a:p>
          <a:p>
            <a:pPr lvl="1"/>
            <a:r>
              <a:rPr lang="en-US" dirty="0"/>
              <a:t>Locate the next hop closest to the root, and its port</a:t>
            </a:r>
          </a:p>
          <a:p>
            <a:pPr lvl="1"/>
            <a:r>
              <a:rPr lang="en-US" dirty="0"/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245140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>
                <a:solidFill>
                  <a:schemeClr val="bg1"/>
                </a:solidFill>
              </a:rPr>
              <a:t>Root Bridges</a:t>
            </a:r>
            <a:r>
              <a:rPr lang="en-US" dirty="0">
                <a:solidFill>
                  <a:schemeClr val="bg1"/>
                </a:solidFill>
              </a:rPr>
              <a:t>: bridge with the lowest BID in the tree</a:t>
            </a:r>
          </a:p>
          <a:p>
            <a:r>
              <a:rPr lang="en-US" b="1" dirty="0">
                <a:solidFill>
                  <a:schemeClr val="bg1"/>
                </a:solidFill>
              </a:rPr>
              <a:t>Path Cost</a:t>
            </a:r>
            <a:r>
              <a:rPr lang="en-US" dirty="0">
                <a:solidFill>
                  <a:schemeClr val="bg1"/>
                </a:solidFill>
              </a:rPr>
              <a:t>: cost (in hops) from a transmitting bridge to the root</a:t>
            </a:r>
          </a:p>
          <a:p>
            <a:r>
              <a:rPr lang="en-US" dirty="0">
                <a:solidFill>
                  <a:schemeClr val="bg1"/>
                </a:solidFill>
              </a:rPr>
              <a:t>Each port on a bridge has a unique </a:t>
            </a:r>
            <a:r>
              <a:rPr lang="en-US" b="1" dirty="0">
                <a:solidFill>
                  <a:schemeClr val="bg1"/>
                </a:solidFill>
              </a:rPr>
              <a:t>Port 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Root Port</a:t>
            </a:r>
            <a:r>
              <a:rPr lang="en-US" dirty="0">
                <a:solidFill>
                  <a:schemeClr val="bg1"/>
                </a:solidFill>
              </a:rPr>
              <a:t>: port that forwards to the root on each bridge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Designated Bridges</a:t>
            </a:r>
            <a:r>
              <a:rPr lang="en-US" dirty="0">
                <a:solidFill>
                  <a:schemeClr val="bg1"/>
                </a:solidFill>
              </a:rPr>
              <a:t>: the bridge on a LAN that provides the minimal cost path to the root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30250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/>
              <a:t>Root Bridges</a:t>
            </a:r>
            <a:r>
              <a:rPr lang="en-US" dirty="0"/>
              <a:t>: bridge with the lowest BID in the tree</a:t>
            </a:r>
          </a:p>
          <a:p>
            <a:r>
              <a:rPr lang="en-US" b="1" dirty="0">
                <a:solidFill>
                  <a:schemeClr val="bg1"/>
                </a:solidFill>
              </a:rPr>
              <a:t>Path Cost</a:t>
            </a:r>
            <a:r>
              <a:rPr lang="en-US" dirty="0">
                <a:solidFill>
                  <a:schemeClr val="bg1"/>
                </a:solidFill>
              </a:rPr>
              <a:t>: cost (in hops) from a transmitting bridge to the root</a:t>
            </a:r>
          </a:p>
          <a:p>
            <a:r>
              <a:rPr lang="en-US" dirty="0">
                <a:solidFill>
                  <a:schemeClr val="bg1"/>
                </a:solidFill>
              </a:rPr>
              <a:t>Each port on a bridge has a unique </a:t>
            </a:r>
            <a:r>
              <a:rPr lang="en-US" b="1" dirty="0">
                <a:solidFill>
                  <a:schemeClr val="bg1"/>
                </a:solidFill>
              </a:rPr>
              <a:t>Port 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Root Port</a:t>
            </a:r>
            <a:r>
              <a:rPr lang="en-US" dirty="0">
                <a:solidFill>
                  <a:schemeClr val="bg1"/>
                </a:solidFill>
              </a:rPr>
              <a:t>: port that forwards to the root on each bridge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Designated Bridges</a:t>
            </a:r>
            <a:r>
              <a:rPr lang="en-US" dirty="0">
                <a:solidFill>
                  <a:schemeClr val="bg1"/>
                </a:solidFill>
              </a:rPr>
              <a:t>: the bridge on a LAN that provides the minimal cost path to the root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849563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/>
              <a:t>Root Bridges</a:t>
            </a:r>
            <a:r>
              <a:rPr lang="en-US" dirty="0"/>
              <a:t>: bridge with the lowest BID in the tree</a:t>
            </a:r>
          </a:p>
          <a:p>
            <a:r>
              <a:rPr lang="en-US" b="1" dirty="0"/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>
                <a:solidFill>
                  <a:schemeClr val="bg1"/>
                </a:solidFill>
              </a:rPr>
              <a:t>Each port on a bridge has a unique </a:t>
            </a:r>
            <a:r>
              <a:rPr lang="en-US" b="1" dirty="0">
                <a:solidFill>
                  <a:schemeClr val="bg1"/>
                </a:solidFill>
              </a:rPr>
              <a:t>Port 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Root Port</a:t>
            </a:r>
            <a:r>
              <a:rPr lang="en-US" dirty="0">
                <a:solidFill>
                  <a:schemeClr val="bg1"/>
                </a:solidFill>
              </a:rPr>
              <a:t>: port that forwards to the root on each bridge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Designated Bridges</a:t>
            </a:r>
            <a:r>
              <a:rPr lang="en-US" dirty="0">
                <a:solidFill>
                  <a:schemeClr val="bg1"/>
                </a:solidFill>
              </a:rPr>
              <a:t>: the bridge on a LAN that provides the minimal cost path to the root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67264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/>
              <a:t>Root Bridges</a:t>
            </a:r>
            <a:r>
              <a:rPr lang="en-US" dirty="0"/>
              <a:t>: bridge with the lowest BID in the tree</a:t>
            </a:r>
          </a:p>
          <a:p>
            <a:r>
              <a:rPr lang="en-US" b="1" dirty="0"/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b="1" dirty="0"/>
              <a:t>Port ID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Root Port</a:t>
            </a:r>
            <a:r>
              <a:rPr lang="en-US" dirty="0">
                <a:solidFill>
                  <a:schemeClr val="bg1"/>
                </a:solidFill>
              </a:rPr>
              <a:t>: port that forwards to the root on each bridge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Designated Bridges</a:t>
            </a:r>
            <a:r>
              <a:rPr lang="en-US" dirty="0">
                <a:solidFill>
                  <a:schemeClr val="bg1"/>
                </a:solidFill>
              </a:rPr>
              <a:t>: the bridge on a LAN that provides the minimal cost path to the root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1793603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/>
              <a:t>Root Bridges</a:t>
            </a:r>
            <a:r>
              <a:rPr lang="en-US" dirty="0"/>
              <a:t>: bridge with the lowest BID in the tree</a:t>
            </a:r>
          </a:p>
          <a:p>
            <a:r>
              <a:rPr lang="en-US" b="1" dirty="0"/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b="1" dirty="0"/>
              <a:t>Port ID</a:t>
            </a:r>
            <a:endParaRPr lang="en-US" dirty="0"/>
          </a:p>
          <a:p>
            <a:r>
              <a:rPr lang="en-US" b="1" dirty="0"/>
              <a:t>Root Port</a:t>
            </a:r>
            <a:r>
              <a:rPr lang="en-US" dirty="0"/>
              <a:t>: port that forwards to the root on each bridge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Designated Bridges</a:t>
            </a:r>
            <a:r>
              <a:rPr lang="en-US" dirty="0">
                <a:solidFill>
                  <a:schemeClr val="bg1"/>
                </a:solidFill>
              </a:rPr>
              <a:t>: the bridge on a LAN that provides the minimal cost path to the root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1809115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/>
              <a:t>Root Bridges</a:t>
            </a:r>
            <a:r>
              <a:rPr lang="en-US" dirty="0"/>
              <a:t>: bridge with the lowest BID in the tree</a:t>
            </a:r>
          </a:p>
          <a:p>
            <a:r>
              <a:rPr lang="en-US" b="1" dirty="0"/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b="1" dirty="0"/>
              <a:t>Port ID</a:t>
            </a:r>
            <a:endParaRPr lang="en-US" dirty="0"/>
          </a:p>
          <a:p>
            <a:r>
              <a:rPr lang="en-US" b="1" dirty="0"/>
              <a:t>Root Port</a:t>
            </a:r>
            <a:r>
              <a:rPr lang="en-US" dirty="0"/>
              <a:t>: port that forwards to the root on each bridge</a:t>
            </a:r>
          </a:p>
          <a:p>
            <a:r>
              <a:rPr lang="en-US" b="1" dirty="0"/>
              <a:t>Designated Bridges</a:t>
            </a:r>
            <a:r>
              <a:rPr lang="en-US" dirty="0"/>
              <a:t>: the bridge on a LAN that provides the minimal cost path to the root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733442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920C-98A0-2A46-BCBC-FCBBEF2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(KNOW THESE)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08F4-2A12-764A-AA20-F1BFB1FB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 ID (BID)</a:t>
            </a:r>
            <a:r>
              <a:rPr lang="en-US" dirty="0"/>
              <a:t> = &lt;Random Number&gt;</a:t>
            </a:r>
          </a:p>
          <a:p>
            <a:r>
              <a:rPr lang="en-US" b="1" dirty="0"/>
              <a:t>Root Bridges</a:t>
            </a:r>
            <a:r>
              <a:rPr lang="en-US" dirty="0"/>
              <a:t>: bridge with the lowest BID in the tree</a:t>
            </a:r>
          </a:p>
          <a:p>
            <a:r>
              <a:rPr lang="en-US" b="1" dirty="0"/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b="1" dirty="0"/>
              <a:t>Port ID</a:t>
            </a:r>
            <a:endParaRPr lang="en-US" dirty="0"/>
          </a:p>
          <a:p>
            <a:r>
              <a:rPr lang="en-US" b="1" dirty="0"/>
              <a:t>Root Port</a:t>
            </a:r>
            <a:r>
              <a:rPr lang="en-US" dirty="0"/>
              <a:t>: port that forwards to the root on each bridge</a:t>
            </a:r>
          </a:p>
          <a:p>
            <a:r>
              <a:rPr lang="en-US" b="1" dirty="0"/>
              <a:t>Designated Bridges</a:t>
            </a:r>
            <a:r>
              <a:rPr lang="en-US" dirty="0"/>
              <a:t>: the bridge on a LAN that provides the minimal cost path to the root</a:t>
            </a:r>
          </a:p>
          <a:p>
            <a:pPr lvl="1"/>
            <a:r>
              <a:rPr lang="en-US" dirty="0"/>
              <a:t>The designated bridge on each LAN is unique</a:t>
            </a:r>
          </a:p>
        </p:txBody>
      </p:sp>
    </p:spTree>
    <p:extLst>
      <p:ext uri="{BB962C8B-B14F-4D97-AF65-F5344CB8AC3E}">
        <p14:creationId xmlns:p14="http://schemas.microsoft.com/office/powerpoint/2010/main" val="10652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10EC-7B49-3743-9491-702A432B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Bridging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A142-4E9B-8949-BB45-FC8D5FBE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device that can </a:t>
            </a:r>
            <a:r>
              <a:rPr lang="en-US" b="1" i="1" dirty="0"/>
              <a:t>bridge</a:t>
            </a:r>
            <a:r>
              <a:rPr lang="en-US" dirty="0"/>
              <a:t> different LANs</a:t>
            </a:r>
          </a:p>
          <a:p>
            <a:pPr lvl="1"/>
            <a:r>
              <a:rPr lang="en-US" dirty="0"/>
              <a:t>Only forward packets to intended recipients</a:t>
            </a:r>
          </a:p>
          <a:p>
            <a:pPr lvl="1"/>
            <a:r>
              <a:rPr lang="en-US" dirty="0"/>
              <a:t>No broadcast!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AD6A30-FD3D-C24C-AF3F-20EDD71BBEC5}"/>
              </a:ext>
            </a:extLst>
          </p:cNvPr>
          <p:cNvCxnSpPr/>
          <p:nvPr/>
        </p:nvCxnSpPr>
        <p:spPr>
          <a:xfrm>
            <a:off x="7673670" y="5048905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35A43E-EDB5-D34C-A6A8-7334D0D717A1}"/>
              </a:ext>
            </a:extLst>
          </p:cNvPr>
          <p:cNvCxnSpPr/>
          <p:nvPr/>
        </p:nvCxnSpPr>
        <p:spPr>
          <a:xfrm flipV="1">
            <a:off x="8380519" y="5048905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6C6E23-2389-254C-B243-74BBD5469010}"/>
              </a:ext>
            </a:extLst>
          </p:cNvPr>
          <p:cNvCxnSpPr/>
          <p:nvPr/>
        </p:nvCxnSpPr>
        <p:spPr>
          <a:xfrm>
            <a:off x="8380519" y="4415804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30DA79-BAD0-3949-8003-6D4F5D85E9FC}"/>
              </a:ext>
            </a:extLst>
          </p:cNvPr>
          <p:cNvCxnSpPr/>
          <p:nvPr/>
        </p:nvCxnSpPr>
        <p:spPr>
          <a:xfrm>
            <a:off x="3431509" y="4963985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66CC7-9EF4-5B45-93BE-AED0CA9354C7}"/>
              </a:ext>
            </a:extLst>
          </p:cNvPr>
          <p:cNvCxnSpPr/>
          <p:nvPr/>
        </p:nvCxnSpPr>
        <p:spPr>
          <a:xfrm flipV="1">
            <a:off x="4138358" y="4963985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2BF406-B995-C548-B06C-9905B4B77A0C}"/>
              </a:ext>
            </a:extLst>
          </p:cNvPr>
          <p:cNvCxnSpPr/>
          <p:nvPr/>
        </p:nvCxnSpPr>
        <p:spPr>
          <a:xfrm>
            <a:off x="4138358" y="4330884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:\Users\t0ph3r\Documents\CS 4700\assets\black_server.png">
            <a:extLst>
              <a:ext uri="{FF2B5EF4-FFF2-40B4-BE49-F238E27FC236}">
                <a16:creationId xmlns:a16="http://schemas.microsoft.com/office/drawing/2014/main" id="{603C2E74-A629-4C42-9CA1-02F9B3CE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22" y="444354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0ph3r\Documents\CS 4700\assets\black_server.png">
            <a:extLst>
              <a:ext uri="{FF2B5EF4-FFF2-40B4-BE49-F238E27FC236}">
                <a16:creationId xmlns:a16="http://schemas.microsoft.com/office/drawing/2014/main" id="{A9F55931-42B2-4540-9B62-D8A36162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85" y="540501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0ph3r\Documents\CS 4700\assets\black_server.png">
            <a:extLst>
              <a:ext uri="{FF2B5EF4-FFF2-40B4-BE49-F238E27FC236}">
                <a16:creationId xmlns:a16="http://schemas.microsoft.com/office/drawing/2014/main" id="{1655B8A9-678A-C649-B692-494B91A0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285" y="3706111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FCDF64-090F-4E42-ACEF-05B9D6311926}"/>
              </a:ext>
            </a:extLst>
          </p:cNvPr>
          <p:cNvSpPr txBox="1"/>
          <p:nvPr/>
        </p:nvSpPr>
        <p:spPr>
          <a:xfrm>
            <a:off x="5004131" y="4671597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206428-2CAF-EE4D-883B-37E8F8929BB3}"/>
              </a:ext>
            </a:extLst>
          </p:cNvPr>
          <p:cNvSpPr/>
          <p:nvPr/>
        </p:nvSpPr>
        <p:spPr>
          <a:xfrm>
            <a:off x="3341688" y="478695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E3D328-2A89-2B42-992A-3C677BE33232}"/>
              </a:ext>
            </a:extLst>
          </p:cNvPr>
          <p:cNvSpPr/>
          <p:nvPr/>
        </p:nvSpPr>
        <p:spPr>
          <a:xfrm>
            <a:off x="5037397" y="478695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530D9E1B-6DA0-B249-B170-17763769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61" y="4671597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t0ph3r\Documents\CS 4700\assets\black_server.png">
            <a:extLst>
              <a:ext uri="{FF2B5EF4-FFF2-40B4-BE49-F238E27FC236}">
                <a16:creationId xmlns:a16="http://schemas.microsoft.com/office/drawing/2014/main" id="{3712C2B9-4C57-694D-9C23-B7F9761A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3" y="452846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t0ph3r\Documents\CS 4700\assets\black_server.png">
            <a:extLst>
              <a:ext uri="{FF2B5EF4-FFF2-40B4-BE49-F238E27FC236}">
                <a16:creationId xmlns:a16="http://schemas.microsoft.com/office/drawing/2014/main" id="{149751A0-3283-7841-B762-A7D65F334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46" y="548993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t0ph3r\Documents\CS 4700\assets\black_server.png">
            <a:extLst>
              <a:ext uri="{FF2B5EF4-FFF2-40B4-BE49-F238E27FC236}">
                <a16:creationId xmlns:a16="http://schemas.microsoft.com/office/drawing/2014/main" id="{14909833-C743-6F4C-810C-2E6B6A45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46" y="3791031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E5F37B5-EACD-9745-9FB8-494EE7431A11}"/>
              </a:ext>
            </a:extLst>
          </p:cNvPr>
          <p:cNvSpPr/>
          <p:nvPr/>
        </p:nvSpPr>
        <p:spPr>
          <a:xfrm>
            <a:off x="7583849" y="487187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6F69C-F6C8-6645-BD3E-86DC31B35B5E}"/>
              </a:ext>
            </a:extLst>
          </p:cNvPr>
          <p:cNvSpPr txBox="1"/>
          <p:nvPr/>
        </p:nvSpPr>
        <p:spPr>
          <a:xfrm>
            <a:off x="8009905" y="33263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CC7F78-DF4E-A54E-B468-2F700AA821D8}"/>
              </a:ext>
            </a:extLst>
          </p:cNvPr>
          <p:cNvSpPr txBox="1"/>
          <p:nvPr/>
        </p:nvSpPr>
        <p:spPr>
          <a:xfrm>
            <a:off x="8009905" y="633584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23D32-3B67-5247-9AD7-28E72A325ABE}"/>
              </a:ext>
            </a:extLst>
          </p:cNvPr>
          <p:cNvSpPr txBox="1"/>
          <p:nvPr/>
        </p:nvSpPr>
        <p:spPr>
          <a:xfrm>
            <a:off x="6828604" y="48116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728EBD-AFED-8542-AA6F-41DA73A82EDB}"/>
              </a:ext>
            </a:extLst>
          </p:cNvPr>
          <p:cNvSpPr txBox="1"/>
          <p:nvPr/>
        </p:nvSpPr>
        <p:spPr>
          <a:xfrm>
            <a:off x="3698874" y="323218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B12F63-0D90-9A47-BE97-160F16594E4C}"/>
              </a:ext>
            </a:extLst>
          </p:cNvPr>
          <p:cNvSpPr txBox="1"/>
          <p:nvPr/>
        </p:nvSpPr>
        <p:spPr>
          <a:xfrm>
            <a:off x="3698874" y="624168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69C641-E491-F44B-A5DD-C2DB87A8D407}"/>
              </a:ext>
            </a:extLst>
          </p:cNvPr>
          <p:cNvSpPr txBox="1"/>
          <p:nvPr/>
        </p:nvSpPr>
        <p:spPr>
          <a:xfrm>
            <a:off x="2517573" y="47174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17D0F-D990-934F-924D-060F6C1ED3DF}"/>
              </a:ext>
            </a:extLst>
          </p:cNvPr>
          <p:cNvGrpSpPr/>
          <p:nvPr/>
        </p:nvGrpSpPr>
        <p:grpSpPr>
          <a:xfrm flipH="1">
            <a:off x="1516234" y="3229057"/>
            <a:ext cx="2367946" cy="954107"/>
            <a:chOff x="1219200" y="4876799"/>
            <a:chExt cx="5181605" cy="1384995"/>
          </a:xfrm>
        </p:grpSpPr>
        <p:sp>
          <p:nvSpPr>
            <p:cNvPr id="28" name="Rectangular Callout 27">
              <a:extLst>
                <a:ext uri="{FF2B5EF4-FFF2-40B4-BE49-F238E27FC236}">
                  <a16:creationId xmlns:a16="http://schemas.microsoft.com/office/drawing/2014/main" id="{8D454138-8332-5045-A4BE-93B256548406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04"/>
                <a:gd name="adj2" fmla="val 899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C48ACF-B593-EC4E-8721-5B2CC8719E6B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Packet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49AB10-D9FD-2E4E-B4CE-E3964DCEFEDF}"/>
              </a:ext>
            </a:extLst>
          </p:cNvPr>
          <p:cNvGrpSpPr/>
          <p:nvPr/>
        </p:nvGrpSpPr>
        <p:grpSpPr>
          <a:xfrm flipH="1">
            <a:off x="5753123" y="3232183"/>
            <a:ext cx="2256781" cy="954107"/>
            <a:chOff x="1219200" y="4876799"/>
            <a:chExt cx="5181605" cy="1384995"/>
          </a:xfrm>
        </p:grpSpPr>
        <p:sp>
          <p:nvSpPr>
            <p:cNvPr id="31" name="Rectangular Callout 30">
              <a:extLst>
                <a:ext uri="{FF2B5EF4-FFF2-40B4-BE49-F238E27FC236}">
                  <a16:creationId xmlns:a16="http://schemas.microsoft.com/office/drawing/2014/main" id="{6AD4A664-4C0C-D24E-9CCB-AC16D2F77844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0139"/>
                <a:gd name="adj2" fmla="val 949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4B3777-633E-CF4E-8CFF-FD00E0BBEBA7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Packet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9E726C-49A4-7143-8B62-9102F8600AF9}"/>
              </a:ext>
            </a:extLst>
          </p:cNvPr>
          <p:cNvSpPr txBox="1"/>
          <p:nvPr/>
        </p:nvSpPr>
        <p:spPr>
          <a:xfrm>
            <a:off x="9307449" y="424854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4533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20" grpId="0" animBg="1"/>
      <p:bldP spid="20" grpId="1" animBg="1"/>
      <p:bldP spid="20" grpId="2" animBg="1"/>
      <p:bldP spid="21" grpId="0"/>
      <p:bldP spid="22" grpId="0"/>
      <p:bldP spid="23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FE0-4759-5848-8FF4-042AD53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C5D-E0C2-FA4D-9C08-04E5A8C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>
                <a:solidFill>
                  <a:schemeClr val="bg1"/>
                </a:solidFill>
              </a:rPr>
              <a:t>Bridges broadcast BDUs: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Based on received BDUs, each switch chooses: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(smallest known Root ID)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port (what interface goes towards the root)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designated bridge (who is the next hop to the root)</a:t>
            </a:r>
          </a:p>
        </p:txBody>
      </p:sp>
    </p:spTree>
    <p:extLst>
      <p:ext uri="{BB962C8B-B14F-4D97-AF65-F5344CB8AC3E}">
        <p14:creationId xmlns:p14="http://schemas.microsoft.com/office/powerpoint/2010/main" val="198915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FE0-4759-5848-8FF4-042AD53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C5D-E0C2-FA4D-9C08-04E5A8C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BDUs: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Based on received BDUs, each switch chooses: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(smallest known Root ID)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port (what interface goes towards the root)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designated bridge (who is the next hop to the root)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3B6C92-A38D-0242-81FE-C559BFCE0CC2}"/>
              </a:ext>
            </a:extLst>
          </p:cNvPr>
          <p:cNvGrpSpPr/>
          <p:nvPr/>
        </p:nvGrpSpPr>
        <p:grpSpPr>
          <a:xfrm>
            <a:off x="2032192" y="3025524"/>
            <a:ext cx="8618560" cy="664159"/>
            <a:chOff x="1938564" y="1885296"/>
            <a:chExt cx="519208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85EA04-F360-954A-B4A8-E573A2D65888}"/>
                </a:ext>
              </a:extLst>
            </p:cNvPr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5BD5A-60DA-414B-A783-0D04CA398EFC}"/>
                </a:ext>
              </a:extLst>
            </p:cNvPr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B5F51-4B68-4B45-B92A-4E45E0EC22F4}"/>
                </a:ext>
              </a:extLst>
            </p:cNvPr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473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FE0-4759-5848-8FF4-042AD53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C5D-E0C2-FA4D-9C08-04E5A8C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BDUs: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Based on received BDUs, each switch chooses: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(smallest known Root ID)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port (what interface goes towards the root)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designated bridge (who is the next hop to the root)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3B6C92-A38D-0242-81FE-C559BFCE0CC2}"/>
              </a:ext>
            </a:extLst>
          </p:cNvPr>
          <p:cNvGrpSpPr/>
          <p:nvPr/>
        </p:nvGrpSpPr>
        <p:grpSpPr>
          <a:xfrm>
            <a:off x="2032192" y="3025524"/>
            <a:ext cx="8618560" cy="664159"/>
            <a:chOff x="1938564" y="1885296"/>
            <a:chExt cx="519208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85EA04-F360-954A-B4A8-E573A2D65888}"/>
                </a:ext>
              </a:extLst>
            </p:cNvPr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5BD5A-60DA-414B-A783-0D04CA398EFC}"/>
                </a:ext>
              </a:extLst>
            </p:cNvPr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B5F51-4B68-4B45-B92A-4E45E0EC22F4}"/>
                </a:ext>
              </a:extLst>
            </p:cNvPr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558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FE0-4759-5848-8FF4-042AD53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C5D-E0C2-FA4D-9C08-04E5A8C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BDUs: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Based on received BDUs,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root port (what interface goes towards the root)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designated bridge (who is the next hop to the root)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3B6C92-A38D-0242-81FE-C559BFCE0CC2}"/>
              </a:ext>
            </a:extLst>
          </p:cNvPr>
          <p:cNvGrpSpPr/>
          <p:nvPr/>
        </p:nvGrpSpPr>
        <p:grpSpPr>
          <a:xfrm>
            <a:off x="2032192" y="3025524"/>
            <a:ext cx="8618560" cy="664159"/>
            <a:chOff x="1938564" y="1885296"/>
            <a:chExt cx="519208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85EA04-F360-954A-B4A8-E573A2D65888}"/>
                </a:ext>
              </a:extLst>
            </p:cNvPr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5BD5A-60DA-414B-A783-0D04CA398EFC}"/>
                </a:ext>
              </a:extLst>
            </p:cNvPr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B5F51-4B68-4B45-B92A-4E45E0EC22F4}"/>
                </a:ext>
              </a:extLst>
            </p:cNvPr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73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FE0-4759-5848-8FF4-042AD53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C5D-E0C2-FA4D-9C08-04E5A8C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BDUs: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Based on received BDUs,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/>
              <a:t>A new root port (what interface goes towards the root)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new designated bridge (who is the next hop to the root)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3B6C92-A38D-0242-81FE-C559BFCE0CC2}"/>
              </a:ext>
            </a:extLst>
          </p:cNvPr>
          <p:cNvGrpSpPr/>
          <p:nvPr/>
        </p:nvGrpSpPr>
        <p:grpSpPr>
          <a:xfrm>
            <a:off x="2032192" y="3025524"/>
            <a:ext cx="8618560" cy="664159"/>
            <a:chOff x="1938564" y="1885296"/>
            <a:chExt cx="519208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85EA04-F360-954A-B4A8-E573A2D65888}"/>
                </a:ext>
              </a:extLst>
            </p:cNvPr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5BD5A-60DA-414B-A783-0D04CA398EFC}"/>
                </a:ext>
              </a:extLst>
            </p:cNvPr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B5F51-4B68-4B45-B92A-4E45E0EC22F4}"/>
                </a:ext>
              </a:extLst>
            </p:cNvPr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039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FE0-4759-5848-8FF4-042AD53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5C5D-E0C2-FA4D-9C08-04E5A8CD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BDUs: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Based on received BDUs,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/>
              <a:t>A new root port (what interface goes towards the root)</a:t>
            </a:r>
          </a:p>
          <a:p>
            <a:pPr lvl="1"/>
            <a:r>
              <a:rPr lang="en-US" dirty="0"/>
              <a:t>A new designated bridge (who is the next hop to the root)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3B6C92-A38D-0242-81FE-C559BFCE0CC2}"/>
              </a:ext>
            </a:extLst>
          </p:cNvPr>
          <p:cNvGrpSpPr/>
          <p:nvPr/>
        </p:nvGrpSpPr>
        <p:grpSpPr>
          <a:xfrm>
            <a:off x="2032192" y="3025524"/>
            <a:ext cx="8618560" cy="664159"/>
            <a:chOff x="1938564" y="1885296"/>
            <a:chExt cx="519208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85EA04-F360-954A-B4A8-E573A2D65888}"/>
                </a:ext>
              </a:extLst>
            </p:cNvPr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5BD5A-60DA-414B-A783-0D04CA398EFC}"/>
                </a:ext>
              </a:extLst>
            </p:cNvPr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3B5F51-4B68-4B45-B92A-4E45E0EC22F4}"/>
                </a:ext>
              </a:extLst>
            </p:cNvPr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188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5C33-BF0C-BB48-AEA9-542C6B5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</a:t>
            </a:r>
            <a:r>
              <a:rPr lang="en-US" altLang="zh-CN" dirty="0"/>
              <a:t>P</a:t>
            </a:r>
            <a:r>
              <a:rPr lang="en-US" dirty="0"/>
              <a:t>DUs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0598-41D8-6141-A84E-1CD15DE3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1B77E-AFA8-5543-9684-2BEAF6FC4E74}"/>
              </a:ext>
            </a:extLst>
          </p:cNvPr>
          <p:cNvSpPr txBox="1">
            <a:spLocks/>
          </p:cNvSpPr>
          <p:nvPr/>
        </p:nvSpPr>
        <p:spPr>
          <a:xfrm>
            <a:off x="1467851" y="3073671"/>
            <a:ext cx="8839200" cy="292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R1 &lt; R2: use BPDU1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else if R1 == R2 and Cost1 &lt; Cost2: use BPDU1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else if R1 == R2 and Cost1 == Cost 2 and B1 &lt; B2: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use BPDU1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else: use BPDU2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383759-D266-BC48-80FC-D84CF56907CD}"/>
              </a:ext>
            </a:extLst>
          </p:cNvPr>
          <p:cNvGrpSpPr/>
          <p:nvPr/>
        </p:nvGrpSpPr>
        <p:grpSpPr>
          <a:xfrm>
            <a:off x="2822301" y="2238286"/>
            <a:ext cx="2596044" cy="400110"/>
            <a:chOff x="1938565" y="1885296"/>
            <a:chExt cx="2596044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0052E-72A8-334D-B884-9783156B91F5}"/>
                </a:ext>
              </a:extLst>
            </p:cNvPr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30D39-3BD2-D34E-8250-1EA30C494D43}"/>
                </a:ext>
              </a:extLst>
            </p:cNvPr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634950-F42C-CC42-91CD-815BCDC71C92}"/>
                </a:ext>
              </a:extLst>
            </p:cNvPr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5BFDE2-A4EE-964B-BD4C-CBE0399CFC59}"/>
              </a:ext>
            </a:extLst>
          </p:cNvPr>
          <p:cNvGrpSpPr/>
          <p:nvPr/>
        </p:nvGrpSpPr>
        <p:grpSpPr>
          <a:xfrm>
            <a:off x="6276701" y="2238286"/>
            <a:ext cx="2596044" cy="400110"/>
            <a:chOff x="1938565" y="1885296"/>
            <a:chExt cx="2596044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7711E-997F-474E-9120-D528513A7AB8}"/>
                </a:ext>
              </a:extLst>
            </p:cNvPr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9367C5-4421-194D-AC68-3044B6700F13}"/>
                </a:ext>
              </a:extLst>
            </p:cNvPr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D5360-2FAB-3D44-A153-286E6CD18BBF}"/>
                </a:ext>
              </a:extLst>
            </p:cNvPr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1A5E25-2E00-B843-AC2E-710415E4B4F2}"/>
              </a:ext>
            </a:extLst>
          </p:cNvPr>
          <p:cNvSpPr txBox="1"/>
          <p:nvPr/>
        </p:nvSpPr>
        <p:spPr>
          <a:xfrm>
            <a:off x="3480832" y="177662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90C08-2214-0B4A-ABCD-A0F717B86728}"/>
              </a:ext>
            </a:extLst>
          </p:cNvPr>
          <p:cNvSpPr txBox="1"/>
          <p:nvPr/>
        </p:nvSpPr>
        <p:spPr>
          <a:xfrm>
            <a:off x="6935232" y="177662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721234-10FD-9D48-BD9B-C9D395CB022C}"/>
              </a:ext>
            </a:extLst>
          </p:cNvPr>
          <p:cNvCxnSpPr/>
          <p:nvPr/>
        </p:nvCxnSpPr>
        <p:spPr>
          <a:xfrm flipH="1">
            <a:off x="1620782" y="3544865"/>
            <a:ext cx="355328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1D2DB0-1F88-2F49-951A-0B1718289344}"/>
              </a:ext>
            </a:extLst>
          </p:cNvPr>
          <p:cNvCxnSpPr/>
          <p:nvPr/>
        </p:nvCxnSpPr>
        <p:spPr>
          <a:xfrm flipH="1">
            <a:off x="1620782" y="4065699"/>
            <a:ext cx="772106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A45FB-F55C-3744-A86F-C016B242AEC1}"/>
              </a:ext>
            </a:extLst>
          </p:cNvPr>
          <p:cNvCxnSpPr/>
          <p:nvPr/>
        </p:nvCxnSpPr>
        <p:spPr>
          <a:xfrm flipH="1">
            <a:off x="1557811" y="4585463"/>
            <a:ext cx="82514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FB6548-4CC2-E745-9ECF-52B13BA26CF4}"/>
              </a:ext>
            </a:extLst>
          </p:cNvPr>
          <p:cNvCxnSpPr/>
          <p:nvPr/>
        </p:nvCxnSpPr>
        <p:spPr>
          <a:xfrm flipH="1">
            <a:off x="1572657" y="5635151"/>
            <a:ext cx="268170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D4F2-F04F-6441-8E89-E6787F2D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vs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A91E-4D78-B346-A31A-4F845AA8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5ED15-5486-FC42-88F9-8EA08B48BE96}"/>
              </a:ext>
            </a:extLst>
          </p:cNvPr>
          <p:cNvSpPr txBox="1">
            <a:spLocks/>
          </p:cNvSpPr>
          <p:nvPr/>
        </p:nvSpPr>
        <p:spPr>
          <a:xfrm>
            <a:off x="842211" y="1600200"/>
            <a:ext cx="8839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Bridges make it possible to increase LAN capacity</a:t>
            </a:r>
          </a:p>
          <a:p>
            <a:pPr lvl="1"/>
            <a:r>
              <a:rPr lang="en-US" dirty="0"/>
              <a:t>Reduces the amount of broadcast packets</a:t>
            </a:r>
          </a:p>
          <a:p>
            <a:pPr lvl="1"/>
            <a:r>
              <a:rPr lang="en-US" dirty="0"/>
              <a:t>No loops</a:t>
            </a:r>
          </a:p>
          <a:p>
            <a:r>
              <a:rPr lang="en-US" dirty="0"/>
              <a:t>Switch is a special case of a bridge</a:t>
            </a:r>
          </a:p>
          <a:p>
            <a:pPr lvl="1"/>
            <a:r>
              <a:rPr lang="en-US" dirty="0"/>
              <a:t>Each port is connected to a </a:t>
            </a:r>
            <a:r>
              <a:rPr lang="en-US" dirty="0">
                <a:solidFill>
                  <a:schemeClr val="accent1"/>
                </a:solidFill>
              </a:rPr>
              <a:t>single </a:t>
            </a:r>
            <a:r>
              <a:rPr lang="en-US" dirty="0"/>
              <a:t>host</a:t>
            </a:r>
          </a:p>
          <a:p>
            <a:pPr lvl="2"/>
            <a:r>
              <a:rPr lang="en-US" dirty="0"/>
              <a:t>Either a client machine</a:t>
            </a:r>
          </a:p>
          <a:p>
            <a:pPr lvl="2"/>
            <a:r>
              <a:rPr lang="en-US" dirty="0"/>
              <a:t>Or another switch</a:t>
            </a:r>
          </a:p>
          <a:p>
            <a:pPr lvl="1"/>
            <a:r>
              <a:rPr lang="en-US" dirty="0"/>
              <a:t>Links are full duplex</a:t>
            </a:r>
          </a:p>
          <a:p>
            <a:pPr lvl="1"/>
            <a:r>
              <a:rPr lang="en-US" dirty="0"/>
              <a:t>Simplified hardware: no need for CSMA/CD!</a:t>
            </a:r>
          </a:p>
          <a:p>
            <a:pPr lvl="1"/>
            <a:r>
              <a:rPr lang="en-US" dirty="0"/>
              <a:t>Can have different speeds on each port</a:t>
            </a:r>
          </a:p>
        </p:txBody>
      </p:sp>
    </p:spTree>
    <p:extLst>
      <p:ext uri="{BB962C8B-B14F-4D97-AF65-F5344CB8AC3E}">
        <p14:creationId xmlns:p14="http://schemas.microsoft.com/office/powerpoint/2010/main" val="20222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F4DF-9452-4641-BC01-F4F6F438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69F6-6614-6E41-9A2A-DF7DC100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2881D-9113-374E-ABF0-A8108E1DD916}"/>
              </a:ext>
            </a:extLst>
          </p:cNvPr>
          <p:cNvSpPr txBox="1">
            <a:spLocks/>
          </p:cNvSpPr>
          <p:nvPr/>
        </p:nvSpPr>
        <p:spPr>
          <a:xfrm>
            <a:off x="889521" y="176062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Capabilities of switches:</a:t>
            </a:r>
          </a:p>
          <a:p>
            <a:pPr lvl="1"/>
            <a:r>
              <a:rPr lang="en-US" dirty="0"/>
              <a:t>Network-wide routing based on MAC addresses</a:t>
            </a:r>
          </a:p>
          <a:p>
            <a:pPr lvl="1"/>
            <a:r>
              <a:rPr lang="en-US" dirty="0"/>
              <a:t>Learn routes to new hosts automatically</a:t>
            </a:r>
          </a:p>
          <a:p>
            <a:pPr lvl="1"/>
            <a:r>
              <a:rPr lang="en-US" dirty="0"/>
              <a:t>Resolve loops</a:t>
            </a:r>
          </a:p>
          <a:p>
            <a:pPr lvl="1"/>
            <a:endParaRPr lang="en-US" dirty="0"/>
          </a:p>
          <a:p>
            <a:r>
              <a:rPr lang="en-US" dirty="0"/>
              <a:t>Could the whole Internet be one switching domain?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>
                <a:solidFill>
                  <a:srgbClr val="FF0000"/>
                </a:solidFill>
              </a:rPr>
              <a:t>NO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47A-21FD-DF46-AA08-B2D6EE2D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 Routing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5FBF3-E45B-3E4B-AEDA-E645A29C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39" y="1653988"/>
            <a:ext cx="8839200" cy="5105400"/>
          </a:xfrm>
        </p:spPr>
        <p:txBody>
          <a:bodyPr/>
          <a:lstStyle/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Flooding packets to locate unknown hosts</a:t>
            </a:r>
          </a:p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Spanning tree does not balance load</a:t>
            </a:r>
          </a:p>
          <a:p>
            <a:pPr lvl="1"/>
            <a:r>
              <a:rPr lang="en-US" dirty="0"/>
              <a:t>Hot spots</a:t>
            </a:r>
          </a:p>
          <a:p>
            <a:r>
              <a:rPr lang="en-US" dirty="0"/>
              <a:t>Extremely Poor Scalability</a:t>
            </a:r>
          </a:p>
          <a:p>
            <a:pPr lvl="1"/>
            <a:r>
              <a:rPr lang="en-US" dirty="0"/>
              <a:t>Every switch needs every MAC address on the Internet in its routing table!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IP addresses </a:t>
            </a:r>
            <a:r>
              <a:rPr lang="en-US"/>
              <a:t>these problems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56482-ACC2-F044-A4FB-257714CDFBB0}"/>
              </a:ext>
            </a:extLst>
          </p:cNvPr>
          <p:cNvSpPr/>
          <p:nvPr/>
        </p:nvSpPr>
        <p:spPr>
          <a:xfrm>
            <a:off x="886914" y="4276166"/>
            <a:ext cx="8337768" cy="7664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2925-A8F2-F047-993C-5251E276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B22A-E1D9-4848-8F09-797061FD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921"/>
            <a:ext cx="10515600" cy="2358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Bridging limits the size of collision domains</a:t>
            </a:r>
          </a:p>
          <a:p>
            <a:pPr lvl="1"/>
            <a:r>
              <a:rPr lang="en-US" dirty="0"/>
              <a:t>Vastly improves scalability</a:t>
            </a:r>
          </a:p>
          <a:p>
            <a:pPr lvl="1"/>
            <a:r>
              <a:rPr lang="en-US" dirty="0"/>
              <a:t>Question: could the whole Internet be one bridging domain?</a:t>
            </a:r>
          </a:p>
          <a:p>
            <a:r>
              <a:rPr lang="en-US" dirty="0"/>
              <a:t>Tradeoff: bridges are more complex than hubs</a:t>
            </a:r>
          </a:p>
          <a:p>
            <a:pPr lvl="1"/>
            <a:r>
              <a:rPr lang="en-US" dirty="0"/>
              <a:t>Physical layer device vs. data link layer device</a:t>
            </a:r>
          </a:p>
          <a:p>
            <a:pPr lvl="1"/>
            <a:r>
              <a:rPr lang="en-US" dirty="0"/>
              <a:t>Need memory buffers, packet processing hardware, routing tables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68BFEF-A12C-594E-9327-10C6E1A91506}"/>
              </a:ext>
            </a:extLst>
          </p:cNvPr>
          <p:cNvCxnSpPr/>
          <p:nvPr/>
        </p:nvCxnSpPr>
        <p:spPr>
          <a:xfrm>
            <a:off x="2088085" y="2384416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4427C07-1898-D74D-BB81-20283AFF6D8E}"/>
              </a:ext>
            </a:extLst>
          </p:cNvPr>
          <p:cNvSpPr/>
          <p:nvPr/>
        </p:nvSpPr>
        <p:spPr>
          <a:xfrm>
            <a:off x="1830483" y="225561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EB123F-2801-E14A-A11F-38B84116E044}"/>
              </a:ext>
            </a:extLst>
          </p:cNvPr>
          <p:cNvGrpSpPr/>
          <p:nvPr/>
        </p:nvGrpSpPr>
        <p:grpSpPr>
          <a:xfrm>
            <a:off x="2142677" y="1429079"/>
            <a:ext cx="704783" cy="1037224"/>
            <a:chOff x="769390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1ED1B25F-2546-9D42-90FA-BFA5846BF45C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F18C2BEA-BE21-B441-A2FE-811627000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5EF259-E13E-3F4F-A2AE-0FCC5AE5C032}"/>
              </a:ext>
            </a:extLst>
          </p:cNvPr>
          <p:cNvGrpSpPr/>
          <p:nvPr/>
        </p:nvGrpSpPr>
        <p:grpSpPr>
          <a:xfrm>
            <a:off x="3180933" y="1429078"/>
            <a:ext cx="704783" cy="1037223"/>
            <a:chOff x="2354807" y="2282588"/>
            <a:chExt cx="813748" cy="1197586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0FAD39A8-6CAA-CD46-A30E-C081B2ED974D}"/>
                </a:ext>
              </a:extLst>
            </p:cNvPr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06867EC5-277C-8342-9F8F-2232D7B4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0D3C9E-6AA8-7A4E-B248-2EC68A9DCEA0}"/>
              </a:ext>
            </a:extLst>
          </p:cNvPr>
          <p:cNvGrpSpPr/>
          <p:nvPr/>
        </p:nvGrpSpPr>
        <p:grpSpPr>
          <a:xfrm>
            <a:off x="4191893" y="1429079"/>
            <a:ext cx="704783" cy="1037224"/>
            <a:chOff x="3967518" y="2282588"/>
            <a:chExt cx="813748" cy="1197587"/>
          </a:xfrm>
        </p:grpSpPr>
        <p:sp>
          <p:nvSpPr>
            <p:cNvPr id="13" name="Up Arrow Callout 12">
              <a:extLst>
                <a:ext uri="{FF2B5EF4-FFF2-40B4-BE49-F238E27FC236}">
                  <a16:creationId xmlns:a16="http://schemas.microsoft.com/office/drawing/2014/main" id="{20060375-3312-C949-A58F-50C430750557}"/>
                </a:ext>
              </a:extLst>
            </p:cNvPr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B9C07305-5409-CB41-A844-8E0965136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23BD89-309A-7E44-8DBC-5B8B27ABF070}"/>
              </a:ext>
            </a:extLst>
          </p:cNvPr>
          <p:cNvGrpSpPr/>
          <p:nvPr/>
        </p:nvGrpSpPr>
        <p:grpSpPr>
          <a:xfrm>
            <a:off x="5230150" y="1429079"/>
            <a:ext cx="704783" cy="1037224"/>
            <a:chOff x="5662115" y="2282588"/>
            <a:chExt cx="813748" cy="1197587"/>
          </a:xfrm>
        </p:grpSpPr>
        <p:sp>
          <p:nvSpPr>
            <p:cNvPr id="16" name="Up Arrow Callout 15">
              <a:extLst>
                <a:ext uri="{FF2B5EF4-FFF2-40B4-BE49-F238E27FC236}">
                  <a16:creationId xmlns:a16="http://schemas.microsoft.com/office/drawing/2014/main" id="{3925574C-D9FB-0A4E-BB7B-AEE2CE7E4D35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61C82F63-5EF4-F047-B667-35DDF75AA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48FDCC-117A-824A-A473-CFDD31BE63FE}"/>
              </a:ext>
            </a:extLst>
          </p:cNvPr>
          <p:cNvCxnSpPr/>
          <p:nvPr/>
        </p:nvCxnSpPr>
        <p:spPr>
          <a:xfrm>
            <a:off x="2088085" y="363631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04944-9732-0445-8605-2C66C595576D}"/>
              </a:ext>
            </a:extLst>
          </p:cNvPr>
          <p:cNvSpPr/>
          <p:nvPr/>
        </p:nvSpPr>
        <p:spPr>
          <a:xfrm>
            <a:off x="1830483" y="350751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482119-01AD-0B49-8E1F-3BBBE7871A27}"/>
              </a:ext>
            </a:extLst>
          </p:cNvPr>
          <p:cNvGrpSpPr/>
          <p:nvPr/>
        </p:nvGrpSpPr>
        <p:grpSpPr>
          <a:xfrm>
            <a:off x="2142677" y="2680977"/>
            <a:ext cx="704783" cy="1037224"/>
            <a:chOff x="769390" y="2282588"/>
            <a:chExt cx="813748" cy="1197587"/>
          </a:xfrm>
        </p:grpSpPr>
        <p:sp>
          <p:nvSpPr>
            <p:cNvPr id="21" name="Up Arrow Callout 20">
              <a:extLst>
                <a:ext uri="{FF2B5EF4-FFF2-40B4-BE49-F238E27FC236}">
                  <a16:creationId xmlns:a16="http://schemas.microsoft.com/office/drawing/2014/main" id="{0D06D24F-8D78-6E4C-9F1C-69DB2B88544F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F1A8EFF6-5BEC-2646-B58B-8692E0954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03BE74-D96B-CC4E-8434-57A63865ABBA}"/>
              </a:ext>
            </a:extLst>
          </p:cNvPr>
          <p:cNvGrpSpPr/>
          <p:nvPr/>
        </p:nvGrpSpPr>
        <p:grpSpPr>
          <a:xfrm>
            <a:off x="3180933" y="2680976"/>
            <a:ext cx="704783" cy="1037223"/>
            <a:chOff x="2354807" y="2282588"/>
            <a:chExt cx="813748" cy="1197586"/>
          </a:xfrm>
        </p:grpSpPr>
        <p:sp>
          <p:nvSpPr>
            <p:cNvPr id="24" name="Up Arrow Callout 23">
              <a:extLst>
                <a:ext uri="{FF2B5EF4-FFF2-40B4-BE49-F238E27FC236}">
                  <a16:creationId xmlns:a16="http://schemas.microsoft.com/office/drawing/2014/main" id="{7F6A6D5A-8439-0D44-857C-3409E1A7FCAD}"/>
                </a:ext>
              </a:extLst>
            </p:cNvPr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01064CAC-5587-694D-9AC7-527D72A0E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4889BA-22B6-5D48-9EDD-E4459D40695D}"/>
              </a:ext>
            </a:extLst>
          </p:cNvPr>
          <p:cNvGrpSpPr/>
          <p:nvPr/>
        </p:nvGrpSpPr>
        <p:grpSpPr>
          <a:xfrm>
            <a:off x="4191893" y="2680977"/>
            <a:ext cx="704783" cy="1037224"/>
            <a:chOff x="3967518" y="2282588"/>
            <a:chExt cx="813748" cy="1197587"/>
          </a:xfrm>
        </p:grpSpPr>
        <p:sp>
          <p:nvSpPr>
            <p:cNvPr id="27" name="Up Arrow Callout 26">
              <a:extLst>
                <a:ext uri="{FF2B5EF4-FFF2-40B4-BE49-F238E27FC236}">
                  <a16:creationId xmlns:a16="http://schemas.microsoft.com/office/drawing/2014/main" id="{0F7B496C-5E62-D247-B18C-7916FAA41447}"/>
                </a:ext>
              </a:extLst>
            </p:cNvPr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42253578-52F3-474E-B12A-FB2A57141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242BC-5093-9B43-8F3D-33B964B40077}"/>
              </a:ext>
            </a:extLst>
          </p:cNvPr>
          <p:cNvGrpSpPr/>
          <p:nvPr/>
        </p:nvGrpSpPr>
        <p:grpSpPr>
          <a:xfrm>
            <a:off x="5230150" y="2680977"/>
            <a:ext cx="704783" cy="1037224"/>
            <a:chOff x="5662115" y="2282588"/>
            <a:chExt cx="813748" cy="1197587"/>
          </a:xfrm>
        </p:grpSpPr>
        <p:sp>
          <p:nvSpPr>
            <p:cNvPr id="30" name="Up Arrow Callout 29">
              <a:extLst>
                <a:ext uri="{FF2B5EF4-FFF2-40B4-BE49-F238E27FC236}">
                  <a16:creationId xmlns:a16="http://schemas.microsoft.com/office/drawing/2014/main" id="{9A619962-ECC2-534C-B947-7CBB7343A161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605F79A7-F876-6F4B-BDE6-3C9088573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50B16-84FB-C94D-8708-3C5865E30469}"/>
              </a:ext>
            </a:extLst>
          </p:cNvPr>
          <p:cNvCxnSpPr/>
          <p:nvPr/>
        </p:nvCxnSpPr>
        <p:spPr>
          <a:xfrm>
            <a:off x="9021337" y="3554426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C7D9DF-13AB-B649-AD7C-EC50EDE0BDF9}"/>
              </a:ext>
            </a:extLst>
          </p:cNvPr>
          <p:cNvCxnSpPr/>
          <p:nvPr/>
        </p:nvCxnSpPr>
        <p:spPr>
          <a:xfrm>
            <a:off x="9068872" y="3548351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t0ph3r\Documents\CS 4700\assets\black_server.png">
            <a:extLst>
              <a:ext uri="{FF2B5EF4-FFF2-40B4-BE49-F238E27FC236}">
                <a16:creationId xmlns:a16="http://schemas.microsoft.com/office/drawing/2014/main" id="{8F5652BE-F8E7-4B42-A9F6-9332BC9B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72" y="326030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0ph3r\Documents\CS 4700\assets\black_server.png">
            <a:extLst>
              <a:ext uri="{FF2B5EF4-FFF2-40B4-BE49-F238E27FC236}">
                <a16:creationId xmlns:a16="http://schemas.microsoft.com/office/drawing/2014/main" id="{6CD35B42-7AB8-B34E-B69E-C45F3A43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81" y="396491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3A4A8C-906E-364A-9132-C1FEDC784E2D}"/>
              </a:ext>
            </a:extLst>
          </p:cNvPr>
          <p:cNvCxnSpPr/>
          <p:nvPr/>
        </p:nvCxnSpPr>
        <p:spPr>
          <a:xfrm flipV="1">
            <a:off x="9110182" y="2745143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Users\t0ph3r\Documents\CS 4700\assets\black_server.png">
            <a:extLst>
              <a:ext uri="{FF2B5EF4-FFF2-40B4-BE49-F238E27FC236}">
                <a16:creationId xmlns:a16="http://schemas.microsoft.com/office/drawing/2014/main" id="{681CE47F-63A7-8A4A-BE94-FF4BAB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80" y="242004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9D1739-52D7-A646-AF98-7A45DED9703D}"/>
              </a:ext>
            </a:extLst>
          </p:cNvPr>
          <p:cNvCxnSpPr/>
          <p:nvPr/>
        </p:nvCxnSpPr>
        <p:spPr>
          <a:xfrm flipV="1">
            <a:off x="8054360" y="1658638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20B91B-7BBC-A440-BB42-5C649293A390}"/>
              </a:ext>
            </a:extLst>
          </p:cNvPr>
          <p:cNvCxnSpPr/>
          <p:nvPr/>
        </p:nvCxnSpPr>
        <p:spPr>
          <a:xfrm flipH="1" flipV="1">
            <a:off x="7215156" y="1849854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D8C16F4D-DFF5-1D48-962F-F3DEAF5B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68" y="142800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black_server.png">
            <a:extLst>
              <a:ext uri="{FF2B5EF4-FFF2-40B4-BE49-F238E27FC236}">
                <a16:creationId xmlns:a16="http://schemas.microsoft.com/office/drawing/2014/main" id="{7FB5A7FC-8E95-FE4D-987D-264DBA0D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5" y="142800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DA374-E910-FA41-93C2-0578F55B4CC1}"/>
              </a:ext>
            </a:extLst>
          </p:cNvPr>
          <p:cNvCxnSpPr/>
          <p:nvPr/>
        </p:nvCxnSpPr>
        <p:spPr>
          <a:xfrm flipV="1">
            <a:off x="8143205" y="1822558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t0ph3r\Documents\CS 4700\assets\black_server.png">
            <a:extLst>
              <a:ext uri="{FF2B5EF4-FFF2-40B4-BE49-F238E27FC236}">
                <a16:creationId xmlns:a16="http://schemas.microsoft.com/office/drawing/2014/main" id="{F53F52EF-7374-B340-8DA0-48C38786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09" y="142800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5BE8D43-5BDF-3445-AC15-5D3BC23696F8}"/>
              </a:ext>
            </a:extLst>
          </p:cNvPr>
          <p:cNvCxnSpPr>
            <a:stCxn id="51" idx="3"/>
          </p:cNvCxnSpPr>
          <p:nvPr/>
        </p:nvCxnSpPr>
        <p:spPr>
          <a:xfrm>
            <a:off x="6327136" y="2384416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3D47661-EA44-3D4F-8CEE-A577B2C37332}"/>
              </a:ext>
            </a:extLst>
          </p:cNvPr>
          <p:cNvCxnSpPr>
            <a:stCxn id="52" idx="3"/>
          </p:cNvCxnSpPr>
          <p:nvPr/>
        </p:nvCxnSpPr>
        <p:spPr>
          <a:xfrm flipV="1">
            <a:off x="6327136" y="3479945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F55B8FD-0573-9A41-A78B-45C23D493F67}"/>
              </a:ext>
            </a:extLst>
          </p:cNvPr>
          <p:cNvCxnSpPr>
            <a:stCxn id="50" idx="1"/>
          </p:cNvCxnSpPr>
          <p:nvPr/>
        </p:nvCxnSpPr>
        <p:spPr>
          <a:xfrm rot="10800000">
            <a:off x="7957209" y="3534704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C9F84CC-9F9F-ED49-B2DA-FF07DCDC57B2}"/>
              </a:ext>
            </a:extLst>
          </p:cNvPr>
          <p:cNvCxnSpPr>
            <a:stCxn id="49" idx="2"/>
            <a:endCxn id="48" idx="0"/>
          </p:cNvCxnSpPr>
          <p:nvPr/>
        </p:nvCxnSpPr>
        <p:spPr>
          <a:xfrm rot="5400000">
            <a:off x="7550802" y="2736884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92DB8A33-4632-704A-AE8C-B8C93E87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63" y="3240444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98B690-5D85-9C46-9ACE-1FA22DA5CCCE}"/>
              </a:ext>
            </a:extLst>
          </p:cNvPr>
          <p:cNvSpPr txBox="1"/>
          <p:nvPr/>
        </p:nvSpPr>
        <p:spPr>
          <a:xfrm>
            <a:off x="7669904" y="238128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59A367-B0DB-0B43-AD93-5550D3E00815}"/>
              </a:ext>
            </a:extLst>
          </p:cNvPr>
          <p:cNvSpPr txBox="1"/>
          <p:nvPr/>
        </p:nvSpPr>
        <p:spPr>
          <a:xfrm>
            <a:off x="8636881" y="3303871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6B75E9-113E-FF45-8BBE-69597C97471D}"/>
              </a:ext>
            </a:extLst>
          </p:cNvPr>
          <p:cNvSpPr/>
          <p:nvPr/>
        </p:nvSpPr>
        <p:spPr>
          <a:xfrm>
            <a:off x="6069534" y="225561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C5FCDD-79EF-B545-9AF8-53CCDB689CDD}"/>
              </a:ext>
            </a:extLst>
          </p:cNvPr>
          <p:cNvSpPr/>
          <p:nvPr/>
        </p:nvSpPr>
        <p:spPr>
          <a:xfrm>
            <a:off x="6069534" y="350751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CE62675-3D12-B641-8677-1B44DBC88DE3}"/>
              </a:ext>
            </a:extLst>
          </p:cNvPr>
          <p:cNvSpPr/>
          <p:nvPr/>
        </p:nvSpPr>
        <p:spPr>
          <a:xfrm>
            <a:off x="1704096" y="1386586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56BF7F1-FDB3-3B4E-B165-24CBB0DA52ED}"/>
              </a:ext>
            </a:extLst>
          </p:cNvPr>
          <p:cNvSpPr/>
          <p:nvPr/>
        </p:nvSpPr>
        <p:spPr>
          <a:xfrm>
            <a:off x="8552637" y="2338930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D173B86-CA8C-FF41-9279-F2F141566ED7}"/>
              </a:ext>
            </a:extLst>
          </p:cNvPr>
          <p:cNvSpPr/>
          <p:nvPr/>
        </p:nvSpPr>
        <p:spPr>
          <a:xfrm>
            <a:off x="1704096" y="2620956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EAAC16D-6D1B-3941-8E95-60C0D2F5EF43}"/>
              </a:ext>
            </a:extLst>
          </p:cNvPr>
          <p:cNvSpPr/>
          <p:nvPr/>
        </p:nvSpPr>
        <p:spPr>
          <a:xfrm>
            <a:off x="6667422" y="1359290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E419-3E70-F949-9196-ACDC30C0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EB59-1F47-2E46-A2AB-215BEDF0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1999"/>
            <a:ext cx="10515600" cy="1604963"/>
          </a:xfrm>
        </p:spPr>
        <p:txBody>
          <a:bodyPr/>
          <a:lstStyle/>
          <a:p>
            <a:r>
              <a:rPr lang="en-US" dirty="0"/>
              <a:t>Bridges have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buffers</a:t>
            </a:r>
            <a:r>
              <a:rPr lang="en-US" dirty="0"/>
              <a:t> to queue packets</a:t>
            </a:r>
          </a:p>
          <a:p>
            <a:r>
              <a:rPr lang="en-US" dirty="0"/>
              <a:t>Bridge is </a:t>
            </a:r>
            <a:r>
              <a:rPr lang="en-US" i="1" dirty="0"/>
              <a:t>intelligent</a:t>
            </a:r>
            <a:r>
              <a:rPr lang="en-US" dirty="0"/>
              <a:t>, only forwards packets to the correct output</a:t>
            </a:r>
          </a:p>
          <a:p>
            <a:r>
              <a:rPr lang="en-US" dirty="0"/>
              <a:t>Bridges are </a:t>
            </a:r>
            <a:r>
              <a:rPr lang="en-US" i="1" dirty="0"/>
              <a:t>high performance</a:t>
            </a:r>
            <a:r>
              <a:rPr lang="en-US" dirty="0"/>
              <a:t>, full N x line rate is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3EECC-BD8A-6F43-94F8-37AD95AAED44}"/>
              </a:ext>
            </a:extLst>
          </p:cNvPr>
          <p:cNvSpPr/>
          <p:nvPr/>
        </p:nvSpPr>
        <p:spPr>
          <a:xfrm>
            <a:off x="1746358" y="1846687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62DEB-D462-0D4B-9A30-CACD213330CE}"/>
              </a:ext>
            </a:extLst>
          </p:cNvPr>
          <p:cNvSpPr/>
          <p:nvPr/>
        </p:nvSpPr>
        <p:spPr>
          <a:xfrm>
            <a:off x="2827942" y="2324359"/>
            <a:ext cx="1071350" cy="196527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Fabric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2F476-DBA2-704F-9290-01E11C500CC6}"/>
              </a:ext>
            </a:extLst>
          </p:cNvPr>
          <p:cNvSpPr/>
          <p:nvPr/>
        </p:nvSpPr>
        <p:spPr>
          <a:xfrm>
            <a:off x="1855543" y="2324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DCF9CA-6F93-A242-A5A9-08D899813DB1}"/>
              </a:ext>
            </a:extLst>
          </p:cNvPr>
          <p:cNvSpPr/>
          <p:nvPr/>
        </p:nvSpPr>
        <p:spPr>
          <a:xfrm>
            <a:off x="1855542" y="2870270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CDE9B-2970-2D4F-BF74-CC2852A34EC7}"/>
              </a:ext>
            </a:extLst>
          </p:cNvPr>
          <p:cNvSpPr/>
          <p:nvPr/>
        </p:nvSpPr>
        <p:spPr>
          <a:xfrm>
            <a:off x="1855543" y="3416181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4BE6C-FA2D-AE41-939A-880DD968536E}"/>
              </a:ext>
            </a:extLst>
          </p:cNvPr>
          <p:cNvSpPr/>
          <p:nvPr/>
        </p:nvSpPr>
        <p:spPr>
          <a:xfrm>
            <a:off x="1855543" y="3962091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87DDD-CCB9-F647-BCB2-8FF77595CE22}"/>
              </a:ext>
            </a:extLst>
          </p:cNvPr>
          <p:cNvSpPr/>
          <p:nvPr/>
        </p:nvSpPr>
        <p:spPr>
          <a:xfrm>
            <a:off x="4164289" y="2324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80FE0-E35B-DE4F-81F4-98588347AC58}"/>
              </a:ext>
            </a:extLst>
          </p:cNvPr>
          <p:cNvSpPr/>
          <p:nvPr/>
        </p:nvSpPr>
        <p:spPr>
          <a:xfrm>
            <a:off x="4164288" y="2870270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300D31-3D9A-3E45-A06D-1851AE0161CD}"/>
              </a:ext>
            </a:extLst>
          </p:cNvPr>
          <p:cNvSpPr/>
          <p:nvPr/>
        </p:nvSpPr>
        <p:spPr>
          <a:xfrm>
            <a:off x="4164289" y="3416181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A79E6-897E-C642-8BEF-F0DE7258AC1A}"/>
              </a:ext>
            </a:extLst>
          </p:cNvPr>
          <p:cNvSpPr/>
          <p:nvPr/>
        </p:nvSpPr>
        <p:spPr>
          <a:xfrm>
            <a:off x="4164289" y="3962091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E65D4-08B2-9843-A5E3-CA84F715E37A}"/>
              </a:ext>
            </a:extLst>
          </p:cNvPr>
          <p:cNvSpPr txBox="1"/>
          <p:nvPr/>
        </p:nvSpPr>
        <p:spPr>
          <a:xfrm>
            <a:off x="1770538" y="18626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14359-3440-F847-8D5A-2ABD3529FE39}"/>
              </a:ext>
            </a:extLst>
          </p:cNvPr>
          <p:cNvSpPr txBox="1"/>
          <p:nvPr/>
        </p:nvSpPr>
        <p:spPr>
          <a:xfrm>
            <a:off x="3847364" y="1862694"/>
            <a:ext cx="113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D9F4AF-1123-E349-80D1-DDFD3E82E8D6}"/>
              </a:ext>
            </a:extLst>
          </p:cNvPr>
          <p:cNvGrpSpPr/>
          <p:nvPr/>
        </p:nvGrpSpPr>
        <p:grpSpPr>
          <a:xfrm>
            <a:off x="4224952" y="2376912"/>
            <a:ext cx="588939" cy="217577"/>
            <a:chOff x="3515823" y="2399968"/>
            <a:chExt cx="588939" cy="2175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2B0E24-F552-DE4F-A857-86816D63402A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3A784CF-5604-4242-93EF-45246932D584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3439EF-D78C-BF4F-92F2-D0CFFFD986F5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053A647-287C-BE48-86EF-27CCF838D655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AC4EBB1-312B-DC42-AF98-1A7BC0FD26E3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95630E2-7D9E-8E4B-9E79-2296517F1FEB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1170394-0C03-FF4E-95E6-C91A191E9322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DADC13-C4D2-864B-BA8C-2B516C5A9EA6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518AF0-E18F-B840-97A3-B52A7AD0C88A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7DBA866-AEF0-DC4C-B840-AFEE09E6B648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E320DD7-A02A-7144-AE91-717F0828F7E2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BD07E4-353B-CC4A-BEE2-FCD6E5691905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3D88C4-8C1A-C34E-AEEF-9D07E16F28D7}"/>
              </a:ext>
            </a:extLst>
          </p:cNvPr>
          <p:cNvGrpSpPr/>
          <p:nvPr/>
        </p:nvGrpSpPr>
        <p:grpSpPr>
          <a:xfrm>
            <a:off x="4226187" y="2925254"/>
            <a:ext cx="588939" cy="217577"/>
            <a:chOff x="3515823" y="2399968"/>
            <a:chExt cx="588939" cy="21757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CB60A5-1ACD-B541-B5F2-43B970B5B6C2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6BEAB96-2134-114B-A2C1-8197FB07610D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D9C7A6F-88EF-0E4E-98D7-6F5844862FDD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812A14C-8419-5346-99C9-0D13F9186DC4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EA0501-4A34-1F4C-A087-AB62EE2B46A4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F2F827F-AC2B-834F-89B0-C66D9864D585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D53F38E-844C-5D4E-9C78-8003E77D93FB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9896943-4021-8D45-922B-F5AA53BEAC47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AD5C91-D295-DE45-8B18-ED220D3912E4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11D6D4-C393-D14C-B91B-1E9EE5A4C8EB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201815-0C78-6948-BE53-51C1CD6B40FC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821B934-493F-EF4B-85BC-43EFF7F61DE7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729F0E-E444-A046-9A72-FC6AC3EA06F6}"/>
              </a:ext>
            </a:extLst>
          </p:cNvPr>
          <p:cNvGrpSpPr/>
          <p:nvPr/>
        </p:nvGrpSpPr>
        <p:grpSpPr>
          <a:xfrm>
            <a:off x="4224659" y="3471165"/>
            <a:ext cx="588939" cy="217577"/>
            <a:chOff x="3515823" y="2399968"/>
            <a:chExt cx="588939" cy="21757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0F625B8-358C-204B-80DE-1D9047D9982B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518A933-5DA5-9B4D-B6EF-A3F0A9BFBA36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664106C-4189-854F-B949-257DFE64CFE3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7323C01-561F-4141-9BFF-52931C3E1F51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A96D495-D7E5-0C46-9558-CCF4E28677DB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32C0501-1A49-0C49-BD79-595FE872866F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8297CB8-F0A8-F84B-9F03-EA3FB652AECA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4999D29-EEF3-EB4A-9AF8-A31B3EA56D75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91E834-06D9-0E4F-B2BA-D4220C57F732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BDED6D9-3072-4542-B82D-41B7838DD352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953C1A5-9C90-B54E-A0B8-65AEF250D5EC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860AA73-3D9B-064A-8A00-50552473AF07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136B7F-C687-A84A-8541-EAE551E4D0D5}"/>
              </a:ext>
            </a:extLst>
          </p:cNvPr>
          <p:cNvGrpSpPr/>
          <p:nvPr/>
        </p:nvGrpSpPr>
        <p:grpSpPr>
          <a:xfrm>
            <a:off x="4227593" y="4017075"/>
            <a:ext cx="588939" cy="217577"/>
            <a:chOff x="3515823" y="2399968"/>
            <a:chExt cx="588939" cy="21757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F078F6-30AD-634D-BE25-E33DE4978E84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AA33D2-8D28-BD4D-8FC3-C3C57CC281E7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523CCBB-147B-C44E-AF03-C9D1E13C4F67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25E355D-B676-184B-97AC-54C52FA552DF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C5EECE4-2903-DD42-B6A4-40A8636CDBCC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C4D628E-6C1C-EF44-9AFB-DE85BB0A81A1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45FEECF-AF38-0A4D-8340-BAD494D3F339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21AEBC9-BC9B-CF48-9871-2D14CE7E0D60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6E34A6-BCDC-4849-8D36-229D297BBFAA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74E7AEB-4B80-C64A-8D54-A470685BB913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97BEE7-07AC-654A-B30C-A7C069CC0D5E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95EF57-1BB0-6F40-BAC0-0A539B9F993C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15093E-B552-9842-9FE7-2AF87B11ECFF}"/>
              </a:ext>
            </a:extLst>
          </p:cNvPr>
          <p:cNvGrpSpPr/>
          <p:nvPr/>
        </p:nvGrpSpPr>
        <p:grpSpPr>
          <a:xfrm rot="10800000">
            <a:off x="1915914" y="4024848"/>
            <a:ext cx="588939" cy="217577"/>
            <a:chOff x="3515823" y="2399968"/>
            <a:chExt cx="588939" cy="21757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85A0345-4B46-CD48-BE15-C292603FE62A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79A148B-EE1F-0C4F-A889-BE820F15C0B7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723FC70-E1B0-3640-9100-2F64F17D0FFB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5A6086-4B6A-9645-9E8B-DAE815B7B44D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DFB66D3-064E-984F-9A12-0625627860B3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28F10AF-5BF0-5142-BAF5-7DA9D8889266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BF9EC11-2C72-5447-BF0A-66001D57893D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091BE42-63AB-3143-BD7E-095EA51F4BE3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6675C41-3220-8542-9AF3-52920E5B19AE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44B731-3A47-FA44-B182-C0D343ABB1C2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DECA45D-2E20-FD40-BCAB-35D695D63818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A9B481B-EFCF-4847-A38D-D281A42F90FB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80C7B9A-D89F-5740-9C4C-01125CD12020}"/>
              </a:ext>
            </a:extLst>
          </p:cNvPr>
          <p:cNvGrpSpPr/>
          <p:nvPr/>
        </p:nvGrpSpPr>
        <p:grpSpPr>
          <a:xfrm rot="10800000">
            <a:off x="1916341" y="3471165"/>
            <a:ext cx="588939" cy="217577"/>
            <a:chOff x="3515823" y="2399968"/>
            <a:chExt cx="588939" cy="21757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84FEF59-B0EF-B147-9E06-58B75A0A2D6C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C47088F-4FFF-644A-A483-E0A91888242E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C0B9CEA-8DEC-7D40-830E-47A69DB69F0D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7EEBD69-0896-B64D-A2ED-90FC317576B0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2A7794F-37E7-0F4E-A33B-64F96DB8DDFE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666BCD8-8DA2-BF4F-9921-BE5F55EE7A8E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B8A25F7-9FA5-5E4D-B0FC-EB09746D494D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426BDE-A79A-C649-B5F4-BF6ABDE7B5D3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C6724D6-C987-884F-8C74-A9F1A2532928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B00DE3-122B-BA4E-81D3-58FB8198849A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24CD5B-DE62-274E-9559-9083E0CC9F35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B93FA04-CF7A-F346-B56D-8A2179BB07A9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3E99BC-8BFF-D045-9A39-4914FE0CF0C6}"/>
              </a:ext>
            </a:extLst>
          </p:cNvPr>
          <p:cNvGrpSpPr/>
          <p:nvPr/>
        </p:nvGrpSpPr>
        <p:grpSpPr>
          <a:xfrm rot="10800000">
            <a:off x="1914506" y="2925254"/>
            <a:ext cx="588939" cy="217577"/>
            <a:chOff x="3515823" y="2399968"/>
            <a:chExt cx="588939" cy="21757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53761A2-6043-3E41-B7F0-BA8944297F63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6D0E00D-8A19-2241-AD50-0A965000C4FD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A868CBE-41EC-9245-BB31-8B7D10B65BF1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7FB42F-5E5E-7745-9BA6-081D255FF6A0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B78F35F-84CC-EA4A-A478-F6C96608410F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FF465EF-78C0-8F43-8C67-D14D88EFBA40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2453FED-D17A-A24C-8506-250E0AE46A84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EA021B4-AE7D-0746-AD2B-4762C653C512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EF4F5C7-6654-1D4E-A10F-106FA1A3E490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CAD88CF-C5B6-A540-9344-568CFF4F47AA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E0A1EAA-E004-8440-B6C2-71E297737E0A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0E27408-ACC2-6B44-A0FC-409974375E85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6FB2E0-6559-604D-99E1-1FCBEB5E1ED6}"/>
              </a:ext>
            </a:extLst>
          </p:cNvPr>
          <p:cNvGrpSpPr/>
          <p:nvPr/>
        </p:nvGrpSpPr>
        <p:grpSpPr>
          <a:xfrm rot="10800000">
            <a:off x="1913098" y="2379343"/>
            <a:ext cx="588939" cy="217577"/>
            <a:chOff x="3515823" y="2399968"/>
            <a:chExt cx="588939" cy="21757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283BC7B-7C3D-2149-B8BC-B38DA56D1D4F}"/>
                </a:ext>
              </a:extLst>
            </p:cNvPr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1FE4B80-4F58-8C4B-A263-BBB0CF0C7D4E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D00CF8E-6B63-434D-A981-4BD9CE047F6E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BB8C289-0913-1A4B-BE36-E138E5395650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150BE49-3902-3F48-BE89-8ECE2B719738}"/>
                </a:ext>
              </a:extLst>
            </p:cNvPr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8F3B462-0D57-1B4D-8558-6AB6F79EC050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5ED8EFD-0482-594F-8B8B-0A959D97BC20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8EAE780-7626-2E4B-9855-2DD076447B08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378D64E-644E-454A-B988-FFAA0374346D}"/>
                </a:ext>
              </a:extLst>
            </p:cNvPr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FCF7829-BAA3-B54E-9611-7A8BA7DF7E82}"/>
                  </a:ext>
                </a:extLst>
              </p:cNvPr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2960920-0AF0-5546-B4C8-941A67487C22}"/>
                  </a:ext>
                </a:extLst>
              </p:cNvPr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AFC068B-0509-8840-948F-294994F02381}"/>
                  </a:ext>
                </a:extLst>
              </p:cNvPr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8C3FC32-2DF3-4E48-8B1B-B52DBCC49FB5}"/>
              </a:ext>
            </a:extLst>
          </p:cNvPr>
          <p:cNvCxnSpPr/>
          <p:nvPr/>
        </p:nvCxnSpPr>
        <p:spPr>
          <a:xfrm>
            <a:off x="1324671" y="2492762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75C2013-B95C-A942-B591-3268619DFFDB}"/>
              </a:ext>
            </a:extLst>
          </p:cNvPr>
          <p:cNvCxnSpPr/>
          <p:nvPr/>
        </p:nvCxnSpPr>
        <p:spPr>
          <a:xfrm>
            <a:off x="1324671" y="3035945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B0ACEF-9710-9843-9B8B-CE2FFC2D8D1A}"/>
              </a:ext>
            </a:extLst>
          </p:cNvPr>
          <p:cNvCxnSpPr/>
          <p:nvPr/>
        </p:nvCxnSpPr>
        <p:spPr>
          <a:xfrm>
            <a:off x="1324671" y="3581856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04FC529-5337-ED48-8042-54EECF8F840E}"/>
              </a:ext>
            </a:extLst>
          </p:cNvPr>
          <p:cNvCxnSpPr/>
          <p:nvPr/>
        </p:nvCxnSpPr>
        <p:spPr>
          <a:xfrm>
            <a:off x="1324671" y="4138831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FF5FB5-A7B3-6D49-B4E8-3415D47C4B89}"/>
              </a:ext>
            </a:extLst>
          </p:cNvPr>
          <p:cNvCxnSpPr/>
          <p:nvPr/>
        </p:nvCxnSpPr>
        <p:spPr>
          <a:xfrm>
            <a:off x="4813598" y="2492762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1722453-54A5-C14C-B2E4-20524236C5B7}"/>
              </a:ext>
            </a:extLst>
          </p:cNvPr>
          <p:cNvCxnSpPr/>
          <p:nvPr/>
        </p:nvCxnSpPr>
        <p:spPr>
          <a:xfrm>
            <a:off x="4813598" y="3035945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1A96337-8EA5-A941-878D-1A0DBBD334D8}"/>
              </a:ext>
            </a:extLst>
          </p:cNvPr>
          <p:cNvCxnSpPr/>
          <p:nvPr/>
        </p:nvCxnSpPr>
        <p:spPr>
          <a:xfrm>
            <a:off x="4813598" y="3581856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5D1D894-FC43-614D-AE05-AF0E3FB329EC}"/>
              </a:ext>
            </a:extLst>
          </p:cNvPr>
          <p:cNvCxnSpPr/>
          <p:nvPr/>
        </p:nvCxnSpPr>
        <p:spPr>
          <a:xfrm>
            <a:off x="4813598" y="4138831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CE7C5E5-8BB0-364F-B01C-47E3CD87BDEF}"/>
              </a:ext>
            </a:extLst>
          </p:cNvPr>
          <p:cNvCxnSpPr/>
          <p:nvPr/>
        </p:nvCxnSpPr>
        <p:spPr>
          <a:xfrm>
            <a:off x="2565224" y="2496054"/>
            <a:ext cx="372459" cy="298216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CB18164-AD68-1442-8B05-B3664F19227C}"/>
              </a:ext>
            </a:extLst>
          </p:cNvPr>
          <p:cNvCxnSpPr/>
          <p:nvPr/>
        </p:nvCxnSpPr>
        <p:spPr>
          <a:xfrm>
            <a:off x="2565224" y="3032139"/>
            <a:ext cx="372459" cy="16567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4690561-900B-8940-A2C4-DA68D6FA53C9}"/>
              </a:ext>
            </a:extLst>
          </p:cNvPr>
          <p:cNvCxnSpPr/>
          <p:nvPr/>
        </p:nvCxnSpPr>
        <p:spPr>
          <a:xfrm flipV="1">
            <a:off x="2531394" y="3474971"/>
            <a:ext cx="406289" cy="10307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FAD584C-2A08-4F42-8B40-A2A4C21FFD58}"/>
              </a:ext>
            </a:extLst>
          </p:cNvPr>
          <p:cNvCxnSpPr/>
          <p:nvPr/>
        </p:nvCxnSpPr>
        <p:spPr>
          <a:xfrm flipV="1">
            <a:off x="2531394" y="3843141"/>
            <a:ext cx="406289" cy="29796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7EE540D-A148-E649-B6E9-1ED84BB942B4}"/>
              </a:ext>
            </a:extLst>
          </p:cNvPr>
          <p:cNvCxnSpPr>
            <a:endCxn id="10" idx="1"/>
          </p:cNvCxnSpPr>
          <p:nvPr/>
        </p:nvCxnSpPr>
        <p:spPr>
          <a:xfrm flipV="1">
            <a:off x="3791829" y="2488132"/>
            <a:ext cx="372460" cy="27610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53ED18A-D62D-B147-A1A5-5D63ABA9C6CE}"/>
              </a:ext>
            </a:extLst>
          </p:cNvPr>
          <p:cNvCxnSpPr>
            <a:endCxn id="11" idx="1"/>
          </p:cNvCxnSpPr>
          <p:nvPr/>
        </p:nvCxnSpPr>
        <p:spPr>
          <a:xfrm flipV="1">
            <a:off x="3791829" y="3034043"/>
            <a:ext cx="372459" cy="13374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2FC7171-95B1-784E-9BDD-638F3FA702FB}"/>
              </a:ext>
            </a:extLst>
          </p:cNvPr>
          <p:cNvCxnSpPr>
            <a:endCxn id="12" idx="1"/>
          </p:cNvCxnSpPr>
          <p:nvPr/>
        </p:nvCxnSpPr>
        <p:spPr>
          <a:xfrm>
            <a:off x="3791829" y="3496479"/>
            <a:ext cx="372460" cy="8347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AADE2A0-6639-164F-9656-95A91F23FDD0}"/>
              </a:ext>
            </a:extLst>
          </p:cNvPr>
          <p:cNvCxnSpPr>
            <a:endCxn id="13" idx="1"/>
          </p:cNvCxnSpPr>
          <p:nvPr/>
        </p:nvCxnSpPr>
        <p:spPr>
          <a:xfrm>
            <a:off x="3757999" y="3843141"/>
            <a:ext cx="406290" cy="282723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92AC043-9F76-5C4B-8187-4D41DC96B07A}"/>
              </a:ext>
            </a:extLst>
          </p:cNvPr>
          <p:cNvSpPr txBox="1"/>
          <p:nvPr/>
        </p:nvSpPr>
        <p:spPr>
          <a:xfrm>
            <a:off x="2808156" y="13850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Bridge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0A4CF4C-0899-454D-A633-3E6A09C2FFC9}"/>
              </a:ext>
            </a:extLst>
          </p:cNvPr>
          <p:cNvGrpSpPr/>
          <p:nvPr/>
        </p:nvGrpSpPr>
        <p:grpSpPr>
          <a:xfrm flipH="1">
            <a:off x="2222429" y="4576677"/>
            <a:ext cx="2330741" cy="946836"/>
            <a:chOff x="1219200" y="4876799"/>
            <a:chExt cx="5181605" cy="1384995"/>
          </a:xfrm>
        </p:grpSpPr>
        <p:sp>
          <p:nvSpPr>
            <p:cNvPr id="138" name="Rectangular Callout 137">
              <a:extLst>
                <a:ext uri="{FF2B5EF4-FFF2-40B4-BE49-F238E27FC236}">
                  <a16:creationId xmlns:a16="http://schemas.microsoft.com/office/drawing/2014/main" id="{ACCB96A4-9BCF-A24C-A964-C3409B43DC55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103"/>
                <a:gd name="adj2" fmla="val -1080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9BE0058-9802-4040-B828-95367154F018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21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Makes routing decisions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77796D9-2F45-CB4E-9BAE-767D55A8D77B}"/>
              </a:ext>
            </a:extLst>
          </p:cNvPr>
          <p:cNvSpPr/>
          <p:nvPr/>
        </p:nvSpPr>
        <p:spPr>
          <a:xfrm>
            <a:off x="6461804" y="1846687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46BCC-F2A9-2D47-8999-468B392D4587}"/>
              </a:ext>
            </a:extLst>
          </p:cNvPr>
          <p:cNvSpPr txBox="1"/>
          <p:nvPr/>
        </p:nvSpPr>
        <p:spPr>
          <a:xfrm>
            <a:off x="7749624" y="1385022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Hub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CD18F3-B391-DB46-B06A-B5FAC6516CFD}"/>
              </a:ext>
            </a:extLst>
          </p:cNvPr>
          <p:cNvCxnSpPr/>
          <p:nvPr/>
        </p:nvCxnSpPr>
        <p:spPr>
          <a:xfrm>
            <a:off x="8079063" y="2023297"/>
            <a:ext cx="0" cy="2266340"/>
          </a:xfrm>
          <a:prstGeom prst="line">
            <a:avLst/>
          </a:prstGeom>
          <a:ln w="571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B7243C0-9C12-3F47-B067-CF20E3B58459}"/>
              </a:ext>
            </a:extLst>
          </p:cNvPr>
          <p:cNvCxnSpPr/>
          <p:nvPr/>
        </p:nvCxnSpPr>
        <p:spPr>
          <a:xfrm>
            <a:off x="5843239" y="2492762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9E836A1-D426-FB4D-87A3-829D2DE98AE9}"/>
              </a:ext>
            </a:extLst>
          </p:cNvPr>
          <p:cNvCxnSpPr/>
          <p:nvPr/>
        </p:nvCxnSpPr>
        <p:spPr>
          <a:xfrm>
            <a:off x="8183027" y="2492762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3739860-5C6A-664E-8753-E49B5AD40728}"/>
              </a:ext>
            </a:extLst>
          </p:cNvPr>
          <p:cNvCxnSpPr/>
          <p:nvPr/>
        </p:nvCxnSpPr>
        <p:spPr>
          <a:xfrm>
            <a:off x="8183027" y="3026475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92693E2-B899-9C45-BA17-67C32745655C}"/>
              </a:ext>
            </a:extLst>
          </p:cNvPr>
          <p:cNvCxnSpPr/>
          <p:nvPr/>
        </p:nvCxnSpPr>
        <p:spPr>
          <a:xfrm>
            <a:off x="8183027" y="3581856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E0D629A-8F6C-ED41-B068-D728E5595BEA}"/>
              </a:ext>
            </a:extLst>
          </p:cNvPr>
          <p:cNvCxnSpPr/>
          <p:nvPr/>
        </p:nvCxnSpPr>
        <p:spPr>
          <a:xfrm>
            <a:off x="8183027" y="4141102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0F79C53-3728-444E-8B4D-78D7C501F0E7}"/>
              </a:ext>
            </a:extLst>
          </p:cNvPr>
          <p:cNvGrpSpPr/>
          <p:nvPr/>
        </p:nvGrpSpPr>
        <p:grpSpPr>
          <a:xfrm flipH="1">
            <a:off x="1366022" y="4581541"/>
            <a:ext cx="2533269" cy="523220"/>
            <a:chOff x="1219200" y="4876799"/>
            <a:chExt cx="5181605" cy="1384995"/>
          </a:xfrm>
        </p:grpSpPr>
        <p:sp>
          <p:nvSpPr>
            <p:cNvPr id="149" name="Rectangular Callout 148">
              <a:extLst>
                <a:ext uri="{FF2B5EF4-FFF2-40B4-BE49-F238E27FC236}">
                  <a16:creationId xmlns:a16="http://schemas.microsoft.com/office/drawing/2014/main" id="{A9714C00-6AAB-3B41-BC10-975A95C6AC3B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103"/>
                <a:gd name="adj2" fmla="val -1080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07B966F-97BD-394A-A5B6-78BEF6871D05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22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Memory buffer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49FF-27B4-BA4B-945B-84E93BC7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5A0C-7B39-0C47-B560-17990091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form of Ethernet switch</a:t>
            </a:r>
          </a:p>
          <a:p>
            <a:r>
              <a:rPr lang="en-US" dirty="0"/>
              <a:t>Connect multiple IEEE 802 LANs at layer 2 (Data Link)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Reduce the collision domain</a:t>
            </a:r>
          </a:p>
          <a:p>
            <a:pPr lvl="1"/>
            <a:r>
              <a:rPr lang="en-US" dirty="0"/>
              <a:t>Complete transparency</a:t>
            </a:r>
          </a:p>
          <a:p>
            <a:pPr lvl="2"/>
            <a:r>
              <a:rPr lang="en-US" dirty="0"/>
              <a:t>Plug-and-play, self configuring</a:t>
            </a:r>
          </a:p>
          <a:p>
            <a:pPr lvl="2"/>
            <a:r>
              <a:rPr lang="en-US" dirty="0"/>
              <a:t>No hardware or software changes on hosts/hubs</a:t>
            </a:r>
          </a:p>
          <a:p>
            <a:pPr lvl="2"/>
            <a:r>
              <a:rPr lang="en-US" dirty="0"/>
              <a:t>Should not impact existing LAN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717EAB-A175-E849-B2DE-78A11FEBD35C}"/>
              </a:ext>
            </a:extLst>
          </p:cNvPr>
          <p:cNvCxnSpPr/>
          <p:nvPr/>
        </p:nvCxnSpPr>
        <p:spPr>
          <a:xfrm>
            <a:off x="1948936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F358358-D713-E44A-AD32-AC05C330064B}"/>
              </a:ext>
            </a:extLst>
          </p:cNvPr>
          <p:cNvSpPr/>
          <p:nvPr/>
        </p:nvSpPr>
        <p:spPr>
          <a:xfrm>
            <a:off x="1691334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EC1EC6-C0D7-344F-BB7F-5D9FF09461EF}"/>
              </a:ext>
            </a:extLst>
          </p:cNvPr>
          <p:cNvGrpSpPr/>
          <p:nvPr/>
        </p:nvGrpSpPr>
        <p:grpSpPr>
          <a:xfrm>
            <a:off x="2003528" y="5527843"/>
            <a:ext cx="704783" cy="1037224"/>
            <a:chOff x="769390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04695FBD-5C57-A745-9D12-ED704C170D9E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D0FDCF39-FCA6-7140-A619-89D34CB42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BBC9C-31E9-E048-9AAE-CFCF83F9B514}"/>
              </a:ext>
            </a:extLst>
          </p:cNvPr>
          <p:cNvGrpSpPr/>
          <p:nvPr/>
        </p:nvGrpSpPr>
        <p:grpSpPr>
          <a:xfrm>
            <a:off x="3041784" y="5527842"/>
            <a:ext cx="704783" cy="1037223"/>
            <a:chOff x="2354807" y="2282588"/>
            <a:chExt cx="813748" cy="1197586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83EA2C1F-E09D-5A47-97C9-785CFFB890E3}"/>
                </a:ext>
              </a:extLst>
            </p:cNvPr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91EF7291-9047-1345-BF04-4ADD6B472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1AB706-9F60-8A4E-8898-75CBF475CDE3}"/>
              </a:ext>
            </a:extLst>
          </p:cNvPr>
          <p:cNvGrpSpPr/>
          <p:nvPr/>
        </p:nvGrpSpPr>
        <p:grpSpPr>
          <a:xfrm>
            <a:off x="4052744" y="5527843"/>
            <a:ext cx="704783" cy="1037224"/>
            <a:chOff x="3967518" y="2282588"/>
            <a:chExt cx="813748" cy="1197587"/>
          </a:xfrm>
        </p:grpSpPr>
        <p:sp>
          <p:nvSpPr>
            <p:cNvPr id="13" name="Up Arrow Callout 12">
              <a:extLst>
                <a:ext uri="{FF2B5EF4-FFF2-40B4-BE49-F238E27FC236}">
                  <a16:creationId xmlns:a16="http://schemas.microsoft.com/office/drawing/2014/main" id="{CA1EDA9A-CBC3-EB43-B400-18EC49282A71}"/>
                </a:ext>
              </a:extLst>
            </p:cNvPr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52AF8A76-1DAC-3F4A-BAD3-33E541B91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964EC6-FB48-0040-9279-D6C67CE538CC}"/>
              </a:ext>
            </a:extLst>
          </p:cNvPr>
          <p:cNvGrpSpPr/>
          <p:nvPr/>
        </p:nvGrpSpPr>
        <p:grpSpPr>
          <a:xfrm>
            <a:off x="5091001" y="5527843"/>
            <a:ext cx="704783" cy="1037224"/>
            <a:chOff x="5662115" y="2282588"/>
            <a:chExt cx="813748" cy="1197587"/>
          </a:xfrm>
        </p:grpSpPr>
        <p:sp>
          <p:nvSpPr>
            <p:cNvPr id="16" name="Up Arrow Callout 15">
              <a:extLst>
                <a:ext uri="{FF2B5EF4-FFF2-40B4-BE49-F238E27FC236}">
                  <a16:creationId xmlns:a16="http://schemas.microsoft.com/office/drawing/2014/main" id="{D141356D-EF01-B248-B09B-99061E7082B3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3138151D-A1DD-6348-B6C0-1C7A26820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44A924-85BD-BF4C-A06F-A1263455D315}"/>
              </a:ext>
            </a:extLst>
          </p:cNvPr>
          <p:cNvCxnSpPr/>
          <p:nvPr/>
        </p:nvCxnSpPr>
        <p:spPr>
          <a:xfrm>
            <a:off x="8882188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C07742-52AE-0747-8F84-EC05D13CE998}"/>
              </a:ext>
            </a:extLst>
          </p:cNvPr>
          <p:cNvCxnSpPr/>
          <p:nvPr/>
        </p:nvCxnSpPr>
        <p:spPr>
          <a:xfrm flipV="1">
            <a:off x="8929723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EC9B05BF-A514-0643-BE04-AFEB3505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23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black_server.png">
            <a:extLst>
              <a:ext uri="{FF2B5EF4-FFF2-40B4-BE49-F238E27FC236}">
                <a16:creationId xmlns:a16="http://schemas.microsoft.com/office/drawing/2014/main" id="{2FC19B8A-9500-7147-BF18-EDCD0CE7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2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0565ED-84D5-F14F-BC14-C0D8B3B012DE}"/>
              </a:ext>
            </a:extLst>
          </p:cNvPr>
          <p:cNvCxnSpPr/>
          <p:nvPr/>
        </p:nvCxnSpPr>
        <p:spPr>
          <a:xfrm flipV="1">
            <a:off x="8971033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t0ph3r\Documents\CS 4700\assets\black_server.png">
            <a:extLst>
              <a:ext uri="{FF2B5EF4-FFF2-40B4-BE49-F238E27FC236}">
                <a16:creationId xmlns:a16="http://schemas.microsoft.com/office/drawing/2014/main" id="{DB86A9E2-BC12-274A-A7D0-E19C4A72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31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706F34E-2ED5-284B-8779-0CA3146E9F8E}"/>
              </a:ext>
            </a:extLst>
          </p:cNvPr>
          <p:cNvCxnSpPr>
            <a:stCxn id="28" idx="3"/>
          </p:cNvCxnSpPr>
          <p:nvPr/>
        </p:nvCxnSpPr>
        <p:spPr>
          <a:xfrm flipV="1">
            <a:off x="6187987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02FABEB-5FDC-F543-B2EC-3D9A7AB23E9C}"/>
              </a:ext>
            </a:extLst>
          </p:cNvPr>
          <p:cNvCxnSpPr>
            <a:stCxn id="27" idx="1"/>
          </p:cNvCxnSpPr>
          <p:nvPr/>
        </p:nvCxnSpPr>
        <p:spPr>
          <a:xfrm rot="10800000">
            <a:off x="7818060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0CF8726E-C6E9-7C4A-B165-E921A913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14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7511AE-33B9-E14F-9380-33BEF1A72D3A}"/>
              </a:ext>
            </a:extLst>
          </p:cNvPr>
          <p:cNvSpPr txBox="1"/>
          <p:nvPr/>
        </p:nvSpPr>
        <p:spPr>
          <a:xfrm>
            <a:off x="8497732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8B15C2-DAD4-4849-A455-531CF69D843F}"/>
              </a:ext>
            </a:extLst>
          </p:cNvPr>
          <p:cNvSpPr/>
          <p:nvPr/>
        </p:nvSpPr>
        <p:spPr>
          <a:xfrm>
            <a:off x="5930385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3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49FF-27B4-BA4B-945B-84E93BC7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5A0C-7B39-0C47-B560-17990091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form of Ethernet switch</a:t>
            </a:r>
          </a:p>
          <a:p>
            <a:r>
              <a:rPr lang="en-US" dirty="0"/>
              <a:t>Connect multiple IEEE 802 LANs at layer 2 (Data Link)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Reduce the collision domain</a:t>
            </a:r>
          </a:p>
          <a:p>
            <a:pPr lvl="1"/>
            <a:r>
              <a:rPr lang="en-US" dirty="0"/>
              <a:t>Complete transparency</a:t>
            </a:r>
          </a:p>
          <a:p>
            <a:pPr lvl="2"/>
            <a:r>
              <a:rPr lang="en-US" dirty="0"/>
              <a:t>Plug-and-play, self configuring</a:t>
            </a:r>
          </a:p>
          <a:p>
            <a:pPr lvl="2"/>
            <a:r>
              <a:rPr lang="en-US" dirty="0"/>
              <a:t>No hardware or software changes on hosts/hubs</a:t>
            </a:r>
          </a:p>
          <a:p>
            <a:pPr lvl="2"/>
            <a:r>
              <a:rPr lang="en-US" dirty="0"/>
              <a:t>Should not impact existing LAN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717EAB-A175-E849-B2DE-78A11FEBD35C}"/>
              </a:ext>
            </a:extLst>
          </p:cNvPr>
          <p:cNvCxnSpPr/>
          <p:nvPr/>
        </p:nvCxnSpPr>
        <p:spPr>
          <a:xfrm>
            <a:off x="1948936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F358358-D713-E44A-AD32-AC05C330064B}"/>
              </a:ext>
            </a:extLst>
          </p:cNvPr>
          <p:cNvSpPr/>
          <p:nvPr/>
        </p:nvSpPr>
        <p:spPr>
          <a:xfrm>
            <a:off x="1691334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EC1EC6-C0D7-344F-BB7F-5D9FF09461EF}"/>
              </a:ext>
            </a:extLst>
          </p:cNvPr>
          <p:cNvGrpSpPr/>
          <p:nvPr/>
        </p:nvGrpSpPr>
        <p:grpSpPr>
          <a:xfrm>
            <a:off x="2003528" y="5527843"/>
            <a:ext cx="704783" cy="1037224"/>
            <a:chOff x="769390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04695FBD-5C57-A745-9D12-ED704C170D9E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D0FDCF39-FCA6-7140-A619-89D34CB42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BBC9C-31E9-E048-9AAE-CFCF83F9B514}"/>
              </a:ext>
            </a:extLst>
          </p:cNvPr>
          <p:cNvGrpSpPr/>
          <p:nvPr/>
        </p:nvGrpSpPr>
        <p:grpSpPr>
          <a:xfrm>
            <a:off x="3041784" y="5527842"/>
            <a:ext cx="704783" cy="1037223"/>
            <a:chOff x="2354807" y="2282588"/>
            <a:chExt cx="813748" cy="1197586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83EA2C1F-E09D-5A47-97C9-785CFFB890E3}"/>
                </a:ext>
              </a:extLst>
            </p:cNvPr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91EF7291-9047-1345-BF04-4ADD6B472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1AB706-9F60-8A4E-8898-75CBF475CDE3}"/>
              </a:ext>
            </a:extLst>
          </p:cNvPr>
          <p:cNvGrpSpPr/>
          <p:nvPr/>
        </p:nvGrpSpPr>
        <p:grpSpPr>
          <a:xfrm>
            <a:off x="4052744" y="5527843"/>
            <a:ext cx="704783" cy="1037224"/>
            <a:chOff x="3967518" y="2282588"/>
            <a:chExt cx="813748" cy="1197587"/>
          </a:xfrm>
        </p:grpSpPr>
        <p:sp>
          <p:nvSpPr>
            <p:cNvPr id="13" name="Up Arrow Callout 12">
              <a:extLst>
                <a:ext uri="{FF2B5EF4-FFF2-40B4-BE49-F238E27FC236}">
                  <a16:creationId xmlns:a16="http://schemas.microsoft.com/office/drawing/2014/main" id="{CA1EDA9A-CBC3-EB43-B400-18EC49282A71}"/>
                </a:ext>
              </a:extLst>
            </p:cNvPr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52AF8A76-1DAC-3F4A-BAD3-33E541B91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964EC6-FB48-0040-9279-D6C67CE538CC}"/>
              </a:ext>
            </a:extLst>
          </p:cNvPr>
          <p:cNvGrpSpPr/>
          <p:nvPr/>
        </p:nvGrpSpPr>
        <p:grpSpPr>
          <a:xfrm>
            <a:off x="5091001" y="5527843"/>
            <a:ext cx="704783" cy="1037224"/>
            <a:chOff x="5662115" y="2282588"/>
            <a:chExt cx="813748" cy="1197587"/>
          </a:xfrm>
        </p:grpSpPr>
        <p:sp>
          <p:nvSpPr>
            <p:cNvPr id="16" name="Up Arrow Callout 15">
              <a:extLst>
                <a:ext uri="{FF2B5EF4-FFF2-40B4-BE49-F238E27FC236}">
                  <a16:creationId xmlns:a16="http://schemas.microsoft.com/office/drawing/2014/main" id="{D141356D-EF01-B248-B09B-99061E7082B3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3138151D-A1DD-6348-B6C0-1C7A26820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44A924-85BD-BF4C-A06F-A1263455D315}"/>
              </a:ext>
            </a:extLst>
          </p:cNvPr>
          <p:cNvCxnSpPr/>
          <p:nvPr/>
        </p:nvCxnSpPr>
        <p:spPr>
          <a:xfrm>
            <a:off x="8882188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C07742-52AE-0747-8F84-EC05D13CE998}"/>
              </a:ext>
            </a:extLst>
          </p:cNvPr>
          <p:cNvCxnSpPr/>
          <p:nvPr/>
        </p:nvCxnSpPr>
        <p:spPr>
          <a:xfrm flipV="1">
            <a:off x="8929723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>
            <a:extLst>
              <a:ext uri="{FF2B5EF4-FFF2-40B4-BE49-F238E27FC236}">
                <a16:creationId xmlns:a16="http://schemas.microsoft.com/office/drawing/2014/main" id="{EC9B05BF-A514-0643-BE04-AFEB3505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23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black_server.png">
            <a:extLst>
              <a:ext uri="{FF2B5EF4-FFF2-40B4-BE49-F238E27FC236}">
                <a16:creationId xmlns:a16="http://schemas.microsoft.com/office/drawing/2014/main" id="{2FC19B8A-9500-7147-BF18-EDCD0CE7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2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0565ED-84D5-F14F-BC14-C0D8B3B012DE}"/>
              </a:ext>
            </a:extLst>
          </p:cNvPr>
          <p:cNvCxnSpPr/>
          <p:nvPr/>
        </p:nvCxnSpPr>
        <p:spPr>
          <a:xfrm flipV="1">
            <a:off x="8971033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t0ph3r\Documents\CS 4700\assets\black_server.png">
            <a:extLst>
              <a:ext uri="{FF2B5EF4-FFF2-40B4-BE49-F238E27FC236}">
                <a16:creationId xmlns:a16="http://schemas.microsoft.com/office/drawing/2014/main" id="{DB86A9E2-BC12-274A-A7D0-E19C4A72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31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706F34E-2ED5-284B-8779-0CA3146E9F8E}"/>
              </a:ext>
            </a:extLst>
          </p:cNvPr>
          <p:cNvCxnSpPr>
            <a:stCxn id="28" idx="3"/>
          </p:cNvCxnSpPr>
          <p:nvPr/>
        </p:nvCxnSpPr>
        <p:spPr>
          <a:xfrm flipV="1">
            <a:off x="6187987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02FABEB-5FDC-F543-B2EC-3D9A7AB23E9C}"/>
              </a:ext>
            </a:extLst>
          </p:cNvPr>
          <p:cNvCxnSpPr>
            <a:stCxn id="27" idx="1"/>
          </p:cNvCxnSpPr>
          <p:nvPr/>
        </p:nvCxnSpPr>
        <p:spPr>
          <a:xfrm rot="10800000">
            <a:off x="7818060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t0ph3r\Documents\CS 4700\assets\cisco-switch-icon.png">
            <a:extLst>
              <a:ext uri="{FF2B5EF4-FFF2-40B4-BE49-F238E27FC236}">
                <a16:creationId xmlns:a16="http://schemas.microsoft.com/office/drawing/2014/main" id="{0CF8726E-C6E9-7C4A-B165-E921A913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14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7511AE-33B9-E14F-9380-33BEF1A72D3A}"/>
              </a:ext>
            </a:extLst>
          </p:cNvPr>
          <p:cNvSpPr txBox="1"/>
          <p:nvPr/>
        </p:nvSpPr>
        <p:spPr>
          <a:xfrm>
            <a:off x="8497732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8B15C2-DAD4-4849-A455-531CF69D843F}"/>
              </a:ext>
            </a:extLst>
          </p:cNvPr>
          <p:cNvSpPr/>
          <p:nvPr/>
        </p:nvSpPr>
        <p:spPr>
          <a:xfrm>
            <a:off x="5930385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702160A-1FAA-C744-B70A-673FB3EA5E19}"/>
              </a:ext>
            </a:extLst>
          </p:cNvPr>
          <p:cNvSpPr/>
          <p:nvPr/>
        </p:nvSpPr>
        <p:spPr>
          <a:xfrm>
            <a:off x="1072808" y="1166320"/>
            <a:ext cx="9973684" cy="331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Forwarding of frames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Learning of (MAC) addresses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Spanning Tree Algorithm (to handle loops)</a:t>
            </a:r>
          </a:p>
        </p:txBody>
      </p:sp>
    </p:spTree>
    <p:extLst>
      <p:ext uri="{BB962C8B-B14F-4D97-AF65-F5344CB8AC3E}">
        <p14:creationId xmlns:p14="http://schemas.microsoft.com/office/powerpoint/2010/main" val="17048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9E4-1CF2-7840-9474-D6299BF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D971-E78C-FA4E-9086-6684F9C9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bridge maintains a </a:t>
            </a:r>
            <a:r>
              <a:rPr lang="en-US" b="1" i="1" dirty="0"/>
              <a:t>forwarding table</a:t>
            </a:r>
            <a:endParaRPr lang="en-US" dirty="0"/>
          </a:p>
        </p:txBody>
      </p:sp>
      <p:pic>
        <p:nvPicPr>
          <p:cNvPr id="4" name="Picture 2" descr="C:\Users\t0ph3r\Documents\CS 4700\assets\8-port-switch-rear.jpg">
            <a:extLst>
              <a:ext uri="{FF2B5EF4-FFF2-40B4-BE49-F238E27FC236}">
                <a16:creationId xmlns:a16="http://schemas.microsoft.com/office/drawing/2014/main" id="{AEC9F495-1DDF-4947-BF79-3F1121612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1465738" y="4460276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48F3A1-31CA-5741-ABB9-558E65AF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25905"/>
              </p:ext>
            </p:extLst>
          </p:nvPr>
        </p:nvGraphicFramePr>
        <p:xfrm>
          <a:off x="3209838" y="3860838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0E9C91-B4E3-4B43-96E4-9B3B06CE5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45243"/>
              </p:ext>
            </p:extLst>
          </p:nvPr>
        </p:nvGraphicFramePr>
        <p:xfrm>
          <a:off x="3209834" y="2362829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A677DE4-DCE6-184D-B600-EE325249A0D5}"/>
              </a:ext>
            </a:extLst>
          </p:cNvPr>
          <p:cNvCxnSpPr/>
          <p:nvPr/>
        </p:nvCxnSpPr>
        <p:spPr>
          <a:xfrm rot="16200000" flipH="1">
            <a:off x="6804680" y="3628347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D0CAAB0-2269-924C-AD23-1E0B557CC193}"/>
              </a:ext>
            </a:extLst>
          </p:cNvPr>
          <p:cNvCxnSpPr/>
          <p:nvPr/>
        </p:nvCxnSpPr>
        <p:spPr>
          <a:xfrm rot="16200000" flipH="1">
            <a:off x="6674693" y="4107959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F1BAACE-798E-4544-98F5-801F05D70057}"/>
              </a:ext>
            </a:extLst>
          </p:cNvPr>
          <p:cNvCxnSpPr/>
          <p:nvPr/>
        </p:nvCxnSpPr>
        <p:spPr>
          <a:xfrm rot="5400000">
            <a:off x="6598496" y="4228987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E059AC4-0703-314F-8C74-9D09C4C35268}"/>
              </a:ext>
            </a:extLst>
          </p:cNvPr>
          <p:cNvCxnSpPr/>
          <p:nvPr/>
        </p:nvCxnSpPr>
        <p:spPr>
          <a:xfrm rot="16200000" flipH="1">
            <a:off x="7275329" y="4269327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{C40B9C99-AAA0-8840-829F-73755B9AA38D}tf10001119</Template>
  <TotalTime>224</TotalTime>
  <Words>3050</Words>
  <Application>Microsoft Macintosh PowerPoint</Application>
  <PresentationFormat>Widescreen</PresentationFormat>
  <Paragraphs>549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等线 Light</vt:lpstr>
      <vt:lpstr>Arial</vt:lpstr>
      <vt:lpstr>Calibri</vt:lpstr>
      <vt:lpstr>Gill Sans MT</vt:lpstr>
      <vt:lpstr>Tw Cen MT</vt:lpstr>
      <vt:lpstr>Wingdings</vt:lpstr>
      <vt:lpstr>Gallery</vt:lpstr>
      <vt:lpstr>CS 334 / CS 534 Networking</vt:lpstr>
      <vt:lpstr>Just Above the Data Link Layer</vt:lpstr>
      <vt:lpstr>Recap</vt:lpstr>
      <vt:lpstr>The Case for Bridging</vt:lpstr>
      <vt:lpstr>Bridging the LANs</vt:lpstr>
      <vt:lpstr>Bridge Internals</vt:lpstr>
      <vt:lpstr>Bridges</vt:lpstr>
      <vt:lpstr>Bridges</vt:lpstr>
      <vt:lpstr>Frame Forwarding Tables</vt:lpstr>
      <vt:lpstr>Frame Forwarding in Action</vt:lpstr>
      <vt:lpstr>Frame Forwarding in Action</vt:lpstr>
      <vt:lpstr>Frame Forwarding in Action</vt:lpstr>
      <vt:lpstr>Frame Forwarding in Action</vt:lpstr>
      <vt:lpstr>Frame Forwarding in Action</vt:lpstr>
      <vt:lpstr>Learning Addresses</vt:lpstr>
      <vt:lpstr>Learning Addresses</vt:lpstr>
      <vt:lpstr>Learning Addresses</vt:lpstr>
      <vt:lpstr>Learning Addresses</vt:lpstr>
      <vt:lpstr>Learning Addresses</vt:lpstr>
      <vt:lpstr>Learning Addresses</vt:lpstr>
      <vt:lpstr>Learning Addresses</vt:lpstr>
      <vt:lpstr>Complicated Learning Example</vt:lpstr>
      <vt:lpstr>The Danger of Loops</vt:lpstr>
      <vt:lpstr>Spanning Tree Definition</vt:lpstr>
      <vt:lpstr>802.1 Spanning Tree Approach</vt:lpstr>
      <vt:lpstr>802.1 Spanning Tree Approach</vt:lpstr>
      <vt:lpstr>802.1 Spanning Tree Approach</vt:lpstr>
      <vt:lpstr>802.1 Spanning Tree Approach</vt:lpstr>
      <vt:lpstr>802.1 Spanning Tree Approach</vt:lpstr>
      <vt:lpstr>802.1 Spanning Tree Approach</vt:lpstr>
      <vt:lpstr>802.1 Spanning Tree Approach</vt:lpstr>
      <vt:lpstr>802.1 Spanning Tree Approach</vt:lpstr>
      <vt:lpstr>Definitions (KNOW THESE)</vt:lpstr>
      <vt:lpstr>Definitions (KNOW THESE)</vt:lpstr>
      <vt:lpstr>Definitions (KNOW THESE)</vt:lpstr>
      <vt:lpstr>Definitions (KNOW THESE)</vt:lpstr>
      <vt:lpstr>Definitions (KNOW THESE)</vt:lpstr>
      <vt:lpstr>Definitions (KNOW THESE)</vt:lpstr>
      <vt:lpstr>Definitions (KNOW THESE)</vt:lpstr>
      <vt:lpstr>Determining the Root</vt:lpstr>
      <vt:lpstr>Determining the Root</vt:lpstr>
      <vt:lpstr>Determining the Root</vt:lpstr>
      <vt:lpstr>Determining the Root</vt:lpstr>
      <vt:lpstr>Determining the Root</vt:lpstr>
      <vt:lpstr>Determining the Root</vt:lpstr>
      <vt:lpstr>Comparing BPDUs</vt:lpstr>
      <vt:lpstr>Bridges vs Switches</vt:lpstr>
      <vt:lpstr>Switching the Internet</vt:lpstr>
      <vt:lpstr>Limitations of MAC Routing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Blackburn, Jeremy H</dc:creator>
  <cp:lastModifiedBy>Yan, Da</cp:lastModifiedBy>
  <cp:revision>42</cp:revision>
  <dcterms:created xsi:type="dcterms:W3CDTF">2018-08-28T11:44:01Z</dcterms:created>
  <dcterms:modified xsi:type="dcterms:W3CDTF">2021-02-19T04:53:10Z</dcterms:modified>
</cp:coreProperties>
</file>