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2"/>
    <p:restoredTop sz="93643"/>
  </p:normalViewPr>
  <p:slideViewPr>
    <p:cSldViewPr snapToGrid="0" snapToObjects="1">
      <p:cViewPr varScale="1">
        <p:scale>
          <a:sx n="104" d="100"/>
          <a:sy n="104" d="100"/>
        </p:scale>
        <p:origin x="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EA020-B3A1-5041-AAA4-5794F5150658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1E08E-29AA-5845-977D-3C4C3610C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88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Prefix – Essentially what you are </a:t>
            </a:r>
            <a:r>
              <a:rPr lang="en-US" dirty="0" err="1"/>
              <a:t>assignened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1E08E-29AA-5845-977D-3C4C3610C8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44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NetMask</a:t>
            </a:r>
            <a:r>
              <a:rPr lang="en-US" dirty="0"/>
              <a:t> = 19 means first 19 bits ”frozen” your third byte will have 5 “unfrozen” bits 2^5 = 32 | Byte Range starts at 0, therefore, 0-31 byte range</a:t>
            </a:r>
          </a:p>
          <a:p>
            <a:r>
              <a:rPr lang="en-US" dirty="0"/>
              <a:t>Netmask = same as above, however, the 19</a:t>
            </a:r>
            <a:r>
              <a:rPr lang="en-US" baseline="30000" dirty="0"/>
              <a:t>th</a:t>
            </a:r>
            <a:r>
              <a:rPr lang="en-US" dirty="0"/>
              <a:t> bit is ”frozen” as a 1 which equates to 32, so you will start byte range at 32.</a:t>
            </a:r>
          </a:p>
          <a:p>
            <a:r>
              <a:rPr lang="en-US" dirty="0"/>
              <a:t>What happens when there is no route? Drops the packet and sends ICMP to source informing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1E08E-29AA-5845-977D-3C4C3610C8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65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Simplify(Backbone router) == Integral Piece of Enterprise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1E08E-29AA-5845-977D-3C4C3610C8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18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Literal would be better, just not more efficient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1E08E-29AA-5845-977D-3C4C3610C8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92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1E08E-29AA-5845-977D-3C4C3610C8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2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1E08E-29AA-5845-977D-3C4C3610C8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9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why minus 2? Network address and Broadcast Address</a:t>
            </a:r>
          </a:p>
          <a:p>
            <a:r>
              <a:rPr lang="en-US" dirty="0"/>
              <a:t>Who owns Class A Spaces? IANA (Internet Assigned Numbers </a:t>
            </a:r>
            <a:r>
              <a:rPr lang="en-US" dirty="0" err="1"/>
              <a:t>Authroity</a:t>
            </a:r>
            <a:r>
              <a:rPr lang="en-US" dirty="0"/>
              <a:t>), Apple, Ford, ATT</a:t>
            </a:r>
          </a:p>
          <a:p>
            <a:r>
              <a:rPr lang="en-US" dirty="0"/>
              <a:t>Who owns Class B Spaces? UAB Owns 2 Rents some address space out. EBSCO owns 2 We Use A LOT</a:t>
            </a:r>
          </a:p>
          <a:p>
            <a:r>
              <a:rPr lang="en-US" dirty="0"/>
              <a:t>ALL 0 and ALL 1 </a:t>
            </a:r>
            <a:r>
              <a:rPr lang="en-US" dirty="0" err="1"/>
              <a:t>reservered</a:t>
            </a:r>
            <a:r>
              <a:rPr lang="en-US" dirty="0"/>
              <a:t> (BINARY) what it is really saying is .0 and .255 of the network address is used for a broadcast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1E08E-29AA-5845-977D-3C4C3610C8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55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 subnet mask is a number that defines a range of IP addresses that can be used in a network. ... A subnet mask hides, or "masks," the network part of a system's IP address and leaves only the host part as the machine identifier.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1E08E-29AA-5845-977D-3C4C3610C8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82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Calculate Network = Bitwise AND </a:t>
            </a:r>
          </a:p>
          <a:p>
            <a:r>
              <a:rPr lang="en-US" dirty="0"/>
              <a:t>Calculate Host = Negation of Bitwise 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1E08E-29AA-5845-977D-3C4C3610C8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98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Increasingly </a:t>
            </a:r>
            <a:r>
              <a:rPr lang="en-US" dirty="0" err="1"/>
              <a:t>Specfic</a:t>
            </a:r>
            <a:r>
              <a:rPr lang="en-US" dirty="0"/>
              <a:t> – IANA gives you a Class B, you subnet that class B into 256 Class C, you subnet each class C into ½ of a Class C. We will look at this with CIDR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1E08E-29AA-5845-977D-3C4C3610C8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31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Significance of 0.0.0.0 – Default Route, represents ALL possible IP addresses. Careful leaving this rule. Talk about Implicit Deny. Make them remember it! It will be on a quiz.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1E08E-29AA-5845-977D-3C4C3610C8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99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CIDR is basically saying how many bits (starting from left to right) are frozen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1E08E-29AA-5845-977D-3C4C3610C8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09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02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04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0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93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91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3/3/21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4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18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3/3/21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8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76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844A92E-96CE-FE4A-94F9-263843D56581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1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4A92E-96CE-FE4A-94F9-263843D56581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4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dr-report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8E8B-61C0-EF4E-BA7F-8F7F0A9E3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334 / CS 534</a:t>
            </a:r>
            <a:br>
              <a:rPr lang="en-US" dirty="0"/>
            </a:br>
            <a:r>
              <a:rPr lang="en-US" dirty="0"/>
              <a:t>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1F028-9FAF-3545-88AA-055EBBAFE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08.1</a:t>
            </a:r>
          </a:p>
          <a:p>
            <a:r>
              <a:rPr lang="en-US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2220967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0BF9-46D5-B04D-AF69-04DADB0E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and Forwarding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2C76E-FD5D-7C40-8409-1D694AFED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0BF15-6ED7-2240-942E-E4B5330CBBAE}"/>
              </a:ext>
            </a:extLst>
          </p:cNvPr>
          <p:cNvSpPr txBox="1">
            <a:spLocks/>
          </p:cNvSpPr>
          <p:nvPr/>
        </p:nvSpPr>
        <p:spPr>
          <a:xfrm>
            <a:off x="844380" y="1822624"/>
            <a:ext cx="8839200" cy="271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Routing Table Requirements</a:t>
            </a:r>
          </a:p>
          <a:p>
            <a:pPr lvl="1"/>
            <a:r>
              <a:rPr lang="en-US"/>
              <a:t>For every possible IP, give the next hop</a:t>
            </a:r>
          </a:p>
          <a:p>
            <a:pPr lvl="1"/>
            <a:r>
              <a:rPr lang="en-US"/>
              <a:t>But for 32-bit addresses, 2</a:t>
            </a:r>
            <a:r>
              <a:rPr lang="en-US" baseline="30000"/>
              <a:t>32</a:t>
            </a:r>
            <a:r>
              <a:rPr lang="en-US"/>
              <a:t> possibilities!</a:t>
            </a:r>
          </a:p>
          <a:p>
            <a:r>
              <a:rPr lang="en-US"/>
              <a:t>Hierarchical address scheme</a:t>
            </a:r>
          </a:p>
          <a:p>
            <a:pPr lvl="1"/>
            <a:r>
              <a:rPr lang="en-US"/>
              <a:t>Separate the address into a network and a host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142840-52C3-E849-832A-63BA81BFA94D}"/>
              </a:ext>
            </a:extLst>
          </p:cNvPr>
          <p:cNvSpPr/>
          <p:nvPr/>
        </p:nvSpPr>
        <p:spPr>
          <a:xfrm>
            <a:off x="5418171" y="4837835"/>
            <a:ext cx="1714918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7B890C-87FD-D843-AD09-E9B69850BBE3}"/>
              </a:ext>
            </a:extLst>
          </p:cNvPr>
          <p:cNvSpPr/>
          <p:nvPr/>
        </p:nvSpPr>
        <p:spPr>
          <a:xfrm>
            <a:off x="3703253" y="4837835"/>
            <a:ext cx="171491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5FF2C2-DF69-054B-B53A-E1E264C2FFC5}"/>
              </a:ext>
            </a:extLst>
          </p:cNvPr>
          <p:cNvSpPr/>
          <p:nvPr/>
        </p:nvSpPr>
        <p:spPr>
          <a:xfrm>
            <a:off x="2987653" y="4837835"/>
            <a:ext cx="715600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Pfx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F1F059-1A89-494C-ABBC-2F12588F517E}"/>
              </a:ext>
            </a:extLst>
          </p:cNvPr>
          <p:cNvSpPr/>
          <p:nvPr/>
        </p:nvSpPr>
        <p:spPr>
          <a:xfrm>
            <a:off x="2688206" y="434089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F214A-64C4-CB45-96A9-D562A23570C3}"/>
              </a:ext>
            </a:extLst>
          </p:cNvPr>
          <p:cNvSpPr/>
          <p:nvPr/>
        </p:nvSpPr>
        <p:spPr>
          <a:xfrm>
            <a:off x="6833641" y="434089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30DEB3-4CE0-7E43-8875-D3796D8192DE}"/>
              </a:ext>
            </a:extLst>
          </p:cNvPr>
          <p:cNvGrpSpPr/>
          <p:nvPr/>
        </p:nvGrpSpPr>
        <p:grpSpPr>
          <a:xfrm flipH="1">
            <a:off x="2067644" y="5754709"/>
            <a:ext cx="2178028" cy="954107"/>
            <a:chOff x="1219204" y="4876799"/>
            <a:chExt cx="5227799" cy="1384995"/>
          </a:xfrm>
        </p:grpSpPr>
        <p:sp>
          <p:nvSpPr>
            <p:cNvPr id="11" name="Rectangular Callout 10">
              <a:extLst>
                <a:ext uri="{FF2B5EF4-FFF2-40B4-BE49-F238E27FC236}">
                  <a16:creationId xmlns:a16="http://schemas.microsoft.com/office/drawing/2014/main" id="{00B2B8AA-6537-FB4E-A21B-F57FDD94A45A}"/>
                </a:ext>
              </a:extLst>
            </p:cNvPr>
            <p:cNvSpPr/>
            <p:nvPr/>
          </p:nvSpPr>
          <p:spPr>
            <a:xfrm>
              <a:off x="1265401" y="4876799"/>
              <a:ext cx="5181602" cy="1384995"/>
            </a:xfrm>
            <a:prstGeom prst="wedgeRectCallout">
              <a:avLst>
                <a:gd name="adj1" fmla="val -41847"/>
                <a:gd name="adj2" fmla="val -8941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900EB3-0D63-9A42-BAE8-C33D9E729290}"/>
                </a:ext>
              </a:extLst>
            </p:cNvPr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Known by 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all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routers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396DC2-6068-F546-A2D6-9D636393EA7B}"/>
              </a:ext>
            </a:extLst>
          </p:cNvPr>
          <p:cNvGrpSpPr/>
          <p:nvPr/>
        </p:nvGrpSpPr>
        <p:grpSpPr>
          <a:xfrm flipH="1">
            <a:off x="5957326" y="5754708"/>
            <a:ext cx="2735653" cy="1384995"/>
            <a:chOff x="1219204" y="4876799"/>
            <a:chExt cx="5227799" cy="2010478"/>
          </a:xfrm>
        </p:grpSpPr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124EE7FB-F830-FF45-A6A9-A84F09C827B8}"/>
                </a:ext>
              </a:extLst>
            </p:cNvPr>
            <p:cNvSpPr/>
            <p:nvPr/>
          </p:nvSpPr>
          <p:spPr>
            <a:xfrm>
              <a:off x="1265400" y="4876799"/>
              <a:ext cx="5181603" cy="1384995"/>
            </a:xfrm>
            <a:prstGeom prst="wedgeRectCallout">
              <a:avLst>
                <a:gd name="adj1" fmla="val 40162"/>
                <a:gd name="adj2" fmla="val -9268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F628D6-240D-914A-9FEF-6E650FF4C410}"/>
                </a:ext>
              </a:extLst>
            </p:cNvPr>
            <p:cNvSpPr txBox="1"/>
            <p:nvPr/>
          </p:nvSpPr>
          <p:spPr>
            <a:xfrm>
              <a:off x="1219204" y="4876799"/>
              <a:ext cx="5181602" cy="20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Known by edge (LAN) routers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25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0263-D13B-D24A-A419-52041164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IP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2C3BA-84A1-6648-BA5F-0F0CB2B29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2C4B7-111D-0741-8C9F-240CB82122FC}"/>
              </a:ext>
            </a:extLst>
          </p:cNvPr>
          <p:cNvSpPr txBox="1">
            <a:spLocks/>
          </p:cNvSpPr>
          <p:nvPr/>
        </p:nvSpPr>
        <p:spPr>
          <a:xfrm>
            <a:off x="834845" y="1819129"/>
            <a:ext cx="1842978" cy="540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Class 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2F1101-EB6F-B445-AD8D-04CCEF129093}"/>
              </a:ext>
            </a:extLst>
          </p:cNvPr>
          <p:cNvSpPr/>
          <p:nvPr/>
        </p:nvSpPr>
        <p:spPr>
          <a:xfrm>
            <a:off x="4149417" y="1838002"/>
            <a:ext cx="3463766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230478-63BF-F748-968C-5912BE6F32AD}"/>
              </a:ext>
            </a:extLst>
          </p:cNvPr>
          <p:cNvSpPr/>
          <p:nvPr/>
        </p:nvSpPr>
        <p:spPr>
          <a:xfrm>
            <a:off x="3106468" y="1838002"/>
            <a:ext cx="1024905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Ntwk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49F157-58DB-4344-A9B9-3887D8097513}"/>
              </a:ext>
            </a:extLst>
          </p:cNvPr>
          <p:cNvSpPr/>
          <p:nvPr/>
        </p:nvSpPr>
        <p:spPr>
          <a:xfrm>
            <a:off x="2748668" y="1838002"/>
            <a:ext cx="357800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3A6320-76A3-C14F-BD83-DF24EC2E42E5}"/>
              </a:ext>
            </a:extLst>
          </p:cNvPr>
          <p:cNvSpPr/>
          <p:nvPr/>
        </p:nvSpPr>
        <p:spPr>
          <a:xfrm>
            <a:off x="2449221" y="134105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0F80B6-385D-BB46-9F68-DC73CD10669C}"/>
              </a:ext>
            </a:extLst>
          </p:cNvPr>
          <p:cNvSpPr/>
          <p:nvPr/>
        </p:nvSpPr>
        <p:spPr>
          <a:xfrm>
            <a:off x="7309741" y="1341055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D496A0-E5B6-A846-9AE2-65489BA99AF9}"/>
              </a:ext>
            </a:extLst>
          </p:cNvPr>
          <p:cNvSpPr/>
          <p:nvPr/>
        </p:nvSpPr>
        <p:spPr>
          <a:xfrm>
            <a:off x="2790232" y="134105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74FDBC-CC93-0646-87C9-B3FF729B1B8E}"/>
              </a:ext>
            </a:extLst>
          </p:cNvPr>
          <p:cNvSpPr/>
          <p:nvPr/>
        </p:nvSpPr>
        <p:spPr>
          <a:xfrm>
            <a:off x="3831927" y="134105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3A1B2-E101-ED47-AEAF-82CFB1C07090}"/>
              </a:ext>
            </a:extLst>
          </p:cNvPr>
          <p:cNvSpPr txBox="1"/>
          <p:nvPr/>
        </p:nvSpPr>
        <p:spPr>
          <a:xfrm>
            <a:off x="7821321" y="1723953"/>
            <a:ext cx="2082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Example: MIT</a:t>
            </a:r>
          </a:p>
          <a:p>
            <a:pPr algn="ctr"/>
            <a:r>
              <a:rPr lang="en-US" sz="2400" dirty="0"/>
              <a:t>18.*.*.*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CFD70E8-8938-1243-85DF-837A1FD62F4E}"/>
              </a:ext>
            </a:extLst>
          </p:cNvPr>
          <p:cNvSpPr/>
          <p:nvPr/>
        </p:nvSpPr>
        <p:spPr>
          <a:xfrm rot="16200000">
            <a:off x="3295680" y="1956729"/>
            <a:ext cx="282657" cy="138872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49C229-2117-F644-972F-B05A597CBA1C}"/>
              </a:ext>
            </a:extLst>
          </p:cNvPr>
          <p:cNvSpPr txBox="1"/>
          <p:nvPr/>
        </p:nvSpPr>
        <p:spPr>
          <a:xfrm>
            <a:off x="2996228" y="2709295"/>
            <a:ext cx="89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1-12</a:t>
            </a:r>
            <a:r>
              <a:rPr lang="en-US" altLang="zh-CN" sz="2400" dirty="0"/>
              <a:t>6</a:t>
            </a:r>
            <a:endParaRPr lang="en-US" sz="2400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C58681D-034F-394C-B971-DAE7E720CFBD}"/>
              </a:ext>
            </a:extLst>
          </p:cNvPr>
          <p:cNvSpPr txBox="1">
            <a:spLocks/>
          </p:cNvSpPr>
          <p:nvPr/>
        </p:nvSpPr>
        <p:spPr>
          <a:xfrm>
            <a:off x="834845" y="3494078"/>
            <a:ext cx="1842978" cy="5403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EA6B89-B780-6D42-998A-D2A01E4DDA4B}"/>
              </a:ext>
            </a:extLst>
          </p:cNvPr>
          <p:cNvSpPr/>
          <p:nvPr/>
        </p:nvSpPr>
        <p:spPr>
          <a:xfrm>
            <a:off x="5220531" y="3512951"/>
            <a:ext cx="2392651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B82851-0718-A54A-9A77-DF7034DE3AA5}"/>
              </a:ext>
            </a:extLst>
          </p:cNvPr>
          <p:cNvSpPr/>
          <p:nvPr/>
        </p:nvSpPr>
        <p:spPr>
          <a:xfrm>
            <a:off x="3311342" y="3512951"/>
            <a:ext cx="1909189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D8F674-D6DD-BB4F-B556-2A06438D89C1}"/>
              </a:ext>
            </a:extLst>
          </p:cNvPr>
          <p:cNvSpPr/>
          <p:nvPr/>
        </p:nvSpPr>
        <p:spPr>
          <a:xfrm>
            <a:off x="2748667" y="3512951"/>
            <a:ext cx="562675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B857BD-6562-D042-9E25-ED3BA1E34AB9}"/>
              </a:ext>
            </a:extLst>
          </p:cNvPr>
          <p:cNvSpPr/>
          <p:nvPr/>
        </p:nvSpPr>
        <p:spPr>
          <a:xfrm>
            <a:off x="2449221" y="301600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76E23F-F57F-BB4D-B4CA-B235FC46FC3E}"/>
              </a:ext>
            </a:extLst>
          </p:cNvPr>
          <p:cNvSpPr/>
          <p:nvPr/>
        </p:nvSpPr>
        <p:spPr>
          <a:xfrm>
            <a:off x="7313736" y="301600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9ED8DF-8F80-B940-A5BD-357C2B782B60}"/>
              </a:ext>
            </a:extLst>
          </p:cNvPr>
          <p:cNvSpPr/>
          <p:nvPr/>
        </p:nvSpPr>
        <p:spPr>
          <a:xfrm>
            <a:off x="3004969" y="301600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110F7-5AC0-3E4B-9136-CEA24339BE82}"/>
              </a:ext>
            </a:extLst>
          </p:cNvPr>
          <p:cNvSpPr/>
          <p:nvPr/>
        </p:nvSpPr>
        <p:spPr>
          <a:xfrm>
            <a:off x="4912587" y="301600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715386-3DFB-FD45-914A-7B099BC61ECC}"/>
              </a:ext>
            </a:extLst>
          </p:cNvPr>
          <p:cNvSpPr txBox="1"/>
          <p:nvPr/>
        </p:nvSpPr>
        <p:spPr>
          <a:xfrm>
            <a:off x="7898808" y="3398902"/>
            <a:ext cx="1927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Example: UAB</a:t>
            </a:r>
          </a:p>
          <a:p>
            <a:pPr algn="ctr"/>
            <a:r>
              <a:rPr lang="en-US" sz="2400" dirty="0"/>
              <a:t>138.26.*.*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F6D2D65-6446-E74E-B713-88C9E99CA3B6}"/>
              </a:ext>
            </a:extLst>
          </p:cNvPr>
          <p:cNvSpPr/>
          <p:nvPr/>
        </p:nvSpPr>
        <p:spPr>
          <a:xfrm rot="16200000">
            <a:off x="3304704" y="3622654"/>
            <a:ext cx="282657" cy="140677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1BCAC7-1D63-044B-9703-5649040E18CA}"/>
              </a:ext>
            </a:extLst>
          </p:cNvPr>
          <p:cNvSpPr txBox="1"/>
          <p:nvPr/>
        </p:nvSpPr>
        <p:spPr>
          <a:xfrm>
            <a:off x="2787838" y="4373852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128-191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B022D5-9E4A-894D-B5AE-68190C8BE719}"/>
              </a:ext>
            </a:extLst>
          </p:cNvPr>
          <p:cNvSpPr/>
          <p:nvPr/>
        </p:nvSpPr>
        <p:spPr>
          <a:xfrm>
            <a:off x="3849971" y="3016005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60F45D67-2750-7442-8DD1-97CE8E2AB120}"/>
              </a:ext>
            </a:extLst>
          </p:cNvPr>
          <p:cNvSpPr txBox="1">
            <a:spLocks/>
          </p:cNvSpPr>
          <p:nvPr/>
        </p:nvSpPr>
        <p:spPr>
          <a:xfrm>
            <a:off x="827919" y="5181569"/>
            <a:ext cx="1842978" cy="5403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1C8907-589A-D244-BEC5-A65C78145950}"/>
              </a:ext>
            </a:extLst>
          </p:cNvPr>
          <p:cNvSpPr/>
          <p:nvPr/>
        </p:nvSpPr>
        <p:spPr>
          <a:xfrm>
            <a:off x="6409930" y="5200442"/>
            <a:ext cx="1196326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10E042-328F-F14C-976D-DAE8674B0563}"/>
              </a:ext>
            </a:extLst>
          </p:cNvPr>
          <p:cNvSpPr/>
          <p:nvPr/>
        </p:nvSpPr>
        <p:spPr>
          <a:xfrm>
            <a:off x="3446032" y="5200442"/>
            <a:ext cx="296389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DBAD9C-1998-EA47-BAA5-4620AA656C4F}"/>
              </a:ext>
            </a:extLst>
          </p:cNvPr>
          <p:cNvSpPr/>
          <p:nvPr/>
        </p:nvSpPr>
        <p:spPr>
          <a:xfrm>
            <a:off x="2741740" y="5200442"/>
            <a:ext cx="695267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EB634B-7F0F-834E-B26D-90449D3649CC}"/>
              </a:ext>
            </a:extLst>
          </p:cNvPr>
          <p:cNvSpPr/>
          <p:nvPr/>
        </p:nvSpPr>
        <p:spPr>
          <a:xfrm>
            <a:off x="2442295" y="470349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B375ED-95A1-DD4B-8EB5-888CB48C6DC5}"/>
              </a:ext>
            </a:extLst>
          </p:cNvPr>
          <p:cNvSpPr/>
          <p:nvPr/>
        </p:nvSpPr>
        <p:spPr>
          <a:xfrm>
            <a:off x="7306810" y="470349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EACACF-9952-A044-AA25-C93859FA1837}"/>
              </a:ext>
            </a:extLst>
          </p:cNvPr>
          <p:cNvSpPr/>
          <p:nvPr/>
        </p:nvSpPr>
        <p:spPr>
          <a:xfrm>
            <a:off x="3137560" y="470349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5764D2-C2CD-6E45-AD5D-608CA821171E}"/>
              </a:ext>
            </a:extLst>
          </p:cNvPr>
          <p:cNvSpPr/>
          <p:nvPr/>
        </p:nvSpPr>
        <p:spPr>
          <a:xfrm>
            <a:off x="6110483" y="470349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3E7ADE-C89E-4A4E-A2A8-C7DEF90A2AF2}"/>
              </a:ext>
            </a:extLst>
          </p:cNvPr>
          <p:cNvSpPr txBox="1"/>
          <p:nvPr/>
        </p:nvSpPr>
        <p:spPr>
          <a:xfrm>
            <a:off x="7975498" y="5086393"/>
            <a:ext cx="1760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Example:</a:t>
            </a:r>
          </a:p>
          <a:p>
            <a:pPr algn="ctr"/>
            <a:r>
              <a:rPr lang="en-US" sz="2400" dirty="0"/>
              <a:t>216.63.78.*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8F1340A6-3473-904E-BC53-B1BA64B049F3}"/>
              </a:ext>
            </a:extLst>
          </p:cNvPr>
          <p:cNvSpPr/>
          <p:nvPr/>
        </p:nvSpPr>
        <p:spPr>
          <a:xfrm rot="16200000">
            <a:off x="3297777" y="5341319"/>
            <a:ext cx="282657" cy="140677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147752-FA55-B24E-ABCD-F0B44BEC2B05}"/>
              </a:ext>
            </a:extLst>
          </p:cNvPr>
          <p:cNvSpPr txBox="1"/>
          <p:nvPr/>
        </p:nvSpPr>
        <p:spPr>
          <a:xfrm>
            <a:off x="2780914" y="6134080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192-223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541758-8105-D443-A7F2-5A0560D88726}"/>
              </a:ext>
            </a:extLst>
          </p:cNvPr>
          <p:cNvSpPr/>
          <p:nvPr/>
        </p:nvSpPr>
        <p:spPr>
          <a:xfrm>
            <a:off x="3843045" y="470349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7824FD-FAD5-B84B-B9EC-CEE7431606F9}"/>
              </a:ext>
            </a:extLst>
          </p:cNvPr>
          <p:cNvSpPr/>
          <p:nvPr/>
        </p:nvSpPr>
        <p:spPr>
          <a:xfrm>
            <a:off x="4912587" y="134105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706401-ADAF-6C4A-8421-EFDCA65FB17E}"/>
              </a:ext>
            </a:extLst>
          </p:cNvPr>
          <p:cNvSpPr/>
          <p:nvPr/>
        </p:nvSpPr>
        <p:spPr>
          <a:xfrm>
            <a:off x="4912587" y="4703495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6D2599-BC29-5E49-9AE9-66161F2C53B9}"/>
              </a:ext>
            </a:extLst>
          </p:cNvPr>
          <p:cNvSpPr/>
          <p:nvPr/>
        </p:nvSpPr>
        <p:spPr>
          <a:xfrm>
            <a:off x="6110483" y="301600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D4AE09B-7163-2047-A27C-3286CE2A9CD0}"/>
              </a:ext>
            </a:extLst>
          </p:cNvPr>
          <p:cNvSpPr/>
          <p:nvPr/>
        </p:nvSpPr>
        <p:spPr>
          <a:xfrm>
            <a:off x="6110482" y="134105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58918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  <p:bldP spid="36" grpId="0" animBg="1"/>
      <p:bldP spid="37" grpId="0"/>
      <p:bldP spid="38" grpId="0"/>
      <p:bldP spid="40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7141-C117-1D4A-A411-BD331878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Get </a:t>
            </a:r>
            <a:r>
              <a:rPr lang="en-US" dirty="0" err="1"/>
              <a:t>Ips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7611A-B018-8843-AAF3-51F71FD1A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5E11B-DD80-564F-A28B-C8DCA0CEA9FC}"/>
              </a:ext>
            </a:extLst>
          </p:cNvPr>
          <p:cNvSpPr txBox="1">
            <a:spLocks/>
          </p:cNvSpPr>
          <p:nvPr/>
        </p:nvSpPr>
        <p:spPr>
          <a:xfrm>
            <a:off x="844380" y="1822626"/>
            <a:ext cx="10509419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IP address ranges controlled by IANA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r>
              <a:rPr lang="en-US" dirty="0"/>
              <a:t>Internet Assigned Number</a:t>
            </a:r>
            <a:r>
              <a:rPr lang="en-US" altLang="zh-CN" dirty="0"/>
              <a:t>s</a:t>
            </a:r>
            <a:r>
              <a:rPr lang="en-US" dirty="0"/>
              <a:t> Authority</a:t>
            </a:r>
          </a:p>
          <a:p>
            <a:pPr lvl="1"/>
            <a:r>
              <a:rPr lang="en-US" dirty="0"/>
              <a:t>Roots go back to 1972, ARPANET, UCLA</a:t>
            </a:r>
          </a:p>
          <a:p>
            <a:pPr lvl="1"/>
            <a:r>
              <a:rPr lang="en-US" dirty="0"/>
              <a:t>Today, part of ICANN</a:t>
            </a:r>
          </a:p>
          <a:p>
            <a:r>
              <a:rPr lang="en-US" dirty="0"/>
              <a:t>IANA may grant you a class of IPs</a:t>
            </a:r>
          </a:p>
          <a:p>
            <a:pPr lvl="1"/>
            <a:r>
              <a:rPr lang="en-US" dirty="0"/>
              <a:t>You may then begin installing routers that advertise routes to your new IP range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B71F98-C421-2E4C-89B5-9DB12ECB5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964" y="2420163"/>
            <a:ext cx="2983080" cy="1234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7AD970-97DD-134D-A434-DE8F58B3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478" y="3438439"/>
            <a:ext cx="19050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18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1A81-4687-5949-8C51-06B1F229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Level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8BC87-7D81-AE4B-9617-4549FD18B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D:\Classes\CS 4700\assets\Router.png">
            <a:extLst>
              <a:ext uri="{FF2B5EF4-FFF2-40B4-BE49-F238E27FC236}">
                <a16:creationId xmlns:a16="http://schemas.microsoft.com/office/drawing/2014/main" id="{FD0A4162-8EBE-3249-950D-E7DCF7271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724" y="1961772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Classes\CS 4700\assets\Router.png">
            <a:extLst>
              <a:ext uri="{FF2B5EF4-FFF2-40B4-BE49-F238E27FC236}">
                <a16:creationId xmlns:a16="http://schemas.microsoft.com/office/drawing/2014/main" id="{0BD109BC-21B9-014B-99C7-44097F9FA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4" y="3607692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Classes\CS 4700\assets\Router.png">
            <a:extLst>
              <a:ext uri="{FF2B5EF4-FFF2-40B4-BE49-F238E27FC236}">
                <a16:creationId xmlns:a16="http://schemas.microsoft.com/office/drawing/2014/main" id="{2B735DBE-08C4-DD41-BD37-0BE2DB049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124" y="3607692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Classes\CS 4700\assets\Router.png">
            <a:extLst>
              <a:ext uri="{FF2B5EF4-FFF2-40B4-BE49-F238E27FC236}">
                <a16:creationId xmlns:a16="http://schemas.microsoft.com/office/drawing/2014/main" id="{B3562005-A5A5-8B42-92D7-217974C6B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124" y="3607692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30B848-E9E9-1241-8DEF-F74093771DBB}"/>
              </a:ext>
            </a:extLst>
          </p:cNvPr>
          <p:cNvSpPr txBox="1"/>
          <p:nvPr/>
        </p:nvSpPr>
        <p:spPr>
          <a:xfrm>
            <a:off x="4973634" y="3056362"/>
            <a:ext cx="962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39928D-EEBC-184C-A966-74003A31327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989259" y="2504697"/>
            <a:ext cx="1767840" cy="11029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7FDB87-3622-D740-A5ED-2EAA7F9EA41F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4401499" y="2504697"/>
            <a:ext cx="355600" cy="11029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BED688-1F36-1944-94C6-92FC0AD7EEBB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757099" y="2504697"/>
            <a:ext cx="1676400" cy="11029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D:\Classes\CS 4700\assets\black_server.png">
            <a:extLst>
              <a:ext uri="{FF2B5EF4-FFF2-40B4-BE49-F238E27FC236}">
                <a16:creationId xmlns:a16="http://schemas.microsoft.com/office/drawing/2014/main" id="{0A6DB7F5-4E2A-304A-8C24-5EC80CF08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640" y="5242978"/>
            <a:ext cx="739645" cy="73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Classes\CS 4700\assets\black_server.png">
            <a:extLst>
              <a:ext uri="{FF2B5EF4-FFF2-40B4-BE49-F238E27FC236}">
                <a16:creationId xmlns:a16="http://schemas.microsoft.com/office/drawing/2014/main" id="{A715419D-BAB5-3545-A088-DF30DD6B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301" y="5242977"/>
            <a:ext cx="739645" cy="73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Classes\CS 4700\assets\black_server.png">
            <a:extLst>
              <a:ext uri="{FF2B5EF4-FFF2-40B4-BE49-F238E27FC236}">
                <a16:creationId xmlns:a16="http://schemas.microsoft.com/office/drawing/2014/main" id="{88E3AF8E-B39B-1C44-B8C0-8F7B2D933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28" y="5242976"/>
            <a:ext cx="739645" cy="73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88620A-5E59-5347-B192-996FB01AC35C}"/>
              </a:ext>
            </a:extLst>
          </p:cNvPr>
          <p:cNvSpPr txBox="1"/>
          <p:nvPr/>
        </p:nvSpPr>
        <p:spPr>
          <a:xfrm>
            <a:off x="6429056" y="4877386"/>
            <a:ext cx="962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…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66D215-4AB9-CA4D-953D-832361B9F10B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5105463" y="4150617"/>
            <a:ext cx="1328036" cy="10923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7EED0B-EE0A-C341-957F-D25E70433555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5973124" y="4150617"/>
            <a:ext cx="460375" cy="1092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2A844B-F822-A14A-8782-25C1E88F84B5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6433499" y="4150617"/>
            <a:ext cx="1428752" cy="10923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5DBF63F-9E83-9540-9E67-B9A243307C08}"/>
              </a:ext>
            </a:extLst>
          </p:cNvPr>
          <p:cNvSpPr/>
          <p:nvPr/>
        </p:nvSpPr>
        <p:spPr>
          <a:xfrm>
            <a:off x="8770934" y="2110624"/>
            <a:ext cx="1381760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E69C52-343D-494F-AA92-90F612D65EDC}"/>
              </a:ext>
            </a:extLst>
          </p:cNvPr>
          <p:cNvSpPr/>
          <p:nvPr/>
        </p:nvSpPr>
        <p:spPr>
          <a:xfrm>
            <a:off x="7348534" y="2110624"/>
            <a:ext cx="1422400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593DC7-CC4C-3E4E-8C40-72EAEA4F2780}"/>
              </a:ext>
            </a:extLst>
          </p:cNvPr>
          <p:cNvSpPr/>
          <p:nvPr/>
        </p:nvSpPr>
        <p:spPr>
          <a:xfrm>
            <a:off x="6650034" y="2110624"/>
            <a:ext cx="688340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Pfx</a:t>
            </a:r>
            <a:endParaRPr lang="en-US" sz="2400" dirty="0"/>
          </a:p>
        </p:txBody>
      </p:sp>
      <p:sp>
        <p:nvSpPr>
          <p:cNvPr id="22" name="Curved Up Arrow 21">
            <a:extLst>
              <a:ext uri="{FF2B5EF4-FFF2-40B4-BE49-F238E27FC236}">
                <a16:creationId xmlns:a16="http://schemas.microsoft.com/office/drawing/2014/main" id="{97937C68-8F28-3D4E-BF3C-42F39B30B335}"/>
              </a:ext>
            </a:extLst>
          </p:cNvPr>
          <p:cNvSpPr/>
          <p:nvPr/>
        </p:nvSpPr>
        <p:spPr>
          <a:xfrm rot="10800000">
            <a:off x="3873178" y="729872"/>
            <a:ext cx="4511675" cy="1239520"/>
          </a:xfrm>
          <a:prstGeom prst="curvedUpArrow">
            <a:avLst>
              <a:gd name="adj1" fmla="val 94758"/>
              <a:gd name="adj2" fmla="val 137889"/>
              <a:gd name="adj3" fmla="val 36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D4B716-7AAB-1C4F-9CD5-2B87993F2526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757099" y="2504697"/>
            <a:ext cx="1676400" cy="110299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ent Arrow 23">
            <a:extLst>
              <a:ext uri="{FF2B5EF4-FFF2-40B4-BE49-F238E27FC236}">
                <a16:creationId xmlns:a16="http://schemas.microsoft.com/office/drawing/2014/main" id="{DF407F4E-73CF-5E4D-BAA6-E4CAE8708E46}"/>
              </a:ext>
            </a:extLst>
          </p:cNvPr>
          <p:cNvSpPr/>
          <p:nvPr/>
        </p:nvSpPr>
        <p:spPr>
          <a:xfrm rot="10800000">
            <a:off x="6994204" y="2843151"/>
            <a:ext cx="2782570" cy="1544320"/>
          </a:xfrm>
          <a:prstGeom prst="bentArrow">
            <a:avLst>
              <a:gd name="adj1" fmla="val 41319"/>
              <a:gd name="adj2" fmla="val 37433"/>
              <a:gd name="adj3" fmla="val 3821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264131-7AEA-DD4A-B361-806802A4BC89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5973124" y="4150617"/>
            <a:ext cx="460375" cy="109236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E4B3612F-AC36-FB4F-BD6B-EE1222421B1B}"/>
              </a:ext>
            </a:extLst>
          </p:cNvPr>
          <p:cNvSpPr/>
          <p:nvPr/>
        </p:nvSpPr>
        <p:spPr>
          <a:xfrm rot="16200000">
            <a:off x="6264909" y="4666568"/>
            <a:ext cx="368300" cy="3383917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7C2567-D3B8-B34E-AB6A-37EC82E809DD}"/>
              </a:ext>
            </a:extLst>
          </p:cNvPr>
          <p:cNvGrpSpPr/>
          <p:nvPr/>
        </p:nvGrpSpPr>
        <p:grpSpPr>
          <a:xfrm flipH="1">
            <a:off x="1631408" y="5004016"/>
            <a:ext cx="2770089" cy="1456095"/>
            <a:chOff x="1219200" y="4876799"/>
            <a:chExt cx="5181605" cy="1384995"/>
          </a:xfrm>
        </p:grpSpPr>
        <p:sp>
          <p:nvSpPr>
            <p:cNvPr id="28" name="Rectangular Callout 27">
              <a:extLst>
                <a:ext uri="{FF2B5EF4-FFF2-40B4-BE49-F238E27FC236}">
                  <a16:creationId xmlns:a16="http://schemas.microsoft.com/office/drawing/2014/main" id="{2960993F-761A-CB46-BD03-802A97B09AFF}"/>
                </a:ext>
              </a:extLst>
            </p:cNvPr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8770"/>
                <a:gd name="adj2" fmla="val 1797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E4E3C0-E362-5E4C-B416-C9F52973E455}"/>
                </a:ext>
              </a:extLst>
            </p:cNvPr>
            <p:cNvSpPr txBox="1"/>
            <p:nvPr/>
          </p:nvSpPr>
          <p:spPr>
            <a:xfrm>
              <a:off x="1219203" y="4876799"/>
              <a:ext cx="5181602" cy="883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err="1">
                  <a:solidFill>
                    <a:sysClr val="window" lastClr="FFFFFF"/>
                  </a:solidFill>
                </a:rPr>
                <a:t>Subtree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size determined by network class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22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A67C-84DA-3541-B723-0C46A06D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D9FA-FC54-4840-BB46-CB1168A2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E1FE9EAA-9B91-134C-ACE4-6BDB46331A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8437671"/>
              </p:ext>
            </p:extLst>
          </p:nvPr>
        </p:nvGraphicFramePr>
        <p:xfrm>
          <a:off x="1583440" y="2013599"/>
          <a:ext cx="8783256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7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4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Prefix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  <a:r>
                        <a:rPr lang="en-US" baseline="0" dirty="0"/>
                        <a:t> of 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Hosts</a:t>
                      </a:r>
                      <a:r>
                        <a:rPr lang="en-US" baseline="0" dirty="0"/>
                        <a:t> per 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  <a:r>
                        <a:rPr lang="en-US" baseline="0" dirty="0"/>
                        <a:t> – 2 = 126</a:t>
                      </a:r>
                    </a:p>
                    <a:p>
                      <a:r>
                        <a:rPr lang="en-US" baseline="0" dirty="0"/>
                        <a:t>(0 and 127 are reserved)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24</a:t>
                      </a:r>
                      <a:r>
                        <a:rPr lang="en-US" dirty="0"/>
                        <a:t> – 2 = 16,777,214</a:t>
                      </a:r>
                    </a:p>
                    <a:p>
                      <a:r>
                        <a:rPr lang="en-US" dirty="0"/>
                        <a:t>(All 0 and</a:t>
                      </a:r>
                      <a:r>
                        <a:rPr lang="en-US" baseline="0" dirty="0"/>
                        <a:t> all 1 are reserved)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14</a:t>
                      </a:r>
                      <a:r>
                        <a:rPr lang="en-US" dirty="0"/>
                        <a:t> = 16,398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16</a:t>
                      </a:r>
                      <a:r>
                        <a:rPr lang="en-US" dirty="0"/>
                        <a:t> – 2 = 65,534</a:t>
                      </a:r>
                    </a:p>
                    <a:p>
                      <a:r>
                        <a:rPr lang="en-US" dirty="0"/>
                        <a:t>(All 0 and</a:t>
                      </a:r>
                      <a:r>
                        <a:rPr lang="en-US" baseline="0" dirty="0"/>
                        <a:t> all 1 are reserved)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21</a:t>
                      </a:r>
                      <a:r>
                        <a:rPr lang="en-US" dirty="0"/>
                        <a:t> = 2,097,512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  <a:r>
                        <a:rPr lang="en-US" dirty="0"/>
                        <a:t> – 2 = 254</a:t>
                      </a:r>
                    </a:p>
                    <a:p>
                      <a:r>
                        <a:rPr lang="en-US" dirty="0"/>
                        <a:t>(All 0 and</a:t>
                      </a:r>
                      <a:r>
                        <a:rPr lang="en-US" baseline="0" dirty="0"/>
                        <a:t> all 1 are reserved)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Total: 2,114,036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39CC01D-6766-9441-9E3F-F2B9C138F8FB}"/>
              </a:ext>
            </a:extLst>
          </p:cNvPr>
          <p:cNvGrpSpPr/>
          <p:nvPr/>
        </p:nvGrpSpPr>
        <p:grpSpPr>
          <a:xfrm flipH="1">
            <a:off x="3495267" y="5208563"/>
            <a:ext cx="2330741" cy="954107"/>
            <a:chOff x="1219200" y="4876799"/>
            <a:chExt cx="5181605" cy="1384995"/>
          </a:xfrm>
        </p:grpSpPr>
        <p:sp>
          <p:nvSpPr>
            <p:cNvPr id="6" name="Rectangular Callout 5">
              <a:extLst>
                <a:ext uri="{FF2B5EF4-FFF2-40B4-BE49-F238E27FC236}">
                  <a16:creationId xmlns:a16="http://schemas.microsoft.com/office/drawing/2014/main" id="{A59FAC86-0929-B441-A141-B13CE52FD825}"/>
                </a:ext>
              </a:extLst>
            </p:cNvPr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325"/>
                <a:gd name="adj2" fmla="val -8466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10ECCC-7B92-0E4F-80F2-E5E472B9235D}"/>
                </a:ext>
              </a:extLst>
            </p:cNvPr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Too many network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IDs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A8535C5-ADA8-A64C-886E-716CC53B8AD4}"/>
              </a:ext>
            </a:extLst>
          </p:cNvPr>
          <p:cNvGrpSpPr/>
          <p:nvPr/>
        </p:nvGrpSpPr>
        <p:grpSpPr>
          <a:xfrm flipH="1">
            <a:off x="6402441" y="5208562"/>
            <a:ext cx="2330741" cy="954107"/>
            <a:chOff x="1219200" y="4876799"/>
            <a:chExt cx="5181605" cy="1384995"/>
          </a:xfrm>
        </p:grpSpPr>
        <p:sp>
          <p:nvSpPr>
            <p:cNvPr id="9" name="Rectangular Callout 8">
              <a:extLst>
                <a:ext uri="{FF2B5EF4-FFF2-40B4-BE49-F238E27FC236}">
                  <a16:creationId xmlns:a16="http://schemas.microsoft.com/office/drawing/2014/main" id="{3AA7A245-FB8E-F443-AC33-ED1FBA0C28E7}"/>
                </a:ext>
              </a:extLst>
            </p:cNvPr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2332"/>
                <a:gd name="adj2" fmla="val -14896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21BE45-4175-1043-99FB-360247200572}"/>
                </a:ext>
              </a:extLst>
            </p:cNvPr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Too small to be useful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2C05E2-910A-8742-BE06-2BF28251014C}"/>
              </a:ext>
            </a:extLst>
          </p:cNvPr>
          <p:cNvGrpSpPr/>
          <p:nvPr/>
        </p:nvGrpSpPr>
        <p:grpSpPr>
          <a:xfrm flipH="1">
            <a:off x="6611226" y="1353131"/>
            <a:ext cx="2330741" cy="586707"/>
            <a:chOff x="1219200" y="4876799"/>
            <a:chExt cx="5181605" cy="1384995"/>
          </a:xfrm>
        </p:grpSpPr>
        <p:sp>
          <p:nvSpPr>
            <p:cNvPr id="12" name="Rectangular Callout 11">
              <a:extLst>
                <a:ext uri="{FF2B5EF4-FFF2-40B4-BE49-F238E27FC236}">
                  <a16:creationId xmlns:a16="http://schemas.microsoft.com/office/drawing/2014/main" id="{45CA51EE-7201-394A-95AD-304F709EACAE}"/>
                </a:ext>
              </a:extLst>
            </p:cNvPr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25876"/>
                <a:gd name="adj2" fmla="val 17301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2FD572-B84B-BD45-9E07-0E6797BB112D}"/>
                </a:ext>
              </a:extLst>
            </p:cNvPr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Way too big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F86F2D2-D8C9-4442-806D-70CCA2EF8985}"/>
              </a:ext>
            </a:extLst>
          </p:cNvPr>
          <p:cNvSpPr/>
          <p:nvPr/>
        </p:nvSpPr>
        <p:spPr>
          <a:xfrm>
            <a:off x="1593086" y="2637927"/>
            <a:ext cx="8750460" cy="648183"/>
          </a:xfrm>
          <a:prstGeom prst="rect">
            <a:avLst/>
          </a:prstGeom>
          <a:noFill/>
          <a:ln w="762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0608F6-6D4B-5B4F-B15C-C10CFB0172C2}"/>
              </a:ext>
            </a:extLst>
          </p:cNvPr>
          <p:cNvSpPr/>
          <p:nvPr/>
        </p:nvSpPr>
        <p:spPr>
          <a:xfrm>
            <a:off x="1595011" y="3264902"/>
            <a:ext cx="8750460" cy="648183"/>
          </a:xfrm>
          <a:prstGeom prst="rect">
            <a:avLst/>
          </a:prstGeom>
          <a:noFill/>
          <a:ln w="762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8F18CA-AE22-4346-88F9-3B6335180C6A}"/>
              </a:ext>
            </a:extLst>
          </p:cNvPr>
          <p:cNvSpPr/>
          <p:nvPr/>
        </p:nvSpPr>
        <p:spPr>
          <a:xfrm>
            <a:off x="1596936" y="3915027"/>
            <a:ext cx="8750460" cy="648183"/>
          </a:xfrm>
          <a:prstGeom prst="rect">
            <a:avLst/>
          </a:prstGeom>
          <a:noFill/>
          <a:ln w="762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4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0847-C703-3547-92D9-288D826D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C911-3CA2-C144-B895-291558374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9ADA0-E23E-8D4B-A458-AD9F9B24EDD2}"/>
              </a:ext>
            </a:extLst>
          </p:cNvPr>
          <p:cNvSpPr txBox="1">
            <a:spLocks/>
          </p:cNvSpPr>
          <p:nvPr/>
        </p:nvSpPr>
        <p:spPr>
          <a:xfrm>
            <a:off x="844381" y="1810268"/>
            <a:ext cx="8839200" cy="297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Problem: need to break up large A and B classes</a:t>
            </a:r>
          </a:p>
          <a:p>
            <a:r>
              <a:rPr lang="en-US"/>
              <a:t>Solution: add another layer to the hierarchy</a:t>
            </a:r>
          </a:p>
          <a:p>
            <a:pPr lvl="1"/>
            <a:r>
              <a:rPr lang="en-US"/>
              <a:t>From the outside, appears to be a single network</a:t>
            </a:r>
          </a:p>
          <a:p>
            <a:pPr lvl="2"/>
            <a:r>
              <a:rPr lang="en-US"/>
              <a:t>Only 1 entry in routing tables</a:t>
            </a:r>
          </a:p>
          <a:p>
            <a:pPr lvl="1"/>
            <a:r>
              <a:rPr lang="en-US"/>
              <a:t>Internally, manage multiple subnetworks</a:t>
            </a:r>
          </a:p>
          <a:p>
            <a:pPr lvl="2"/>
            <a:r>
              <a:rPr lang="en-US"/>
              <a:t>Split the address range using a </a:t>
            </a:r>
            <a:r>
              <a:rPr lang="en-US">
                <a:solidFill>
                  <a:schemeClr val="accent1"/>
                </a:solidFill>
              </a:rPr>
              <a:t>subnet mask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D1FD3-7C96-B445-B3A9-6E656FC81BA7}"/>
              </a:ext>
            </a:extLst>
          </p:cNvPr>
          <p:cNvSpPr/>
          <p:nvPr/>
        </p:nvSpPr>
        <p:spPr>
          <a:xfrm>
            <a:off x="6363597" y="4977017"/>
            <a:ext cx="2963098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F654F3-31E7-FA42-9CD9-0B8CBF2425B9}"/>
              </a:ext>
            </a:extLst>
          </p:cNvPr>
          <p:cNvSpPr/>
          <p:nvPr/>
        </p:nvSpPr>
        <p:spPr>
          <a:xfrm>
            <a:off x="3647445" y="4977017"/>
            <a:ext cx="910500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Ntwk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FC7F20-A8B2-B942-8E44-74AD4DB85BA5}"/>
              </a:ext>
            </a:extLst>
          </p:cNvPr>
          <p:cNvSpPr/>
          <p:nvPr/>
        </p:nvSpPr>
        <p:spPr>
          <a:xfrm>
            <a:off x="2948945" y="4977017"/>
            <a:ext cx="688340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Pfx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75F083-8E53-A04E-9152-460D2EC1AB8B}"/>
              </a:ext>
            </a:extLst>
          </p:cNvPr>
          <p:cNvSpPr/>
          <p:nvPr/>
        </p:nvSpPr>
        <p:spPr>
          <a:xfrm>
            <a:off x="4557945" y="4977017"/>
            <a:ext cx="1805652" cy="60290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987E17-A0C1-3942-9882-3C31D9DA33A1}"/>
              </a:ext>
            </a:extLst>
          </p:cNvPr>
          <p:cNvSpPr txBox="1"/>
          <p:nvPr/>
        </p:nvSpPr>
        <p:spPr>
          <a:xfrm>
            <a:off x="2960640" y="5616124"/>
            <a:ext cx="6494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11111111 11111111 11000000 00000000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226EA-7677-454C-BF6D-AAC6C51A7211}"/>
              </a:ext>
            </a:extLst>
          </p:cNvPr>
          <p:cNvSpPr txBox="1"/>
          <p:nvPr/>
        </p:nvSpPr>
        <p:spPr>
          <a:xfrm>
            <a:off x="842447" y="5646901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Subnet Mask:</a:t>
            </a:r>
          </a:p>
        </p:txBody>
      </p:sp>
    </p:spTree>
    <p:extLst>
      <p:ext uri="{BB962C8B-B14F-4D97-AF65-F5344CB8AC3E}">
        <p14:creationId xmlns:p14="http://schemas.microsoft.com/office/powerpoint/2010/main" val="1181374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9AD6-CBDB-894E-BF68-28CD52E7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BFA10-D9E7-5E4C-A525-B110C0A7C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857AF-4F5C-3946-A255-926ADFEAD0D9}"/>
              </a:ext>
            </a:extLst>
          </p:cNvPr>
          <p:cNvSpPr txBox="1">
            <a:spLocks/>
          </p:cNvSpPr>
          <p:nvPr/>
        </p:nvSpPr>
        <p:spPr>
          <a:xfrm>
            <a:off x="844382" y="1822626"/>
            <a:ext cx="8839200" cy="598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Extract network: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E83CECC-8D98-2043-9CA6-E845A29BB134}"/>
              </a:ext>
            </a:extLst>
          </p:cNvPr>
          <p:cNvSpPr txBox="1">
            <a:spLocks/>
          </p:cNvSpPr>
          <p:nvPr/>
        </p:nvSpPr>
        <p:spPr>
          <a:xfrm>
            <a:off x="846307" y="4243726"/>
            <a:ext cx="8839200" cy="59899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Extract host: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15101-9896-0F42-896A-D7501BEF4C2F}"/>
              </a:ext>
            </a:extLst>
          </p:cNvPr>
          <p:cNvSpPr txBox="1"/>
          <p:nvPr/>
        </p:nvSpPr>
        <p:spPr>
          <a:xfrm>
            <a:off x="3145574" y="2426109"/>
            <a:ext cx="6684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ucida Sans Unicode" pitchFamily="34" charset="0"/>
                <a:cs typeface="Lucida Sans Unicode" pitchFamily="34" charset="0"/>
              </a:rPr>
              <a:t>10110101 11011101 01010100 01110010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EBB5DD-A7F6-B149-BE03-C8D0D8741F86}"/>
              </a:ext>
            </a:extLst>
          </p:cNvPr>
          <p:cNvSpPr txBox="1"/>
          <p:nvPr/>
        </p:nvSpPr>
        <p:spPr>
          <a:xfrm>
            <a:off x="898345" y="2426109"/>
            <a:ext cx="1752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IP Address: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55A840-A72B-9346-A7D4-5AEE35746237}"/>
              </a:ext>
            </a:extLst>
          </p:cNvPr>
          <p:cNvSpPr txBox="1"/>
          <p:nvPr/>
        </p:nvSpPr>
        <p:spPr>
          <a:xfrm>
            <a:off x="2640229" y="2893137"/>
            <a:ext cx="7075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ucida Sans Unicode" pitchFamily="34" charset="0"/>
                <a:cs typeface="Lucida Sans Unicode" pitchFamily="34" charset="0"/>
              </a:rPr>
              <a:t>&amp; 11111111 11111111 11000000 00000000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E6B12-AA40-7A48-9CD7-D8DE10445ECF}"/>
              </a:ext>
            </a:extLst>
          </p:cNvPr>
          <p:cNvSpPr txBox="1"/>
          <p:nvPr/>
        </p:nvSpPr>
        <p:spPr>
          <a:xfrm>
            <a:off x="584029" y="2893137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Subnet Mask: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05C71A-E078-1C49-B152-4A72EABCA96E}"/>
              </a:ext>
            </a:extLst>
          </p:cNvPr>
          <p:cNvSpPr txBox="1"/>
          <p:nvPr/>
        </p:nvSpPr>
        <p:spPr>
          <a:xfrm>
            <a:off x="3145574" y="3370556"/>
            <a:ext cx="6684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ucida Sans Unicode" pitchFamily="34" charset="0"/>
                <a:cs typeface="Lucida Sans Unicode" pitchFamily="34" charset="0"/>
              </a:rPr>
              <a:t>10110101 11011101 01000000 00000000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4CB15B-7A7A-A44A-A316-817C60BF2455}"/>
              </a:ext>
            </a:extLst>
          </p:cNvPr>
          <p:cNvSpPr txBox="1"/>
          <p:nvPr/>
        </p:nvSpPr>
        <p:spPr>
          <a:xfrm>
            <a:off x="1507358" y="3370556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Result: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D5C607-105A-E84F-9C40-0FFA250E3411}"/>
              </a:ext>
            </a:extLst>
          </p:cNvPr>
          <p:cNvCxnSpPr/>
          <p:nvPr/>
        </p:nvCxnSpPr>
        <p:spPr>
          <a:xfrm>
            <a:off x="2915637" y="3334020"/>
            <a:ext cx="6691745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5D3ABF-CF7F-8A4E-ABEA-372DE8818110}"/>
              </a:ext>
            </a:extLst>
          </p:cNvPr>
          <p:cNvSpPr txBox="1"/>
          <p:nvPr/>
        </p:nvSpPr>
        <p:spPr>
          <a:xfrm>
            <a:off x="3166356" y="4843402"/>
            <a:ext cx="6684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ucida Sans Unicode" pitchFamily="34" charset="0"/>
                <a:cs typeface="Lucida Sans Unicode" pitchFamily="34" charset="0"/>
              </a:rPr>
              <a:t>10110101 11011101 01010100 01110010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5C5232-3B9E-6C40-9D47-F348F94C89E9}"/>
              </a:ext>
            </a:extLst>
          </p:cNvPr>
          <p:cNvSpPr txBox="1"/>
          <p:nvPr/>
        </p:nvSpPr>
        <p:spPr>
          <a:xfrm>
            <a:off x="898345" y="4843402"/>
            <a:ext cx="1752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IP Address: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921149-DEA1-744E-8C28-92C58869FDD3}"/>
              </a:ext>
            </a:extLst>
          </p:cNvPr>
          <p:cNvSpPr txBox="1"/>
          <p:nvPr/>
        </p:nvSpPr>
        <p:spPr>
          <a:xfrm>
            <a:off x="2396092" y="5310430"/>
            <a:ext cx="743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ucida Sans Unicode" pitchFamily="34" charset="0"/>
                <a:cs typeface="Lucida Sans Unicode" pitchFamily="34" charset="0"/>
              </a:rPr>
              <a:t>&amp; ~(11111111 11111111 11000000 00000000)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2436F2-EBD9-8D4F-97A3-6E2C357D8EBF}"/>
              </a:ext>
            </a:extLst>
          </p:cNvPr>
          <p:cNvSpPr txBox="1"/>
          <p:nvPr/>
        </p:nvSpPr>
        <p:spPr>
          <a:xfrm>
            <a:off x="584029" y="5310430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Subnet Mask: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8C6A0D-D720-A649-9EB4-4D521A8D1279}"/>
              </a:ext>
            </a:extLst>
          </p:cNvPr>
          <p:cNvSpPr txBox="1"/>
          <p:nvPr/>
        </p:nvSpPr>
        <p:spPr>
          <a:xfrm>
            <a:off x="3166356" y="5787849"/>
            <a:ext cx="687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ucida Sans Unicode" pitchFamily="34" charset="0"/>
                <a:cs typeface="Lucida Sans Unicode" pitchFamily="34" charset="0"/>
              </a:rPr>
              <a:t>00000000 00000000 00010100 01110010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CF0C96-198F-7645-983F-C6DF0991BA69}"/>
              </a:ext>
            </a:extLst>
          </p:cNvPr>
          <p:cNvSpPr txBox="1"/>
          <p:nvPr/>
        </p:nvSpPr>
        <p:spPr>
          <a:xfrm>
            <a:off x="1507358" y="5787849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Result: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F51D8E-C3B0-BF46-A902-ED5399623039}"/>
              </a:ext>
            </a:extLst>
          </p:cNvPr>
          <p:cNvCxnSpPr/>
          <p:nvPr/>
        </p:nvCxnSpPr>
        <p:spPr>
          <a:xfrm>
            <a:off x="2936419" y="5751313"/>
            <a:ext cx="6691745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48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8DBE-BE4B-AD4A-BBD9-B732FCC9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N-Level Subnet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FA800-FDF7-5243-8B47-FB3717FB4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D:\Classes\CS 4700\assets\Router.png">
            <a:extLst>
              <a:ext uri="{FF2B5EF4-FFF2-40B4-BE49-F238E27FC236}">
                <a16:creationId xmlns:a16="http://schemas.microsoft.com/office/drawing/2014/main" id="{61114ED1-CB94-6E48-BD1A-99ED61AA6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372" y="1441135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Classes\CS 4700\assets\Router.png">
            <a:extLst>
              <a:ext uri="{FF2B5EF4-FFF2-40B4-BE49-F238E27FC236}">
                <a16:creationId xmlns:a16="http://schemas.microsoft.com/office/drawing/2014/main" id="{219A5EBD-34F6-4749-BB97-0B94B89D9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532" y="2736535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Classes\CS 4700\assets\Router.png">
            <a:extLst>
              <a:ext uri="{FF2B5EF4-FFF2-40B4-BE49-F238E27FC236}">
                <a16:creationId xmlns:a16="http://schemas.microsoft.com/office/drawing/2014/main" id="{3AD1C1E0-4DBE-4348-A955-C4F6AC010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72" y="2736535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Classes\CS 4700\assets\Router.png">
            <a:extLst>
              <a:ext uri="{FF2B5EF4-FFF2-40B4-BE49-F238E27FC236}">
                <a16:creationId xmlns:a16="http://schemas.microsoft.com/office/drawing/2014/main" id="{5519FA1A-FE7B-D14E-8AAD-F7AF5E9C4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772" y="2736535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52299C-E64A-DA45-BD73-6DC14117D659}"/>
              </a:ext>
            </a:extLst>
          </p:cNvPr>
          <p:cNvSpPr txBox="1"/>
          <p:nvPr/>
        </p:nvSpPr>
        <p:spPr>
          <a:xfrm>
            <a:off x="4961282" y="2185205"/>
            <a:ext cx="962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5598D2-F188-BC46-A0E0-F09A8EEFA73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976907" y="1984060"/>
            <a:ext cx="1767840" cy="7524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1D2FEE-44C1-9443-BABF-5C14619BC01D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4389147" y="1984060"/>
            <a:ext cx="355600" cy="7524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E8CFA8-763F-8142-B020-F0BB718C0FBC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744747" y="1984060"/>
            <a:ext cx="1676400" cy="7524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D:\Classes\CS 4700\assets\black_server.png">
            <a:extLst>
              <a:ext uri="{FF2B5EF4-FFF2-40B4-BE49-F238E27FC236}">
                <a16:creationId xmlns:a16="http://schemas.microsoft.com/office/drawing/2014/main" id="{9D2A2B96-D57B-AA47-AD22-1AAC73B01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328" y="5385281"/>
            <a:ext cx="739645" cy="73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Classes\CS 4700\assets\black_server.png">
            <a:extLst>
              <a:ext uri="{FF2B5EF4-FFF2-40B4-BE49-F238E27FC236}">
                <a16:creationId xmlns:a16="http://schemas.microsoft.com/office/drawing/2014/main" id="{AB2BFC15-6926-F94C-8FBF-C88A490C7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89" y="5385280"/>
            <a:ext cx="739645" cy="73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Classes\CS 4700\assets\black_server.png">
            <a:extLst>
              <a:ext uri="{FF2B5EF4-FFF2-40B4-BE49-F238E27FC236}">
                <a16:creationId xmlns:a16="http://schemas.microsoft.com/office/drawing/2014/main" id="{F980F34E-F859-0747-AE9B-0E04F12EF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116" y="5385279"/>
            <a:ext cx="739645" cy="73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A82433-5CD6-F248-9F84-58B77BC89420}"/>
              </a:ext>
            </a:extLst>
          </p:cNvPr>
          <p:cNvSpPr txBox="1"/>
          <p:nvPr/>
        </p:nvSpPr>
        <p:spPr>
          <a:xfrm>
            <a:off x="7944166" y="4983600"/>
            <a:ext cx="962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…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F0D224-30E4-8845-A9B3-76F5AEF7AB52}"/>
              </a:ext>
            </a:extLst>
          </p:cNvPr>
          <p:cNvCxnSpPr>
            <a:stCxn id="33" idx="2"/>
            <a:endCxn id="12" idx="0"/>
          </p:cNvCxnSpPr>
          <p:nvPr/>
        </p:nvCxnSpPr>
        <p:spPr>
          <a:xfrm flipH="1">
            <a:off x="6556151" y="4551442"/>
            <a:ext cx="1677024" cy="83383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23CB48-A090-B14F-B763-16FB2E7C0049}"/>
              </a:ext>
            </a:extLst>
          </p:cNvPr>
          <p:cNvCxnSpPr>
            <a:stCxn id="33" idx="2"/>
            <a:endCxn id="13" idx="0"/>
          </p:cNvCxnSpPr>
          <p:nvPr/>
        </p:nvCxnSpPr>
        <p:spPr>
          <a:xfrm flipH="1">
            <a:off x="7423812" y="4551442"/>
            <a:ext cx="809363" cy="8338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5F1231-61C7-544A-8CD3-8ACA30DDF129}"/>
              </a:ext>
            </a:extLst>
          </p:cNvPr>
          <p:cNvCxnSpPr>
            <a:stCxn id="33" idx="2"/>
            <a:endCxn id="14" idx="0"/>
          </p:cNvCxnSpPr>
          <p:nvPr/>
        </p:nvCxnSpPr>
        <p:spPr>
          <a:xfrm>
            <a:off x="8233175" y="4551442"/>
            <a:ext cx="1079764" cy="8338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C8C1972-97E5-594A-87BA-ADFE83359EDF}"/>
              </a:ext>
            </a:extLst>
          </p:cNvPr>
          <p:cNvSpPr/>
          <p:nvPr/>
        </p:nvSpPr>
        <p:spPr>
          <a:xfrm>
            <a:off x="9076046" y="1483307"/>
            <a:ext cx="1064295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4C05C0-7A73-3742-8889-AF601089A4CE}"/>
              </a:ext>
            </a:extLst>
          </p:cNvPr>
          <p:cNvSpPr/>
          <p:nvPr/>
        </p:nvSpPr>
        <p:spPr>
          <a:xfrm>
            <a:off x="6467502" y="1483307"/>
            <a:ext cx="1476664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1D0388-B760-3B47-9511-71EB07E527A3}"/>
              </a:ext>
            </a:extLst>
          </p:cNvPr>
          <p:cNvSpPr/>
          <p:nvPr/>
        </p:nvSpPr>
        <p:spPr>
          <a:xfrm>
            <a:off x="5769002" y="1483307"/>
            <a:ext cx="688340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Pfx</a:t>
            </a:r>
            <a:endParaRPr lang="en-US" sz="2400" dirty="0"/>
          </a:p>
        </p:txBody>
      </p:sp>
      <p:sp>
        <p:nvSpPr>
          <p:cNvPr id="22" name="Curved Up Arrow 21">
            <a:extLst>
              <a:ext uri="{FF2B5EF4-FFF2-40B4-BE49-F238E27FC236}">
                <a16:creationId xmlns:a16="http://schemas.microsoft.com/office/drawing/2014/main" id="{219DA3AF-C4F0-2D4B-920E-B3152917F2A6}"/>
              </a:ext>
            </a:extLst>
          </p:cNvPr>
          <p:cNvSpPr/>
          <p:nvPr/>
        </p:nvSpPr>
        <p:spPr>
          <a:xfrm rot="10800000">
            <a:off x="4138286" y="522882"/>
            <a:ext cx="2759747" cy="834431"/>
          </a:xfrm>
          <a:prstGeom prst="curvedUpArrow">
            <a:avLst>
              <a:gd name="adj1" fmla="val 94758"/>
              <a:gd name="adj2" fmla="val 137889"/>
              <a:gd name="adj3" fmla="val 36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321BCF-8B66-5D4D-8317-532502B600BD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744747" y="1984060"/>
            <a:ext cx="1676400" cy="75247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ent Arrow 23">
            <a:extLst>
              <a:ext uri="{FF2B5EF4-FFF2-40B4-BE49-F238E27FC236}">
                <a16:creationId xmlns:a16="http://schemas.microsoft.com/office/drawing/2014/main" id="{9B7F7A17-7E29-8E49-AD79-FEF0E202236A}"/>
              </a:ext>
            </a:extLst>
          </p:cNvPr>
          <p:cNvSpPr/>
          <p:nvPr/>
        </p:nvSpPr>
        <p:spPr>
          <a:xfrm rot="10800000">
            <a:off x="6971461" y="2195596"/>
            <a:ext cx="1740904" cy="1232395"/>
          </a:xfrm>
          <a:prstGeom prst="bentArrow">
            <a:avLst>
              <a:gd name="adj1" fmla="val 41319"/>
              <a:gd name="adj2" fmla="val 37433"/>
              <a:gd name="adj3" fmla="val 3821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B62A8B-E1F0-B74D-BB3B-5FC9E9994443}"/>
              </a:ext>
            </a:extLst>
          </p:cNvPr>
          <p:cNvCxnSpPr>
            <a:stCxn id="33" idx="2"/>
            <a:endCxn id="13" idx="0"/>
          </p:cNvCxnSpPr>
          <p:nvPr/>
        </p:nvCxnSpPr>
        <p:spPr>
          <a:xfrm flipH="1">
            <a:off x="7423812" y="4551442"/>
            <a:ext cx="809363" cy="8338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72D8BF09-C62F-FD45-8BF3-E68262199559}"/>
              </a:ext>
            </a:extLst>
          </p:cNvPr>
          <p:cNvSpPr/>
          <p:nvPr/>
        </p:nvSpPr>
        <p:spPr>
          <a:xfrm rot="16200000">
            <a:off x="7715597" y="4588946"/>
            <a:ext cx="368300" cy="3383917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E45CE3-B040-E94D-8483-B4EDCB0EF713}"/>
              </a:ext>
            </a:extLst>
          </p:cNvPr>
          <p:cNvGrpSpPr/>
          <p:nvPr/>
        </p:nvGrpSpPr>
        <p:grpSpPr>
          <a:xfrm flipH="1">
            <a:off x="2050407" y="4944824"/>
            <a:ext cx="3663196" cy="1456095"/>
            <a:chOff x="1219200" y="4876799"/>
            <a:chExt cx="5181605" cy="1384995"/>
          </a:xfrm>
        </p:grpSpPr>
        <p:sp>
          <p:nvSpPr>
            <p:cNvPr id="28" name="Rectangular Callout 27">
              <a:extLst>
                <a:ext uri="{FF2B5EF4-FFF2-40B4-BE49-F238E27FC236}">
                  <a16:creationId xmlns:a16="http://schemas.microsoft.com/office/drawing/2014/main" id="{03C297B2-587B-C546-9B51-C95F06F5E173}"/>
                </a:ext>
              </a:extLst>
            </p:cNvPr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4610"/>
                <a:gd name="adj2" fmla="val 1849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C029CA-62F2-4B49-91C2-D1063EEB8DCA}"/>
                </a:ext>
              </a:extLst>
            </p:cNvPr>
            <p:cNvSpPr txBox="1"/>
            <p:nvPr/>
          </p:nvSpPr>
          <p:spPr>
            <a:xfrm>
              <a:off x="1219204" y="4876799"/>
              <a:ext cx="5181601" cy="1317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err="1">
                  <a:solidFill>
                    <a:sysClr val="window" lastClr="FFFFFF"/>
                  </a:solidFill>
                </a:rPr>
                <a:t>Subtree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size determined by length of subnet mask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8A72E-D74E-6744-9457-10B2FE8EAFFD}"/>
              </a:ext>
            </a:extLst>
          </p:cNvPr>
          <p:cNvSpPr/>
          <p:nvPr/>
        </p:nvSpPr>
        <p:spPr>
          <a:xfrm>
            <a:off x="7944166" y="1483307"/>
            <a:ext cx="1131880" cy="60290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Subnet</a:t>
            </a:r>
          </a:p>
        </p:txBody>
      </p:sp>
      <p:pic>
        <p:nvPicPr>
          <p:cNvPr id="31" name="Picture 2" descr="D:\Classes\CS 4700\assets\Router.png">
            <a:extLst>
              <a:ext uri="{FF2B5EF4-FFF2-40B4-BE49-F238E27FC236}">
                <a16:creationId xmlns:a16="http://schemas.microsoft.com/office/drawing/2014/main" id="{50057E36-570A-794D-BC1C-4487F1E3A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560" y="4008517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:\Classes\CS 4700\assets\Router.png">
            <a:extLst>
              <a:ext uri="{FF2B5EF4-FFF2-40B4-BE49-F238E27FC236}">
                <a16:creationId xmlns:a16="http://schemas.microsoft.com/office/drawing/2014/main" id="{35A03CE5-E1F1-4449-8DC1-D37E37E96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800" y="4008517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:\Classes\CS 4700\assets\Router.png">
            <a:extLst>
              <a:ext uri="{FF2B5EF4-FFF2-40B4-BE49-F238E27FC236}">
                <a16:creationId xmlns:a16="http://schemas.microsoft.com/office/drawing/2014/main" id="{B70F369E-9522-5B4C-9D30-E6D9A45BD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800" y="4008517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9E686BD-324C-234B-8E68-E8267CEF190F}"/>
              </a:ext>
            </a:extLst>
          </p:cNvPr>
          <p:cNvSpPr txBox="1"/>
          <p:nvPr/>
        </p:nvSpPr>
        <p:spPr>
          <a:xfrm>
            <a:off x="6773310" y="3457187"/>
            <a:ext cx="962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43708A-DB51-0E42-839C-F4B070BA3BDD}"/>
              </a:ext>
            </a:extLst>
          </p:cNvPr>
          <p:cNvCxnSpPr>
            <a:stCxn id="7" idx="2"/>
            <a:endCxn id="31" idx="0"/>
          </p:cNvCxnSpPr>
          <p:nvPr/>
        </p:nvCxnSpPr>
        <p:spPr>
          <a:xfrm flipH="1">
            <a:off x="4788935" y="3279460"/>
            <a:ext cx="1632212" cy="729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D1714A-CE8B-1A43-B70F-EC3424F77F14}"/>
              </a:ext>
            </a:extLst>
          </p:cNvPr>
          <p:cNvCxnSpPr>
            <a:stCxn id="7" idx="2"/>
            <a:endCxn id="32" idx="0"/>
          </p:cNvCxnSpPr>
          <p:nvPr/>
        </p:nvCxnSpPr>
        <p:spPr>
          <a:xfrm flipH="1">
            <a:off x="6201175" y="3279460"/>
            <a:ext cx="219972" cy="729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EA758D-AB37-274F-89F3-362AAD4F54E1}"/>
              </a:ext>
            </a:extLst>
          </p:cNvPr>
          <p:cNvCxnSpPr>
            <a:stCxn id="7" idx="2"/>
            <a:endCxn id="33" idx="0"/>
          </p:cNvCxnSpPr>
          <p:nvPr/>
        </p:nvCxnSpPr>
        <p:spPr>
          <a:xfrm>
            <a:off x="6421147" y="3279460"/>
            <a:ext cx="1812028" cy="729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89E4F9-512F-DC4F-9233-7FFA378BAA63}"/>
              </a:ext>
            </a:extLst>
          </p:cNvPr>
          <p:cNvCxnSpPr>
            <a:stCxn id="7" idx="2"/>
            <a:endCxn id="33" idx="0"/>
          </p:cNvCxnSpPr>
          <p:nvPr/>
        </p:nvCxnSpPr>
        <p:spPr>
          <a:xfrm>
            <a:off x="6421147" y="3279460"/>
            <a:ext cx="1812028" cy="729057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ent Arrow 38">
            <a:extLst>
              <a:ext uri="{FF2B5EF4-FFF2-40B4-BE49-F238E27FC236}">
                <a16:creationId xmlns:a16="http://schemas.microsoft.com/office/drawing/2014/main" id="{5FBCF6CD-3569-7F48-8522-AD47C1B98C87}"/>
              </a:ext>
            </a:extLst>
          </p:cNvPr>
          <p:cNvSpPr/>
          <p:nvPr/>
        </p:nvSpPr>
        <p:spPr>
          <a:xfrm rot="10800000">
            <a:off x="8773056" y="2185204"/>
            <a:ext cx="1173441" cy="2542690"/>
          </a:xfrm>
          <a:prstGeom prst="bentArrow">
            <a:avLst>
              <a:gd name="adj1" fmla="val 41319"/>
              <a:gd name="adj2" fmla="val 37433"/>
              <a:gd name="adj3" fmla="val 3821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E4ED3E-BE28-834A-8DE2-3377DC875DEA}"/>
              </a:ext>
            </a:extLst>
          </p:cNvPr>
          <p:cNvGrpSpPr/>
          <p:nvPr/>
        </p:nvGrpSpPr>
        <p:grpSpPr>
          <a:xfrm>
            <a:off x="2157966" y="2788643"/>
            <a:ext cx="7129471" cy="1531092"/>
            <a:chOff x="414979" y="3333623"/>
            <a:chExt cx="8263530" cy="152321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29904E9-989D-9B47-BCC5-B38CFF2A28AC}"/>
                </a:ext>
              </a:extLst>
            </p:cNvPr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CCE2E9F4-CB6F-F849-8109-03F17F648D9E}"/>
                </a:ext>
              </a:extLst>
            </p:cNvPr>
            <p:cNvSpPr txBox="1">
              <a:spLocks/>
            </p:cNvSpPr>
            <p:nvPr/>
          </p:nvSpPr>
          <p:spPr>
            <a:xfrm>
              <a:off x="514376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Tree does not have a fixed depth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Increasingly specific subnet masks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04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4680-9775-0142-84E0-CCC5F8DB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Routing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B4720-B0D8-9746-85FD-48F42C703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89DE0CA3-ACF7-BA4F-A77B-293746FDF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072741"/>
              </p:ext>
            </p:extLst>
          </p:nvPr>
        </p:nvGraphicFramePr>
        <p:xfrm>
          <a:off x="1870546" y="1461045"/>
          <a:ext cx="800354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2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Address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Subnet 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Destination Router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Router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18.0.0.0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255.0.0.0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Router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128.42.0.0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255.255.0.0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Router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128.42.128.0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255.255.128.0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Router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128.42.222.0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255.255.255.0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Router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DB70DB6-6380-B94C-B2E9-26038EB85A55}"/>
              </a:ext>
            </a:extLst>
          </p:cNvPr>
          <p:cNvSpPr txBox="1">
            <a:spLocks/>
          </p:cNvSpPr>
          <p:nvPr/>
        </p:nvSpPr>
        <p:spPr>
          <a:xfrm>
            <a:off x="1351009" y="4401528"/>
            <a:ext cx="8991600" cy="2234045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Question: 128.42.222.198 matches four rows</a:t>
            </a:r>
          </a:p>
          <a:p>
            <a:pPr lvl="1"/>
            <a:r>
              <a:rPr lang="en-US" dirty="0"/>
              <a:t>Which router do we forward to?</a:t>
            </a:r>
          </a:p>
          <a:p>
            <a:r>
              <a:rPr lang="en-US" dirty="0"/>
              <a:t>Longest prefix matching</a:t>
            </a:r>
          </a:p>
          <a:p>
            <a:pPr lvl="1"/>
            <a:r>
              <a:rPr lang="en-US" dirty="0"/>
              <a:t>Use the row with the longest number of 1’s in the mask</a:t>
            </a:r>
          </a:p>
          <a:p>
            <a:pPr lvl="1"/>
            <a:r>
              <a:rPr lang="en-US" dirty="0"/>
              <a:t>This is the </a:t>
            </a:r>
            <a:r>
              <a:rPr lang="en-US" dirty="0">
                <a:solidFill>
                  <a:schemeClr val="accent1"/>
                </a:solidFill>
              </a:rPr>
              <a:t>most specific match</a:t>
            </a:r>
          </a:p>
        </p:txBody>
      </p:sp>
    </p:spTree>
    <p:extLst>
      <p:ext uri="{BB962C8B-B14F-4D97-AF65-F5344CB8AC3E}">
        <p14:creationId xmlns:p14="http://schemas.microsoft.com/office/powerpoint/2010/main" val="415979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F108-F2C6-6849-93FB-AF2871EB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Subnetting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F9C8-6284-A04A-8967-27062C72D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9501D-4BFF-F14A-8014-A62DE95BA08C}"/>
              </a:ext>
            </a:extLst>
          </p:cNvPr>
          <p:cNvSpPr txBox="1">
            <a:spLocks/>
          </p:cNvSpPr>
          <p:nvPr/>
        </p:nvSpPr>
        <p:spPr>
          <a:xfrm>
            <a:off x="844382" y="1822624"/>
            <a:ext cx="10509418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Question: does subnetting solve all the problems of class-based routing?</a:t>
            </a:r>
            <a:endParaRPr lang="en-US" sz="8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Classes are still too coarse</a:t>
            </a:r>
          </a:p>
          <a:p>
            <a:pPr lvl="1"/>
            <a:r>
              <a:rPr lang="en-US" dirty="0"/>
              <a:t>Class A can be </a:t>
            </a:r>
            <a:r>
              <a:rPr lang="en-US" dirty="0" err="1"/>
              <a:t>subnetted</a:t>
            </a:r>
            <a:r>
              <a:rPr lang="en-US" dirty="0"/>
              <a:t>, but only 126 available</a:t>
            </a:r>
          </a:p>
          <a:p>
            <a:pPr lvl="1"/>
            <a:r>
              <a:rPr lang="en-US" dirty="0"/>
              <a:t>Class C is too small</a:t>
            </a:r>
          </a:p>
          <a:p>
            <a:pPr lvl="1"/>
            <a:r>
              <a:rPr lang="en-US" dirty="0"/>
              <a:t>Class B is nice, but there are only 16,398 available</a:t>
            </a:r>
          </a:p>
          <a:p>
            <a:r>
              <a:rPr lang="en-US" dirty="0"/>
              <a:t>Routing tables are still too big</a:t>
            </a:r>
          </a:p>
          <a:p>
            <a:pPr lvl="1"/>
            <a:r>
              <a:rPr lang="en-US" dirty="0"/>
              <a:t>2.1 million entries per router</a:t>
            </a:r>
          </a:p>
        </p:txBody>
      </p:sp>
    </p:spTree>
    <p:extLst>
      <p:ext uri="{BB962C8B-B14F-4D97-AF65-F5344CB8AC3E}">
        <p14:creationId xmlns:p14="http://schemas.microsoft.com/office/powerpoint/2010/main" val="73659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EAAA-E80A-7045-B299-FBD85CF2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5807-8077-274E-BA83-2CF03185A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634" y="1825625"/>
            <a:ext cx="6722165" cy="4351338"/>
          </a:xfrm>
        </p:spPr>
        <p:txBody>
          <a:bodyPr/>
          <a:lstStyle/>
          <a:p>
            <a:r>
              <a:rPr lang="en-US" dirty="0"/>
              <a:t>Function:</a:t>
            </a:r>
          </a:p>
          <a:p>
            <a:pPr lvl="1"/>
            <a:r>
              <a:rPr lang="en-US" dirty="0"/>
              <a:t>Route packets end-to-end on a network, through </a:t>
            </a:r>
            <a:r>
              <a:rPr lang="en-US" i="1" dirty="0"/>
              <a:t>multiple hops</a:t>
            </a:r>
          </a:p>
          <a:p>
            <a:r>
              <a:rPr lang="en-US" dirty="0"/>
              <a:t>Key challenge:</a:t>
            </a:r>
          </a:p>
          <a:p>
            <a:pPr lvl="1"/>
            <a:r>
              <a:rPr lang="en-US" dirty="0"/>
              <a:t>How to represent addresses</a:t>
            </a:r>
          </a:p>
          <a:p>
            <a:pPr lvl="1"/>
            <a:r>
              <a:rPr lang="en-US" dirty="0"/>
              <a:t>How to route packets</a:t>
            </a:r>
          </a:p>
          <a:p>
            <a:pPr lvl="2"/>
            <a:r>
              <a:rPr lang="en-US" dirty="0"/>
              <a:t>Scalability</a:t>
            </a:r>
          </a:p>
          <a:p>
            <a:pPr lvl="2"/>
            <a:r>
              <a:rPr lang="en-US" dirty="0"/>
              <a:t>Convergence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750A9E-A200-7A41-9BE3-EFF56AC5A305}"/>
              </a:ext>
            </a:extLst>
          </p:cNvPr>
          <p:cNvSpPr txBox="1">
            <a:spLocks/>
          </p:cNvSpPr>
          <p:nvPr/>
        </p:nvSpPr>
        <p:spPr>
          <a:xfrm>
            <a:off x="966538" y="1840707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8AEB46-8880-3946-95CF-CD1DA751230A}"/>
              </a:ext>
            </a:extLst>
          </p:cNvPr>
          <p:cNvSpPr txBox="1">
            <a:spLocks/>
          </p:cNvSpPr>
          <p:nvPr/>
        </p:nvSpPr>
        <p:spPr>
          <a:xfrm>
            <a:off x="966276" y="2416195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4F7EA8-A229-A243-B645-C482028779EF}"/>
              </a:ext>
            </a:extLst>
          </p:cNvPr>
          <p:cNvSpPr txBox="1">
            <a:spLocks/>
          </p:cNvSpPr>
          <p:nvPr/>
        </p:nvSpPr>
        <p:spPr>
          <a:xfrm>
            <a:off x="966407" y="2989372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EEC694-3B6C-AB4D-93C4-183D4E7CCB9A}"/>
              </a:ext>
            </a:extLst>
          </p:cNvPr>
          <p:cNvSpPr txBox="1">
            <a:spLocks/>
          </p:cNvSpPr>
          <p:nvPr/>
        </p:nvSpPr>
        <p:spPr>
          <a:xfrm>
            <a:off x="966407" y="3562549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2CF3AB-FC8E-F44C-A9FA-B0D612445961}"/>
              </a:ext>
            </a:extLst>
          </p:cNvPr>
          <p:cNvSpPr txBox="1">
            <a:spLocks/>
          </p:cNvSpPr>
          <p:nvPr/>
        </p:nvSpPr>
        <p:spPr>
          <a:xfrm>
            <a:off x="966407" y="4135726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28A026C-266C-E54F-B635-EC88A68E15B1}"/>
              </a:ext>
            </a:extLst>
          </p:cNvPr>
          <p:cNvSpPr txBox="1">
            <a:spLocks/>
          </p:cNvSpPr>
          <p:nvPr/>
        </p:nvSpPr>
        <p:spPr>
          <a:xfrm>
            <a:off x="966407" y="4713460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6F8B76-242E-A943-8768-29BC653C4331}"/>
              </a:ext>
            </a:extLst>
          </p:cNvPr>
          <p:cNvSpPr txBox="1">
            <a:spLocks/>
          </p:cNvSpPr>
          <p:nvPr/>
        </p:nvSpPr>
        <p:spPr>
          <a:xfrm>
            <a:off x="966538" y="5286637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A54DBBBB-0C4A-A04C-90AD-775BA49770CE}"/>
              </a:ext>
            </a:extLst>
          </p:cNvPr>
          <p:cNvSpPr/>
          <p:nvPr/>
        </p:nvSpPr>
        <p:spPr>
          <a:xfrm>
            <a:off x="3343405" y="1472181"/>
            <a:ext cx="559559" cy="4653886"/>
          </a:xfrm>
          <a:prstGeom prst="leftBrace">
            <a:avLst>
              <a:gd name="adj1" fmla="val 8333"/>
              <a:gd name="adj2" fmla="val 6327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01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F739-906E-5742-83EF-1E6F8510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Classless Inter Domain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5ADB8-3F0F-9543-AA93-A922E9FD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E34BF-F184-1F4D-B043-18D0D1EC0FB1}"/>
              </a:ext>
            </a:extLst>
          </p:cNvPr>
          <p:cNvSpPr txBox="1">
            <a:spLocks/>
          </p:cNvSpPr>
          <p:nvPr/>
        </p:nvSpPr>
        <p:spPr>
          <a:xfrm>
            <a:off x="844380" y="1822623"/>
            <a:ext cx="1050942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CIDR, pronounced ‘</a:t>
            </a:r>
            <a:r>
              <a:rPr lang="en-US"/>
              <a:t>cider’</a:t>
            </a:r>
            <a:endParaRPr lang="en-US" dirty="0"/>
          </a:p>
          <a:p>
            <a:r>
              <a:rPr lang="en-US" dirty="0"/>
              <a:t>Key ideas:</a:t>
            </a:r>
          </a:p>
          <a:p>
            <a:pPr lvl="1"/>
            <a:r>
              <a:rPr lang="en-US" dirty="0"/>
              <a:t>Get rid of IP classes</a:t>
            </a:r>
          </a:p>
          <a:p>
            <a:pPr lvl="1"/>
            <a:r>
              <a:rPr lang="en-US" dirty="0"/>
              <a:t>Use bitmasks for all levels of routing</a:t>
            </a:r>
          </a:p>
          <a:p>
            <a:r>
              <a:rPr lang="en-US" dirty="0"/>
              <a:t>Arbitrary split between network and host</a:t>
            </a:r>
          </a:p>
          <a:p>
            <a:pPr lvl="1"/>
            <a:r>
              <a:rPr lang="en-US" dirty="0"/>
              <a:t>Specified as a bitmask or prefix length</a:t>
            </a:r>
          </a:p>
          <a:p>
            <a:pPr lvl="1"/>
            <a:r>
              <a:rPr lang="en-US" dirty="0"/>
              <a:t>Example: Northeastern</a:t>
            </a:r>
          </a:p>
          <a:p>
            <a:pPr lvl="2"/>
            <a:r>
              <a:rPr lang="en-US" dirty="0"/>
              <a:t>129.10.0.0 with </a:t>
            </a:r>
            <a:r>
              <a:rPr lang="en-US" dirty="0">
                <a:solidFill>
                  <a:schemeClr val="accent1"/>
                </a:solidFill>
              </a:rPr>
              <a:t>netmask </a:t>
            </a:r>
            <a:r>
              <a:rPr lang="en-US" dirty="0"/>
              <a:t>255.255.0.0</a:t>
            </a:r>
          </a:p>
          <a:p>
            <a:pPr lvl="2"/>
            <a:r>
              <a:rPr lang="en-US" dirty="0"/>
              <a:t>129.10.0.0 / 16</a:t>
            </a:r>
          </a:p>
        </p:txBody>
      </p:sp>
    </p:spTree>
    <p:extLst>
      <p:ext uri="{BB962C8B-B14F-4D97-AF65-F5344CB8AC3E}">
        <p14:creationId xmlns:p14="http://schemas.microsoft.com/office/powerpoint/2010/main" val="43578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5876-E8C9-B242-8EF0-CDC7A281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with CIDR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579E-7AA9-C342-B92A-2EBB5E38A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554DB-1F5D-E84C-990D-20E9746911AD}"/>
              </a:ext>
            </a:extLst>
          </p:cNvPr>
          <p:cNvSpPr txBox="1">
            <a:spLocks/>
          </p:cNvSpPr>
          <p:nvPr/>
        </p:nvSpPr>
        <p:spPr>
          <a:xfrm>
            <a:off x="856738" y="1822626"/>
            <a:ext cx="8839200" cy="2545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 use: aggregating class C ranges</a:t>
            </a:r>
          </a:p>
          <a:p>
            <a:r>
              <a:rPr lang="en-US" dirty="0"/>
              <a:t>One organization given contiguous class C ranges</a:t>
            </a:r>
          </a:p>
          <a:p>
            <a:pPr lvl="1"/>
            <a:r>
              <a:rPr lang="en-US" dirty="0"/>
              <a:t>Example: Microsoft, 207.46.192.* – 207.46.255.*</a:t>
            </a:r>
          </a:p>
          <a:p>
            <a:pPr lvl="1"/>
            <a:r>
              <a:rPr lang="en-US" dirty="0"/>
              <a:t>Represents 2</a:t>
            </a:r>
            <a:r>
              <a:rPr lang="en-US" baseline="30000" dirty="0"/>
              <a:t>6</a:t>
            </a:r>
            <a:r>
              <a:rPr lang="en-US" dirty="0"/>
              <a:t> = 64 class C ranges</a:t>
            </a:r>
          </a:p>
          <a:p>
            <a:pPr lvl="1"/>
            <a:r>
              <a:rPr lang="en-US" dirty="0"/>
              <a:t>Specified as CIDR address 207.46.192.0/18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C6492F-F41D-5E4B-B123-3AE11933D864}"/>
              </a:ext>
            </a:extLst>
          </p:cNvPr>
          <p:cNvSpPr/>
          <p:nvPr/>
        </p:nvSpPr>
        <p:spPr>
          <a:xfrm>
            <a:off x="2867427" y="5428761"/>
            <a:ext cx="1714918" cy="4297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11001111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3BC7F6-5B72-9540-A288-F767A71C0ACD}"/>
              </a:ext>
            </a:extLst>
          </p:cNvPr>
          <p:cNvSpPr/>
          <p:nvPr/>
        </p:nvSpPr>
        <p:spPr>
          <a:xfrm>
            <a:off x="2867427" y="4937460"/>
            <a:ext cx="1714918" cy="42228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DDFFA-D74E-6140-92C7-8B0117C51165}"/>
              </a:ext>
            </a:extLst>
          </p:cNvPr>
          <p:cNvSpPr/>
          <p:nvPr/>
        </p:nvSpPr>
        <p:spPr>
          <a:xfrm>
            <a:off x="2867427" y="4477333"/>
            <a:ext cx="171491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A33E9F-2CAE-3B4A-B930-582CFED0A8F1}"/>
              </a:ext>
            </a:extLst>
          </p:cNvPr>
          <p:cNvSpPr/>
          <p:nvPr/>
        </p:nvSpPr>
        <p:spPr>
          <a:xfrm>
            <a:off x="4728046" y="5428759"/>
            <a:ext cx="1714918" cy="4297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00101110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318FE9-72A4-3045-9729-6B30C0FF0FDA}"/>
              </a:ext>
            </a:extLst>
          </p:cNvPr>
          <p:cNvSpPr/>
          <p:nvPr/>
        </p:nvSpPr>
        <p:spPr>
          <a:xfrm>
            <a:off x="4728046" y="4937458"/>
            <a:ext cx="1714918" cy="42228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77105-EE16-E04B-9DCE-A81EB5F388DF}"/>
              </a:ext>
            </a:extLst>
          </p:cNvPr>
          <p:cNvSpPr/>
          <p:nvPr/>
        </p:nvSpPr>
        <p:spPr>
          <a:xfrm>
            <a:off x="4728046" y="4477331"/>
            <a:ext cx="171491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E3F53A-E2D9-6545-95A9-B45CE7F10E81}"/>
              </a:ext>
            </a:extLst>
          </p:cNvPr>
          <p:cNvSpPr/>
          <p:nvPr/>
        </p:nvSpPr>
        <p:spPr>
          <a:xfrm>
            <a:off x="6608762" y="5428761"/>
            <a:ext cx="1714918" cy="4297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11xxxxxx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0487AD-8EC3-0245-9C3C-0FB65EFB9DB2}"/>
              </a:ext>
            </a:extLst>
          </p:cNvPr>
          <p:cNvSpPr/>
          <p:nvPr/>
        </p:nvSpPr>
        <p:spPr>
          <a:xfrm>
            <a:off x="6608762" y="4937460"/>
            <a:ext cx="1714918" cy="42228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9FC19F-9CEA-944E-B6B0-8CD98EF5D5EB}"/>
              </a:ext>
            </a:extLst>
          </p:cNvPr>
          <p:cNvSpPr/>
          <p:nvPr/>
        </p:nvSpPr>
        <p:spPr>
          <a:xfrm>
            <a:off x="6608762" y="4477333"/>
            <a:ext cx="171491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192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33A6A5-61EB-D344-BEF4-938483C8EEDD}"/>
              </a:ext>
            </a:extLst>
          </p:cNvPr>
          <p:cNvSpPr/>
          <p:nvPr/>
        </p:nvSpPr>
        <p:spPr>
          <a:xfrm>
            <a:off x="8476080" y="5428758"/>
            <a:ext cx="1714918" cy="4297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xxxxxxxx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B66D92-E879-3348-8E2D-08D13878FCAE}"/>
              </a:ext>
            </a:extLst>
          </p:cNvPr>
          <p:cNvSpPr/>
          <p:nvPr/>
        </p:nvSpPr>
        <p:spPr>
          <a:xfrm>
            <a:off x="8476080" y="4937457"/>
            <a:ext cx="1714918" cy="42228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077516-DC3F-7D42-AE5B-9DE127278DF7}"/>
              </a:ext>
            </a:extLst>
          </p:cNvPr>
          <p:cNvSpPr/>
          <p:nvPr/>
        </p:nvSpPr>
        <p:spPr>
          <a:xfrm>
            <a:off x="8476080" y="4477330"/>
            <a:ext cx="171491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F2F036-0512-7549-A0A1-90C56FD3ED75}"/>
              </a:ext>
            </a:extLst>
          </p:cNvPr>
          <p:cNvSpPr/>
          <p:nvPr/>
        </p:nvSpPr>
        <p:spPr>
          <a:xfrm>
            <a:off x="1431526" y="4477333"/>
            <a:ext cx="1351127" cy="383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Decimal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61612B-8DA9-E74E-947C-65A495B95034}"/>
              </a:ext>
            </a:extLst>
          </p:cNvPr>
          <p:cNvSpPr/>
          <p:nvPr/>
        </p:nvSpPr>
        <p:spPr>
          <a:xfrm>
            <a:off x="1431525" y="4938305"/>
            <a:ext cx="1351127" cy="42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Hex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160EA5-9D73-3F40-AEE0-BC07B8339457}"/>
              </a:ext>
            </a:extLst>
          </p:cNvPr>
          <p:cNvSpPr/>
          <p:nvPr/>
        </p:nvSpPr>
        <p:spPr>
          <a:xfrm>
            <a:off x="1431526" y="5428761"/>
            <a:ext cx="1351127" cy="429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Binary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6095E-7317-AF40-BBA7-EA8E57140504}"/>
              </a:ext>
            </a:extLst>
          </p:cNvPr>
          <p:cNvSpPr/>
          <p:nvPr/>
        </p:nvSpPr>
        <p:spPr>
          <a:xfrm>
            <a:off x="2567980" y="3987445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C4E20-7C78-024E-B1FC-7D2EC5ECFF92}"/>
              </a:ext>
            </a:extLst>
          </p:cNvPr>
          <p:cNvSpPr/>
          <p:nvPr/>
        </p:nvSpPr>
        <p:spPr>
          <a:xfrm>
            <a:off x="4375364" y="3987445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5EE2E7-C2F4-134A-B33E-FBBFF8A60ED0}"/>
              </a:ext>
            </a:extLst>
          </p:cNvPr>
          <p:cNvSpPr/>
          <p:nvPr/>
        </p:nvSpPr>
        <p:spPr>
          <a:xfrm>
            <a:off x="6233274" y="3987445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B43461-4141-4A42-A611-29A88D17EAEA}"/>
              </a:ext>
            </a:extLst>
          </p:cNvPr>
          <p:cNvSpPr/>
          <p:nvPr/>
        </p:nvSpPr>
        <p:spPr>
          <a:xfrm>
            <a:off x="8101459" y="398744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C15EEF-0D46-2149-B1CB-2A575DAA8E35}"/>
              </a:ext>
            </a:extLst>
          </p:cNvPr>
          <p:cNvSpPr/>
          <p:nvPr/>
        </p:nvSpPr>
        <p:spPr>
          <a:xfrm>
            <a:off x="9891551" y="398744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5E9DA327-240D-1D44-AF3A-FDB1E3977720}"/>
              </a:ext>
            </a:extLst>
          </p:cNvPr>
          <p:cNvSpPr/>
          <p:nvPr/>
        </p:nvSpPr>
        <p:spPr>
          <a:xfrm rot="16200000">
            <a:off x="4834152" y="3934708"/>
            <a:ext cx="368300" cy="4301747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543FD107-8E31-BD46-BF5B-8EE04B44D3B9}"/>
              </a:ext>
            </a:extLst>
          </p:cNvPr>
          <p:cNvSpPr/>
          <p:nvPr/>
        </p:nvSpPr>
        <p:spPr>
          <a:xfrm rot="16200000">
            <a:off x="8539492" y="4626624"/>
            <a:ext cx="385097" cy="2917914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4EFDB0-CD70-D34F-B60B-6FC93922CF59}"/>
              </a:ext>
            </a:extLst>
          </p:cNvPr>
          <p:cNvSpPr txBox="1"/>
          <p:nvPr/>
        </p:nvSpPr>
        <p:spPr>
          <a:xfrm>
            <a:off x="3061676" y="6230351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18 Bits Frozen By </a:t>
            </a:r>
            <a:r>
              <a:rPr lang="en-US" sz="2400" dirty="0" err="1"/>
              <a:t>Netmask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D90FE2-46AE-BD41-AFF4-1B4EBB942319}"/>
              </a:ext>
            </a:extLst>
          </p:cNvPr>
          <p:cNvSpPr txBox="1"/>
          <p:nvPr/>
        </p:nvSpPr>
        <p:spPr>
          <a:xfrm>
            <a:off x="7553353" y="6230350"/>
            <a:ext cx="2357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14 Arbitrary Bits</a:t>
            </a:r>
          </a:p>
        </p:txBody>
      </p:sp>
    </p:spTree>
    <p:extLst>
      <p:ext uri="{BB962C8B-B14F-4D97-AF65-F5344CB8AC3E}">
        <p14:creationId xmlns:p14="http://schemas.microsoft.com/office/powerpoint/2010/main" val="314347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BB6D-65B7-7D46-933B-8DF0D664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CIDR Routing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C0025-BD98-9C40-A827-2ECBBE4C1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15B2D65A-9BC0-5B4A-98CD-E06A3531F4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557551"/>
              </p:ext>
            </p:extLst>
          </p:nvPr>
        </p:nvGraphicFramePr>
        <p:xfrm>
          <a:off x="2169362" y="2285741"/>
          <a:ext cx="730694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3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5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Netmask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Third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Byte</a:t>
                      </a:r>
                      <a:r>
                        <a:rPr lang="en-US" sz="2400" baseline="0" dirty="0"/>
                        <a:t> Range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207.46.0.0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000xxxxx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 –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207.46.32.0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001xxxxx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  <a:r>
                        <a:rPr lang="en-US" sz="2400" baseline="0" dirty="0"/>
                        <a:t> – 63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207.46.64.0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010xxxxx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64 – 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207.46.128.0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128 – 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207.46.192.0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192</a:t>
                      </a:r>
                      <a:r>
                        <a:rPr lang="en-US" sz="2400" baseline="0" dirty="0"/>
                        <a:t> –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Up Arrow 4">
            <a:extLst>
              <a:ext uri="{FF2B5EF4-FFF2-40B4-BE49-F238E27FC236}">
                <a16:creationId xmlns:a16="http://schemas.microsoft.com/office/drawing/2014/main" id="{448935FF-0BCF-FA41-B05C-144DC8545770}"/>
              </a:ext>
            </a:extLst>
          </p:cNvPr>
          <p:cNvSpPr/>
          <p:nvPr/>
        </p:nvSpPr>
        <p:spPr>
          <a:xfrm rot="10800000">
            <a:off x="6198031" y="1669622"/>
            <a:ext cx="846247" cy="712963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0ECF62-7E3E-C745-8D20-C3B9CD6A9432}"/>
              </a:ext>
            </a:extLst>
          </p:cNvPr>
          <p:cNvCxnSpPr/>
          <p:nvPr/>
        </p:nvCxnSpPr>
        <p:spPr>
          <a:xfrm>
            <a:off x="3326217" y="1495445"/>
            <a:ext cx="0" cy="133003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BB0336-F43B-E749-8EE1-06F94B805A4E}"/>
              </a:ext>
            </a:extLst>
          </p:cNvPr>
          <p:cNvSpPr txBox="1"/>
          <p:nvPr/>
        </p:nvSpPr>
        <p:spPr>
          <a:xfrm>
            <a:off x="2162436" y="5619395"/>
            <a:ext cx="72671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Hole in the Routing Table: No coverage for 96 – 127</a:t>
            </a:r>
          </a:p>
          <a:p>
            <a:pPr algn="r"/>
            <a:r>
              <a:rPr lang="en-US" sz="2400" dirty="0"/>
              <a:t>207.46.96.0/19</a:t>
            </a:r>
          </a:p>
        </p:txBody>
      </p:sp>
      <p:sp>
        <p:nvSpPr>
          <p:cNvPr id="8" name="Curved Up Arrow 7">
            <a:extLst>
              <a:ext uri="{FF2B5EF4-FFF2-40B4-BE49-F238E27FC236}">
                <a16:creationId xmlns:a16="http://schemas.microsoft.com/office/drawing/2014/main" id="{8204DB91-72C8-5A42-8D8A-A715E3A1B976}"/>
              </a:ext>
            </a:extLst>
          </p:cNvPr>
          <p:cNvSpPr/>
          <p:nvPr/>
        </p:nvSpPr>
        <p:spPr>
          <a:xfrm rot="16200000">
            <a:off x="8623111" y="4583031"/>
            <a:ext cx="2514599" cy="740228"/>
          </a:xfrm>
          <a:prstGeom prst="curvedUpArrow">
            <a:avLst>
              <a:gd name="adj1" fmla="val 50000"/>
              <a:gd name="adj2" fmla="val 113166"/>
              <a:gd name="adj3" fmla="val 41177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4463C9-5069-9C42-9E93-8FA1F6B2B443}"/>
              </a:ext>
            </a:extLst>
          </p:cNvPr>
          <p:cNvCxnSpPr/>
          <p:nvPr/>
        </p:nvCxnSpPr>
        <p:spPr>
          <a:xfrm>
            <a:off x="2162436" y="4098618"/>
            <a:ext cx="726711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80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548B-CCB0-D244-94DA-99984B1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CIDR Routing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9966E-19EC-3948-B786-3BE04782F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87266" cy="4351338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>
                <a:hlinkClick r:id="rId3"/>
              </a:rPr>
              <a:t>www.cidr-report.org</a:t>
            </a:r>
            <a:endParaRPr lang="en-US" dirty="0"/>
          </a:p>
          <a:p>
            <a:r>
              <a:rPr lang="en-US" dirty="0"/>
              <a:t>CIDR has kept IP routing table sizes in check</a:t>
            </a:r>
          </a:p>
          <a:p>
            <a:pPr lvl="1"/>
            <a:r>
              <a:rPr lang="en-US" dirty="0"/>
              <a:t>Currently ~700,000 entries for a complete IP routing table</a:t>
            </a:r>
          </a:p>
          <a:p>
            <a:pPr lvl="2"/>
            <a:r>
              <a:rPr lang="en-US" dirty="0"/>
              <a:t>Was ~450,000 in 2015 or so…</a:t>
            </a:r>
          </a:p>
          <a:p>
            <a:pPr lvl="1"/>
            <a:r>
              <a:rPr lang="en-US" dirty="0"/>
              <a:t>Only required by </a:t>
            </a:r>
            <a:r>
              <a:rPr lang="en-US" i="1" dirty="0"/>
              <a:t>backbone</a:t>
            </a:r>
            <a:r>
              <a:rPr lang="en-US" dirty="0"/>
              <a:t> routers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8939E1-D311-5B4D-96E3-541D2AB7A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466" y="1756094"/>
            <a:ext cx="6296836" cy="423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E92D-68FD-0C44-87F6-034A7C52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FAB81-9D10-AC47-ABA0-4E56FB839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addressing is critical for scalability</a:t>
            </a:r>
          </a:p>
          <a:p>
            <a:pPr lvl="1"/>
            <a:r>
              <a:rPr lang="en-US" dirty="0"/>
              <a:t>Not all routers need all information</a:t>
            </a:r>
          </a:p>
          <a:p>
            <a:pPr lvl="1"/>
            <a:r>
              <a:rPr lang="en-US" dirty="0"/>
              <a:t>Limited number of routers need to know about changes</a:t>
            </a:r>
          </a:p>
          <a:p>
            <a:r>
              <a:rPr lang="en-US" dirty="0"/>
              <a:t>Non-uniform hierarchy useful for heterogeneous networks</a:t>
            </a:r>
          </a:p>
          <a:p>
            <a:pPr lvl="1"/>
            <a:r>
              <a:rPr lang="en-US" dirty="0"/>
              <a:t>Class-based addressing is to</a:t>
            </a:r>
            <a:r>
              <a:rPr lang="en-US" altLang="zh-CN" dirty="0"/>
              <a:t>o</a:t>
            </a:r>
            <a:r>
              <a:rPr lang="en-US" dirty="0"/>
              <a:t> coarse</a:t>
            </a:r>
          </a:p>
          <a:p>
            <a:pPr lvl="1"/>
            <a:r>
              <a:rPr lang="en-US" dirty="0"/>
              <a:t>CIDR improves scalability and granularity</a:t>
            </a:r>
          </a:p>
          <a:p>
            <a:r>
              <a:rPr lang="en-US" dirty="0"/>
              <a:t>Implementation challenges</a:t>
            </a:r>
          </a:p>
          <a:p>
            <a:pPr lvl="1"/>
            <a:r>
              <a:rPr lang="en-US" dirty="0"/>
              <a:t>Longest prefix matching is more difficult than schemes with no ambiguity</a:t>
            </a:r>
          </a:p>
        </p:txBody>
      </p:sp>
    </p:spTree>
    <p:extLst>
      <p:ext uri="{BB962C8B-B14F-4D97-AF65-F5344CB8AC3E}">
        <p14:creationId xmlns:p14="http://schemas.microsoft.com/office/powerpoint/2010/main" val="3313587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9E0F-F31D-3748-9C48-60A421EA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4D31C-C9A5-A646-B30B-04FD68934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finish up the networking layer</a:t>
            </a:r>
          </a:p>
        </p:txBody>
      </p:sp>
    </p:spTree>
    <p:extLst>
      <p:ext uri="{BB962C8B-B14F-4D97-AF65-F5344CB8AC3E}">
        <p14:creationId xmlns:p14="http://schemas.microsoft.com/office/powerpoint/2010/main" val="168576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D972-38B5-AA45-83EB-B00FCA0C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Routers,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F1A8-41B5-E54A-A388-3F4596AA7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4147"/>
            <a:ext cx="5391080" cy="4272816"/>
          </a:xfrm>
        </p:spPr>
        <p:txBody>
          <a:bodyPr/>
          <a:lstStyle/>
          <a:p>
            <a:r>
              <a:rPr lang="en-US" dirty="0"/>
              <a:t>How to connect multiple LANs?</a:t>
            </a:r>
          </a:p>
          <a:p>
            <a:r>
              <a:rPr lang="en-US" dirty="0"/>
              <a:t>LANs may be incompatible</a:t>
            </a:r>
          </a:p>
          <a:p>
            <a:pPr lvl="1"/>
            <a:r>
              <a:rPr lang="en-US" dirty="0"/>
              <a:t>Ethernet, </a:t>
            </a:r>
            <a:r>
              <a:rPr lang="en-US" dirty="0" err="1"/>
              <a:t>WiFi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Connected networks for an </a:t>
            </a:r>
            <a:r>
              <a:rPr lang="en-US" b="1" i="1" dirty="0"/>
              <a:t>internetwork</a:t>
            </a:r>
            <a:endParaRPr lang="en-US" dirty="0"/>
          </a:p>
          <a:p>
            <a:pPr lvl="1"/>
            <a:r>
              <a:rPr lang="en-US" dirty="0"/>
              <a:t>The Internet is the best known example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F2D016AA-E4F4-3046-88AC-EAB1C0B00F5D}"/>
              </a:ext>
            </a:extLst>
          </p:cNvPr>
          <p:cNvSpPr/>
          <p:nvPr/>
        </p:nvSpPr>
        <p:spPr>
          <a:xfrm>
            <a:off x="7413054" y="1395136"/>
            <a:ext cx="2528974" cy="159231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CE21F1E-2712-A04E-B9A5-7F78BBF1F577}"/>
              </a:ext>
            </a:extLst>
          </p:cNvPr>
          <p:cNvSpPr/>
          <p:nvPr/>
        </p:nvSpPr>
        <p:spPr>
          <a:xfrm>
            <a:off x="9218446" y="2966093"/>
            <a:ext cx="2528974" cy="1592317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16B78754-6510-8841-A1B0-9EBF3AE261B4}"/>
              </a:ext>
            </a:extLst>
          </p:cNvPr>
          <p:cNvSpPr/>
          <p:nvPr/>
        </p:nvSpPr>
        <p:spPr>
          <a:xfrm>
            <a:off x="6628782" y="4709746"/>
            <a:ext cx="2528974" cy="1592317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E6F416-2896-254B-9E6C-92DC7E55B253}"/>
              </a:ext>
            </a:extLst>
          </p:cNvPr>
          <p:cNvCxnSpPr/>
          <p:nvPr/>
        </p:nvCxnSpPr>
        <p:spPr>
          <a:xfrm flipV="1">
            <a:off x="7003151" y="1969044"/>
            <a:ext cx="977462" cy="10576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37318C-89B8-C447-BA37-E504C50A312F}"/>
              </a:ext>
            </a:extLst>
          </p:cNvPr>
          <p:cNvCxnSpPr/>
          <p:nvPr/>
        </p:nvCxnSpPr>
        <p:spPr>
          <a:xfrm flipV="1">
            <a:off x="7003151" y="2572293"/>
            <a:ext cx="1150541" cy="65164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41863A-5B1E-A249-8BD0-BE20EAA268E2}"/>
              </a:ext>
            </a:extLst>
          </p:cNvPr>
          <p:cNvCxnSpPr/>
          <p:nvPr/>
        </p:nvCxnSpPr>
        <p:spPr>
          <a:xfrm flipH="1" flipV="1">
            <a:off x="7980614" y="1969045"/>
            <a:ext cx="140324" cy="46848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8CFACC-B7C3-814B-A2BF-115887EA6DC1}"/>
              </a:ext>
            </a:extLst>
          </p:cNvPr>
          <p:cNvCxnSpPr/>
          <p:nvPr/>
        </p:nvCxnSpPr>
        <p:spPr>
          <a:xfrm flipH="1" flipV="1">
            <a:off x="7980613" y="1969045"/>
            <a:ext cx="1165446" cy="27644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C2146-9E00-5546-99F2-E6F22B6B7EFE}"/>
              </a:ext>
            </a:extLst>
          </p:cNvPr>
          <p:cNvCxnSpPr/>
          <p:nvPr/>
        </p:nvCxnSpPr>
        <p:spPr>
          <a:xfrm flipV="1">
            <a:off x="8598589" y="2191295"/>
            <a:ext cx="547470" cy="24623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043932-1DB3-0D46-9FE5-B9CE8455B139}"/>
              </a:ext>
            </a:extLst>
          </p:cNvPr>
          <p:cNvCxnSpPr/>
          <p:nvPr/>
        </p:nvCxnSpPr>
        <p:spPr>
          <a:xfrm flipV="1">
            <a:off x="9325937" y="1700155"/>
            <a:ext cx="843760" cy="54533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FB5441-4EC1-FE40-A575-90B0102138CE}"/>
              </a:ext>
            </a:extLst>
          </p:cNvPr>
          <p:cNvCxnSpPr/>
          <p:nvPr/>
        </p:nvCxnSpPr>
        <p:spPr>
          <a:xfrm flipH="1" flipV="1">
            <a:off x="7003151" y="4282362"/>
            <a:ext cx="241724" cy="96450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F50538-983B-C041-8DDE-8DD343F80722}"/>
              </a:ext>
            </a:extLst>
          </p:cNvPr>
          <p:cNvCxnSpPr/>
          <p:nvPr/>
        </p:nvCxnSpPr>
        <p:spPr>
          <a:xfrm flipH="1" flipV="1">
            <a:off x="7244873" y="5199025"/>
            <a:ext cx="173079" cy="6032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BA676C-83F6-B242-A93B-949686211C66}"/>
              </a:ext>
            </a:extLst>
          </p:cNvPr>
          <p:cNvCxnSpPr/>
          <p:nvPr/>
        </p:nvCxnSpPr>
        <p:spPr>
          <a:xfrm flipH="1" flipV="1">
            <a:off x="9708970" y="3499656"/>
            <a:ext cx="173079" cy="6032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72547E-C412-5846-AF9D-D1E0206AE274}"/>
              </a:ext>
            </a:extLst>
          </p:cNvPr>
          <p:cNvCxnSpPr/>
          <p:nvPr/>
        </p:nvCxnSpPr>
        <p:spPr>
          <a:xfrm flipH="1" flipV="1">
            <a:off x="7299463" y="5241611"/>
            <a:ext cx="1165446" cy="27644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BF5010-6531-7046-BDFE-772690FA7194}"/>
              </a:ext>
            </a:extLst>
          </p:cNvPr>
          <p:cNvCxnSpPr/>
          <p:nvPr/>
        </p:nvCxnSpPr>
        <p:spPr>
          <a:xfrm flipV="1">
            <a:off x="7472542" y="5463861"/>
            <a:ext cx="992367" cy="3809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D01CB8-4B40-D24B-B532-C6C27917293C}"/>
              </a:ext>
            </a:extLst>
          </p:cNvPr>
          <p:cNvCxnSpPr/>
          <p:nvPr/>
        </p:nvCxnSpPr>
        <p:spPr>
          <a:xfrm flipH="1" flipV="1">
            <a:off x="9734718" y="3563101"/>
            <a:ext cx="1165446" cy="27644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2B2B3C-2FAB-1542-8D69-82ADF78271C5}"/>
              </a:ext>
            </a:extLst>
          </p:cNvPr>
          <p:cNvCxnSpPr/>
          <p:nvPr/>
        </p:nvCxnSpPr>
        <p:spPr>
          <a:xfrm flipV="1">
            <a:off x="9907797" y="3785351"/>
            <a:ext cx="992367" cy="3809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83302A-C68D-E046-A809-12A2D5D61AE6}"/>
              </a:ext>
            </a:extLst>
          </p:cNvPr>
          <p:cNvCxnSpPr/>
          <p:nvPr/>
        </p:nvCxnSpPr>
        <p:spPr>
          <a:xfrm flipV="1">
            <a:off x="11154346" y="2572293"/>
            <a:ext cx="83948" cy="122898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400A64-10A3-0347-B79E-8F156272E810}"/>
              </a:ext>
            </a:extLst>
          </p:cNvPr>
          <p:cNvCxnSpPr/>
          <p:nvPr/>
        </p:nvCxnSpPr>
        <p:spPr>
          <a:xfrm>
            <a:off x="11171347" y="3799721"/>
            <a:ext cx="66947" cy="96528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DE134C0-C551-F44B-B897-95A0F22622D2}"/>
              </a:ext>
            </a:extLst>
          </p:cNvPr>
          <p:cNvCxnSpPr/>
          <p:nvPr/>
        </p:nvCxnSpPr>
        <p:spPr>
          <a:xfrm>
            <a:off x="8526462" y="5495392"/>
            <a:ext cx="866323" cy="24478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t0ph3r\Documents\CS 4700\assets\black_server.png">
            <a:extLst>
              <a:ext uri="{FF2B5EF4-FFF2-40B4-BE49-F238E27FC236}">
                <a16:creationId xmlns:a16="http://schemas.microsoft.com/office/drawing/2014/main" id="{893672FD-AD33-8A47-B497-18F906AC5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577" y="1395136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t0ph3r\Documents\CS 4700\assets\black_server.png">
            <a:extLst>
              <a:ext uri="{FF2B5EF4-FFF2-40B4-BE49-F238E27FC236}">
                <a16:creationId xmlns:a16="http://schemas.microsoft.com/office/drawing/2014/main" id="{282094B2-F793-A341-8E97-B5B5FAC10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577" y="2572293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0ph3r\Documents\CS 4700\assets\black_server.png">
            <a:extLst>
              <a:ext uri="{FF2B5EF4-FFF2-40B4-BE49-F238E27FC236}">
                <a16:creationId xmlns:a16="http://schemas.microsoft.com/office/drawing/2014/main" id="{B158A2B9-71FF-5944-A7F3-9F79DA62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237" y="3839545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t0ph3r\Documents\CS 4700\assets\black_server.png">
            <a:extLst>
              <a:ext uri="{FF2B5EF4-FFF2-40B4-BE49-F238E27FC236}">
                <a16:creationId xmlns:a16="http://schemas.microsoft.com/office/drawing/2014/main" id="{FB78D5AA-FE12-DB42-A741-2A80FC61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798" y="5383666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t0ph3r\Documents\CS 4700\assets\black_server.png">
            <a:extLst>
              <a:ext uri="{FF2B5EF4-FFF2-40B4-BE49-F238E27FC236}">
                <a16:creationId xmlns:a16="http://schemas.microsoft.com/office/drawing/2014/main" id="{6C7D9CCB-2990-E64B-B725-5324A5228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18" y="2012351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t0ph3r\Documents\CS 4700\assets\black_server.png">
            <a:extLst>
              <a:ext uri="{FF2B5EF4-FFF2-40B4-BE49-F238E27FC236}">
                <a16:creationId xmlns:a16="http://schemas.microsoft.com/office/drawing/2014/main" id="{A851ADFF-C5C2-B248-92BC-A1C4ED7B8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164" y="4529480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t0ph3r\Documents\CS 4700\assets\black_server.png">
            <a:extLst>
              <a:ext uri="{FF2B5EF4-FFF2-40B4-BE49-F238E27FC236}">
                <a16:creationId xmlns:a16="http://schemas.microsoft.com/office/drawing/2014/main" id="{C6CFA193-1CB5-424E-A71E-111E0DB28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028" y="1171571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C0C7E97-63B9-0B48-A9B5-AB404B728F6F}"/>
              </a:ext>
            </a:extLst>
          </p:cNvPr>
          <p:cNvCxnSpPr/>
          <p:nvPr/>
        </p:nvCxnSpPr>
        <p:spPr>
          <a:xfrm flipH="1">
            <a:off x="8881040" y="4166349"/>
            <a:ext cx="1001010" cy="26958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771B1CA-26E1-C749-A08E-6ED94B0832F3}"/>
              </a:ext>
            </a:extLst>
          </p:cNvPr>
          <p:cNvCxnSpPr/>
          <p:nvPr/>
        </p:nvCxnSpPr>
        <p:spPr>
          <a:xfrm flipV="1">
            <a:off x="8565835" y="4435933"/>
            <a:ext cx="154938" cy="81093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2AA0283-7A19-DC46-A576-F692D908E1AE}"/>
              </a:ext>
            </a:extLst>
          </p:cNvPr>
          <p:cNvCxnSpPr/>
          <p:nvPr/>
        </p:nvCxnSpPr>
        <p:spPr>
          <a:xfrm flipV="1">
            <a:off x="7417952" y="3540002"/>
            <a:ext cx="735740" cy="165902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B1A44C-474A-B543-815C-4ECA53EE9BF2}"/>
              </a:ext>
            </a:extLst>
          </p:cNvPr>
          <p:cNvCxnSpPr/>
          <p:nvPr/>
        </p:nvCxnSpPr>
        <p:spPr>
          <a:xfrm flipV="1">
            <a:off x="8300140" y="2378619"/>
            <a:ext cx="1025797" cy="8575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Users\t0ph3r\Documents\CS 4700\assets\Router.png">
            <a:extLst>
              <a:ext uri="{FF2B5EF4-FFF2-40B4-BE49-F238E27FC236}">
                <a16:creationId xmlns:a16="http://schemas.microsoft.com/office/drawing/2014/main" id="{5092BA2D-18BA-A14B-BEF1-BF22EE8E9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023" y="3151183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t0ph3r\Documents\CS 4700\assets\Router.png">
            <a:extLst>
              <a:ext uri="{FF2B5EF4-FFF2-40B4-BE49-F238E27FC236}">
                <a16:creationId xmlns:a16="http://schemas.microsoft.com/office/drawing/2014/main" id="{ACB7A6F5-32E3-8A46-BBAF-000CC804D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140" y="4044510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0BC34C5F-1589-6545-8C2D-63FD9CE89D77}"/>
              </a:ext>
            </a:extLst>
          </p:cNvPr>
          <p:cNvGrpSpPr/>
          <p:nvPr/>
        </p:nvGrpSpPr>
        <p:grpSpPr>
          <a:xfrm>
            <a:off x="7708795" y="1700155"/>
            <a:ext cx="889794" cy="374650"/>
            <a:chOff x="5026555" y="2142115"/>
            <a:chExt cx="889794" cy="374650"/>
          </a:xfrm>
        </p:grpSpPr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7D9DD325-1B59-2F4C-9FAB-D204205BD814}"/>
                </a:ext>
              </a:extLst>
            </p:cNvPr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" descr="C:\Users\t0ph3r\Documents\CS 4700\assets\cisco-switch-icon.png">
              <a:extLst>
                <a:ext uri="{FF2B5EF4-FFF2-40B4-BE49-F238E27FC236}">
                  <a16:creationId xmlns:a16="http://schemas.microsoft.com/office/drawing/2014/main" id="{592CA4A2-9398-FB41-85AE-687DC4FD8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32C06D-F928-1A48-A0EA-3940091CA8F8}"/>
              </a:ext>
            </a:extLst>
          </p:cNvPr>
          <p:cNvGrpSpPr/>
          <p:nvPr/>
        </p:nvGrpSpPr>
        <p:grpSpPr>
          <a:xfrm>
            <a:off x="8775953" y="2074805"/>
            <a:ext cx="889794" cy="374650"/>
            <a:chOff x="5026555" y="2142115"/>
            <a:chExt cx="889794" cy="374650"/>
          </a:xfrm>
        </p:grpSpPr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99C1F2E7-9812-8E40-95D7-3ECF86451C57}"/>
                </a:ext>
              </a:extLst>
            </p:cNvPr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3" descr="C:\Users\t0ph3r\Documents\CS 4700\assets\cisco-switch-icon.png">
              <a:extLst>
                <a:ext uri="{FF2B5EF4-FFF2-40B4-BE49-F238E27FC236}">
                  <a16:creationId xmlns:a16="http://schemas.microsoft.com/office/drawing/2014/main" id="{E6EE1472-311C-E640-8F3D-19B6FB7B3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7A4953-2AA3-0249-9F4C-A8CAD75ADB40}"/>
              </a:ext>
            </a:extLst>
          </p:cNvPr>
          <p:cNvGrpSpPr/>
          <p:nvPr/>
        </p:nvGrpSpPr>
        <p:grpSpPr>
          <a:xfrm>
            <a:off x="7830979" y="2310021"/>
            <a:ext cx="889794" cy="374650"/>
            <a:chOff x="5026555" y="2142115"/>
            <a:chExt cx="889794" cy="374650"/>
          </a:xfrm>
        </p:grpSpPr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CCEE053D-1C14-B54A-BA25-1B52ED7787E0}"/>
                </a:ext>
              </a:extLst>
            </p:cNvPr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3" descr="C:\Users\t0ph3r\Documents\CS 4700\assets\cisco-switch-icon.png">
              <a:extLst>
                <a:ext uri="{FF2B5EF4-FFF2-40B4-BE49-F238E27FC236}">
                  <a16:creationId xmlns:a16="http://schemas.microsoft.com/office/drawing/2014/main" id="{A25CE4AF-CA3B-504C-B175-56537B51CA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719513C-CDC9-9A40-AEEE-1439BC2BC16D}"/>
              </a:ext>
            </a:extLst>
          </p:cNvPr>
          <p:cNvGrpSpPr/>
          <p:nvPr/>
        </p:nvGrpSpPr>
        <p:grpSpPr>
          <a:xfrm>
            <a:off x="9460346" y="3312331"/>
            <a:ext cx="889794" cy="374650"/>
            <a:chOff x="5026555" y="2142115"/>
            <a:chExt cx="889794" cy="374650"/>
          </a:xfrm>
        </p:grpSpPr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9A365D0D-F7E1-5B44-BAF8-4AD5D5F67F26}"/>
                </a:ext>
              </a:extLst>
            </p:cNvPr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3" descr="C:\Users\t0ph3r\Documents\CS 4700\assets\cisco-switch-icon.png">
              <a:extLst>
                <a:ext uri="{FF2B5EF4-FFF2-40B4-BE49-F238E27FC236}">
                  <a16:creationId xmlns:a16="http://schemas.microsoft.com/office/drawing/2014/main" id="{1A6DFE72-A546-8040-9528-D9D98780E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E506998-4990-644A-9250-6E8CF3725721}"/>
              </a:ext>
            </a:extLst>
          </p:cNvPr>
          <p:cNvGrpSpPr/>
          <p:nvPr/>
        </p:nvGrpSpPr>
        <p:grpSpPr>
          <a:xfrm>
            <a:off x="10586331" y="3601200"/>
            <a:ext cx="889794" cy="374650"/>
            <a:chOff x="5026555" y="2142115"/>
            <a:chExt cx="889794" cy="374650"/>
          </a:xfrm>
        </p:grpSpPr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B456B6D4-6CB2-5945-AF6F-D6D53E0A2B7B}"/>
                </a:ext>
              </a:extLst>
            </p:cNvPr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3" descr="C:\Users\t0ph3r\Documents\CS 4700\assets\cisco-switch-icon.png">
              <a:extLst>
                <a:ext uri="{FF2B5EF4-FFF2-40B4-BE49-F238E27FC236}">
                  <a16:creationId xmlns:a16="http://schemas.microsoft.com/office/drawing/2014/main" id="{8D0D8E2A-5FB9-F74E-B96D-76134C632A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239882C-B9A6-BB47-A119-221B46B515FA}"/>
              </a:ext>
            </a:extLst>
          </p:cNvPr>
          <p:cNvGrpSpPr/>
          <p:nvPr/>
        </p:nvGrpSpPr>
        <p:grpSpPr>
          <a:xfrm>
            <a:off x="9620392" y="3890071"/>
            <a:ext cx="889794" cy="374650"/>
            <a:chOff x="5026555" y="2142115"/>
            <a:chExt cx="889794" cy="374650"/>
          </a:xfrm>
        </p:grpSpPr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0B494382-EDB2-B046-905A-6A593DD07ACE}"/>
                </a:ext>
              </a:extLst>
            </p:cNvPr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3" descr="C:\Users\t0ph3r\Documents\CS 4700\assets\cisco-switch-icon.png">
              <a:extLst>
                <a:ext uri="{FF2B5EF4-FFF2-40B4-BE49-F238E27FC236}">
                  <a16:creationId xmlns:a16="http://schemas.microsoft.com/office/drawing/2014/main" id="{C47E629D-CA1C-DD4F-9759-1F07EB2845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586F533-658E-A84D-BD58-31E8A0BF14F8}"/>
              </a:ext>
            </a:extLst>
          </p:cNvPr>
          <p:cNvGrpSpPr/>
          <p:nvPr/>
        </p:nvGrpSpPr>
        <p:grpSpPr>
          <a:xfrm>
            <a:off x="8120938" y="5241611"/>
            <a:ext cx="889794" cy="374650"/>
            <a:chOff x="5026555" y="2142115"/>
            <a:chExt cx="889794" cy="374650"/>
          </a:xfrm>
        </p:grpSpPr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B1A4C9B9-91C4-D14E-8EBC-0D3202114BC6}"/>
                </a:ext>
              </a:extLst>
            </p:cNvPr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3" descr="C:\Users\t0ph3r\Documents\CS 4700\assets\cisco-switch-icon.png">
              <a:extLst>
                <a:ext uri="{FF2B5EF4-FFF2-40B4-BE49-F238E27FC236}">
                  <a16:creationId xmlns:a16="http://schemas.microsoft.com/office/drawing/2014/main" id="{526E6A69-0656-DC4A-AB1D-6292B39668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A9F71DB-D414-A748-8F8A-4FAC4E5025B4}"/>
              </a:ext>
            </a:extLst>
          </p:cNvPr>
          <p:cNvGrpSpPr/>
          <p:nvPr/>
        </p:nvGrpSpPr>
        <p:grpSpPr>
          <a:xfrm>
            <a:off x="7046985" y="5657534"/>
            <a:ext cx="889794" cy="374650"/>
            <a:chOff x="5026555" y="2142115"/>
            <a:chExt cx="889794" cy="374650"/>
          </a:xfrm>
        </p:grpSpPr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2C6F2F36-2065-D949-9501-73159A82B075}"/>
                </a:ext>
              </a:extLst>
            </p:cNvPr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3" descr="C:\Users\t0ph3r\Documents\CS 4700\assets\cisco-switch-icon.png">
              <a:extLst>
                <a:ext uri="{FF2B5EF4-FFF2-40B4-BE49-F238E27FC236}">
                  <a16:creationId xmlns:a16="http://schemas.microsoft.com/office/drawing/2014/main" id="{2A561A88-A699-B749-8144-931096CA77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2C399EE-BD6E-F647-AA42-2EBA1FE07E6F}"/>
              </a:ext>
            </a:extLst>
          </p:cNvPr>
          <p:cNvGrpSpPr/>
          <p:nvPr/>
        </p:nvGrpSpPr>
        <p:grpSpPr>
          <a:xfrm>
            <a:off x="6968413" y="5054286"/>
            <a:ext cx="889794" cy="374650"/>
            <a:chOff x="5026555" y="2142115"/>
            <a:chExt cx="889794" cy="374650"/>
          </a:xfrm>
        </p:grpSpPr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38D16A8F-5721-AC4C-8A4F-4D007D25D080}"/>
                </a:ext>
              </a:extLst>
            </p:cNvPr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3" descr="C:\Users\t0ph3r\Documents\CS 4700\assets\cisco-switch-icon.png">
              <a:extLst>
                <a:ext uri="{FF2B5EF4-FFF2-40B4-BE49-F238E27FC236}">
                  <a16:creationId xmlns:a16="http://schemas.microsoft.com/office/drawing/2014/main" id="{E715154B-D7AF-E748-A94C-846F65251F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7BF13FA-51CF-2B48-B5C1-18DA058F7800}"/>
              </a:ext>
            </a:extLst>
          </p:cNvPr>
          <p:cNvGrpSpPr/>
          <p:nvPr/>
        </p:nvGrpSpPr>
        <p:grpSpPr>
          <a:xfrm flipH="1">
            <a:off x="6775295" y="2333848"/>
            <a:ext cx="1492852" cy="535897"/>
            <a:chOff x="1219200" y="4876799"/>
            <a:chExt cx="5181605" cy="1384995"/>
          </a:xfrm>
        </p:grpSpPr>
        <p:sp>
          <p:nvSpPr>
            <p:cNvPr id="64" name="Rectangular Callout 63">
              <a:extLst>
                <a:ext uri="{FF2B5EF4-FFF2-40B4-BE49-F238E27FC236}">
                  <a16:creationId xmlns:a16="http://schemas.microsoft.com/office/drawing/2014/main" id="{3736F547-81A4-DD48-9591-51BC405C31D9}"/>
                </a:ext>
              </a:extLst>
            </p:cNvPr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9C744F0-D80C-7F45-B7AA-F82AF21045E9}"/>
                </a:ext>
              </a:extLst>
            </p:cNvPr>
            <p:cNvSpPr txBox="1"/>
            <p:nvPr/>
          </p:nvSpPr>
          <p:spPr>
            <a:xfrm>
              <a:off x="1219203" y="4876799"/>
              <a:ext cx="5181602" cy="135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Routers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92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410B-FD73-E14B-A3F4-EA4DE013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Internet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380C0-A5A2-AB4B-AC43-8CEF6A01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0" y="4211041"/>
            <a:ext cx="8839200" cy="256567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Ad-hoc interconnection of networks</a:t>
            </a:r>
          </a:p>
          <a:p>
            <a:pPr lvl="1"/>
            <a:r>
              <a:rPr lang="en-US" sz="2000" dirty="0"/>
              <a:t>No organized topology</a:t>
            </a:r>
          </a:p>
          <a:p>
            <a:pPr lvl="1"/>
            <a:r>
              <a:rPr lang="en-US" sz="2000" dirty="0"/>
              <a:t>Vastly different technologies, link capacities</a:t>
            </a:r>
          </a:p>
          <a:p>
            <a:r>
              <a:rPr lang="en-US" sz="2400" dirty="0"/>
              <a:t>Packets travel end-to-end by hopping through networks</a:t>
            </a:r>
          </a:p>
          <a:p>
            <a:pPr lvl="1"/>
            <a:r>
              <a:rPr lang="en-US" sz="2100" dirty="0"/>
              <a:t>Routers “peer” (connect) different networks</a:t>
            </a:r>
          </a:p>
          <a:p>
            <a:pPr lvl="1"/>
            <a:r>
              <a:rPr lang="en-US" sz="2100" dirty="0"/>
              <a:t>Different packets may take different routes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9A63C959-813B-D44E-8609-AB4EDF2EAC4E}"/>
              </a:ext>
            </a:extLst>
          </p:cNvPr>
          <p:cNvSpPr/>
          <p:nvPr/>
        </p:nvSpPr>
        <p:spPr>
          <a:xfrm>
            <a:off x="2486347" y="1636398"/>
            <a:ext cx="2162855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9DCF767-C6DD-324E-B2CB-7B346AC6AE10}"/>
              </a:ext>
            </a:extLst>
          </p:cNvPr>
          <p:cNvSpPr/>
          <p:nvPr/>
        </p:nvSpPr>
        <p:spPr>
          <a:xfrm>
            <a:off x="5296462" y="1636398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CA2429D2-5AF0-004D-925B-0987F8C46259}"/>
              </a:ext>
            </a:extLst>
          </p:cNvPr>
          <p:cNvSpPr/>
          <p:nvPr/>
        </p:nvSpPr>
        <p:spPr>
          <a:xfrm>
            <a:off x="3567774" y="2886464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BE199DA-27FD-C146-9530-9BDE50A2EAE5}"/>
              </a:ext>
            </a:extLst>
          </p:cNvPr>
          <p:cNvSpPr/>
          <p:nvPr/>
        </p:nvSpPr>
        <p:spPr>
          <a:xfrm>
            <a:off x="7245029" y="2714814"/>
            <a:ext cx="2162855" cy="1078416"/>
          </a:xfrm>
          <a:prstGeom prst="cloud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9A6330-3382-1045-BE18-205781398F45}"/>
              </a:ext>
            </a:extLst>
          </p:cNvPr>
          <p:cNvCxnSpPr/>
          <p:nvPr/>
        </p:nvCxnSpPr>
        <p:spPr>
          <a:xfrm>
            <a:off x="3343723" y="2552963"/>
            <a:ext cx="611643" cy="7010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FABDA3-1A38-274A-87F9-E775E0F7172D}"/>
              </a:ext>
            </a:extLst>
          </p:cNvPr>
          <p:cNvCxnSpPr/>
          <p:nvPr/>
        </p:nvCxnSpPr>
        <p:spPr>
          <a:xfrm flipV="1">
            <a:off x="4649201" y="1983837"/>
            <a:ext cx="851556" cy="48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B2E6C0-BA36-0247-A28F-0AF7FF211CC1}"/>
              </a:ext>
            </a:extLst>
          </p:cNvPr>
          <p:cNvCxnSpPr/>
          <p:nvPr/>
        </p:nvCxnSpPr>
        <p:spPr>
          <a:xfrm flipV="1">
            <a:off x="5286414" y="2552963"/>
            <a:ext cx="648477" cy="4523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E9AD31-E92A-5349-A366-AB6EDA83AEF0}"/>
              </a:ext>
            </a:extLst>
          </p:cNvPr>
          <p:cNvCxnSpPr/>
          <p:nvPr/>
        </p:nvCxnSpPr>
        <p:spPr>
          <a:xfrm>
            <a:off x="7245029" y="2432483"/>
            <a:ext cx="446604" cy="5728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t0ph3r\Documents\CS 4700\assets\Router.png">
            <a:extLst>
              <a:ext uri="{FF2B5EF4-FFF2-40B4-BE49-F238E27FC236}">
                <a16:creationId xmlns:a16="http://schemas.microsoft.com/office/drawing/2014/main" id="{2B3F068B-1929-FF48-84CB-49C5EB5AF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418" y="2339918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>
            <a:extLst>
              <a:ext uri="{FF2B5EF4-FFF2-40B4-BE49-F238E27FC236}">
                <a16:creationId xmlns:a16="http://schemas.microsoft.com/office/drawing/2014/main" id="{603950D0-E11C-344F-A1F7-E3CE50FD7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932" y="3056537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>
            <a:extLst>
              <a:ext uri="{FF2B5EF4-FFF2-40B4-BE49-F238E27FC236}">
                <a16:creationId xmlns:a16="http://schemas.microsoft.com/office/drawing/2014/main" id="{E95F18CE-9AD3-2E45-B8C1-03C7B27F9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147" y="2843491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0ph3r\Documents\CS 4700\assets\Router.png">
            <a:extLst>
              <a:ext uri="{FF2B5EF4-FFF2-40B4-BE49-F238E27FC236}">
                <a16:creationId xmlns:a16="http://schemas.microsoft.com/office/drawing/2014/main" id="{AB369AB9-1494-AE4B-96CD-3932BD8DE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237" y="1770792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>
            <a:extLst>
              <a:ext uri="{FF2B5EF4-FFF2-40B4-BE49-F238E27FC236}">
                <a16:creationId xmlns:a16="http://schemas.microsoft.com/office/drawing/2014/main" id="{34B1D596-9E31-1C48-BA99-948AD2283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414" y="1714959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0ph3r\Documents\CS 4700\assets\Router.png">
            <a:extLst>
              <a:ext uri="{FF2B5EF4-FFF2-40B4-BE49-F238E27FC236}">
                <a16:creationId xmlns:a16="http://schemas.microsoft.com/office/drawing/2014/main" id="{82989EBB-BDBE-4D4A-B521-E141D1B17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19" y="2293450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0ph3r\Documents\CS 4700\assets\Router.png">
            <a:extLst>
              <a:ext uri="{FF2B5EF4-FFF2-40B4-BE49-F238E27FC236}">
                <a16:creationId xmlns:a16="http://schemas.microsoft.com/office/drawing/2014/main" id="{AEC44746-DEE1-5E48-92C5-F601A9058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023" y="2122598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0ph3r\Documents\CS 4700\assets\Router.png">
            <a:extLst>
              <a:ext uri="{FF2B5EF4-FFF2-40B4-BE49-F238E27FC236}">
                <a16:creationId xmlns:a16="http://schemas.microsoft.com/office/drawing/2014/main" id="{B27BDEC9-ABA8-3949-94E7-526A6F0D4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328" y="2792296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3741DA3-ADC9-F14D-8E00-DE3C13B6CC55}"/>
              </a:ext>
            </a:extLst>
          </p:cNvPr>
          <p:cNvSpPr txBox="1"/>
          <p:nvPr/>
        </p:nvSpPr>
        <p:spPr>
          <a:xfrm>
            <a:off x="3955365" y="3425672"/>
            <a:ext cx="1409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Network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3F92DE-C591-8442-ADA7-D0D288BE8D8B}"/>
              </a:ext>
            </a:extLst>
          </p:cNvPr>
          <p:cNvSpPr txBox="1"/>
          <p:nvPr/>
        </p:nvSpPr>
        <p:spPr>
          <a:xfrm>
            <a:off x="2636877" y="1881545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Network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17E940-D94C-1844-864B-CA03C03E7CDE}"/>
              </a:ext>
            </a:extLst>
          </p:cNvPr>
          <p:cNvSpPr txBox="1"/>
          <p:nvPr/>
        </p:nvSpPr>
        <p:spPr>
          <a:xfrm>
            <a:off x="6009024" y="1740940"/>
            <a:ext cx="1409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Network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76E2E8-BEE7-FE4F-9D9D-5B04CE2A36E9}"/>
              </a:ext>
            </a:extLst>
          </p:cNvPr>
          <p:cNvSpPr txBox="1"/>
          <p:nvPr/>
        </p:nvSpPr>
        <p:spPr>
          <a:xfrm>
            <a:off x="7624655" y="3233238"/>
            <a:ext cx="1409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Network 4</a:t>
            </a:r>
          </a:p>
        </p:txBody>
      </p:sp>
      <p:pic>
        <p:nvPicPr>
          <p:cNvPr id="25" name="Picture 2" descr="C:\Users\t0ph3r\Documents\CS 4700\assets\black_server.png">
            <a:extLst>
              <a:ext uri="{FF2B5EF4-FFF2-40B4-BE49-F238E27FC236}">
                <a16:creationId xmlns:a16="http://schemas.microsoft.com/office/drawing/2014/main" id="{C44ECB35-E598-F643-8F4D-05E87168E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521" y="1626338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t0ph3r\Documents\CS 4700\assets\black_server.png">
            <a:extLst>
              <a:ext uri="{FF2B5EF4-FFF2-40B4-BE49-F238E27FC236}">
                <a16:creationId xmlns:a16="http://schemas.microsoft.com/office/drawing/2014/main" id="{0C0CF8BB-6A9E-F84D-A1B2-BEDA6FEB6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384" y="3269582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Freeform 26">
            <a:extLst>
              <a:ext uri="{FF2B5EF4-FFF2-40B4-BE49-F238E27FC236}">
                <a16:creationId xmlns:a16="http://schemas.microsoft.com/office/drawing/2014/main" id="{0D6C44DE-F5C9-2F42-AEC6-FAD60936F912}"/>
              </a:ext>
            </a:extLst>
          </p:cNvPr>
          <p:cNvSpPr/>
          <p:nvPr/>
        </p:nvSpPr>
        <p:spPr>
          <a:xfrm>
            <a:off x="2498355" y="1920017"/>
            <a:ext cx="6672106" cy="1426866"/>
          </a:xfrm>
          <a:custGeom>
            <a:avLst/>
            <a:gdLst>
              <a:gd name="connsiteX0" fmla="*/ 0 w 6672106"/>
              <a:gd name="connsiteY0" fmla="*/ 120580 h 1426866"/>
              <a:gd name="connsiteX1" fmla="*/ 120580 w 6672106"/>
              <a:gd name="connsiteY1" fmla="*/ 130628 h 1426866"/>
              <a:gd name="connsiteX2" fmla="*/ 150725 w 6672106"/>
              <a:gd name="connsiteY2" fmla="*/ 140677 h 1426866"/>
              <a:gd name="connsiteX3" fmla="*/ 592853 w 6672106"/>
              <a:gd name="connsiteY3" fmla="*/ 160773 h 1426866"/>
              <a:gd name="connsiteX4" fmla="*/ 984739 w 6672106"/>
              <a:gd name="connsiteY4" fmla="*/ 150725 h 1426866"/>
              <a:gd name="connsiteX5" fmla="*/ 1034980 w 6672106"/>
              <a:gd name="connsiteY5" fmla="*/ 140677 h 1426866"/>
              <a:gd name="connsiteX6" fmla="*/ 1105319 w 6672106"/>
              <a:gd name="connsiteY6" fmla="*/ 130628 h 1426866"/>
              <a:gd name="connsiteX7" fmla="*/ 1266092 w 6672106"/>
              <a:gd name="connsiteY7" fmla="*/ 120580 h 1426866"/>
              <a:gd name="connsiteX8" fmla="*/ 2080009 w 6672106"/>
              <a:gd name="connsiteY8" fmla="*/ 120580 h 1426866"/>
              <a:gd name="connsiteX9" fmla="*/ 2140299 w 6672106"/>
              <a:gd name="connsiteY9" fmla="*/ 110532 h 1426866"/>
              <a:gd name="connsiteX10" fmla="*/ 2532185 w 6672106"/>
              <a:gd name="connsiteY10" fmla="*/ 90435 h 1426866"/>
              <a:gd name="connsiteX11" fmla="*/ 2582427 w 6672106"/>
              <a:gd name="connsiteY11" fmla="*/ 80387 h 1426866"/>
              <a:gd name="connsiteX12" fmla="*/ 2662813 w 6672106"/>
              <a:gd name="connsiteY12" fmla="*/ 60290 h 1426866"/>
              <a:gd name="connsiteX13" fmla="*/ 2692958 w 6672106"/>
              <a:gd name="connsiteY13" fmla="*/ 40193 h 1426866"/>
              <a:gd name="connsiteX14" fmla="*/ 2723103 w 6672106"/>
              <a:gd name="connsiteY14" fmla="*/ 30145 h 1426866"/>
              <a:gd name="connsiteX15" fmla="*/ 2903974 w 6672106"/>
              <a:gd name="connsiteY15" fmla="*/ 0 h 1426866"/>
              <a:gd name="connsiteX16" fmla="*/ 3526972 w 6672106"/>
              <a:gd name="connsiteY16" fmla="*/ 10048 h 1426866"/>
              <a:gd name="connsiteX17" fmla="*/ 3969099 w 6672106"/>
              <a:gd name="connsiteY17" fmla="*/ 20096 h 1426866"/>
              <a:gd name="connsiteX18" fmla="*/ 4009292 w 6672106"/>
              <a:gd name="connsiteY18" fmla="*/ 30145 h 1426866"/>
              <a:gd name="connsiteX19" fmla="*/ 4069583 w 6672106"/>
              <a:gd name="connsiteY19" fmla="*/ 40193 h 1426866"/>
              <a:gd name="connsiteX20" fmla="*/ 4109776 w 6672106"/>
              <a:gd name="connsiteY20" fmla="*/ 50241 h 1426866"/>
              <a:gd name="connsiteX21" fmla="*/ 4240405 w 6672106"/>
              <a:gd name="connsiteY21" fmla="*/ 70338 h 1426866"/>
              <a:gd name="connsiteX22" fmla="*/ 4310743 w 6672106"/>
              <a:gd name="connsiteY22" fmla="*/ 100483 h 1426866"/>
              <a:gd name="connsiteX23" fmla="*/ 4340888 w 6672106"/>
              <a:gd name="connsiteY23" fmla="*/ 110532 h 1426866"/>
              <a:gd name="connsiteX24" fmla="*/ 4401178 w 6672106"/>
              <a:gd name="connsiteY24" fmla="*/ 140677 h 1426866"/>
              <a:gd name="connsiteX25" fmla="*/ 4481565 w 6672106"/>
              <a:gd name="connsiteY25" fmla="*/ 190918 h 1426866"/>
              <a:gd name="connsiteX26" fmla="*/ 4521758 w 6672106"/>
              <a:gd name="connsiteY26" fmla="*/ 221063 h 1426866"/>
              <a:gd name="connsiteX27" fmla="*/ 4612194 w 6672106"/>
              <a:gd name="connsiteY27" fmla="*/ 271305 h 1426866"/>
              <a:gd name="connsiteX28" fmla="*/ 4642339 w 6672106"/>
              <a:gd name="connsiteY28" fmla="*/ 291402 h 1426866"/>
              <a:gd name="connsiteX29" fmla="*/ 4732774 w 6672106"/>
              <a:gd name="connsiteY29" fmla="*/ 321547 h 1426866"/>
              <a:gd name="connsiteX30" fmla="*/ 4793064 w 6672106"/>
              <a:gd name="connsiteY30" fmla="*/ 351692 h 1426866"/>
              <a:gd name="connsiteX31" fmla="*/ 4823209 w 6672106"/>
              <a:gd name="connsiteY31" fmla="*/ 371789 h 1426866"/>
              <a:gd name="connsiteX32" fmla="*/ 4853354 w 6672106"/>
              <a:gd name="connsiteY32" fmla="*/ 411982 h 1426866"/>
              <a:gd name="connsiteX33" fmla="*/ 4903596 w 6672106"/>
              <a:gd name="connsiteY33" fmla="*/ 482321 h 1426866"/>
              <a:gd name="connsiteX34" fmla="*/ 4943789 w 6672106"/>
              <a:gd name="connsiteY34" fmla="*/ 522514 h 1426866"/>
              <a:gd name="connsiteX35" fmla="*/ 5004079 w 6672106"/>
              <a:gd name="connsiteY35" fmla="*/ 602901 h 1426866"/>
              <a:gd name="connsiteX36" fmla="*/ 5014128 w 6672106"/>
              <a:gd name="connsiteY36" fmla="*/ 633046 h 1426866"/>
              <a:gd name="connsiteX37" fmla="*/ 5064369 w 6672106"/>
              <a:gd name="connsiteY37" fmla="*/ 703384 h 1426866"/>
              <a:gd name="connsiteX38" fmla="*/ 5084466 w 6672106"/>
              <a:gd name="connsiteY38" fmla="*/ 743578 h 1426866"/>
              <a:gd name="connsiteX39" fmla="*/ 5104563 w 6672106"/>
              <a:gd name="connsiteY39" fmla="*/ 773723 h 1426866"/>
              <a:gd name="connsiteX40" fmla="*/ 5124660 w 6672106"/>
              <a:gd name="connsiteY40" fmla="*/ 834013 h 1426866"/>
              <a:gd name="connsiteX41" fmla="*/ 5134708 w 6672106"/>
              <a:gd name="connsiteY41" fmla="*/ 874206 h 1426866"/>
              <a:gd name="connsiteX42" fmla="*/ 5154805 w 6672106"/>
              <a:gd name="connsiteY42" fmla="*/ 934496 h 1426866"/>
              <a:gd name="connsiteX43" fmla="*/ 5245240 w 6672106"/>
              <a:gd name="connsiteY43" fmla="*/ 1034980 h 1426866"/>
              <a:gd name="connsiteX44" fmla="*/ 5275385 w 6672106"/>
              <a:gd name="connsiteY44" fmla="*/ 1065125 h 1426866"/>
              <a:gd name="connsiteX45" fmla="*/ 5345723 w 6672106"/>
              <a:gd name="connsiteY45" fmla="*/ 1105318 h 1426866"/>
              <a:gd name="connsiteX46" fmla="*/ 5385917 w 6672106"/>
              <a:gd name="connsiteY46" fmla="*/ 1135463 h 1426866"/>
              <a:gd name="connsiteX47" fmla="*/ 5426110 w 6672106"/>
              <a:gd name="connsiteY47" fmla="*/ 1145512 h 1426866"/>
              <a:gd name="connsiteX48" fmla="*/ 5486400 w 6672106"/>
              <a:gd name="connsiteY48" fmla="*/ 1165608 h 1426866"/>
              <a:gd name="connsiteX49" fmla="*/ 5516545 w 6672106"/>
              <a:gd name="connsiteY49" fmla="*/ 1175657 h 1426866"/>
              <a:gd name="connsiteX50" fmla="*/ 5586884 w 6672106"/>
              <a:gd name="connsiteY50" fmla="*/ 1185705 h 1426866"/>
              <a:gd name="connsiteX51" fmla="*/ 5617029 w 6672106"/>
              <a:gd name="connsiteY51" fmla="*/ 1195754 h 1426866"/>
              <a:gd name="connsiteX52" fmla="*/ 5707464 w 6672106"/>
              <a:gd name="connsiteY52" fmla="*/ 1215850 h 1426866"/>
              <a:gd name="connsiteX53" fmla="*/ 5767754 w 6672106"/>
              <a:gd name="connsiteY53" fmla="*/ 1225899 h 1426866"/>
              <a:gd name="connsiteX54" fmla="*/ 5828044 w 6672106"/>
              <a:gd name="connsiteY54" fmla="*/ 1245995 h 1426866"/>
              <a:gd name="connsiteX55" fmla="*/ 5868238 w 6672106"/>
              <a:gd name="connsiteY55" fmla="*/ 1256044 h 1426866"/>
              <a:gd name="connsiteX56" fmla="*/ 5918479 w 6672106"/>
              <a:gd name="connsiteY56" fmla="*/ 1276140 h 1426866"/>
              <a:gd name="connsiteX57" fmla="*/ 6018963 w 6672106"/>
              <a:gd name="connsiteY57" fmla="*/ 1286189 h 1426866"/>
              <a:gd name="connsiteX58" fmla="*/ 6240027 w 6672106"/>
              <a:gd name="connsiteY58" fmla="*/ 1306285 h 1426866"/>
              <a:gd name="connsiteX59" fmla="*/ 6310365 w 6672106"/>
              <a:gd name="connsiteY59" fmla="*/ 1316334 h 1426866"/>
              <a:gd name="connsiteX60" fmla="*/ 6380703 w 6672106"/>
              <a:gd name="connsiteY60" fmla="*/ 1336430 h 1426866"/>
              <a:gd name="connsiteX61" fmla="*/ 6481187 w 6672106"/>
              <a:gd name="connsiteY61" fmla="*/ 1346479 h 1426866"/>
              <a:gd name="connsiteX62" fmla="*/ 6531429 w 6672106"/>
              <a:gd name="connsiteY62" fmla="*/ 1356527 h 1426866"/>
              <a:gd name="connsiteX63" fmla="*/ 6591719 w 6672106"/>
              <a:gd name="connsiteY63" fmla="*/ 1376624 h 1426866"/>
              <a:gd name="connsiteX64" fmla="*/ 6621864 w 6672106"/>
              <a:gd name="connsiteY64" fmla="*/ 1396721 h 1426866"/>
              <a:gd name="connsiteX65" fmla="*/ 6672106 w 6672106"/>
              <a:gd name="connsiteY65" fmla="*/ 1426866 h 142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672106" h="1426866">
                <a:moveTo>
                  <a:pt x="0" y="120580"/>
                </a:moveTo>
                <a:cubicBezTo>
                  <a:pt x="40193" y="123929"/>
                  <a:pt x="80601" y="125297"/>
                  <a:pt x="120580" y="130628"/>
                </a:cubicBezTo>
                <a:cubicBezTo>
                  <a:pt x="131079" y="132028"/>
                  <a:pt x="140177" y="139718"/>
                  <a:pt x="150725" y="140677"/>
                </a:cubicBezTo>
                <a:cubicBezTo>
                  <a:pt x="218854" y="146871"/>
                  <a:pt x="549489" y="159039"/>
                  <a:pt x="592853" y="160773"/>
                </a:cubicBezTo>
                <a:lnTo>
                  <a:pt x="984739" y="150725"/>
                </a:lnTo>
                <a:cubicBezTo>
                  <a:pt x="1001800" y="149950"/>
                  <a:pt x="1018134" y="143485"/>
                  <a:pt x="1034980" y="140677"/>
                </a:cubicBezTo>
                <a:cubicBezTo>
                  <a:pt x="1058342" y="136783"/>
                  <a:pt x="1081724" y="132680"/>
                  <a:pt x="1105319" y="130628"/>
                </a:cubicBezTo>
                <a:cubicBezTo>
                  <a:pt x="1158813" y="125976"/>
                  <a:pt x="1212501" y="123929"/>
                  <a:pt x="1266092" y="120580"/>
                </a:cubicBezTo>
                <a:cubicBezTo>
                  <a:pt x="1653049" y="128813"/>
                  <a:pt x="1725120" y="138324"/>
                  <a:pt x="2080009" y="120580"/>
                </a:cubicBezTo>
                <a:cubicBezTo>
                  <a:pt x="2100357" y="119563"/>
                  <a:pt x="2120002" y="112297"/>
                  <a:pt x="2140299" y="110532"/>
                </a:cubicBezTo>
                <a:cubicBezTo>
                  <a:pt x="2219073" y="103682"/>
                  <a:pt x="2468408" y="93334"/>
                  <a:pt x="2532185" y="90435"/>
                </a:cubicBezTo>
                <a:cubicBezTo>
                  <a:pt x="2548932" y="87086"/>
                  <a:pt x="2565785" y="84227"/>
                  <a:pt x="2582427" y="80387"/>
                </a:cubicBezTo>
                <a:cubicBezTo>
                  <a:pt x="2609340" y="74176"/>
                  <a:pt x="2662813" y="60290"/>
                  <a:pt x="2662813" y="60290"/>
                </a:cubicBezTo>
                <a:cubicBezTo>
                  <a:pt x="2672861" y="53591"/>
                  <a:pt x="2682156" y="45594"/>
                  <a:pt x="2692958" y="40193"/>
                </a:cubicBezTo>
                <a:cubicBezTo>
                  <a:pt x="2702432" y="35456"/>
                  <a:pt x="2712884" y="32932"/>
                  <a:pt x="2723103" y="30145"/>
                </a:cubicBezTo>
                <a:cubicBezTo>
                  <a:pt x="2821275" y="3371"/>
                  <a:pt x="2794131" y="10984"/>
                  <a:pt x="2903974" y="0"/>
                </a:cubicBezTo>
                <a:lnTo>
                  <a:pt x="3526972" y="10048"/>
                </a:lnTo>
                <a:lnTo>
                  <a:pt x="3969099" y="20096"/>
                </a:lnTo>
                <a:cubicBezTo>
                  <a:pt x="3982897" y="20671"/>
                  <a:pt x="3995750" y="27437"/>
                  <a:pt x="4009292" y="30145"/>
                </a:cubicBezTo>
                <a:cubicBezTo>
                  <a:pt x="4029271" y="34141"/>
                  <a:pt x="4049604" y="36197"/>
                  <a:pt x="4069583" y="40193"/>
                </a:cubicBezTo>
                <a:cubicBezTo>
                  <a:pt x="4083125" y="42901"/>
                  <a:pt x="4096154" y="47971"/>
                  <a:pt x="4109776" y="50241"/>
                </a:cubicBezTo>
                <a:cubicBezTo>
                  <a:pt x="4182970" y="62440"/>
                  <a:pt x="4178950" y="54974"/>
                  <a:pt x="4240405" y="70338"/>
                </a:cubicBezTo>
                <a:cubicBezTo>
                  <a:pt x="4278102" y="79762"/>
                  <a:pt x="4270493" y="83233"/>
                  <a:pt x="4310743" y="100483"/>
                </a:cubicBezTo>
                <a:cubicBezTo>
                  <a:pt x="4320479" y="104655"/>
                  <a:pt x="4331414" y="105795"/>
                  <a:pt x="4340888" y="110532"/>
                </a:cubicBezTo>
                <a:cubicBezTo>
                  <a:pt x="4418804" y="149490"/>
                  <a:pt x="4325407" y="115418"/>
                  <a:pt x="4401178" y="140677"/>
                </a:cubicBezTo>
                <a:cubicBezTo>
                  <a:pt x="4515051" y="226080"/>
                  <a:pt x="4371212" y="121948"/>
                  <a:pt x="4481565" y="190918"/>
                </a:cubicBezTo>
                <a:cubicBezTo>
                  <a:pt x="4495767" y="199794"/>
                  <a:pt x="4507824" y="211773"/>
                  <a:pt x="4521758" y="221063"/>
                </a:cubicBezTo>
                <a:cubicBezTo>
                  <a:pt x="4597072" y="271272"/>
                  <a:pt x="4545154" y="232996"/>
                  <a:pt x="4612194" y="271305"/>
                </a:cubicBezTo>
                <a:cubicBezTo>
                  <a:pt x="4622679" y="277297"/>
                  <a:pt x="4631191" y="286757"/>
                  <a:pt x="4642339" y="291402"/>
                </a:cubicBezTo>
                <a:cubicBezTo>
                  <a:pt x="4671670" y="303623"/>
                  <a:pt x="4706335" y="303921"/>
                  <a:pt x="4732774" y="321547"/>
                </a:cubicBezTo>
                <a:cubicBezTo>
                  <a:pt x="4771732" y="347519"/>
                  <a:pt x="4751462" y="337825"/>
                  <a:pt x="4793064" y="351692"/>
                </a:cubicBezTo>
                <a:cubicBezTo>
                  <a:pt x="4803112" y="358391"/>
                  <a:pt x="4814670" y="363250"/>
                  <a:pt x="4823209" y="371789"/>
                </a:cubicBezTo>
                <a:cubicBezTo>
                  <a:pt x="4835051" y="383631"/>
                  <a:pt x="4843620" y="398354"/>
                  <a:pt x="4853354" y="411982"/>
                </a:cubicBezTo>
                <a:cubicBezTo>
                  <a:pt x="4874194" y="441157"/>
                  <a:pt x="4878058" y="453135"/>
                  <a:pt x="4903596" y="482321"/>
                </a:cubicBezTo>
                <a:cubicBezTo>
                  <a:pt x="4916073" y="496580"/>
                  <a:pt x="4931659" y="507958"/>
                  <a:pt x="4943789" y="522514"/>
                </a:cubicBezTo>
                <a:cubicBezTo>
                  <a:pt x="4965232" y="548245"/>
                  <a:pt x="5004079" y="602901"/>
                  <a:pt x="5004079" y="602901"/>
                </a:cubicBezTo>
                <a:cubicBezTo>
                  <a:pt x="5007429" y="612949"/>
                  <a:pt x="5009391" y="623572"/>
                  <a:pt x="5014128" y="633046"/>
                </a:cubicBezTo>
                <a:cubicBezTo>
                  <a:pt x="5024761" y="654312"/>
                  <a:pt x="5052983" y="685166"/>
                  <a:pt x="5064369" y="703384"/>
                </a:cubicBezTo>
                <a:cubicBezTo>
                  <a:pt x="5072308" y="716087"/>
                  <a:pt x="5077034" y="730572"/>
                  <a:pt x="5084466" y="743578"/>
                </a:cubicBezTo>
                <a:cubicBezTo>
                  <a:pt x="5090458" y="754063"/>
                  <a:pt x="5097864" y="763675"/>
                  <a:pt x="5104563" y="773723"/>
                </a:cubicBezTo>
                <a:cubicBezTo>
                  <a:pt x="5111262" y="793820"/>
                  <a:pt x="5119522" y="813462"/>
                  <a:pt x="5124660" y="834013"/>
                </a:cubicBezTo>
                <a:cubicBezTo>
                  <a:pt x="5128009" y="847411"/>
                  <a:pt x="5130740" y="860978"/>
                  <a:pt x="5134708" y="874206"/>
                </a:cubicBezTo>
                <a:cubicBezTo>
                  <a:pt x="5140795" y="894496"/>
                  <a:pt x="5142095" y="917549"/>
                  <a:pt x="5154805" y="934496"/>
                </a:cubicBezTo>
                <a:cubicBezTo>
                  <a:pt x="5202002" y="997427"/>
                  <a:pt x="5173108" y="962848"/>
                  <a:pt x="5245240" y="1034980"/>
                </a:cubicBezTo>
                <a:cubicBezTo>
                  <a:pt x="5255288" y="1045028"/>
                  <a:pt x="5262675" y="1058770"/>
                  <a:pt x="5275385" y="1065125"/>
                </a:cubicBezTo>
                <a:cubicBezTo>
                  <a:pt x="5314632" y="1084749"/>
                  <a:pt x="5312585" y="1081649"/>
                  <a:pt x="5345723" y="1105318"/>
                </a:cubicBezTo>
                <a:cubicBezTo>
                  <a:pt x="5359351" y="1115052"/>
                  <a:pt x="5370938" y="1127973"/>
                  <a:pt x="5385917" y="1135463"/>
                </a:cubicBezTo>
                <a:cubicBezTo>
                  <a:pt x="5398269" y="1141639"/>
                  <a:pt x="5412882" y="1141544"/>
                  <a:pt x="5426110" y="1145512"/>
                </a:cubicBezTo>
                <a:cubicBezTo>
                  <a:pt x="5446400" y="1151599"/>
                  <a:pt x="5466303" y="1158909"/>
                  <a:pt x="5486400" y="1165608"/>
                </a:cubicBezTo>
                <a:cubicBezTo>
                  <a:pt x="5496448" y="1168957"/>
                  <a:pt x="5506060" y="1174159"/>
                  <a:pt x="5516545" y="1175657"/>
                </a:cubicBezTo>
                <a:lnTo>
                  <a:pt x="5586884" y="1185705"/>
                </a:lnTo>
                <a:cubicBezTo>
                  <a:pt x="5596932" y="1189055"/>
                  <a:pt x="5606845" y="1192844"/>
                  <a:pt x="5617029" y="1195754"/>
                </a:cubicBezTo>
                <a:cubicBezTo>
                  <a:pt x="5645253" y="1203818"/>
                  <a:pt x="5678974" y="1210670"/>
                  <a:pt x="5707464" y="1215850"/>
                </a:cubicBezTo>
                <a:cubicBezTo>
                  <a:pt x="5727509" y="1219495"/>
                  <a:pt x="5747988" y="1220958"/>
                  <a:pt x="5767754" y="1225899"/>
                </a:cubicBezTo>
                <a:cubicBezTo>
                  <a:pt x="5788305" y="1231037"/>
                  <a:pt x="5807754" y="1239908"/>
                  <a:pt x="5828044" y="1245995"/>
                </a:cubicBezTo>
                <a:cubicBezTo>
                  <a:pt x="5841272" y="1249963"/>
                  <a:pt x="5855136" y="1251677"/>
                  <a:pt x="5868238" y="1256044"/>
                </a:cubicBezTo>
                <a:cubicBezTo>
                  <a:pt x="5885349" y="1261748"/>
                  <a:pt x="5900792" y="1272603"/>
                  <a:pt x="5918479" y="1276140"/>
                </a:cubicBezTo>
                <a:cubicBezTo>
                  <a:pt x="5951487" y="1282742"/>
                  <a:pt x="5985468" y="1282839"/>
                  <a:pt x="6018963" y="1286189"/>
                </a:cubicBezTo>
                <a:cubicBezTo>
                  <a:pt x="6112739" y="1317447"/>
                  <a:pt x="6019438" y="1289316"/>
                  <a:pt x="6240027" y="1306285"/>
                </a:cubicBezTo>
                <a:cubicBezTo>
                  <a:pt x="6263641" y="1308102"/>
                  <a:pt x="6286919" y="1312984"/>
                  <a:pt x="6310365" y="1316334"/>
                </a:cubicBezTo>
                <a:cubicBezTo>
                  <a:pt x="6331838" y="1323492"/>
                  <a:pt x="6358623" y="1333276"/>
                  <a:pt x="6380703" y="1336430"/>
                </a:cubicBezTo>
                <a:cubicBezTo>
                  <a:pt x="6414026" y="1341191"/>
                  <a:pt x="6447821" y="1342030"/>
                  <a:pt x="6481187" y="1346479"/>
                </a:cubicBezTo>
                <a:cubicBezTo>
                  <a:pt x="6498116" y="1348736"/>
                  <a:pt x="6514952" y="1352033"/>
                  <a:pt x="6531429" y="1356527"/>
                </a:cubicBezTo>
                <a:cubicBezTo>
                  <a:pt x="6551866" y="1362101"/>
                  <a:pt x="6591719" y="1376624"/>
                  <a:pt x="6591719" y="1376624"/>
                </a:cubicBezTo>
                <a:cubicBezTo>
                  <a:pt x="6601767" y="1383323"/>
                  <a:pt x="6611379" y="1390729"/>
                  <a:pt x="6621864" y="1396721"/>
                </a:cubicBezTo>
                <a:cubicBezTo>
                  <a:pt x="6673700" y="1426342"/>
                  <a:pt x="6649123" y="1403883"/>
                  <a:pt x="6672106" y="1426866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9D14738-6318-C04C-B205-DCAACCFA46F3}"/>
              </a:ext>
            </a:extLst>
          </p:cNvPr>
          <p:cNvSpPr/>
          <p:nvPr/>
        </p:nvSpPr>
        <p:spPr>
          <a:xfrm>
            <a:off x="2488307" y="2120984"/>
            <a:ext cx="6782637" cy="1417916"/>
          </a:xfrm>
          <a:custGeom>
            <a:avLst/>
            <a:gdLst>
              <a:gd name="connsiteX0" fmla="*/ 0 w 6782637"/>
              <a:gd name="connsiteY0" fmla="*/ 0 h 1417916"/>
              <a:gd name="connsiteX1" fmla="*/ 50242 w 6782637"/>
              <a:gd name="connsiteY1" fmla="*/ 20096 h 1417916"/>
              <a:gd name="connsiteX2" fmla="*/ 80387 w 6782637"/>
              <a:gd name="connsiteY2" fmla="*/ 40193 h 1417916"/>
              <a:gd name="connsiteX3" fmla="*/ 120580 w 6782637"/>
              <a:gd name="connsiteY3" fmla="*/ 50241 h 1417916"/>
              <a:gd name="connsiteX4" fmla="*/ 180870 w 6782637"/>
              <a:gd name="connsiteY4" fmla="*/ 70338 h 1417916"/>
              <a:gd name="connsiteX5" fmla="*/ 261257 w 6782637"/>
              <a:gd name="connsiteY5" fmla="*/ 100483 h 1417916"/>
              <a:gd name="connsiteX6" fmla="*/ 321547 w 6782637"/>
              <a:gd name="connsiteY6" fmla="*/ 120580 h 1417916"/>
              <a:gd name="connsiteX7" fmla="*/ 452176 w 6782637"/>
              <a:gd name="connsiteY7" fmla="*/ 140677 h 1417916"/>
              <a:gd name="connsiteX8" fmla="*/ 482321 w 6782637"/>
              <a:gd name="connsiteY8" fmla="*/ 160773 h 1417916"/>
              <a:gd name="connsiteX9" fmla="*/ 542611 w 6782637"/>
              <a:gd name="connsiteY9" fmla="*/ 180870 h 1417916"/>
              <a:gd name="connsiteX10" fmla="*/ 612949 w 6782637"/>
              <a:gd name="connsiteY10" fmla="*/ 221063 h 1417916"/>
              <a:gd name="connsiteX11" fmla="*/ 643094 w 6782637"/>
              <a:gd name="connsiteY11" fmla="*/ 241160 h 1417916"/>
              <a:gd name="connsiteX12" fmla="*/ 683288 w 6782637"/>
              <a:gd name="connsiteY12" fmla="*/ 251209 h 1417916"/>
              <a:gd name="connsiteX13" fmla="*/ 713433 w 6782637"/>
              <a:gd name="connsiteY13" fmla="*/ 281354 h 1417916"/>
              <a:gd name="connsiteX14" fmla="*/ 783771 w 6782637"/>
              <a:gd name="connsiteY14" fmla="*/ 321547 h 1417916"/>
              <a:gd name="connsiteX15" fmla="*/ 884255 w 6782637"/>
              <a:gd name="connsiteY15" fmla="*/ 401934 h 1417916"/>
              <a:gd name="connsiteX16" fmla="*/ 974690 w 6782637"/>
              <a:gd name="connsiteY16" fmla="*/ 482321 h 1417916"/>
              <a:gd name="connsiteX17" fmla="*/ 1065125 w 6782637"/>
              <a:gd name="connsiteY17" fmla="*/ 552659 h 1417916"/>
              <a:gd name="connsiteX18" fmla="*/ 1125415 w 6782637"/>
              <a:gd name="connsiteY18" fmla="*/ 643094 h 1417916"/>
              <a:gd name="connsiteX19" fmla="*/ 1145512 w 6782637"/>
              <a:gd name="connsiteY19" fmla="*/ 673239 h 1417916"/>
              <a:gd name="connsiteX20" fmla="*/ 1165609 w 6782637"/>
              <a:gd name="connsiteY20" fmla="*/ 703384 h 1417916"/>
              <a:gd name="connsiteX21" fmla="*/ 1215850 w 6782637"/>
              <a:gd name="connsiteY21" fmla="*/ 773723 h 1417916"/>
              <a:gd name="connsiteX22" fmla="*/ 1266092 w 6782637"/>
              <a:gd name="connsiteY22" fmla="*/ 844061 h 1417916"/>
              <a:gd name="connsiteX23" fmla="*/ 1296237 w 6782637"/>
              <a:gd name="connsiteY23" fmla="*/ 884255 h 1417916"/>
              <a:gd name="connsiteX24" fmla="*/ 1326382 w 6782637"/>
              <a:gd name="connsiteY24" fmla="*/ 914400 h 1417916"/>
              <a:gd name="connsiteX25" fmla="*/ 1346479 w 6782637"/>
              <a:gd name="connsiteY25" fmla="*/ 944545 h 1417916"/>
              <a:gd name="connsiteX26" fmla="*/ 1396721 w 6782637"/>
              <a:gd name="connsiteY26" fmla="*/ 974690 h 1417916"/>
              <a:gd name="connsiteX27" fmla="*/ 1416817 w 6782637"/>
              <a:gd name="connsiteY27" fmla="*/ 1014883 h 1417916"/>
              <a:gd name="connsiteX28" fmla="*/ 1477108 w 6782637"/>
              <a:gd name="connsiteY28" fmla="*/ 1075173 h 1417916"/>
              <a:gd name="connsiteX29" fmla="*/ 1487156 w 6782637"/>
              <a:gd name="connsiteY29" fmla="*/ 1115367 h 1417916"/>
              <a:gd name="connsiteX30" fmla="*/ 1527349 w 6782637"/>
              <a:gd name="connsiteY30" fmla="*/ 1125415 h 1417916"/>
              <a:gd name="connsiteX31" fmla="*/ 1567543 w 6782637"/>
              <a:gd name="connsiteY31" fmla="*/ 1155560 h 1417916"/>
              <a:gd name="connsiteX32" fmla="*/ 1597688 w 6782637"/>
              <a:gd name="connsiteY32" fmla="*/ 1175657 h 1417916"/>
              <a:gd name="connsiteX33" fmla="*/ 1627833 w 6782637"/>
              <a:gd name="connsiteY33" fmla="*/ 1185705 h 1417916"/>
              <a:gd name="connsiteX34" fmla="*/ 1657978 w 6782637"/>
              <a:gd name="connsiteY34" fmla="*/ 1215850 h 1417916"/>
              <a:gd name="connsiteX35" fmla="*/ 1688123 w 6782637"/>
              <a:gd name="connsiteY35" fmla="*/ 1225899 h 1417916"/>
              <a:gd name="connsiteX36" fmla="*/ 1718268 w 6782637"/>
              <a:gd name="connsiteY36" fmla="*/ 1245995 h 1417916"/>
              <a:gd name="connsiteX37" fmla="*/ 1959428 w 6782637"/>
              <a:gd name="connsiteY37" fmla="*/ 1235947 h 1417916"/>
              <a:gd name="connsiteX38" fmla="*/ 2019718 w 6782637"/>
              <a:gd name="connsiteY38" fmla="*/ 1215850 h 1417916"/>
              <a:gd name="connsiteX39" fmla="*/ 2049864 w 6782637"/>
              <a:gd name="connsiteY39" fmla="*/ 1205802 h 1417916"/>
              <a:gd name="connsiteX40" fmla="*/ 2080009 w 6782637"/>
              <a:gd name="connsiteY40" fmla="*/ 1195754 h 1417916"/>
              <a:gd name="connsiteX41" fmla="*/ 2180492 w 6782637"/>
              <a:gd name="connsiteY41" fmla="*/ 1165609 h 1417916"/>
              <a:gd name="connsiteX42" fmla="*/ 2250831 w 6782637"/>
              <a:gd name="connsiteY42" fmla="*/ 1145512 h 1417916"/>
              <a:gd name="connsiteX43" fmla="*/ 2301072 w 6782637"/>
              <a:gd name="connsiteY43" fmla="*/ 1125415 h 1417916"/>
              <a:gd name="connsiteX44" fmla="*/ 2381459 w 6782637"/>
              <a:gd name="connsiteY44" fmla="*/ 1115367 h 1417916"/>
              <a:gd name="connsiteX45" fmla="*/ 2421653 w 6782637"/>
              <a:gd name="connsiteY45" fmla="*/ 1105318 h 1417916"/>
              <a:gd name="connsiteX46" fmla="*/ 2471894 w 6782637"/>
              <a:gd name="connsiteY46" fmla="*/ 1095270 h 1417916"/>
              <a:gd name="connsiteX47" fmla="*/ 2502039 w 6782637"/>
              <a:gd name="connsiteY47" fmla="*/ 1075173 h 1417916"/>
              <a:gd name="connsiteX48" fmla="*/ 2572378 w 6782637"/>
              <a:gd name="connsiteY48" fmla="*/ 1034980 h 1417916"/>
              <a:gd name="connsiteX49" fmla="*/ 2642716 w 6782637"/>
              <a:gd name="connsiteY49" fmla="*/ 984738 h 1417916"/>
              <a:gd name="connsiteX50" fmla="*/ 2682910 w 6782637"/>
              <a:gd name="connsiteY50" fmla="*/ 974690 h 1417916"/>
              <a:gd name="connsiteX51" fmla="*/ 2783393 w 6782637"/>
              <a:gd name="connsiteY51" fmla="*/ 924448 h 1417916"/>
              <a:gd name="connsiteX52" fmla="*/ 2843683 w 6782637"/>
              <a:gd name="connsiteY52" fmla="*/ 874206 h 1417916"/>
              <a:gd name="connsiteX53" fmla="*/ 2883877 w 6782637"/>
              <a:gd name="connsiteY53" fmla="*/ 844061 h 1417916"/>
              <a:gd name="connsiteX54" fmla="*/ 2954215 w 6782637"/>
              <a:gd name="connsiteY54" fmla="*/ 803868 h 1417916"/>
              <a:gd name="connsiteX55" fmla="*/ 2984360 w 6782637"/>
              <a:gd name="connsiteY55" fmla="*/ 773723 h 1417916"/>
              <a:gd name="connsiteX56" fmla="*/ 3024554 w 6782637"/>
              <a:gd name="connsiteY56" fmla="*/ 743578 h 1417916"/>
              <a:gd name="connsiteX57" fmla="*/ 3114989 w 6782637"/>
              <a:gd name="connsiteY57" fmla="*/ 683288 h 1417916"/>
              <a:gd name="connsiteX58" fmla="*/ 3145134 w 6782637"/>
              <a:gd name="connsiteY58" fmla="*/ 663191 h 1417916"/>
              <a:gd name="connsiteX59" fmla="*/ 3175279 w 6782637"/>
              <a:gd name="connsiteY59" fmla="*/ 643094 h 1417916"/>
              <a:gd name="connsiteX60" fmla="*/ 3205424 w 6782637"/>
              <a:gd name="connsiteY60" fmla="*/ 633046 h 1417916"/>
              <a:gd name="connsiteX61" fmla="*/ 3265714 w 6782637"/>
              <a:gd name="connsiteY61" fmla="*/ 582804 h 1417916"/>
              <a:gd name="connsiteX62" fmla="*/ 3356149 w 6782637"/>
              <a:gd name="connsiteY62" fmla="*/ 512466 h 1417916"/>
              <a:gd name="connsiteX63" fmla="*/ 3396343 w 6782637"/>
              <a:gd name="connsiteY63" fmla="*/ 492369 h 1417916"/>
              <a:gd name="connsiteX64" fmla="*/ 3486778 w 6782637"/>
              <a:gd name="connsiteY64" fmla="*/ 411982 h 1417916"/>
              <a:gd name="connsiteX65" fmla="*/ 3526971 w 6782637"/>
              <a:gd name="connsiteY65" fmla="*/ 401934 h 1417916"/>
              <a:gd name="connsiteX66" fmla="*/ 3547068 w 6782637"/>
              <a:gd name="connsiteY66" fmla="*/ 371789 h 1417916"/>
              <a:gd name="connsiteX67" fmla="*/ 3587261 w 6782637"/>
              <a:gd name="connsiteY67" fmla="*/ 351692 h 1417916"/>
              <a:gd name="connsiteX68" fmla="*/ 3617406 w 6782637"/>
              <a:gd name="connsiteY68" fmla="*/ 331595 h 1417916"/>
              <a:gd name="connsiteX69" fmla="*/ 3687745 w 6782637"/>
              <a:gd name="connsiteY69" fmla="*/ 301450 h 1417916"/>
              <a:gd name="connsiteX70" fmla="*/ 3748035 w 6782637"/>
              <a:gd name="connsiteY70" fmla="*/ 291402 h 1417916"/>
              <a:gd name="connsiteX71" fmla="*/ 3808325 w 6782637"/>
              <a:gd name="connsiteY71" fmla="*/ 271305 h 1417916"/>
              <a:gd name="connsiteX72" fmla="*/ 3999244 w 6782637"/>
              <a:gd name="connsiteY72" fmla="*/ 241160 h 1417916"/>
              <a:gd name="connsiteX73" fmla="*/ 4079631 w 6782637"/>
              <a:gd name="connsiteY73" fmla="*/ 221063 h 1417916"/>
              <a:gd name="connsiteX74" fmla="*/ 4119824 w 6782637"/>
              <a:gd name="connsiteY74" fmla="*/ 211015 h 1417916"/>
              <a:gd name="connsiteX75" fmla="*/ 4240404 w 6782637"/>
              <a:gd name="connsiteY75" fmla="*/ 200967 h 1417916"/>
              <a:gd name="connsiteX76" fmla="*/ 4280598 w 6782637"/>
              <a:gd name="connsiteY76" fmla="*/ 190918 h 1417916"/>
              <a:gd name="connsiteX77" fmla="*/ 4330839 w 6782637"/>
              <a:gd name="connsiteY77" fmla="*/ 180870 h 1417916"/>
              <a:gd name="connsiteX78" fmla="*/ 4360984 w 6782637"/>
              <a:gd name="connsiteY78" fmla="*/ 170822 h 1417916"/>
              <a:gd name="connsiteX79" fmla="*/ 4572000 w 6782637"/>
              <a:gd name="connsiteY79" fmla="*/ 180870 h 1417916"/>
              <a:gd name="connsiteX80" fmla="*/ 4612193 w 6782637"/>
              <a:gd name="connsiteY80" fmla="*/ 190918 h 1417916"/>
              <a:gd name="connsiteX81" fmla="*/ 4712677 w 6782637"/>
              <a:gd name="connsiteY81" fmla="*/ 231112 h 1417916"/>
              <a:gd name="connsiteX82" fmla="*/ 4783015 w 6782637"/>
              <a:gd name="connsiteY82" fmla="*/ 271305 h 1417916"/>
              <a:gd name="connsiteX83" fmla="*/ 4813160 w 6782637"/>
              <a:gd name="connsiteY83" fmla="*/ 311499 h 1417916"/>
              <a:gd name="connsiteX84" fmla="*/ 4853354 w 6782637"/>
              <a:gd name="connsiteY84" fmla="*/ 331595 h 1417916"/>
              <a:gd name="connsiteX85" fmla="*/ 4863402 w 6782637"/>
              <a:gd name="connsiteY85" fmla="*/ 361740 h 1417916"/>
              <a:gd name="connsiteX86" fmla="*/ 4893547 w 6782637"/>
              <a:gd name="connsiteY86" fmla="*/ 391885 h 1417916"/>
              <a:gd name="connsiteX87" fmla="*/ 4933740 w 6782637"/>
              <a:gd name="connsiteY87" fmla="*/ 482321 h 1417916"/>
              <a:gd name="connsiteX88" fmla="*/ 4973934 w 6782637"/>
              <a:gd name="connsiteY88" fmla="*/ 512466 h 1417916"/>
              <a:gd name="connsiteX89" fmla="*/ 4994031 w 6782637"/>
              <a:gd name="connsiteY89" fmla="*/ 542611 h 1417916"/>
              <a:gd name="connsiteX90" fmla="*/ 5024176 w 6782637"/>
              <a:gd name="connsiteY90" fmla="*/ 582804 h 1417916"/>
              <a:gd name="connsiteX91" fmla="*/ 5064369 w 6782637"/>
              <a:gd name="connsiteY91" fmla="*/ 653143 h 1417916"/>
              <a:gd name="connsiteX92" fmla="*/ 5104562 w 6782637"/>
              <a:gd name="connsiteY92" fmla="*/ 723481 h 1417916"/>
              <a:gd name="connsiteX93" fmla="*/ 5144756 w 6782637"/>
              <a:gd name="connsiteY93" fmla="*/ 793820 h 1417916"/>
              <a:gd name="connsiteX94" fmla="*/ 5215094 w 6782637"/>
              <a:gd name="connsiteY94" fmla="*/ 884255 h 1417916"/>
              <a:gd name="connsiteX95" fmla="*/ 5255288 w 6782637"/>
              <a:gd name="connsiteY95" fmla="*/ 904351 h 1417916"/>
              <a:gd name="connsiteX96" fmla="*/ 5265336 w 6782637"/>
              <a:gd name="connsiteY96" fmla="*/ 934496 h 1417916"/>
              <a:gd name="connsiteX97" fmla="*/ 5335675 w 6782637"/>
              <a:gd name="connsiteY97" fmla="*/ 964641 h 1417916"/>
              <a:gd name="connsiteX98" fmla="*/ 5345723 w 6782637"/>
              <a:gd name="connsiteY98" fmla="*/ 994787 h 1417916"/>
              <a:gd name="connsiteX99" fmla="*/ 5385916 w 6782637"/>
              <a:gd name="connsiteY99" fmla="*/ 1004835 h 1417916"/>
              <a:gd name="connsiteX100" fmla="*/ 5416061 w 6782637"/>
              <a:gd name="connsiteY100" fmla="*/ 1014883 h 1417916"/>
              <a:gd name="connsiteX101" fmla="*/ 5456255 w 6782637"/>
              <a:gd name="connsiteY101" fmla="*/ 1034980 h 1417916"/>
              <a:gd name="connsiteX102" fmla="*/ 5486400 w 6782637"/>
              <a:gd name="connsiteY102" fmla="*/ 1055077 h 1417916"/>
              <a:gd name="connsiteX103" fmla="*/ 5526593 w 6782637"/>
              <a:gd name="connsiteY103" fmla="*/ 1065125 h 1417916"/>
              <a:gd name="connsiteX104" fmla="*/ 5586883 w 6782637"/>
              <a:gd name="connsiteY104" fmla="*/ 1085222 h 1417916"/>
              <a:gd name="connsiteX105" fmla="*/ 5647173 w 6782637"/>
              <a:gd name="connsiteY105" fmla="*/ 1105318 h 1417916"/>
              <a:gd name="connsiteX106" fmla="*/ 5677318 w 6782637"/>
              <a:gd name="connsiteY106" fmla="*/ 1115367 h 1417916"/>
              <a:gd name="connsiteX107" fmla="*/ 5717512 w 6782637"/>
              <a:gd name="connsiteY107" fmla="*/ 1125415 h 1417916"/>
              <a:gd name="connsiteX108" fmla="*/ 5797899 w 6782637"/>
              <a:gd name="connsiteY108" fmla="*/ 1155560 h 1417916"/>
              <a:gd name="connsiteX109" fmla="*/ 5888334 w 6782637"/>
              <a:gd name="connsiteY109" fmla="*/ 1185705 h 1417916"/>
              <a:gd name="connsiteX110" fmla="*/ 5988817 w 6782637"/>
              <a:gd name="connsiteY110" fmla="*/ 1225899 h 1417916"/>
              <a:gd name="connsiteX111" fmla="*/ 6018962 w 6782637"/>
              <a:gd name="connsiteY111" fmla="*/ 1235947 h 1417916"/>
              <a:gd name="connsiteX112" fmla="*/ 6129494 w 6782637"/>
              <a:gd name="connsiteY112" fmla="*/ 1276140 h 1417916"/>
              <a:gd name="connsiteX113" fmla="*/ 6159639 w 6782637"/>
              <a:gd name="connsiteY113" fmla="*/ 1286189 h 1417916"/>
              <a:gd name="connsiteX114" fmla="*/ 6189784 w 6782637"/>
              <a:gd name="connsiteY114" fmla="*/ 1306285 h 1417916"/>
              <a:gd name="connsiteX115" fmla="*/ 6250075 w 6782637"/>
              <a:gd name="connsiteY115" fmla="*/ 1316334 h 1417916"/>
              <a:gd name="connsiteX116" fmla="*/ 6320413 w 6782637"/>
              <a:gd name="connsiteY116" fmla="*/ 1346479 h 1417916"/>
              <a:gd name="connsiteX117" fmla="*/ 6400800 w 6782637"/>
              <a:gd name="connsiteY117" fmla="*/ 1366576 h 1417916"/>
              <a:gd name="connsiteX118" fmla="*/ 6461090 w 6782637"/>
              <a:gd name="connsiteY118" fmla="*/ 1386672 h 1417916"/>
              <a:gd name="connsiteX119" fmla="*/ 6521380 w 6782637"/>
              <a:gd name="connsiteY119" fmla="*/ 1396721 h 1417916"/>
              <a:gd name="connsiteX120" fmla="*/ 6611815 w 6782637"/>
              <a:gd name="connsiteY120" fmla="*/ 1416817 h 1417916"/>
              <a:gd name="connsiteX121" fmla="*/ 6782637 w 6782637"/>
              <a:gd name="connsiteY121" fmla="*/ 1416817 h 141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6782637" h="1417916">
                <a:moveTo>
                  <a:pt x="0" y="0"/>
                </a:moveTo>
                <a:cubicBezTo>
                  <a:pt x="16747" y="6699"/>
                  <a:pt x="34109" y="12030"/>
                  <a:pt x="50242" y="20096"/>
                </a:cubicBezTo>
                <a:cubicBezTo>
                  <a:pt x="61044" y="25497"/>
                  <a:pt x="69287" y="35436"/>
                  <a:pt x="80387" y="40193"/>
                </a:cubicBezTo>
                <a:cubicBezTo>
                  <a:pt x="93080" y="45633"/>
                  <a:pt x="107352" y="46273"/>
                  <a:pt x="120580" y="50241"/>
                </a:cubicBezTo>
                <a:cubicBezTo>
                  <a:pt x="140870" y="56328"/>
                  <a:pt x="180870" y="70338"/>
                  <a:pt x="180870" y="70338"/>
                </a:cubicBezTo>
                <a:cubicBezTo>
                  <a:pt x="233331" y="105312"/>
                  <a:pt x="187710" y="80425"/>
                  <a:pt x="261257" y="100483"/>
                </a:cubicBezTo>
                <a:cubicBezTo>
                  <a:pt x="281694" y="106057"/>
                  <a:pt x="300576" y="117584"/>
                  <a:pt x="321547" y="120580"/>
                </a:cubicBezTo>
                <a:cubicBezTo>
                  <a:pt x="412055" y="133509"/>
                  <a:pt x="368524" y="126734"/>
                  <a:pt x="452176" y="140677"/>
                </a:cubicBezTo>
                <a:cubicBezTo>
                  <a:pt x="462224" y="147376"/>
                  <a:pt x="471285" y="155868"/>
                  <a:pt x="482321" y="160773"/>
                </a:cubicBezTo>
                <a:cubicBezTo>
                  <a:pt x="501679" y="169376"/>
                  <a:pt x="542611" y="180870"/>
                  <a:pt x="542611" y="180870"/>
                </a:cubicBezTo>
                <a:cubicBezTo>
                  <a:pt x="616055" y="229833"/>
                  <a:pt x="523708" y="170068"/>
                  <a:pt x="612949" y="221063"/>
                </a:cubicBezTo>
                <a:cubicBezTo>
                  <a:pt x="623434" y="227055"/>
                  <a:pt x="631994" y="236403"/>
                  <a:pt x="643094" y="241160"/>
                </a:cubicBezTo>
                <a:cubicBezTo>
                  <a:pt x="655788" y="246600"/>
                  <a:pt x="669890" y="247859"/>
                  <a:pt x="683288" y="251209"/>
                </a:cubicBezTo>
                <a:cubicBezTo>
                  <a:pt x="693336" y="261257"/>
                  <a:pt x="701869" y="273094"/>
                  <a:pt x="713433" y="281354"/>
                </a:cubicBezTo>
                <a:cubicBezTo>
                  <a:pt x="759755" y="314441"/>
                  <a:pt x="744930" y="287021"/>
                  <a:pt x="783771" y="321547"/>
                </a:cubicBezTo>
                <a:cubicBezTo>
                  <a:pt x="874904" y="402555"/>
                  <a:pt x="807967" y="363790"/>
                  <a:pt x="884255" y="401934"/>
                </a:cubicBezTo>
                <a:cubicBezTo>
                  <a:pt x="980357" y="530069"/>
                  <a:pt x="826241" y="333872"/>
                  <a:pt x="974690" y="482321"/>
                </a:cubicBezTo>
                <a:cubicBezTo>
                  <a:pt x="1042470" y="550101"/>
                  <a:pt x="1008017" y="533624"/>
                  <a:pt x="1065125" y="552659"/>
                </a:cubicBezTo>
                <a:lnTo>
                  <a:pt x="1125415" y="643094"/>
                </a:lnTo>
                <a:lnTo>
                  <a:pt x="1145512" y="673239"/>
                </a:lnTo>
                <a:cubicBezTo>
                  <a:pt x="1152211" y="683287"/>
                  <a:pt x="1160208" y="692582"/>
                  <a:pt x="1165609" y="703384"/>
                </a:cubicBezTo>
                <a:cubicBezTo>
                  <a:pt x="1192060" y="756288"/>
                  <a:pt x="1175113" y="732986"/>
                  <a:pt x="1215850" y="773723"/>
                </a:cubicBezTo>
                <a:cubicBezTo>
                  <a:pt x="1233942" y="827995"/>
                  <a:pt x="1214741" y="785373"/>
                  <a:pt x="1266092" y="844061"/>
                </a:cubicBezTo>
                <a:cubicBezTo>
                  <a:pt x="1277120" y="856665"/>
                  <a:pt x="1285338" y="871539"/>
                  <a:pt x="1296237" y="884255"/>
                </a:cubicBezTo>
                <a:cubicBezTo>
                  <a:pt x="1305485" y="895044"/>
                  <a:pt x="1317285" y="903483"/>
                  <a:pt x="1326382" y="914400"/>
                </a:cubicBezTo>
                <a:cubicBezTo>
                  <a:pt x="1334113" y="923678"/>
                  <a:pt x="1337310" y="936686"/>
                  <a:pt x="1346479" y="944545"/>
                </a:cubicBezTo>
                <a:cubicBezTo>
                  <a:pt x="1361308" y="957255"/>
                  <a:pt x="1379974" y="964642"/>
                  <a:pt x="1396721" y="974690"/>
                </a:cubicBezTo>
                <a:cubicBezTo>
                  <a:pt x="1403420" y="988088"/>
                  <a:pt x="1407460" y="1003186"/>
                  <a:pt x="1416817" y="1014883"/>
                </a:cubicBezTo>
                <a:cubicBezTo>
                  <a:pt x="1434572" y="1037076"/>
                  <a:pt x="1477108" y="1075173"/>
                  <a:pt x="1477108" y="1075173"/>
                </a:cubicBezTo>
                <a:cubicBezTo>
                  <a:pt x="1480457" y="1088571"/>
                  <a:pt x="1477391" y="1105602"/>
                  <a:pt x="1487156" y="1115367"/>
                </a:cubicBezTo>
                <a:cubicBezTo>
                  <a:pt x="1496921" y="1125132"/>
                  <a:pt x="1514997" y="1119239"/>
                  <a:pt x="1527349" y="1125415"/>
                </a:cubicBezTo>
                <a:cubicBezTo>
                  <a:pt x="1542328" y="1132905"/>
                  <a:pt x="1553915" y="1145826"/>
                  <a:pt x="1567543" y="1155560"/>
                </a:cubicBezTo>
                <a:cubicBezTo>
                  <a:pt x="1577370" y="1162579"/>
                  <a:pt x="1586886" y="1170256"/>
                  <a:pt x="1597688" y="1175657"/>
                </a:cubicBezTo>
                <a:cubicBezTo>
                  <a:pt x="1607162" y="1180394"/>
                  <a:pt x="1617785" y="1182356"/>
                  <a:pt x="1627833" y="1185705"/>
                </a:cubicBezTo>
                <a:cubicBezTo>
                  <a:pt x="1637881" y="1195753"/>
                  <a:pt x="1646154" y="1207967"/>
                  <a:pt x="1657978" y="1215850"/>
                </a:cubicBezTo>
                <a:cubicBezTo>
                  <a:pt x="1666791" y="1221725"/>
                  <a:pt x="1678649" y="1221162"/>
                  <a:pt x="1688123" y="1225899"/>
                </a:cubicBezTo>
                <a:cubicBezTo>
                  <a:pt x="1698925" y="1231300"/>
                  <a:pt x="1708220" y="1239296"/>
                  <a:pt x="1718268" y="1245995"/>
                </a:cubicBezTo>
                <a:cubicBezTo>
                  <a:pt x="1798655" y="1242646"/>
                  <a:pt x="1879371" y="1243953"/>
                  <a:pt x="1959428" y="1235947"/>
                </a:cubicBezTo>
                <a:cubicBezTo>
                  <a:pt x="1980507" y="1233839"/>
                  <a:pt x="1999621" y="1222549"/>
                  <a:pt x="2019718" y="1215850"/>
                </a:cubicBezTo>
                <a:lnTo>
                  <a:pt x="2049864" y="1205802"/>
                </a:lnTo>
                <a:cubicBezTo>
                  <a:pt x="2059912" y="1202453"/>
                  <a:pt x="2069733" y="1198323"/>
                  <a:pt x="2080009" y="1195754"/>
                </a:cubicBezTo>
                <a:cubicBezTo>
                  <a:pt x="2204559" y="1164614"/>
                  <a:pt x="2009227" y="1214542"/>
                  <a:pt x="2180492" y="1165609"/>
                </a:cubicBezTo>
                <a:cubicBezTo>
                  <a:pt x="2203938" y="1158910"/>
                  <a:pt x="2227698" y="1153223"/>
                  <a:pt x="2250831" y="1145512"/>
                </a:cubicBezTo>
                <a:cubicBezTo>
                  <a:pt x="2267943" y="1139808"/>
                  <a:pt x="2283497" y="1129471"/>
                  <a:pt x="2301072" y="1125415"/>
                </a:cubicBezTo>
                <a:cubicBezTo>
                  <a:pt x="2327385" y="1119343"/>
                  <a:pt x="2354663" y="1118716"/>
                  <a:pt x="2381459" y="1115367"/>
                </a:cubicBezTo>
                <a:cubicBezTo>
                  <a:pt x="2394857" y="1112017"/>
                  <a:pt x="2408171" y="1108314"/>
                  <a:pt x="2421653" y="1105318"/>
                </a:cubicBezTo>
                <a:cubicBezTo>
                  <a:pt x="2438325" y="1101613"/>
                  <a:pt x="2455903" y="1101267"/>
                  <a:pt x="2471894" y="1095270"/>
                </a:cubicBezTo>
                <a:cubicBezTo>
                  <a:pt x="2483202" y="1091030"/>
                  <a:pt x="2491553" y="1081165"/>
                  <a:pt x="2502039" y="1075173"/>
                </a:cubicBezTo>
                <a:cubicBezTo>
                  <a:pt x="2560922" y="1041526"/>
                  <a:pt x="2523411" y="1069957"/>
                  <a:pt x="2572378" y="1034980"/>
                </a:cubicBezTo>
                <a:cubicBezTo>
                  <a:pt x="2577524" y="1031304"/>
                  <a:pt x="2630877" y="989812"/>
                  <a:pt x="2642716" y="984738"/>
                </a:cubicBezTo>
                <a:cubicBezTo>
                  <a:pt x="2655410" y="979298"/>
                  <a:pt x="2669512" y="978039"/>
                  <a:pt x="2682910" y="974690"/>
                </a:cubicBezTo>
                <a:cubicBezTo>
                  <a:pt x="2754691" y="926836"/>
                  <a:pt x="2719768" y="940354"/>
                  <a:pt x="2783393" y="924448"/>
                </a:cubicBezTo>
                <a:cubicBezTo>
                  <a:pt x="2830306" y="877535"/>
                  <a:pt x="2794721" y="909178"/>
                  <a:pt x="2843683" y="874206"/>
                </a:cubicBezTo>
                <a:cubicBezTo>
                  <a:pt x="2857311" y="864472"/>
                  <a:pt x="2869675" y="852937"/>
                  <a:pt x="2883877" y="844061"/>
                </a:cubicBezTo>
                <a:cubicBezTo>
                  <a:pt x="2923193" y="819489"/>
                  <a:pt x="2921023" y="831528"/>
                  <a:pt x="2954215" y="803868"/>
                </a:cubicBezTo>
                <a:cubicBezTo>
                  <a:pt x="2965132" y="794771"/>
                  <a:pt x="2973571" y="782971"/>
                  <a:pt x="2984360" y="773723"/>
                </a:cubicBezTo>
                <a:cubicBezTo>
                  <a:pt x="2997076" y="762824"/>
                  <a:pt x="3010834" y="753182"/>
                  <a:pt x="3024554" y="743578"/>
                </a:cubicBezTo>
                <a:cubicBezTo>
                  <a:pt x="3024639" y="743519"/>
                  <a:pt x="3099873" y="693365"/>
                  <a:pt x="3114989" y="683288"/>
                </a:cubicBezTo>
                <a:lnTo>
                  <a:pt x="3145134" y="663191"/>
                </a:lnTo>
                <a:cubicBezTo>
                  <a:pt x="3155182" y="656492"/>
                  <a:pt x="3163822" y="646913"/>
                  <a:pt x="3175279" y="643094"/>
                </a:cubicBezTo>
                <a:lnTo>
                  <a:pt x="3205424" y="633046"/>
                </a:lnTo>
                <a:cubicBezTo>
                  <a:pt x="3278316" y="535855"/>
                  <a:pt x="3196665" y="628836"/>
                  <a:pt x="3265714" y="582804"/>
                </a:cubicBezTo>
                <a:cubicBezTo>
                  <a:pt x="3364962" y="516639"/>
                  <a:pt x="3195611" y="592735"/>
                  <a:pt x="3356149" y="512466"/>
                </a:cubicBezTo>
                <a:cubicBezTo>
                  <a:pt x="3369547" y="505767"/>
                  <a:pt x="3384646" y="501727"/>
                  <a:pt x="3396343" y="492369"/>
                </a:cubicBezTo>
                <a:cubicBezTo>
                  <a:pt x="3421081" y="472579"/>
                  <a:pt x="3451721" y="427007"/>
                  <a:pt x="3486778" y="411982"/>
                </a:cubicBezTo>
                <a:cubicBezTo>
                  <a:pt x="3499471" y="406542"/>
                  <a:pt x="3513573" y="405283"/>
                  <a:pt x="3526971" y="401934"/>
                </a:cubicBezTo>
                <a:cubicBezTo>
                  <a:pt x="3533670" y="391886"/>
                  <a:pt x="3537790" y="379520"/>
                  <a:pt x="3547068" y="371789"/>
                </a:cubicBezTo>
                <a:cubicBezTo>
                  <a:pt x="3558575" y="362200"/>
                  <a:pt x="3574256" y="359124"/>
                  <a:pt x="3587261" y="351692"/>
                </a:cubicBezTo>
                <a:cubicBezTo>
                  <a:pt x="3597746" y="345700"/>
                  <a:pt x="3606920" y="337587"/>
                  <a:pt x="3617406" y="331595"/>
                </a:cubicBezTo>
                <a:cubicBezTo>
                  <a:pt x="3636949" y="320428"/>
                  <a:pt x="3664691" y="306573"/>
                  <a:pt x="3687745" y="301450"/>
                </a:cubicBezTo>
                <a:cubicBezTo>
                  <a:pt x="3707634" y="297030"/>
                  <a:pt x="3728269" y="296343"/>
                  <a:pt x="3748035" y="291402"/>
                </a:cubicBezTo>
                <a:cubicBezTo>
                  <a:pt x="3768586" y="286264"/>
                  <a:pt x="3787354" y="274301"/>
                  <a:pt x="3808325" y="271305"/>
                </a:cubicBezTo>
                <a:cubicBezTo>
                  <a:pt x="3845799" y="265952"/>
                  <a:pt x="3981244" y="247160"/>
                  <a:pt x="3999244" y="241160"/>
                </a:cubicBezTo>
                <a:cubicBezTo>
                  <a:pt x="4053110" y="223205"/>
                  <a:pt x="4006880" y="237230"/>
                  <a:pt x="4079631" y="221063"/>
                </a:cubicBezTo>
                <a:cubicBezTo>
                  <a:pt x="4093112" y="218067"/>
                  <a:pt x="4106121" y="212728"/>
                  <a:pt x="4119824" y="211015"/>
                </a:cubicBezTo>
                <a:cubicBezTo>
                  <a:pt x="4159845" y="206013"/>
                  <a:pt x="4200211" y="204316"/>
                  <a:pt x="4240404" y="200967"/>
                </a:cubicBezTo>
                <a:cubicBezTo>
                  <a:pt x="4253802" y="197617"/>
                  <a:pt x="4267116" y="193914"/>
                  <a:pt x="4280598" y="190918"/>
                </a:cubicBezTo>
                <a:cubicBezTo>
                  <a:pt x="4297270" y="187213"/>
                  <a:pt x="4314270" y="185012"/>
                  <a:pt x="4330839" y="180870"/>
                </a:cubicBezTo>
                <a:cubicBezTo>
                  <a:pt x="4341115" y="178301"/>
                  <a:pt x="4350936" y="174171"/>
                  <a:pt x="4360984" y="170822"/>
                </a:cubicBezTo>
                <a:cubicBezTo>
                  <a:pt x="4431323" y="174171"/>
                  <a:pt x="4501806" y="175255"/>
                  <a:pt x="4572000" y="180870"/>
                </a:cubicBezTo>
                <a:cubicBezTo>
                  <a:pt x="4585766" y="181971"/>
                  <a:pt x="4598965" y="186950"/>
                  <a:pt x="4612193" y="190918"/>
                </a:cubicBezTo>
                <a:cubicBezTo>
                  <a:pt x="4646883" y="201325"/>
                  <a:pt x="4681686" y="211743"/>
                  <a:pt x="4712677" y="231112"/>
                </a:cubicBezTo>
                <a:cubicBezTo>
                  <a:pt x="4782200" y="274564"/>
                  <a:pt x="4723791" y="251564"/>
                  <a:pt x="4783015" y="271305"/>
                </a:cubicBezTo>
                <a:cubicBezTo>
                  <a:pt x="4793063" y="284703"/>
                  <a:pt x="4800444" y="300600"/>
                  <a:pt x="4813160" y="311499"/>
                </a:cubicBezTo>
                <a:cubicBezTo>
                  <a:pt x="4824533" y="321247"/>
                  <a:pt x="4842762" y="321003"/>
                  <a:pt x="4853354" y="331595"/>
                </a:cubicBezTo>
                <a:cubicBezTo>
                  <a:pt x="4860844" y="339084"/>
                  <a:pt x="4857527" y="352927"/>
                  <a:pt x="4863402" y="361740"/>
                </a:cubicBezTo>
                <a:cubicBezTo>
                  <a:pt x="4871285" y="373564"/>
                  <a:pt x="4883499" y="381837"/>
                  <a:pt x="4893547" y="391885"/>
                </a:cubicBezTo>
                <a:cubicBezTo>
                  <a:pt x="4903503" y="431710"/>
                  <a:pt x="4903319" y="447554"/>
                  <a:pt x="4933740" y="482321"/>
                </a:cubicBezTo>
                <a:cubicBezTo>
                  <a:pt x="4944768" y="494925"/>
                  <a:pt x="4962092" y="500624"/>
                  <a:pt x="4973934" y="512466"/>
                </a:cubicBezTo>
                <a:cubicBezTo>
                  <a:pt x="4982474" y="521005"/>
                  <a:pt x="4987012" y="532784"/>
                  <a:pt x="4994031" y="542611"/>
                </a:cubicBezTo>
                <a:cubicBezTo>
                  <a:pt x="5003765" y="556239"/>
                  <a:pt x="5014128" y="569406"/>
                  <a:pt x="5024176" y="582804"/>
                </a:cubicBezTo>
                <a:cubicBezTo>
                  <a:pt x="5054908" y="675004"/>
                  <a:pt x="5003537" y="531478"/>
                  <a:pt x="5064369" y="653143"/>
                </a:cubicBezTo>
                <a:cubicBezTo>
                  <a:pt x="5104853" y="734111"/>
                  <a:pt x="5036880" y="655799"/>
                  <a:pt x="5104562" y="723481"/>
                </a:cubicBezTo>
                <a:cubicBezTo>
                  <a:pt x="5122141" y="793791"/>
                  <a:pt x="5100645" y="737104"/>
                  <a:pt x="5144756" y="793820"/>
                </a:cubicBezTo>
                <a:cubicBezTo>
                  <a:pt x="5170726" y="827210"/>
                  <a:pt x="5180876" y="859814"/>
                  <a:pt x="5215094" y="884255"/>
                </a:cubicBezTo>
                <a:cubicBezTo>
                  <a:pt x="5227283" y="892961"/>
                  <a:pt x="5241890" y="897652"/>
                  <a:pt x="5255288" y="904351"/>
                </a:cubicBezTo>
                <a:cubicBezTo>
                  <a:pt x="5258637" y="914399"/>
                  <a:pt x="5257847" y="927006"/>
                  <a:pt x="5265336" y="934496"/>
                </a:cubicBezTo>
                <a:cubicBezTo>
                  <a:pt x="5277755" y="946915"/>
                  <a:pt x="5317658" y="958636"/>
                  <a:pt x="5335675" y="964641"/>
                </a:cubicBezTo>
                <a:cubicBezTo>
                  <a:pt x="5339024" y="974690"/>
                  <a:pt x="5337452" y="988170"/>
                  <a:pt x="5345723" y="994787"/>
                </a:cubicBezTo>
                <a:cubicBezTo>
                  <a:pt x="5356507" y="1003414"/>
                  <a:pt x="5372637" y="1001041"/>
                  <a:pt x="5385916" y="1004835"/>
                </a:cubicBezTo>
                <a:cubicBezTo>
                  <a:pt x="5396100" y="1007745"/>
                  <a:pt x="5406326" y="1010711"/>
                  <a:pt x="5416061" y="1014883"/>
                </a:cubicBezTo>
                <a:cubicBezTo>
                  <a:pt x="5429829" y="1020784"/>
                  <a:pt x="5443249" y="1027548"/>
                  <a:pt x="5456255" y="1034980"/>
                </a:cubicBezTo>
                <a:cubicBezTo>
                  <a:pt x="5466740" y="1040972"/>
                  <a:pt x="5475300" y="1050320"/>
                  <a:pt x="5486400" y="1055077"/>
                </a:cubicBezTo>
                <a:cubicBezTo>
                  <a:pt x="5499093" y="1060517"/>
                  <a:pt x="5513365" y="1061157"/>
                  <a:pt x="5526593" y="1065125"/>
                </a:cubicBezTo>
                <a:cubicBezTo>
                  <a:pt x="5546883" y="1071212"/>
                  <a:pt x="5566786" y="1078523"/>
                  <a:pt x="5586883" y="1085222"/>
                </a:cubicBezTo>
                <a:lnTo>
                  <a:pt x="5647173" y="1105318"/>
                </a:lnTo>
                <a:cubicBezTo>
                  <a:pt x="5657221" y="1108668"/>
                  <a:pt x="5667042" y="1112798"/>
                  <a:pt x="5677318" y="1115367"/>
                </a:cubicBezTo>
                <a:lnTo>
                  <a:pt x="5717512" y="1125415"/>
                </a:lnTo>
                <a:cubicBezTo>
                  <a:pt x="5799738" y="1166529"/>
                  <a:pt x="5715808" y="1128196"/>
                  <a:pt x="5797899" y="1155560"/>
                </a:cubicBezTo>
                <a:cubicBezTo>
                  <a:pt x="5911415" y="1193399"/>
                  <a:pt x="5792012" y="1161626"/>
                  <a:pt x="5888334" y="1185705"/>
                </a:cubicBezTo>
                <a:cubicBezTo>
                  <a:pt x="5947473" y="1215275"/>
                  <a:pt x="5914319" y="1201066"/>
                  <a:pt x="5988817" y="1225899"/>
                </a:cubicBezTo>
                <a:lnTo>
                  <a:pt x="6018962" y="1235947"/>
                </a:lnTo>
                <a:cubicBezTo>
                  <a:pt x="6082162" y="1278079"/>
                  <a:pt x="6014356" y="1237758"/>
                  <a:pt x="6129494" y="1276140"/>
                </a:cubicBezTo>
                <a:cubicBezTo>
                  <a:pt x="6139542" y="1279490"/>
                  <a:pt x="6150165" y="1281452"/>
                  <a:pt x="6159639" y="1286189"/>
                </a:cubicBezTo>
                <a:cubicBezTo>
                  <a:pt x="6170441" y="1291590"/>
                  <a:pt x="6178327" y="1302466"/>
                  <a:pt x="6189784" y="1306285"/>
                </a:cubicBezTo>
                <a:cubicBezTo>
                  <a:pt x="6209113" y="1312728"/>
                  <a:pt x="6229978" y="1312984"/>
                  <a:pt x="6250075" y="1316334"/>
                </a:cubicBezTo>
                <a:cubicBezTo>
                  <a:pt x="6283018" y="1332806"/>
                  <a:pt x="6287883" y="1337607"/>
                  <a:pt x="6320413" y="1346479"/>
                </a:cubicBezTo>
                <a:cubicBezTo>
                  <a:pt x="6347060" y="1353746"/>
                  <a:pt x="6374597" y="1357842"/>
                  <a:pt x="6400800" y="1366576"/>
                </a:cubicBezTo>
                <a:cubicBezTo>
                  <a:pt x="6420897" y="1373275"/>
                  <a:pt x="6440195" y="1383189"/>
                  <a:pt x="6461090" y="1386672"/>
                </a:cubicBezTo>
                <a:cubicBezTo>
                  <a:pt x="6481187" y="1390022"/>
                  <a:pt x="6501491" y="1392301"/>
                  <a:pt x="6521380" y="1396721"/>
                </a:cubicBezTo>
                <a:cubicBezTo>
                  <a:pt x="6576259" y="1408917"/>
                  <a:pt x="6530679" y="1413289"/>
                  <a:pt x="6611815" y="1416817"/>
                </a:cubicBezTo>
                <a:cubicBezTo>
                  <a:pt x="6668702" y="1419290"/>
                  <a:pt x="6725696" y="1416817"/>
                  <a:pt x="6782637" y="1416817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B1785906-9D05-B641-9DB0-59349E37F76D}"/>
              </a:ext>
            </a:extLst>
          </p:cNvPr>
          <p:cNvSpPr/>
          <p:nvPr/>
        </p:nvSpPr>
        <p:spPr>
          <a:xfrm>
            <a:off x="2448113" y="2151129"/>
            <a:ext cx="6852976" cy="1462015"/>
          </a:xfrm>
          <a:custGeom>
            <a:avLst/>
            <a:gdLst>
              <a:gd name="connsiteX0" fmla="*/ 6852976 w 6852976"/>
              <a:gd name="connsiteY0" fmla="*/ 1446962 h 1462015"/>
              <a:gd name="connsiteX1" fmla="*/ 6621864 w 6852976"/>
              <a:gd name="connsiteY1" fmla="*/ 1446962 h 1462015"/>
              <a:gd name="connsiteX2" fmla="*/ 6591719 w 6852976"/>
              <a:gd name="connsiteY2" fmla="*/ 1426866 h 1462015"/>
              <a:gd name="connsiteX3" fmla="*/ 6531429 w 6852976"/>
              <a:gd name="connsiteY3" fmla="*/ 1416817 h 1462015"/>
              <a:gd name="connsiteX4" fmla="*/ 6491236 w 6852976"/>
              <a:gd name="connsiteY4" fmla="*/ 1406769 h 1462015"/>
              <a:gd name="connsiteX5" fmla="*/ 6461091 w 6852976"/>
              <a:gd name="connsiteY5" fmla="*/ 1396721 h 1462015"/>
              <a:gd name="connsiteX6" fmla="*/ 6320414 w 6852976"/>
              <a:gd name="connsiteY6" fmla="*/ 1376624 h 1462015"/>
              <a:gd name="connsiteX7" fmla="*/ 6250075 w 6852976"/>
              <a:gd name="connsiteY7" fmla="*/ 1356527 h 1462015"/>
              <a:gd name="connsiteX8" fmla="*/ 6169688 w 6852976"/>
              <a:gd name="connsiteY8" fmla="*/ 1336431 h 1462015"/>
              <a:gd name="connsiteX9" fmla="*/ 6129495 w 6852976"/>
              <a:gd name="connsiteY9" fmla="*/ 1316334 h 1462015"/>
              <a:gd name="connsiteX10" fmla="*/ 6079253 w 6852976"/>
              <a:gd name="connsiteY10" fmla="*/ 1286189 h 1462015"/>
              <a:gd name="connsiteX11" fmla="*/ 5978770 w 6852976"/>
              <a:gd name="connsiteY11" fmla="*/ 1245995 h 1462015"/>
              <a:gd name="connsiteX12" fmla="*/ 5908431 w 6852976"/>
              <a:gd name="connsiteY12" fmla="*/ 1205802 h 1462015"/>
              <a:gd name="connsiteX13" fmla="*/ 5838093 w 6852976"/>
              <a:gd name="connsiteY13" fmla="*/ 1165609 h 1462015"/>
              <a:gd name="connsiteX14" fmla="*/ 5807948 w 6852976"/>
              <a:gd name="connsiteY14" fmla="*/ 1155560 h 1462015"/>
              <a:gd name="connsiteX15" fmla="*/ 5767754 w 6852976"/>
              <a:gd name="connsiteY15" fmla="*/ 1135464 h 1462015"/>
              <a:gd name="connsiteX16" fmla="*/ 5737609 w 6852976"/>
              <a:gd name="connsiteY16" fmla="*/ 1125415 h 1462015"/>
              <a:gd name="connsiteX17" fmla="*/ 5627077 w 6852976"/>
              <a:gd name="connsiteY17" fmla="*/ 1085222 h 1462015"/>
              <a:gd name="connsiteX18" fmla="*/ 5566787 w 6852976"/>
              <a:gd name="connsiteY18" fmla="*/ 1065125 h 1462015"/>
              <a:gd name="connsiteX19" fmla="*/ 5536642 w 6852976"/>
              <a:gd name="connsiteY19" fmla="*/ 1055077 h 1462015"/>
              <a:gd name="connsiteX20" fmla="*/ 5466304 w 6852976"/>
              <a:gd name="connsiteY20" fmla="*/ 1034980 h 1462015"/>
              <a:gd name="connsiteX21" fmla="*/ 5426110 w 6852976"/>
              <a:gd name="connsiteY21" fmla="*/ 1014883 h 1462015"/>
              <a:gd name="connsiteX22" fmla="*/ 5395965 w 6852976"/>
              <a:gd name="connsiteY22" fmla="*/ 1004835 h 1462015"/>
              <a:gd name="connsiteX23" fmla="*/ 5365820 w 6852976"/>
              <a:gd name="connsiteY23" fmla="*/ 974690 h 1462015"/>
              <a:gd name="connsiteX24" fmla="*/ 5335675 w 6852976"/>
              <a:gd name="connsiteY24" fmla="*/ 954593 h 1462015"/>
              <a:gd name="connsiteX25" fmla="*/ 5275385 w 6852976"/>
              <a:gd name="connsiteY25" fmla="*/ 904351 h 1462015"/>
              <a:gd name="connsiteX26" fmla="*/ 5205047 w 6852976"/>
              <a:gd name="connsiteY26" fmla="*/ 834013 h 1462015"/>
              <a:gd name="connsiteX27" fmla="*/ 5124660 w 6852976"/>
              <a:gd name="connsiteY27" fmla="*/ 763675 h 1462015"/>
              <a:gd name="connsiteX28" fmla="*/ 5104563 w 6852976"/>
              <a:gd name="connsiteY28" fmla="*/ 733529 h 1462015"/>
              <a:gd name="connsiteX29" fmla="*/ 5064370 w 6852976"/>
              <a:gd name="connsiteY29" fmla="*/ 683288 h 1462015"/>
              <a:gd name="connsiteX30" fmla="*/ 5034225 w 6852976"/>
              <a:gd name="connsiteY30" fmla="*/ 653143 h 1462015"/>
              <a:gd name="connsiteX31" fmla="*/ 4983983 w 6852976"/>
              <a:gd name="connsiteY31" fmla="*/ 572756 h 1462015"/>
              <a:gd name="connsiteX32" fmla="*/ 4953838 w 6852976"/>
              <a:gd name="connsiteY32" fmla="*/ 532562 h 1462015"/>
              <a:gd name="connsiteX33" fmla="*/ 4923693 w 6852976"/>
              <a:gd name="connsiteY33" fmla="*/ 502417 h 1462015"/>
              <a:gd name="connsiteX34" fmla="*/ 4863403 w 6852976"/>
              <a:gd name="connsiteY34" fmla="*/ 442127 h 1462015"/>
              <a:gd name="connsiteX35" fmla="*/ 4783016 w 6852976"/>
              <a:gd name="connsiteY35" fmla="*/ 371789 h 1462015"/>
              <a:gd name="connsiteX36" fmla="*/ 4722726 w 6852976"/>
              <a:gd name="connsiteY36" fmla="*/ 331595 h 1462015"/>
              <a:gd name="connsiteX37" fmla="*/ 4692581 w 6852976"/>
              <a:gd name="connsiteY37" fmla="*/ 301450 h 1462015"/>
              <a:gd name="connsiteX38" fmla="*/ 4652387 w 6852976"/>
              <a:gd name="connsiteY38" fmla="*/ 291402 h 1462015"/>
              <a:gd name="connsiteX39" fmla="*/ 4612194 w 6852976"/>
              <a:gd name="connsiteY39" fmla="*/ 271305 h 1462015"/>
              <a:gd name="connsiteX40" fmla="*/ 4572000 w 6852976"/>
              <a:gd name="connsiteY40" fmla="*/ 261257 h 1462015"/>
              <a:gd name="connsiteX41" fmla="*/ 4541855 w 6852976"/>
              <a:gd name="connsiteY41" fmla="*/ 241160 h 1462015"/>
              <a:gd name="connsiteX42" fmla="*/ 4471517 w 6852976"/>
              <a:gd name="connsiteY42" fmla="*/ 231112 h 1462015"/>
              <a:gd name="connsiteX43" fmla="*/ 4260502 w 6852976"/>
              <a:gd name="connsiteY43" fmla="*/ 211015 h 1462015"/>
              <a:gd name="connsiteX44" fmla="*/ 3748036 w 6852976"/>
              <a:gd name="connsiteY44" fmla="*/ 221064 h 1462015"/>
              <a:gd name="connsiteX45" fmla="*/ 3707842 w 6852976"/>
              <a:gd name="connsiteY45" fmla="*/ 241160 h 1462015"/>
              <a:gd name="connsiteX46" fmla="*/ 3637504 w 6852976"/>
              <a:gd name="connsiteY46" fmla="*/ 291402 h 1462015"/>
              <a:gd name="connsiteX47" fmla="*/ 3607359 w 6852976"/>
              <a:gd name="connsiteY47" fmla="*/ 311499 h 1462015"/>
              <a:gd name="connsiteX48" fmla="*/ 3547069 w 6852976"/>
              <a:gd name="connsiteY48" fmla="*/ 361740 h 1462015"/>
              <a:gd name="connsiteX49" fmla="*/ 3516923 w 6852976"/>
              <a:gd name="connsiteY49" fmla="*/ 371789 h 1462015"/>
              <a:gd name="connsiteX50" fmla="*/ 3486778 w 6852976"/>
              <a:gd name="connsiteY50" fmla="*/ 391886 h 1462015"/>
              <a:gd name="connsiteX51" fmla="*/ 3456633 w 6852976"/>
              <a:gd name="connsiteY51" fmla="*/ 422031 h 1462015"/>
              <a:gd name="connsiteX52" fmla="*/ 3406392 w 6852976"/>
              <a:gd name="connsiteY52" fmla="*/ 432079 h 1462015"/>
              <a:gd name="connsiteX53" fmla="*/ 3356150 w 6852976"/>
              <a:gd name="connsiteY53" fmla="*/ 452176 h 1462015"/>
              <a:gd name="connsiteX54" fmla="*/ 3315956 w 6852976"/>
              <a:gd name="connsiteY54" fmla="*/ 472272 h 1462015"/>
              <a:gd name="connsiteX55" fmla="*/ 3225521 w 6852976"/>
              <a:gd name="connsiteY55" fmla="*/ 502417 h 1462015"/>
              <a:gd name="connsiteX56" fmla="*/ 3195376 w 6852976"/>
              <a:gd name="connsiteY56" fmla="*/ 512466 h 1462015"/>
              <a:gd name="connsiteX57" fmla="*/ 3114989 w 6852976"/>
              <a:gd name="connsiteY57" fmla="*/ 552659 h 1462015"/>
              <a:gd name="connsiteX58" fmla="*/ 3024554 w 6852976"/>
              <a:gd name="connsiteY58" fmla="*/ 572756 h 1462015"/>
              <a:gd name="connsiteX59" fmla="*/ 2934119 w 6852976"/>
              <a:gd name="connsiteY59" fmla="*/ 643094 h 1462015"/>
              <a:gd name="connsiteX60" fmla="*/ 2893926 w 6852976"/>
              <a:gd name="connsiteY60" fmla="*/ 673239 h 1462015"/>
              <a:gd name="connsiteX61" fmla="*/ 2873829 w 6852976"/>
              <a:gd name="connsiteY61" fmla="*/ 703384 h 1462015"/>
              <a:gd name="connsiteX62" fmla="*/ 2833636 w 6852976"/>
              <a:gd name="connsiteY62" fmla="*/ 733529 h 1462015"/>
              <a:gd name="connsiteX63" fmla="*/ 2793442 w 6852976"/>
              <a:gd name="connsiteY63" fmla="*/ 773723 h 1462015"/>
              <a:gd name="connsiteX64" fmla="*/ 2753249 w 6852976"/>
              <a:gd name="connsiteY64" fmla="*/ 823965 h 1462015"/>
              <a:gd name="connsiteX65" fmla="*/ 2733152 w 6852976"/>
              <a:gd name="connsiteY65" fmla="*/ 854110 h 1462015"/>
              <a:gd name="connsiteX66" fmla="*/ 2692959 w 6852976"/>
              <a:gd name="connsiteY66" fmla="*/ 894303 h 1462015"/>
              <a:gd name="connsiteX67" fmla="*/ 2662814 w 6852976"/>
              <a:gd name="connsiteY67" fmla="*/ 914400 h 1462015"/>
              <a:gd name="connsiteX68" fmla="*/ 2632669 w 6852976"/>
              <a:gd name="connsiteY68" fmla="*/ 944545 h 1462015"/>
              <a:gd name="connsiteX69" fmla="*/ 2592475 w 6852976"/>
              <a:gd name="connsiteY69" fmla="*/ 964642 h 1462015"/>
              <a:gd name="connsiteX70" fmla="*/ 2552282 w 6852976"/>
              <a:gd name="connsiteY70" fmla="*/ 1004835 h 1462015"/>
              <a:gd name="connsiteX71" fmla="*/ 2512088 w 6852976"/>
              <a:gd name="connsiteY71" fmla="*/ 1024932 h 1462015"/>
              <a:gd name="connsiteX72" fmla="*/ 2451798 w 6852976"/>
              <a:gd name="connsiteY72" fmla="*/ 1045028 h 1462015"/>
              <a:gd name="connsiteX73" fmla="*/ 2321170 w 6852976"/>
              <a:gd name="connsiteY73" fmla="*/ 1095270 h 1462015"/>
              <a:gd name="connsiteX74" fmla="*/ 1637882 w 6852976"/>
              <a:gd name="connsiteY74" fmla="*/ 1095270 h 1462015"/>
              <a:gd name="connsiteX75" fmla="*/ 1527350 w 6852976"/>
              <a:gd name="connsiteY75" fmla="*/ 1065125 h 1462015"/>
              <a:gd name="connsiteX76" fmla="*/ 1487156 w 6852976"/>
              <a:gd name="connsiteY76" fmla="*/ 1055077 h 1462015"/>
              <a:gd name="connsiteX77" fmla="*/ 1457011 w 6852976"/>
              <a:gd name="connsiteY77" fmla="*/ 1034980 h 1462015"/>
              <a:gd name="connsiteX78" fmla="*/ 1386673 w 6852976"/>
              <a:gd name="connsiteY78" fmla="*/ 1014883 h 1462015"/>
              <a:gd name="connsiteX79" fmla="*/ 1346480 w 6852976"/>
              <a:gd name="connsiteY79" fmla="*/ 994787 h 1462015"/>
              <a:gd name="connsiteX80" fmla="*/ 1276141 w 6852976"/>
              <a:gd name="connsiteY80" fmla="*/ 974690 h 1462015"/>
              <a:gd name="connsiteX81" fmla="*/ 1185706 w 6852976"/>
              <a:gd name="connsiteY81" fmla="*/ 924448 h 1462015"/>
              <a:gd name="connsiteX82" fmla="*/ 1115367 w 6852976"/>
              <a:gd name="connsiteY82" fmla="*/ 874206 h 1462015"/>
              <a:gd name="connsiteX83" fmla="*/ 1075174 w 6852976"/>
              <a:gd name="connsiteY83" fmla="*/ 854110 h 1462015"/>
              <a:gd name="connsiteX84" fmla="*/ 964642 w 6852976"/>
              <a:gd name="connsiteY84" fmla="*/ 773723 h 1462015"/>
              <a:gd name="connsiteX85" fmla="*/ 894304 w 6852976"/>
              <a:gd name="connsiteY85" fmla="*/ 713433 h 1462015"/>
              <a:gd name="connsiteX86" fmla="*/ 834014 w 6852976"/>
              <a:gd name="connsiteY86" fmla="*/ 673239 h 1462015"/>
              <a:gd name="connsiteX87" fmla="*/ 753627 w 6852976"/>
              <a:gd name="connsiteY87" fmla="*/ 612949 h 1462015"/>
              <a:gd name="connsiteX88" fmla="*/ 683288 w 6852976"/>
              <a:gd name="connsiteY88" fmla="*/ 572756 h 1462015"/>
              <a:gd name="connsiteX89" fmla="*/ 653143 w 6852976"/>
              <a:gd name="connsiteY89" fmla="*/ 542611 h 1462015"/>
              <a:gd name="connsiteX90" fmla="*/ 542611 w 6852976"/>
              <a:gd name="connsiteY90" fmla="*/ 472272 h 1462015"/>
              <a:gd name="connsiteX91" fmla="*/ 472273 w 6852976"/>
              <a:gd name="connsiteY91" fmla="*/ 422031 h 1462015"/>
              <a:gd name="connsiteX92" fmla="*/ 371789 w 6852976"/>
              <a:gd name="connsiteY92" fmla="*/ 331595 h 1462015"/>
              <a:gd name="connsiteX93" fmla="*/ 341644 w 6852976"/>
              <a:gd name="connsiteY93" fmla="*/ 311499 h 1462015"/>
              <a:gd name="connsiteX94" fmla="*/ 301451 w 6852976"/>
              <a:gd name="connsiteY94" fmla="*/ 281354 h 1462015"/>
              <a:gd name="connsiteX95" fmla="*/ 231112 w 6852976"/>
              <a:gd name="connsiteY95" fmla="*/ 211015 h 1462015"/>
              <a:gd name="connsiteX96" fmla="*/ 150726 w 6852976"/>
              <a:gd name="connsiteY96" fmla="*/ 150725 h 1462015"/>
              <a:gd name="connsiteX97" fmla="*/ 90436 w 6852976"/>
              <a:gd name="connsiteY97" fmla="*/ 100483 h 1462015"/>
              <a:gd name="connsiteX98" fmla="*/ 30145 w 6852976"/>
              <a:gd name="connsiteY98" fmla="*/ 40193 h 1462015"/>
              <a:gd name="connsiteX99" fmla="*/ 0 w 6852976"/>
              <a:gd name="connsiteY99" fmla="*/ 0 h 1462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6852976" h="1462015">
                <a:moveTo>
                  <a:pt x="6852976" y="1446962"/>
                </a:moveTo>
                <a:cubicBezTo>
                  <a:pt x="6757777" y="1466003"/>
                  <a:pt x="6769394" y="1468038"/>
                  <a:pt x="6621864" y="1446962"/>
                </a:cubicBezTo>
                <a:cubicBezTo>
                  <a:pt x="6609909" y="1445254"/>
                  <a:pt x="6603176" y="1430685"/>
                  <a:pt x="6591719" y="1426866"/>
                </a:cubicBezTo>
                <a:cubicBezTo>
                  <a:pt x="6572391" y="1420423"/>
                  <a:pt x="6551407" y="1420813"/>
                  <a:pt x="6531429" y="1416817"/>
                </a:cubicBezTo>
                <a:cubicBezTo>
                  <a:pt x="6517887" y="1414109"/>
                  <a:pt x="6504515" y="1410563"/>
                  <a:pt x="6491236" y="1406769"/>
                </a:cubicBezTo>
                <a:cubicBezTo>
                  <a:pt x="6481052" y="1403859"/>
                  <a:pt x="6471431" y="1399019"/>
                  <a:pt x="6461091" y="1396721"/>
                </a:cubicBezTo>
                <a:cubicBezTo>
                  <a:pt x="6404151" y="1384068"/>
                  <a:pt x="6381271" y="1386767"/>
                  <a:pt x="6320414" y="1376624"/>
                </a:cubicBezTo>
                <a:cubicBezTo>
                  <a:pt x="6277362" y="1369449"/>
                  <a:pt x="6287632" y="1366770"/>
                  <a:pt x="6250075" y="1356527"/>
                </a:cubicBezTo>
                <a:cubicBezTo>
                  <a:pt x="6223428" y="1349260"/>
                  <a:pt x="6196484" y="1343130"/>
                  <a:pt x="6169688" y="1336431"/>
                </a:cubicBezTo>
                <a:cubicBezTo>
                  <a:pt x="6156290" y="1329732"/>
                  <a:pt x="6142589" y="1323609"/>
                  <a:pt x="6129495" y="1316334"/>
                </a:cubicBezTo>
                <a:cubicBezTo>
                  <a:pt x="6112422" y="1306849"/>
                  <a:pt x="6097100" y="1294121"/>
                  <a:pt x="6079253" y="1286189"/>
                </a:cubicBezTo>
                <a:cubicBezTo>
                  <a:pt x="5968476" y="1236954"/>
                  <a:pt x="6130787" y="1337204"/>
                  <a:pt x="5978770" y="1245995"/>
                </a:cubicBezTo>
                <a:cubicBezTo>
                  <a:pt x="5902729" y="1200371"/>
                  <a:pt x="5971776" y="1226916"/>
                  <a:pt x="5908431" y="1205802"/>
                </a:cubicBezTo>
                <a:cubicBezTo>
                  <a:pt x="5878154" y="1185617"/>
                  <a:pt x="5873793" y="1180909"/>
                  <a:pt x="5838093" y="1165609"/>
                </a:cubicBezTo>
                <a:cubicBezTo>
                  <a:pt x="5828357" y="1161437"/>
                  <a:pt x="5817684" y="1159732"/>
                  <a:pt x="5807948" y="1155560"/>
                </a:cubicBezTo>
                <a:cubicBezTo>
                  <a:pt x="5794180" y="1149659"/>
                  <a:pt x="5781522" y="1141365"/>
                  <a:pt x="5767754" y="1135464"/>
                </a:cubicBezTo>
                <a:cubicBezTo>
                  <a:pt x="5758018" y="1131292"/>
                  <a:pt x="5747527" y="1129134"/>
                  <a:pt x="5737609" y="1125415"/>
                </a:cubicBezTo>
                <a:cubicBezTo>
                  <a:pt x="5625757" y="1083469"/>
                  <a:pt x="5753736" y="1127442"/>
                  <a:pt x="5627077" y="1085222"/>
                </a:cubicBezTo>
                <a:lnTo>
                  <a:pt x="5566787" y="1065125"/>
                </a:lnTo>
                <a:cubicBezTo>
                  <a:pt x="5556739" y="1061776"/>
                  <a:pt x="5546826" y="1057987"/>
                  <a:pt x="5536642" y="1055077"/>
                </a:cubicBezTo>
                <a:cubicBezTo>
                  <a:pt x="5513196" y="1048378"/>
                  <a:pt x="5489220" y="1043313"/>
                  <a:pt x="5466304" y="1034980"/>
                </a:cubicBezTo>
                <a:cubicBezTo>
                  <a:pt x="5452226" y="1029861"/>
                  <a:pt x="5439878" y="1020784"/>
                  <a:pt x="5426110" y="1014883"/>
                </a:cubicBezTo>
                <a:cubicBezTo>
                  <a:pt x="5416375" y="1010711"/>
                  <a:pt x="5406013" y="1008184"/>
                  <a:pt x="5395965" y="1004835"/>
                </a:cubicBezTo>
                <a:cubicBezTo>
                  <a:pt x="5385917" y="994787"/>
                  <a:pt x="5376737" y="983787"/>
                  <a:pt x="5365820" y="974690"/>
                </a:cubicBezTo>
                <a:cubicBezTo>
                  <a:pt x="5356542" y="966959"/>
                  <a:pt x="5344214" y="963132"/>
                  <a:pt x="5335675" y="954593"/>
                </a:cubicBezTo>
                <a:cubicBezTo>
                  <a:pt x="5280925" y="899843"/>
                  <a:pt x="5332960" y="923544"/>
                  <a:pt x="5275385" y="904351"/>
                </a:cubicBezTo>
                <a:cubicBezTo>
                  <a:pt x="5251939" y="880905"/>
                  <a:pt x="5231573" y="853907"/>
                  <a:pt x="5205047" y="834013"/>
                </a:cubicBezTo>
                <a:cubicBezTo>
                  <a:pt x="5168093" y="806298"/>
                  <a:pt x="5155881" y="800100"/>
                  <a:pt x="5124660" y="763675"/>
                </a:cubicBezTo>
                <a:cubicBezTo>
                  <a:pt x="5116800" y="754505"/>
                  <a:pt x="5111809" y="743191"/>
                  <a:pt x="5104563" y="733529"/>
                </a:cubicBezTo>
                <a:cubicBezTo>
                  <a:pt x="5091695" y="716372"/>
                  <a:pt x="5078493" y="699428"/>
                  <a:pt x="5064370" y="683288"/>
                </a:cubicBezTo>
                <a:cubicBezTo>
                  <a:pt x="5055012" y="672594"/>
                  <a:pt x="5043322" y="664060"/>
                  <a:pt x="5034225" y="653143"/>
                </a:cubicBezTo>
                <a:cubicBezTo>
                  <a:pt x="5021732" y="638152"/>
                  <a:pt x="4990523" y="582567"/>
                  <a:pt x="4983983" y="572756"/>
                </a:cubicBezTo>
                <a:cubicBezTo>
                  <a:pt x="4974693" y="558821"/>
                  <a:pt x="4964737" y="545278"/>
                  <a:pt x="4953838" y="532562"/>
                </a:cubicBezTo>
                <a:cubicBezTo>
                  <a:pt x="4944590" y="521773"/>
                  <a:pt x="4931953" y="513981"/>
                  <a:pt x="4923693" y="502417"/>
                </a:cubicBezTo>
                <a:cubicBezTo>
                  <a:pt x="4879033" y="439894"/>
                  <a:pt x="4934857" y="477855"/>
                  <a:pt x="4863403" y="442127"/>
                </a:cubicBezTo>
                <a:cubicBezTo>
                  <a:pt x="4815549" y="370346"/>
                  <a:pt x="4846641" y="387695"/>
                  <a:pt x="4783016" y="371789"/>
                </a:cubicBezTo>
                <a:cubicBezTo>
                  <a:pt x="4762919" y="358391"/>
                  <a:pt x="4739805" y="348674"/>
                  <a:pt x="4722726" y="331595"/>
                </a:cubicBezTo>
                <a:cubicBezTo>
                  <a:pt x="4712678" y="321547"/>
                  <a:pt x="4704919" y="308500"/>
                  <a:pt x="4692581" y="301450"/>
                </a:cubicBezTo>
                <a:cubicBezTo>
                  <a:pt x="4680590" y="294598"/>
                  <a:pt x="4665785" y="294751"/>
                  <a:pt x="4652387" y="291402"/>
                </a:cubicBezTo>
                <a:cubicBezTo>
                  <a:pt x="4638989" y="284703"/>
                  <a:pt x="4626219" y="276565"/>
                  <a:pt x="4612194" y="271305"/>
                </a:cubicBezTo>
                <a:cubicBezTo>
                  <a:pt x="4599263" y="266456"/>
                  <a:pt x="4584694" y="266697"/>
                  <a:pt x="4572000" y="261257"/>
                </a:cubicBezTo>
                <a:cubicBezTo>
                  <a:pt x="4560900" y="256500"/>
                  <a:pt x="4553422" y="244630"/>
                  <a:pt x="4541855" y="241160"/>
                </a:cubicBezTo>
                <a:cubicBezTo>
                  <a:pt x="4519170" y="234354"/>
                  <a:pt x="4494926" y="234713"/>
                  <a:pt x="4471517" y="231112"/>
                </a:cubicBezTo>
                <a:cubicBezTo>
                  <a:pt x="4345388" y="211708"/>
                  <a:pt x="4471522" y="225084"/>
                  <a:pt x="4260502" y="211015"/>
                </a:cubicBezTo>
                <a:cubicBezTo>
                  <a:pt x="4089680" y="214365"/>
                  <a:pt x="3918637" y="211759"/>
                  <a:pt x="3748036" y="221064"/>
                </a:cubicBezTo>
                <a:cubicBezTo>
                  <a:pt x="3733079" y="221880"/>
                  <a:pt x="3720848" y="233728"/>
                  <a:pt x="3707842" y="241160"/>
                </a:cubicBezTo>
                <a:cubicBezTo>
                  <a:pt x="3684166" y="254689"/>
                  <a:pt x="3659065" y="276001"/>
                  <a:pt x="3637504" y="291402"/>
                </a:cubicBezTo>
                <a:cubicBezTo>
                  <a:pt x="3627677" y="298421"/>
                  <a:pt x="3616637" y="303768"/>
                  <a:pt x="3607359" y="311499"/>
                </a:cubicBezTo>
                <a:cubicBezTo>
                  <a:pt x="3574023" y="339279"/>
                  <a:pt x="3584492" y="343029"/>
                  <a:pt x="3547069" y="361740"/>
                </a:cubicBezTo>
                <a:cubicBezTo>
                  <a:pt x="3537595" y="366477"/>
                  <a:pt x="3526397" y="367052"/>
                  <a:pt x="3516923" y="371789"/>
                </a:cubicBezTo>
                <a:cubicBezTo>
                  <a:pt x="3506121" y="377190"/>
                  <a:pt x="3496056" y="384155"/>
                  <a:pt x="3486778" y="391886"/>
                </a:cubicBezTo>
                <a:cubicBezTo>
                  <a:pt x="3475861" y="400983"/>
                  <a:pt x="3469343" y="415676"/>
                  <a:pt x="3456633" y="422031"/>
                </a:cubicBezTo>
                <a:cubicBezTo>
                  <a:pt x="3441357" y="429669"/>
                  <a:pt x="3423139" y="428730"/>
                  <a:pt x="3406392" y="432079"/>
                </a:cubicBezTo>
                <a:cubicBezTo>
                  <a:pt x="3389645" y="438778"/>
                  <a:pt x="3372633" y="444850"/>
                  <a:pt x="3356150" y="452176"/>
                </a:cubicBezTo>
                <a:cubicBezTo>
                  <a:pt x="3342462" y="458260"/>
                  <a:pt x="3329937" y="466895"/>
                  <a:pt x="3315956" y="472272"/>
                </a:cubicBezTo>
                <a:cubicBezTo>
                  <a:pt x="3286298" y="483679"/>
                  <a:pt x="3255666" y="492369"/>
                  <a:pt x="3225521" y="502417"/>
                </a:cubicBezTo>
                <a:cubicBezTo>
                  <a:pt x="3215473" y="505767"/>
                  <a:pt x="3204850" y="507729"/>
                  <a:pt x="3195376" y="512466"/>
                </a:cubicBezTo>
                <a:cubicBezTo>
                  <a:pt x="3168580" y="525864"/>
                  <a:pt x="3144053" y="545393"/>
                  <a:pt x="3114989" y="552659"/>
                </a:cubicBezTo>
                <a:cubicBezTo>
                  <a:pt x="3058227" y="566849"/>
                  <a:pt x="3088338" y="559998"/>
                  <a:pt x="3024554" y="572756"/>
                </a:cubicBezTo>
                <a:cubicBezTo>
                  <a:pt x="2892246" y="660960"/>
                  <a:pt x="3016758" y="572260"/>
                  <a:pt x="2934119" y="643094"/>
                </a:cubicBezTo>
                <a:cubicBezTo>
                  <a:pt x="2921404" y="653993"/>
                  <a:pt x="2905768" y="661397"/>
                  <a:pt x="2893926" y="673239"/>
                </a:cubicBezTo>
                <a:cubicBezTo>
                  <a:pt x="2885387" y="681778"/>
                  <a:pt x="2882368" y="694845"/>
                  <a:pt x="2873829" y="703384"/>
                </a:cubicBezTo>
                <a:cubicBezTo>
                  <a:pt x="2861987" y="715226"/>
                  <a:pt x="2846239" y="722501"/>
                  <a:pt x="2833636" y="733529"/>
                </a:cubicBezTo>
                <a:cubicBezTo>
                  <a:pt x="2819376" y="746006"/>
                  <a:pt x="2806840" y="760325"/>
                  <a:pt x="2793442" y="773723"/>
                </a:cubicBezTo>
                <a:cubicBezTo>
                  <a:pt x="2773881" y="832408"/>
                  <a:pt x="2798699" y="778515"/>
                  <a:pt x="2753249" y="823965"/>
                </a:cubicBezTo>
                <a:cubicBezTo>
                  <a:pt x="2744710" y="832504"/>
                  <a:pt x="2741011" y="844941"/>
                  <a:pt x="2733152" y="854110"/>
                </a:cubicBezTo>
                <a:cubicBezTo>
                  <a:pt x="2720821" y="868496"/>
                  <a:pt x="2707345" y="881972"/>
                  <a:pt x="2692959" y="894303"/>
                </a:cubicBezTo>
                <a:cubicBezTo>
                  <a:pt x="2683790" y="902162"/>
                  <a:pt x="2672092" y="906669"/>
                  <a:pt x="2662814" y="914400"/>
                </a:cubicBezTo>
                <a:cubicBezTo>
                  <a:pt x="2651897" y="923497"/>
                  <a:pt x="2644233" y="936285"/>
                  <a:pt x="2632669" y="944545"/>
                </a:cubicBezTo>
                <a:cubicBezTo>
                  <a:pt x="2620480" y="953252"/>
                  <a:pt x="2604459" y="955654"/>
                  <a:pt x="2592475" y="964642"/>
                </a:cubicBezTo>
                <a:cubicBezTo>
                  <a:pt x="2577317" y="976010"/>
                  <a:pt x="2567440" y="993467"/>
                  <a:pt x="2552282" y="1004835"/>
                </a:cubicBezTo>
                <a:cubicBezTo>
                  <a:pt x="2540298" y="1013823"/>
                  <a:pt x="2525996" y="1019369"/>
                  <a:pt x="2512088" y="1024932"/>
                </a:cubicBezTo>
                <a:cubicBezTo>
                  <a:pt x="2492419" y="1032799"/>
                  <a:pt x="2451798" y="1045028"/>
                  <a:pt x="2451798" y="1045028"/>
                </a:cubicBezTo>
                <a:cubicBezTo>
                  <a:pt x="2371802" y="1098360"/>
                  <a:pt x="2415419" y="1081806"/>
                  <a:pt x="2321170" y="1095270"/>
                </a:cubicBezTo>
                <a:cubicBezTo>
                  <a:pt x="2086675" y="1173432"/>
                  <a:pt x="2256036" y="1120674"/>
                  <a:pt x="1637882" y="1095270"/>
                </a:cubicBezTo>
                <a:cubicBezTo>
                  <a:pt x="1596044" y="1093551"/>
                  <a:pt x="1564975" y="1075874"/>
                  <a:pt x="1527350" y="1065125"/>
                </a:cubicBezTo>
                <a:cubicBezTo>
                  <a:pt x="1514071" y="1061331"/>
                  <a:pt x="1500554" y="1058426"/>
                  <a:pt x="1487156" y="1055077"/>
                </a:cubicBezTo>
                <a:cubicBezTo>
                  <a:pt x="1477108" y="1048378"/>
                  <a:pt x="1467813" y="1040381"/>
                  <a:pt x="1457011" y="1034980"/>
                </a:cubicBezTo>
                <a:cubicBezTo>
                  <a:pt x="1432728" y="1022838"/>
                  <a:pt x="1412416" y="1024537"/>
                  <a:pt x="1386673" y="1014883"/>
                </a:cubicBezTo>
                <a:cubicBezTo>
                  <a:pt x="1372648" y="1009623"/>
                  <a:pt x="1360248" y="1000687"/>
                  <a:pt x="1346480" y="994787"/>
                </a:cubicBezTo>
                <a:cubicBezTo>
                  <a:pt x="1326294" y="986136"/>
                  <a:pt x="1296543" y="979790"/>
                  <a:pt x="1276141" y="974690"/>
                </a:cubicBezTo>
                <a:cubicBezTo>
                  <a:pt x="1208196" y="929392"/>
                  <a:pt x="1292344" y="983691"/>
                  <a:pt x="1185706" y="924448"/>
                </a:cubicBezTo>
                <a:cubicBezTo>
                  <a:pt x="1147449" y="903194"/>
                  <a:pt x="1157148" y="900319"/>
                  <a:pt x="1115367" y="874206"/>
                </a:cubicBezTo>
                <a:cubicBezTo>
                  <a:pt x="1102665" y="866267"/>
                  <a:pt x="1088179" y="861542"/>
                  <a:pt x="1075174" y="854110"/>
                </a:cubicBezTo>
                <a:cubicBezTo>
                  <a:pt x="1048993" y="839150"/>
                  <a:pt x="966401" y="775482"/>
                  <a:pt x="964642" y="773723"/>
                </a:cubicBezTo>
                <a:cubicBezTo>
                  <a:pt x="929947" y="739028"/>
                  <a:pt x="937272" y="743511"/>
                  <a:pt x="894304" y="713433"/>
                </a:cubicBezTo>
                <a:cubicBezTo>
                  <a:pt x="874517" y="699582"/>
                  <a:pt x="852875" y="688327"/>
                  <a:pt x="834014" y="673239"/>
                </a:cubicBezTo>
                <a:cubicBezTo>
                  <a:pt x="727002" y="587631"/>
                  <a:pt x="828274" y="666268"/>
                  <a:pt x="753627" y="612949"/>
                </a:cubicBezTo>
                <a:cubicBezTo>
                  <a:pt x="700398" y="574929"/>
                  <a:pt x="732206" y="589061"/>
                  <a:pt x="683288" y="572756"/>
                </a:cubicBezTo>
                <a:cubicBezTo>
                  <a:pt x="673240" y="562708"/>
                  <a:pt x="664511" y="551137"/>
                  <a:pt x="653143" y="542611"/>
                </a:cubicBezTo>
                <a:cubicBezTo>
                  <a:pt x="622141" y="519359"/>
                  <a:pt x="569745" y="499406"/>
                  <a:pt x="542611" y="472272"/>
                </a:cubicBezTo>
                <a:cubicBezTo>
                  <a:pt x="494928" y="424589"/>
                  <a:pt x="520393" y="438070"/>
                  <a:pt x="472273" y="422031"/>
                </a:cubicBezTo>
                <a:cubicBezTo>
                  <a:pt x="375335" y="349327"/>
                  <a:pt x="501637" y="447014"/>
                  <a:pt x="371789" y="331595"/>
                </a:cubicBezTo>
                <a:cubicBezTo>
                  <a:pt x="362763" y="323572"/>
                  <a:pt x="351471" y="318518"/>
                  <a:pt x="341644" y="311499"/>
                </a:cubicBezTo>
                <a:cubicBezTo>
                  <a:pt x="328016" y="301765"/>
                  <a:pt x="313843" y="292619"/>
                  <a:pt x="301451" y="281354"/>
                </a:cubicBezTo>
                <a:cubicBezTo>
                  <a:pt x="276916" y="259049"/>
                  <a:pt x="257638" y="230910"/>
                  <a:pt x="231112" y="211015"/>
                </a:cubicBezTo>
                <a:cubicBezTo>
                  <a:pt x="204317" y="190918"/>
                  <a:pt x="170823" y="177520"/>
                  <a:pt x="150726" y="150725"/>
                </a:cubicBezTo>
                <a:cubicBezTo>
                  <a:pt x="114226" y="102058"/>
                  <a:pt x="136469" y="115828"/>
                  <a:pt x="90436" y="100483"/>
                </a:cubicBezTo>
                <a:cubicBezTo>
                  <a:pt x="70339" y="80386"/>
                  <a:pt x="45910" y="63841"/>
                  <a:pt x="30145" y="40193"/>
                </a:cubicBezTo>
                <a:cubicBezTo>
                  <a:pt x="7421" y="6107"/>
                  <a:pt x="18589" y="18587"/>
                  <a:pt x="0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28" grpId="0" animBg="1"/>
      <p:bldP spid="28" grpId="1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3448-326C-A249-85F8-CD3F57E9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Internetworking 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323F0-0443-1049-BFB7-2D346D17BCE1}"/>
              </a:ext>
            </a:extLst>
          </p:cNvPr>
          <p:cNvSpPr txBox="1">
            <a:spLocks/>
          </p:cNvSpPr>
          <p:nvPr/>
        </p:nvSpPr>
        <p:spPr>
          <a:xfrm>
            <a:off x="838200" y="1828800"/>
            <a:ext cx="88392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Naming / Addressing</a:t>
            </a:r>
          </a:p>
          <a:p>
            <a:pPr lvl="1"/>
            <a:r>
              <a:rPr lang="en-US"/>
              <a:t>How do you designate hosts?</a:t>
            </a:r>
          </a:p>
          <a:p>
            <a:r>
              <a:rPr lang="en-US"/>
              <a:t>Routing</a:t>
            </a:r>
          </a:p>
          <a:p>
            <a:pPr lvl="1"/>
            <a:r>
              <a:rPr lang="en-US"/>
              <a:t>Must be </a:t>
            </a:r>
            <a:r>
              <a:rPr lang="en-US">
                <a:solidFill>
                  <a:schemeClr val="accent1"/>
                </a:solidFill>
              </a:rPr>
              <a:t>scalable</a:t>
            </a:r>
            <a:r>
              <a:rPr lang="en-US"/>
              <a:t> (i.e. a switched Internet won’t work)</a:t>
            </a:r>
          </a:p>
          <a:p>
            <a:r>
              <a:rPr lang="en-US"/>
              <a:t>Service Model</a:t>
            </a:r>
          </a:p>
          <a:p>
            <a:pPr lvl="1"/>
            <a:r>
              <a:rPr lang="en-US"/>
              <a:t>What gets sent?</a:t>
            </a:r>
          </a:p>
          <a:p>
            <a:pPr lvl="1"/>
            <a:r>
              <a:rPr lang="en-US"/>
              <a:t>How fast will it go?</a:t>
            </a:r>
          </a:p>
          <a:p>
            <a:pPr lvl="1"/>
            <a:r>
              <a:rPr lang="en-US"/>
              <a:t>What happens if there are failures?</a:t>
            </a:r>
          </a:p>
          <a:p>
            <a:pPr lvl="1"/>
            <a:r>
              <a:rPr lang="en-US"/>
              <a:t>Must deal with </a:t>
            </a:r>
            <a:r>
              <a:rPr lang="en-US">
                <a:solidFill>
                  <a:schemeClr val="accent1"/>
                </a:solidFill>
              </a:rPr>
              <a:t>heterogeneity</a:t>
            </a:r>
          </a:p>
          <a:p>
            <a:pPr lvl="2"/>
            <a:r>
              <a:rPr lang="en-US"/>
              <a:t>Remember, every network is different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624FCC-1E47-C14F-8C9B-E8E8C37B76F1}"/>
              </a:ext>
            </a:extLst>
          </p:cNvPr>
          <p:cNvGrpSpPr/>
          <p:nvPr/>
        </p:nvGrpSpPr>
        <p:grpSpPr>
          <a:xfrm>
            <a:off x="2541082" y="2192197"/>
            <a:ext cx="7677109" cy="3287072"/>
            <a:chOff x="414979" y="3333623"/>
            <a:chExt cx="8263530" cy="15232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1AAD74-B9CB-0A4E-8078-23CF8B01ECED}"/>
                </a:ext>
              </a:extLst>
            </p:cNvPr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71D3CB8B-71C2-3A48-8828-4DC648904730}"/>
                </a:ext>
              </a:extLst>
            </p:cNvPr>
            <p:cNvSpPr txBox="1">
              <a:spLocks/>
            </p:cNvSpPr>
            <p:nvPr/>
          </p:nvSpPr>
          <p:spPr>
            <a:xfrm>
              <a:off x="487320" y="3414917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u="sng" dirty="0">
                  <a:solidFill>
                    <a:schemeClr val="bg1"/>
                  </a:solidFill>
                </a:rPr>
                <a:t>Internet Service Model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Best-effort (i.e. things may break)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Store-and-forward datagram network</a:t>
              </a:r>
            </a:p>
            <a:p>
              <a:pPr marL="114300" indent="0">
                <a:buClr>
                  <a:schemeClr val="bg1"/>
                </a:buClr>
                <a:buNone/>
              </a:pPr>
              <a:endParaRPr lang="en-US" sz="3200" dirty="0">
                <a:solidFill>
                  <a:schemeClr val="bg1"/>
                </a:solidFill>
              </a:endParaRPr>
            </a:p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Lowest common denominator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510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F837-3312-3F4E-AC3D-C225F545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Addressing Schemes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25CBF-9EFF-864C-94A2-A24619E93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Flat</a:t>
            </a:r>
          </a:p>
          <a:p>
            <a:pPr lvl="1"/>
            <a:r>
              <a:rPr lang="en-US" dirty="0"/>
              <a:t>e.g. each host is identified by a 48-bit MAC address</a:t>
            </a:r>
          </a:p>
          <a:p>
            <a:pPr lvl="1"/>
            <a:r>
              <a:rPr lang="en-US" dirty="0"/>
              <a:t>Router needs an entry for every host in the world</a:t>
            </a:r>
          </a:p>
          <a:p>
            <a:pPr lvl="2"/>
            <a:r>
              <a:rPr lang="en-US" dirty="0"/>
              <a:t>Too big</a:t>
            </a:r>
          </a:p>
          <a:p>
            <a:pPr lvl="2"/>
            <a:r>
              <a:rPr lang="en-US" dirty="0"/>
              <a:t>Too hard to maintain (hosts come and go all the time)</a:t>
            </a:r>
          </a:p>
          <a:p>
            <a:r>
              <a:rPr lang="en-US" dirty="0"/>
              <a:t>Hierarchy</a:t>
            </a:r>
          </a:p>
          <a:p>
            <a:pPr lvl="1"/>
            <a:r>
              <a:rPr lang="en-US" dirty="0"/>
              <a:t>Addresses broken down into segments</a:t>
            </a:r>
          </a:p>
          <a:p>
            <a:pPr lvl="1"/>
            <a:r>
              <a:rPr lang="en-US" dirty="0"/>
              <a:t>Each segment has a different level of specificity</a:t>
            </a:r>
          </a:p>
        </p:txBody>
      </p:sp>
    </p:spTree>
    <p:extLst>
      <p:ext uri="{BB962C8B-B14F-4D97-AF65-F5344CB8AC3E}">
        <p14:creationId xmlns:p14="http://schemas.microsoft.com/office/powerpoint/2010/main" val="62810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5BE2-BE73-9045-AD3B-580C660C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Telephone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CC16-14E1-094E-B788-BB5E8F0E9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D:\Classes\CS 4700\assets\usa.jpg">
            <a:extLst>
              <a:ext uri="{FF2B5EF4-FFF2-40B4-BE49-F238E27FC236}">
                <a16:creationId xmlns:a16="http://schemas.microsoft.com/office/drawing/2014/main" id="{5821607B-0B91-C748-B7D7-851B5DF76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5" t="15244" r="-1130" b="9834"/>
          <a:stretch/>
        </p:blipFill>
        <p:spPr bwMode="auto">
          <a:xfrm>
            <a:off x="1508570" y="2239326"/>
            <a:ext cx="4282094" cy="269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D472A74-48E5-7341-A02C-4AD0BB5F33F3}"/>
              </a:ext>
            </a:extLst>
          </p:cNvPr>
          <p:cNvSpPr txBox="1">
            <a:spLocks/>
          </p:cNvSpPr>
          <p:nvPr/>
        </p:nvSpPr>
        <p:spPr>
          <a:xfrm>
            <a:off x="4158249" y="1445144"/>
            <a:ext cx="3143458" cy="73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1-205-934-2197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F69463-D344-2148-8860-D4ACF66A34CF}"/>
              </a:ext>
            </a:extLst>
          </p:cNvPr>
          <p:cNvCxnSpPr/>
          <p:nvPr/>
        </p:nvCxnSpPr>
        <p:spPr>
          <a:xfrm flipH="1">
            <a:off x="4484033" y="1930723"/>
            <a:ext cx="18895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2C3CEA-FD1F-7943-9EF0-8138975B2A89}"/>
              </a:ext>
            </a:extLst>
          </p:cNvPr>
          <p:cNvCxnSpPr/>
          <p:nvPr/>
        </p:nvCxnSpPr>
        <p:spPr>
          <a:xfrm flipH="1">
            <a:off x="4730910" y="19307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8DE59C-8D4F-2441-9A62-DF66F504DD2F}"/>
              </a:ext>
            </a:extLst>
          </p:cNvPr>
          <p:cNvCxnSpPr/>
          <p:nvPr/>
        </p:nvCxnSpPr>
        <p:spPr>
          <a:xfrm flipH="1">
            <a:off x="5526404" y="19307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AAD7A3-62E9-F748-BEF5-F6602067ED47}"/>
              </a:ext>
            </a:extLst>
          </p:cNvPr>
          <p:cNvCxnSpPr/>
          <p:nvPr/>
        </p:nvCxnSpPr>
        <p:spPr>
          <a:xfrm flipH="1">
            <a:off x="6330273" y="19307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>
            <a:extLst>
              <a:ext uri="{FF2B5EF4-FFF2-40B4-BE49-F238E27FC236}">
                <a16:creationId xmlns:a16="http://schemas.microsoft.com/office/drawing/2014/main" id="{9237A008-4F5A-F54A-A0B4-A93DB9591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23035" y="1551340"/>
            <a:ext cx="2279082" cy="368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Up Arrow 10">
            <a:extLst>
              <a:ext uri="{FF2B5EF4-FFF2-40B4-BE49-F238E27FC236}">
                <a16:creationId xmlns:a16="http://schemas.microsoft.com/office/drawing/2014/main" id="{E07409EA-231D-1548-A4A9-FD0C815E1419}"/>
              </a:ext>
            </a:extLst>
          </p:cNvPr>
          <p:cNvSpPr/>
          <p:nvPr/>
        </p:nvSpPr>
        <p:spPr>
          <a:xfrm rot="12646508">
            <a:off x="8163474" y="1581253"/>
            <a:ext cx="846247" cy="100303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AE15E24-287E-094B-9610-B1B54F05D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679152" y="4933550"/>
            <a:ext cx="4103515" cy="89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C4AC1F-5DAA-7449-B778-1B7325800087}"/>
              </a:ext>
            </a:extLst>
          </p:cNvPr>
          <p:cNvSpPr txBox="1"/>
          <p:nvPr/>
        </p:nvSpPr>
        <p:spPr>
          <a:xfrm>
            <a:off x="8169658" y="4965229"/>
            <a:ext cx="1909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Campbell Hall</a:t>
            </a:r>
          </a:p>
          <a:p>
            <a:pPr algn="ctr"/>
            <a:r>
              <a:rPr lang="en-US" sz="2400" dirty="0"/>
              <a:t>Room 132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DF19F6-ADE7-F440-B6D9-73804161BDC9}"/>
              </a:ext>
            </a:extLst>
          </p:cNvPr>
          <p:cNvGrpSpPr/>
          <p:nvPr/>
        </p:nvGrpSpPr>
        <p:grpSpPr>
          <a:xfrm>
            <a:off x="2087881" y="3053967"/>
            <a:ext cx="2799961" cy="724742"/>
            <a:chOff x="414979" y="3333623"/>
            <a:chExt cx="8263530" cy="152321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60E3A6-F037-1E48-9517-EC063066AE78}"/>
                </a:ext>
              </a:extLst>
            </p:cNvPr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B58FA65A-6A3F-1E46-BA0F-5BC4E76346E2}"/>
                </a:ext>
              </a:extLst>
            </p:cNvPr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Very General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A6503A-9342-F94F-A082-AFF98A8D5E2F}"/>
              </a:ext>
            </a:extLst>
          </p:cNvPr>
          <p:cNvGrpSpPr/>
          <p:nvPr/>
        </p:nvGrpSpPr>
        <p:grpSpPr>
          <a:xfrm>
            <a:off x="7634378" y="5827906"/>
            <a:ext cx="2799961" cy="724742"/>
            <a:chOff x="414979" y="3333623"/>
            <a:chExt cx="8263530" cy="152321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3A8770-D7A8-904A-864E-4FB06F96DFE7}"/>
                </a:ext>
              </a:extLst>
            </p:cNvPr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2092271A-D0E8-544C-B93A-22FD0EEED98C}"/>
                </a:ext>
              </a:extLst>
            </p:cNvPr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Very Specific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55A7921-3653-8C41-B76F-DDDBE7E139AD}"/>
              </a:ext>
            </a:extLst>
          </p:cNvPr>
          <p:cNvSpPr txBox="1"/>
          <p:nvPr/>
        </p:nvSpPr>
        <p:spPr>
          <a:xfrm>
            <a:off x="8064380" y="4969541"/>
            <a:ext cx="1939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Campbell Hall</a:t>
            </a:r>
          </a:p>
          <a:p>
            <a:pPr algn="ctr"/>
            <a:r>
              <a:rPr lang="en-US" sz="2400" dirty="0"/>
              <a:t>Rom 141</a:t>
            </a:r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484C17C8-6AAF-544B-B280-87EE3FC4A6DF}"/>
              </a:ext>
            </a:extLst>
          </p:cNvPr>
          <p:cNvSpPr/>
          <p:nvPr/>
        </p:nvSpPr>
        <p:spPr>
          <a:xfrm rot="10800000">
            <a:off x="6330273" y="5740612"/>
            <a:ext cx="2934810" cy="899325"/>
          </a:xfrm>
          <a:prstGeom prst="curvedDownArrow">
            <a:avLst>
              <a:gd name="adj1" fmla="val 44797"/>
              <a:gd name="adj2" fmla="val 83788"/>
              <a:gd name="adj3" fmla="val 38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BDFBB3CA-2552-F442-A38C-12FEA17CBD51}"/>
              </a:ext>
            </a:extLst>
          </p:cNvPr>
          <p:cNvSpPr txBox="1">
            <a:spLocks/>
          </p:cNvSpPr>
          <p:nvPr/>
        </p:nvSpPr>
        <p:spPr>
          <a:xfrm>
            <a:off x="6300129" y="1441707"/>
            <a:ext cx="1015574" cy="552055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/>
              <a:t>5473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337BB2-8368-B943-8F44-4DD4D23CFF0F}"/>
              </a:ext>
            </a:extLst>
          </p:cNvPr>
          <p:cNvGrpSpPr/>
          <p:nvPr/>
        </p:nvGrpSpPr>
        <p:grpSpPr>
          <a:xfrm>
            <a:off x="2458784" y="5827906"/>
            <a:ext cx="3769329" cy="724742"/>
            <a:chOff x="414979" y="3333623"/>
            <a:chExt cx="8263530" cy="152321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0E82771-3E0B-C445-A9CD-DA1D96B366ED}"/>
                </a:ext>
              </a:extLst>
            </p:cNvPr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804D39D7-84EE-E346-AC9E-C8C2D5B18BC5}"/>
                </a:ext>
              </a:extLst>
            </p:cNvPr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Updates are Local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327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3" grpId="1"/>
      <p:bldP spid="20" grpId="0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ED88-D925-5B46-8067-7B885983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Hierarchy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7F633-6E10-1448-B0C4-D50CC271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3F32EFFB-22EB-1A4E-9790-3F85B4C3999D}"/>
              </a:ext>
            </a:extLst>
          </p:cNvPr>
          <p:cNvSpPr/>
          <p:nvPr/>
        </p:nvSpPr>
        <p:spPr>
          <a:xfrm>
            <a:off x="1288960" y="2033804"/>
            <a:ext cx="1696497" cy="1362405"/>
          </a:xfrm>
          <a:prstGeom prst="cloud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9AD94D78-A1F7-6041-92F0-96E912948624}"/>
              </a:ext>
            </a:extLst>
          </p:cNvPr>
          <p:cNvSpPr/>
          <p:nvPr/>
        </p:nvSpPr>
        <p:spPr>
          <a:xfrm>
            <a:off x="2217594" y="3147085"/>
            <a:ext cx="1696497" cy="1362405"/>
          </a:xfrm>
          <a:prstGeom prst="cloud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3DA41A-610E-C347-B466-51FD9271999F}"/>
              </a:ext>
            </a:extLst>
          </p:cNvPr>
          <p:cNvSpPr txBox="1"/>
          <p:nvPr/>
        </p:nvSpPr>
        <p:spPr>
          <a:xfrm>
            <a:off x="4274782" y="1491505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1**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4DDB0-9C07-914D-AA11-0F67C9652154}"/>
              </a:ext>
            </a:extLst>
          </p:cNvPr>
          <p:cNvSpPr txBox="1"/>
          <p:nvPr/>
        </p:nvSpPr>
        <p:spPr>
          <a:xfrm>
            <a:off x="2801851" y="1894259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ACFA64-C981-7748-97A4-97328BC42727}"/>
              </a:ext>
            </a:extLst>
          </p:cNvPr>
          <p:cNvSpPr txBox="1"/>
          <p:nvPr/>
        </p:nvSpPr>
        <p:spPr>
          <a:xfrm>
            <a:off x="3508094" y="2768885"/>
            <a:ext cx="625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B86EB0-E529-5341-963C-6CAB446820B5}"/>
              </a:ext>
            </a:extLst>
          </p:cNvPr>
          <p:cNvSpPr txBox="1"/>
          <p:nvPr/>
        </p:nvSpPr>
        <p:spPr>
          <a:xfrm>
            <a:off x="1905040" y="2236723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DC11D2-7376-FF47-B9A1-A4A977DEEE9D}"/>
              </a:ext>
            </a:extLst>
          </p:cNvPr>
          <p:cNvSpPr txBox="1"/>
          <p:nvPr/>
        </p:nvSpPr>
        <p:spPr>
          <a:xfrm>
            <a:off x="1905040" y="2732983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BD1B64-4D96-4049-BC21-C3F19D8C16C0}"/>
              </a:ext>
            </a:extLst>
          </p:cNvPr>
          <p:cNvSpPr txBox="1"/>
          <p:nvPr/>
        </p:nvSpPr>
        <p:spPr>
          <a:xfrm>
            <a:off x="2819656" y="3332027"/>
            <a:ext cx="676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3A44B2-5B24-9F4A-A040-99388A82A35C}"/>
              </a:ext>
            </a:extLst>
          </p:cNvPr>
          <p:cNvSpPr txBox="1"/>
          <p:nvPr/>
        </p:nvSpPr>
        <p:spPr>
          <a:xfrm>
            <a:off x="2819656" y="3828287"/>
            <a:ext cx="653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111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B545C7E3-C299-7947-9AF8-09440F044A49}"/>
              </a:ext>
            </a:extLst>
          </p:cNvPr>
          <p:cNvSpPr/>
          <p:nvPr/>
        </p:nvSpPr>
        <p:spPr>
          <a:xfrm rot="1048252">
            <a:off x="5160710" y="3002021"/>
            <a:ext cx="4207178" cy="3566548"/>
          </a:xfrm>
          <a:prstGeom prst="cloud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5A8C8358-F0B8-1D43-8C39-18EED752B494}"/>
              </a:ext>
            </a:extLst>
          </p:cNvPr>
          <p:cNvSpPr/>
          <p:nvPr/>
        </p:nvSpPr>
        <p:spPr>
          <a:xfrm>
            <a:off x="5702292" y="3546254"/>
            <a:ext cx="1696497" cy="1362405"/>
          </a:xfrm>
          <a:prstGeom prst="cloud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F3F2BFFD-0E56-5144-8CE4-4E4C8BF4D0EA}"/>
              </a:ext>
            </a:extLst>
          </p:cNvPr>
          <p:cNvSpPr/>
          <p:nvPr/>
        </p:nvSpPr>
        <p:spPr>
          <a:xfrm>
            <a:off x="6630926" y="4659535"/>
            <a:ext cx="1696497" cy="1362405"/>
          </a:xfrm>
          <a:prstGeom prst="cloud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E9B478-58D8-7C4E-81A1-194F74889DC6}"/>
              </a:ext>
            </a:extLst>
          </p:cNvPr>
          <p:cNvSpPr txBox="1"/>
          <p:nvPr/>
        </p:nvSpPr>
        <p:spPr>
          <a:xfrm>
            <a:off x="8688114" y="3003955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0**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BB662C-90B2-FE49-89E2-910AFF25AED3}"/>
              </a:ext>
            </a:extLst>
          </p:cNvPr>
          <p:cNvSpPr txBox="1"/>
          <p:nvPr/>
        </p:nvSpPr>
        <p:spPr>
          <a:xfrm>
            <a:off x="7152604" y="3406709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35D274-3FA3-1545-B17E-1878FADAF0E4}"/>
              </a:ext>
            </a:extLst>
          </p:cNvPr>
          <p:cNvSpPr txBox="1"/>
          <p:nvPr/>
        </p:nvSpPr>
        <p:spPr>
          <a:xfrm>
            <a:off x="7875282" y="4227456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F35579-1E5F-1C43-B3B2-D706076B02F3}"/>
              </a:ext>
            </a:extLst>
          </p:cNvPr>
          <p:cNvSpPr txBox="1"/>
          <p:nvPr/>
        </p:nvSpPr>
        <p:spPr>
          <a:xfrm>
            <a:off x="6318372" y="3749173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C06E5E-387D-F646-B7A4-6090747BD806}"/>
              </a:ext>
            </a:extLst>
          </p:cNvPr>
          <p:cNvSpPr txBox="1"/>
          <p:nvPr/>
        </p:nvSpPr>
        <p:spPr>
          <a:xfrm>
            <a:off x="6318372" y="4245433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B77E21-237E-3949-86C7-FBBB61D0A09A}"/>
              </a:ext>
            </a:extLst>
          </p:cNvPr>
          <p:cNvSpPr txBox="1"/>
          <p:nvPr/>
        </p:nvSpPr>
        <p:spPr>
          <a:xfrm>
            <a:off x="7152604" y="48444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222AA7-2C4F-A34B-9354-47AB53DAF64E}"/>
              </a:ext>
            </a:extLst>
          </p:cNvPr>
          <p:cNvSpPr txBox="1"/>
          <p:nvPr/>
        </p:nvSpPr>
        <p:spPr>
          <a:xfrm>
            <a:off x="7152604" y="5340737"/>
            <a:ext cx="676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011</a:t>
            </a:r>
          </a:p>
        </p:txBody>
      </p:sp>
      <p:pic>
        <p:nvPicPr>
          <p:cNvPr id="23" name="Picture 2" descr="D:\Classes\CS 4700\assets\Router.png">
            <a:extLst>
              <a:ext uri="{FF2B5EF4-FFF2-40B4-BE49-F238E27FC236}">
                <a16:creationId xmlns:a16="http://schemas.microsoft.com/office/drawing/2014/main" id="{10DCB071-990A-0C47-ACD1-9C50AF3EA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782" y="1888067"/>
            <a:ext cx="694830" cy="4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D:\Classes\CS 4700\assets\black_server.png">
            <a:extLst>
              <a:ext uri="{FF2B5EF4-FFF2-40B4-BE49-F238E27FC236}">
                <a16:creationId xmlns:a16="http://schemas.microsoft.com/office/drawing/2014/main" id="{567118A3-CF7F-4A42-9E8D-91063215F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23" y="4852066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D:\Classes\CS 4700\assets\black_server.png">
            <a:extLst>
              <a:ext uri="{FF2B5EF4-FFF2-40B4-BE49-F238E27FC236}">
                <a16:creationId xmlns:a16="http://schemas.microsoft.com/office/drawing/2014/main" id="{7F3C3BA8-5E7B-5A4B-A627-8C060D6A9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23" y="5378360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D:\Classes\CS 4700\assets\black_server.png">
            <a:extLst>
              <a:ext uri="{FF2B5EF4-FFF2-40B4-BE49-F238E27FC236}">
                <a16:creationId xmlns:a16="http://schemas.microsoft.com/office/drawing/2014/main" id="{9405E209-5F13-1847-9014-B016C727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88" y="3756762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D:\Classes\CS 4700\assets\black_server.png">
            <a:extLst>
              <a:ext uri="{FF2B5EF4-FFF2-40B4-BE49-F238E27FC236}">
                <a16:creationId xmlns:a16="http://schemas.microsoft.com/office/drawing/2014/main" id="{E45A425D-4960-8F48-B27F-7CC2FE969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88" y="4283056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D:\Classes\CS 4700\assets\black_server.png">
            <a:extLst>
              <a:ext uri="{FF2B5EF4-FFF2-40B4-BE49-F238E27FC236}">
                <a16:creationId xmlns:a16="http://schemas.microsoft.com/office/drawing/2014/main" id="{E8108A38-B5DA-1546-AA7D-4D1CD296F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058" y="3347640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D:\Classes\CS 4700\assets\black_server.png">
            <a:extLst>
              <a:ext uri="{FF2B5EF4-FFF2-40B4-BE49-F238E27FC236}">
                <a16:creationId xmlns:a16="http://schemas.microsoft.com/office/drawing/2014/main" id="{071C86F7-B4F9-0A43-BE10-2BD09C91D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058" y="3873934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D:\Classes\CS 4700\assets\black_server.png">
            <a:extLst>
              <a:ext uri="{FF2B5EF4-FFF2-40B4-BE49-F238E27FC236}">
                <a16:creationId xmlns:a16="http://schemas.microsoft.com/office/drawing/2014/main" id="{E7C5E662-A9AF-B744-868A-19944EF61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139" y="2255377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D:\Classes\CS 4700\assets\black_server.png">
            <a:extLst>
              <a:ext uri="{FF2B5EF4-FFF2-40B4-BE49-F238E27FC236}">
                <a16:creationId xmlns:a16="http://schemas.microsoft.com/office/drawing/2014/main" id="{D1ED913F-2EC9-954A-BAAE-E94A8CDD9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139" y="2781671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:\Classes\CS 4700\assets\Router.png">
            <a:extLst>
              <a:ext uri="{FF2B5EF4-FFF2-40B4-BE49-F238E27FC236}">
                <a16:creationId xmlns:a16="http://schemas.microsoft.com/office/drawing/2014/main" id="{07EDA0CE-09F0-3E43-899D-63A65271E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403" y="2277560"/>
            <a:ext cx="694830" cy="4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:\Classes\CS 4700\assets\Router.png">
            <a:extLst>
              <a:ext uri="{FF2B5EF4-FFF2-40B4-BE49-F238E27FC236}">
                <a16:creationId xmlns:a16="http://schemas.microsoft.com/office/drawing/2014/main" id="{DFF1743F-B672-A644-AEF1-B26934F5F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233" y="3127172"/>
            <a:ext cx="694830" cy="4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:\Classes\CS 4700\assets\Router.png">
            <a:extLst>
              <a:ext uri="{FF2B5EF4-FFF2-40B4-BE49-F238E27FC236}">
                <a16:creationId xmlns:a16="http://schemas.microsoft.com/office/drawing/2014/main" id="{2AFD6412-9D8C-4C40-870C-49EFD1442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018" y="3369823"/>
            <a:ext cx="694830" cy="4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:\Classes\CS 4700\assets\Router.png">
            <a:extLst>
              <a:ext uri="{FF2B5EF4-FFF2-40B4-BE49-F238E27FC236}">
                <a16:creationId xmlns:a16="http://schemas.microsoft.com/office/drawing/2014/main" id="{502552D1-DCC1-7249-9887-C63E679E1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295" y="3784984"/>
            <a:ext cx="694830" cy="4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:\Classes\CS 4700\assets\Router.png">
            <a:extLst>
              <a:ext uri="{FF2B5EF4-FFF2-40B4-BE49-F238E27FC236}">
                <a16:creationId xmlns:a16="http://schemas.microsoft.com/office/drawing/2014/main" id="{059127A4-62E3-EA43-B6D3-7A6EB41BC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834" y="4659535"/>
            <a:ext cx="694830" cy="4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290D0B6-AC70-C04A-9C72-EBD2405DED18}"/>
              </a:ext>
            </a:extLst>
          </p:cNvPr>
          <p:cNvSpPr/>
          <p:nvPr/>
        </p:nvSpPr>
        <p:spPr>
          <a:xfrm>
            <a:off x="6411864" y="1520578"/>
            <a:ext cx="2936726" cy="747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Datagram, Destination = 101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DEC56C-BAA1-FB49-B9EB-7948AC75F61A}"/>
              </a:ext>
            </a:extLst>
          </p:cNvPr>
          <p:cNvCxnSpPr>
            <a:stCxn id="37" idx="1"/>
            <a:endCxn id="23" idx="3"/>
          </p:cNvCxnSpPr>
          <p:nvPr/>
        </p:nvCxnSpPr>
        <p:spPr>
          <a:xfrm flipH="1">
            <a:off x="4969612" y="1894259"/>
            <a:ext cx="1442252" cy="198663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DE7606-7461-3245-829E-F985446CACC7}"/>
              </a:ext>
            </a:extLst>
          </p:cNvPr>
          <p:cNvCxnSpPr>
            <a:stCxn id="23" idx="1"/>
            <a:endCxn id="32" idx="3"/>
          </p:cNvCxnSpPr>
          <p:nvPr/>
        </p:nvCxnSpPr>
        <p:spPr>
          <a:xfrm flipH="1">
            <a:off x="3473233" y="2092922"/>
            <a:ext cx="801549" cy="389493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A016D4-0F0D-1F45-A8C4-6066FA7A4579}"/>
              </a:ext>
            </a:extLst>
          </p:cNvPr>
          <p:cNvCxnSpPr>
            <a:stCxn id="32" idx="1"/>
            <a:endCxn id="31" idx="3"/>
          </p:cNvCxnSpPr>
          <p:nvPr/>
        </p:nvCxnSpPr>
        <p:spPr>
          <a:xfrm flipH="1">
            <a:off x="1982215" y="2482415"/>
            <a:ext cx="796188" cy="526294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69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6AAE-6502-5D4A-89B4-663D5209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C6C6-29D6-0B46-8622-FBD024AEA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61C62-F4F0-B345-948C-BD7914B4F3C8}"/>
              </a:ext>
            </a:extLst>
          </p:cNvPr>
          <p:cNvSpPr txBox="1">
            <a:spLocks/>
          </p:cNvSpPr>
          <p:nvPr/>
        </p:nvSpPr>
        <p:spPr>
          <a:xfrm>
            <a:off x="844380" y="1822622"/>
            <a:ext cx="8839200" cy="212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IPv4: 32-bit addresses</a:t>
            </a:r>
          </a:p>
          <a:p>
            <a:pPr lvl="1"/>
            <a:r>
              <a:rPr lang="en-US" dirty="0"/>
              <a:t>Usually written in dotted notation, e.g. 192.168.21.76</a:t>
            </a:r>
          </a:p>
          <a:p>
            <a:pPr lvl="1"/>
            <a:r>
              <a:rPr lang="en-US" dirty="0"/>
              <a:t>Each number is a byte</a:t>
            </a:r>
          </a:p>
          <a:p>
            <a:pPr lvl="1"/>
            <a:r>
              <a:rPr lang="en-US" dirty="0"/>
              <a:t>Stored in Big Endian order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C4AE30-B24F-B840-8A3F-355BC0961F05}"/>
              </a:ext>
            </a:extLst>
          </p:cNvPr>
          <p:cNvSpPr/>
          <p:nvPr/>
        </p:nvSpPr>
        <p:spPr>
          <a:xfrm>
            <a:off x="2179253" y="5933703"/>
            <a:ext cx="1714918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11000000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39D18F-9ADF-5B4E-8E52-B88E063C952C}"/>
              </a:ext>
            </a:extLst>
          </p:cNvPr>
          <p:cNvSpPr/>
          <p:nvPr/>
        </p:nvSpPr>
        <p:spPr>
          <a:xfrm>
            <a:off x="2179253" y="5130672"/>
            <a:ext cx="1714918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C5F667-8279-D64F-BCD0-E3B06AEF1A10}"/>
              </a:ext>
            </a:extLst>
          </p:cNvPr>
          <p:cNvSpPr/>
          <p:nvPr/>
        </p:nvSpPr>
        <p:spPr>
          <a:xfrm>
            <a:off x="2179253" y="4327642"/>
            <a:ext cx="171491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192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3FE482-E78D-7640-92D4-A96E6C0D6AD1}"/>
              </a:ext>
            </a:extLst>
          </p:cNvPr>
          <p:cNvSpPr/>
          <p:nvPr/>
        </p:nvSpPr>
        <p:spPr>
          <a:xfrm>
            <a:off x="4039872" y="5933701"/>
            <a:ext cx="1714918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10101000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ACA2B0-BC2A-AB4E-B00A-CB9EBDEB00B5}"/>
              </a:ext>
            </a:extLst>
          </p:cNvPr>
          <p:cNvSpPr/>
          <p:nvPr/>
        </p:nvSpPr>
        <p:spPr>
          <a:xfrm>
            <a:off x="4039872" y="5130670"/>
            <a:ext cx="1714918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D66269-7F64-FE44-8AB2-77D9E97F66F5}"/>
              </a:ext>
            </a:extLst>
          </p:cNvPr>
          <p:cNvSpPr/>
          <p:nvPr/>
        </p:nvSpPr>
        <p:spPr>
          <a:xfrm>
            <a:off x="4039872" y="4327640"/>
            <a:ext cx="171491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168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85807F-50D8-3441-B977-8809CE2AFB10}"/>
              </a:ext>
            </a:extLst>
          </p:cNvPr>
          <p:cNvSpPr/>
          <p:nvPr/>
        </p:nvSpPr>
        <p:spPr>
          <a:xfrm>
            <a:off x="5920588" y="5933703"/>
            <a:ext cx="1714918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00010101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A56D9-9F6F-B94A-9AE1-3D7ADA419336}"/>
              </a:ext>
            </a:extLst>
          </p:cNvPr>
          <p:cNvSpPr/>
          <p:nvPr/>
        </p:nvSpPr>
        <p:spPr>
          <a:xfrm>
            <a:off x="5920588" y="5130672"/>
            <a:ext cx="1714918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4BB9EB-42F5-B040-9AF6-E4EBF3B9D348}"/>
              </a:ext>
            </a:extLst>
          </p:cNvPr>
          <p:cNvSpPr/>
          <p:nvPr/>
        </p:nvSpPr>
        <p:spPr>
          <a:xfrm>
            <a:off x="5920588" y="4327642"/>
            <a:ext cx="171491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13A64D-E680-EE44-B120-414F44AA1305}"/>
              </a:ext>
            </a:extLst>
          </p:cNvPr>
          <p:cNvSpPr/>
          <p:nvPr/>
        </p:nvSpPr>
        <p:spPr>
          <a:xfrm>
            <a:off x="7787906" y="5933700"/>
            <a:ext cx="1714918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01001100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C0C19E-8065-BF4A-9682-E7D509AF38A4}"/>
              </a:ext>
            </a:extLst>
          </p:cNvPr>
          <p:cNvSpPr/>
          <p:nvPr/>
        </p:nvSpPr>
        <p:spPr>
          <a:xfrm>
            <a:off x="7787906" y="5130669"/>
            <a:ext cx="1714918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B48F2D-45F5-2F47-A26E-3D77E83946FC}"/>
              </a:ext>
            </a:extLst>
          </p:cNvPr>
          <p:cNvSpPr/>
          <p:nvPr/>
        </p:nvSpPr>
        <p:spPr>
          <a:xfrm>
            <a:off x="7787906" y="4327639"/>
            <a:ext cx="171491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5B7317-B710-4242-9EFF-EBF3CA074935}"/>
              </a:ext>
            </a:extLst>
          </p:cNvPr>
          <p:cNvSpPr/>
          <p:nvPr/>
        </p:nvSpPr>
        <p:spPr>
          <a:xfrm>
            <a:off x="743352" y="4327642"/>
            <a:ext cx="1351127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Decimal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5258E8-8A33-324C-9216-5E9D3C3FD53C}"/>
              </a:ext>
            </a:extLst>
          </p:cNvPr>
          <p:cNvSpPr/>
          <p:nvPr/>
        </p:nvSpPr>
        <p:spPr>
          <a:xfrm>
            <a:off x="743351" y="5131517"/>
            <a:ext cx="1351127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Hex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D9528D-020E-3A47-A3A9-4193CD81A220}"/>
              </a:ext>
            </a:extLst>
          </p:cNvPr>
          <p:cNvSpPr/>
          <p:nvPr/>
        </p:nvSpPr>
        <p:spPr>
          <a:xfrm>
            <a:off x="743352" y="5933703"/>
            <a:ext cx="1351127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Binary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48BD96-E9FF-6045-ACC6-F8D568899DAA}"/>
              </a:ext>
            </a:extLst>
          </p:cNvPr>
          <p:cNvSpPr/>
          <p:nvPr/>
        </p:nvSpPr>
        <p:spPr>
          <a:xfrm>
            <a:off x="1879806" y="3837755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86B602-885F-C642-B2A6-3B7EFCC995A9}"/>
              </a:ext>
            </a:extLst>
          </p:cNvPr>
          <p:cNvSpPr/>
          <p:nvPr/>
        </p:nvSpPr>
        <p:spPr>
          <a:xfrm>
            <a:off x="3687190" y="3837755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0A932A-9CE7-B440-B831-5E80383B122B}"/>
              </a:ext>
            </a:extLst>
          </p:cNvPr>
          <p:cNvSpPr/>
          <p:nvPr/>
        </p:nvSpPr>
        <p:spPr>
          <a:xfrm>
            <a:off x="5545100" y="3837755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B6BB29-F087-8B44-858F-B35AE19D87A8}"/>
              </a:ext>
            </a:extLst>
          </p:cNvPr>
          <p:cNvSpPr/>
          <p:nvPr/>
        </p:nvSpPr>
        <p:spPr>
          <a:xfrm>
            <a:off x="7413285" y="383775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1AC39D-A9D7-EA43-86B5-A12D420526F7}"/>
              </a:ext>
            </a:extLst>
          </p:cNvPr>
          <p:cNvSpPr/>
          <p:nvPr/>
        </p:nvSpPr>
        <p:spPr>
          <a:xfrm>
            <a:off x="9203377" y="383775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8303116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{C40B9C99-AAA0-8840-829F-73755B9AA38D}tf10001119</Template>
  <TotalTime>676</TotalTime>
  <Words>1511</Words>
  <Application>Microsoft Macintosh PowerPoint</Application>
  <PresentationFormat>Widescreen</PresentationFormat>
  <Paragraphs>393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等线</vt:lpstr>
      <vt:lpstr>Arial</vt:lpstr>
      <vt:lpstr>Calibri</vt:lpstr>
      <vt:lpstr>Gill Sans MT</vt:lpstr>
      <vt:lpstr>Lucida Sans Unicode</vt:lpstr>
      <vt:lpstr>Tw Cen MT</vt:lpstr>
      <vt:lpstr>Wingdings</vt:lpstr>
      <vt:lpstr>Wingdings 2</vt:lpstr>
      <vt:lpstr>Gallery</vt:lpstr>
      <vt:lpstr>CS 334 / CS 534 Networking</vt:lpstr>
      <vt:lpstr>Network Layer</vt:lpstr>
      <vt:lpstr>Routers, revisited</vt:lpstr>
      <vt:lpstr>Structure of the Internet</vt:lpstr>
      <vt:lpstr>Internetworking Issues</vt:lpstr>
      <vt:lpstr>Possible Addressing Schemes</vt:lpstr>
      <vt:lpstr>Example: Telephone Numbers</vt:lpstr>
      <vt:lpstr>Binary Hierarchy Example</vt:lpstr>
      <vt:lpstr>IP Addressing</vt:lpstr>
      <vt:lpstr>IP Addressing and Forwarding</vt:lpstr>
      <vt:lpstr>Classes of IP Addresses</vt:lpstr>
      <vt:lpstr>How Do You Get Ips?</vt:lpstr>
      <vt:lpstr>Two Level Hierarchy</vt:lpstr>
      <vt:lpstr>Class Sizes</vt:lpstr>
      <vt:lpstr>Subnets</vt:lpstr>
      <vt:lpstr>Subnet Example</vt:lpstr>
      <vt:lpstr>N-Level Subnet Hierarchy</vt:lpstr>
      <vt:lpstr>Example Routing Table</vt:lpstr>
      <vt:lpstr>Subnetting Revisited</vt:lpstr>
      <vt:lpstr>Classless Inter Domain Routing</vt:lpstr>
      <vt:lpstr>Aggregation with CIDR</vt:lpstr>
      <vt:lpstr>Example CIDR Routing Table</vt:lpstr>
      <vt:lpstr>Size of CIDR Routing Tables</vt:lpstr>
      <vt:lpstr>Takeaways</vt:lpstr>
      <vt:lpstr>Next class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</dc:title>
  <dc:creator>Blackburn, Jeremy H</dc:creator>
  <cp:lastModifiedBy>Yan, Da</cp:lastModifiedBy>
  <cp:revision>39</cp:revision>
  <dcterms:created xsi:type="dcterms:W3CDTF">2018-08-28T11:44:01Z</dcterms:created>
  <dcterms:modified xsi:type="dcterms:W3CDTF">2021-03-03T20:35:59Z</dcterms:modified>
</cp:coreProperties>
</file>