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8" r:id="rId21"/>
    <p:sldId id="276" r:id="rId22"/>
    <p:sldId id="277"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3643"/>
  </p:normalViewPr>
  <p:slideViewPr>
    <p:cSldViewPr snapToGrid="0" snapToObjects="1">
      <p:cViewPr varScale="1">
        <p:scale>
          <a:sx n="99" d="100"/>
          <a:sy n="99" d="100"/>
        </p:scale>
        <p:origin x="19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53B84-6C51-D845-B5CD-FD498B2021F5}" type="datetimeFigureOut">
              <a:rPr lang="en-US" smtClean="0"/>
              <a:t>1/2/21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B3DFBB-C92C-B441-8527-EC74638C5639}" type="slidenum">
              <a:rPr lang="en-US" smtClean="0"/>
              <a:t>‹#›</a:t>
            </a:fld>
            <a:endParaRPr lang="en-US"/>
          </a:p>
        </p:txBody>
      </p:sp>
    </p:spTree>
    <p:extLst>
      <p:ext uri="{BB962C8B-B14F-4D97-AF65-F5344CB8AC3E}">
        <p14:creationId xmlns:p14="http://schemas.microsoft.com/office/powerpoint/2010/main" val="40758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2^16 appx 65535</a:t>
            </a:r>
          </a:p>
        </p:txBody>
      </p:sp>
      <p:sp>
        <p:nvSpPr>
          <p:cNvPr id="4" name="Slide Number Placeholder 3"/>
          <p:cNvSpPr>
            <a:spLocks noGrp="1"/>
          </p:cNvSpPr>
          <p:nvPr>
            <p:ph type="sldNum" sz="quarter" idx="5"/>
          </p:nvPr>
        </p:nvSpPr>
        <p:spPr/>
        <p:txBody>
          <a:bodyPr/>
          <a:lstStyle/>
          <a:p>
            <a:fld id="{5EB3DFBB-C92C-B441-8527-EC74638C5639}" type="slidenum">
              <a:rPr lang="en-US" smtClean="0"/>
              <a:t>3</a:t>
            </a:fld>
            <a:endParaRPr lang="en-US"/>
          </a:p>
        </p:txBody>
      </p:sp>
    </p:spTree>
    <p:extLst>
      <p:ext uri="{BB962C8B-B14F-4D97-AF65-F5344CB8AC3E}">
        <p14:creationId xmlns:p14="http://schemas.microsoft.com/office/powerpoint/2010/main" val="1011326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maximum transmission unit (</a:t>
            </a:r>
            <a:r>
              <a:rPr lang="en-US" sz="1200" b="1" i="0" kern="1200" dirty="0">
                <a:solidFill>
                  <a:schemeClr val="tx1"/>
                </a:solidFill>
                <a:effectLst/>
                <a:latin typeface="+mn-lt"/>
                <a:ea typeface="+mn-ea"/>
                <a:cs typeface="+mn-cs"/>
              </a:rPr>
              <a:t>MTU</a:t>
            </a:r>
            <a:r>
              <a:rPr lang="en-US" sz="1200" b="0" i="0" kern="1200" dirty="0">
                <a:solidFill>
                  <a:schemeClr val="tx1"/>
                </a:solidFill>
                <a:effectLst/>
                <a:latin typeface="+mn-lt"/>
                <a:ea typeface="+mn-ea"/>
                <a:cs typeface="+mn-cs"/>
              </a:rPr>
              <a:t>) is the largest size packet or frame, specified in octets (eight-bit bytes)</a:t>
            </a:r>
            <a:endParaRPr lang="en-US" dirty="0"/>
          </a:p>
        </p:txBody>
      </p:sp>
      <p:sp>
        <p:nvSpPr>
          <p:cNvPr id="4" name="Slide Number Placeholder 3"/>
          <p:cNvSpPr>
            <a:spLocks noGrp="1"/>
          </p:cNvSpPr>
          <p:nvPr>
            <p:ph type="sldNum" sz="quarter" idx="5"/>
          </p:nvPr>
        </p:nvSpPr>
        <p:spPr/>
        <p:txBody>
          <a:bodyPr/>
          <a:lstStyle/>
          <a:p>
            <a:fld id="{5EB3DFBB-C92C-B441-8527-EC74638C5639}" type="slidenum">
              <a:rPr lang="en-US" smtClean="0"/>
              <a:t>6</a:t>
            </a:fld>
            <a:endParaRPr lang="en-US"/>
          </a:p>
        </p:txBody>
      </p:sp>
    </p:spTree>
    <p:extLst>
      <p:ext uri="{BB962C8B-B14F-4D97-AF65-F5344CB8AC3E}">
        <p14:creationId xmlns:p14="http://schemas.microsoft.com/office/powerpoint/2010/main" val="3262875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Divide by 8 because you need 16 bits (2^16) - 1 = 65,535 to inform how many bytes you are sending, however, you only have 13 bits to do this. So to represent efficiently we need to scale down fragment offset field by (2^16)/(2^13) = 8</a:t>
            </a:r>
          </a:p>
        </p:txBody>
      </p:sp>
      <p:sp>
        <p:nvSpPr>
          <p:cNvPr id="4" name="Slide Number Placeholder 3"/>
          <p:cNvSpPr>
            <a:spLocks noGrp="1"/>
          </p:cNvSpPr>
          <p:nvPr>
            <p:ph type="sldNum" sz="quarter" idx="5"/>
          </p:nvPr>
        </p:nvSpPr>
        <p:spPr/>
        <p:txBody>
          <a:bodyPr/>
          <a:lstStyle/>
          <a:p>
            <a:fld id="{5EB3DFBB-C92C-B441-8527-EC74638C5639}" type="slidenum">
              <a:rPr lang="en-US" smtClean="0"/>
              <a:t>7</a:t>
            </a:fld>
            <a:endParaRPr lang="en-US"/>
          </a:p>
        </p:txBody>
      </p:sp>
    </p:spTree>
    <p:extLst>
      <p:ext uri="{BB962C8B-B14F-4D97-AF65-F5344CB8AC3E}">
        <p14:creationId xmlns:p14="http://schemas.microsoft.com/office/powerpoint/2010/main" val="3457415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Fragments need fragments because Datagram already fragmented when MTU went from 4000 to 2000. Then it dropped to 1500, thus needing the fragments to break into more fragments.</a:t>
            </a:r>
          </a:p>
        </p:txBody>
      </p:sp>
      <p:sp>
        <p:nvSpPr>
          <p:cNvPr id="4" name="Slide Number Placeholder 3"/>
          <p:cNvSpPr>
            <a:spLocks noGrp="1"/>
          </p:cNvSpPr>
          <p:nvPr>
            <p:ph type="sldNum" sz="quarter" idx="5"/>
          </p:nvPr>
        </p:nvSpPr>
        <p:spPr/>
        <p:txBody>
          <a:bodyPr/>
          <a:lstStyle/>
          <a:p>
            <a:fld id="{5EB3DFBB-C92C-B441-8527-EC74638C5639}" type="slidenum">
              <a:rPr lang="en-US" smtClean="0"/>
              <a:t>9</a:t>
            </a:fld>
            <a:endParaRPr lang="en-US"/>
          </a:p>
        </p:txBody>
      </p:sp>
    </p:spTree>
    <p:extLst>
      <p:ext uri="{BB962C8B-B14F-4D97-AF65-F5344CB8AC3E}">
        <p14:creationId xmlns:p14="http://schemas.microsoft.com/office/powerpoint/2010/main" val="3313622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B3DFBB-C92C-B441-8527-EC74638C5639}" type="slidenum">
              <a:rPr lang="en-US" smtClean="0"/>
              <a:t>17</a:t>
            </a:fld>
            <a:endParaRPr lang="en-US"/>
          </a:p>
        </p:txBody>
      </p:sp>
    </p:spTree>
    <p:extLst>
      <p:ext uri="{BB962C8B-B14F-4D97-AF65-F5344CB8AC3E}">
        <p14:creationId xmlns:p14="http://schemas.microsoft.com/office/powerpoint/2010/main" val="1420914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4AE79-FE69-6D45-93E8-7D5EEB1129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630B9D-E34C-BA4D-8CE0-C155F568C3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AD5FDB-3544-8B4B-B9A1-C44AB17138D2}"/>
              </a:ext>
            </a:extLst>
          </p:cNvPr>
          <p:cNvSpPr>
            <a:spLocks noGrp="1"/>
          </p:cNvSpPr>
          <p:nvPr>
            <p:ph type="dt" sz="half" idx="10"/>
          </p:nvPr>
        </p:nvSpPr>
        <p:spPr/>
        <p:txBody>
          <a:bodyPr/>
          <a:lstStyle/>
          <a:p>
            <a:fld id="{3844A92E-96CE-FE4A-94F9-263843D56581}" type="datetimeFigureOut">
              <a:rPr lang="en-US" smtClean="0"/>
              <a:t>1/2/21</a:t>
            </a:fld>
            <a:endParaRPr lang="en-US"/>
          </a:p>
        </p:txBody>
      </p:sp>
      <p:sp>
        <p:nvSpPr>
          <p:cNvPr id="5" name="Footer Placeholder 4">
            <a:extLst>
              <a:ext uri="{FF2B5EF4-FFF2-40B4-BE49-F238E27FC236}">
                <a16:creationId xmlns:a16="http://schemas.microsoft.com/office/drawing/2014/main" id="{36301833-0188-8340-92FA-73B456FBE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2BBB5-60A2-6D4F-B08A-B9D2C2EB90D1}"/>
              </a:ext>
            </a:extLst>
          </p:cNvPr>
          <p:cNvSpPr>
            <a:spLocks noGrp="1"/>
          </p:cNvSpPr>
          <p:nvPr>
            <p:ph type="sldNum" sz="quarter" idx="12"/>
          </p:nvPr>
        </p:nvSpPr>
        <p:spPr/>
        <p:txBody>
          <a:bodyPr/>
          <a:lstStyle/>
          <a:p>
            <a:fld id="{E4C8F47D-330D-9747-A465-50E8AEFDF579}" type="slidenum">
              <a:rPr lang="en-US" smtClean="0"/>
              <a:t>‹#›</a:t>
            </a:fld>
            <a:endParaRPr lang="en-US"/>
          </a:p>
        </p:txBody>
      </p:sp>
    </p:spTree>
    <p:extLst>
      <p:ext uri="{BB962C8B-B14F-4D97-AF65-F5344CB8AC3E}">
        <p14:creationId xmlns:p14="http://schemas.microsoft.com/office/powerpoint/2010/main" val="342340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76523-053D-C94E-AA8F-90878C4123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152163-6245-8943-A174-17B0663550A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D92F7-9986-534A-AB07-8C5BE0C242B5}"/>
              </a:ext>
            </a:extLst>
          </p:cNvPr>
          <p:cNvSpPr>
            <a:spLocks noGrp="1"/>
          </p:cNvSpPr>
          <p:nvPr>
            <p:ph type="dt" sz="half" idx="10"/>
          </p:nvPr>
        </p:nvSpPr>
        <p:spPr/>
        <p:txBody>
          <a:bodyPr/>
          <a:lstStyle/>
          <a:p>
            <a:fld id="{3844A92E-96CE-FE4A-94F9-263843D56581}" type="datetimeFigureOut">
              <a:rPr lang="en-US" smtClean="0"/>
              <a:t>1/2/21</a:t>
            </a:fld>
            <a:endParaRPr lang="en-US"/>
          </a:p>
        </p:txBody>
      </p:sp>
      <p:sp>
        <p:nvSpPr>
          <p:cNvPr id="5" name="Footer Placeholder 4">
            <a:extLst>
              <a:ext uri="{FF2B5EF4-FFF2-40B4-BE49-F238E27FC236}">
                <a16:creationId xmlns:a16="http://schemas.microsoft.com/office/drawing/2014/main" id="{AEBF9D2B-BE59-2848-9824-3A852BCF7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2AFAC-8161-C84C-9F76-9A7603B24E65}"/>
              </a:ext>
            </a:extLst>
          </p:cNvPr>
          <p:cNvSpPr>
            <a:spLocks noGrp="1"/>
          </p:cNvSpPr>
          <p:nvPr>
            <p:ph type="sldNum" sz="quarter" idx="12"/>
          </p:nvPr>
        </p:nvSpPr>
        <p:spPr/>
        <p:txBody>
          <a:bodyPr/>
          <a:lstStyle/>
          <a:p>
            <a:fld id="{E4C8F47D-330D-9747-A465-50E8AEFDF579}" type="slidenum">
              <a:rPr lang="en-US" smtClean="0"/>
              <a:t>‹#›</a:t>
            </a:fld>
            <a:endParaRPr lang="en-US"/>
          </a:p>
        </p:txBody>
      </p:sp>
    </p:spTree>
    <p:extLst>
      <p:ext uri="{BB962C8B-B14F-4D97-AF65-F5344CB8AC3E}">
        <p14:creationId xmlns:p14="http://schemas.microsoft.com/office/powerpoint/2010/main" val="2168417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39D414-FB2C-6449-9074-18239A0A4E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CA242C-8BCA-C248-AC19-D6471C5796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973BFD-C500-0343-ABD9-AEE73D3BF8BE}"/>
              </a:ext>
            </a:extLst>
          </p:cNvPr>
          <p:cNvSpPr>
            <a:spLocks noGrp="1"/>
          </p:cNvSpPr>
          <p:nvPr>
            <p:ph type="dt" sz="half" idx="10"/>
          </p:nvPr>
        </p:nvSpPr>
        <p:spPr/>
        <p:txBody>
          <a:bodyPr/>
          <a:lstStyle/>
          <a:p>
            <a:fld id="{3844A92E-96CE-FE4A-94F9-263843D56581}" type="datetimeFigureOut">
              <a:rPr lang="en-US" smtClean="0"/>
              <a:t>1/2/21</a:t>
            </a:fld>
            <a:endParaRPr lang="en-US"/>
          </a:p>
        </p:txBody>
      </p:sp>
      <p:sp>
        <p:nvSpPr>
          <p:cNvPr id="5" name="Footer Placeholder 4">
            <a:extLst>
              <a:ext uri="{FF2B5EF4-FFF2-40B4-BE49-F238E27FC236}">
                <a16:creationId xmlns:a16="http://schemas.microsoft.com/office/drawing/2014/main" id="{99CAD29D-9ED3-034D-B560-C71BE5231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96A35C-7188-3D4C-BEF6-ABDEB74CB6EF}"/>
              </a:ext>
            </a:extLst>
          </p:cNvPr>
          <p:cNvSpPr>
            <a:spLocks noGrp="1"/>
          </p:cNvSpPr>
          <p:nvPr>
            <p:ph type="sldNum" sz="quarter" idx="12"/>
          </p:nvPr>
        </p:nvSpPr>
        <p:spPr/>
        <p:txBody>
          <a:bodyPr/>
          <a:lstStyle/>
          <a:p>
            <a:fld id="{E4C8F47D-330D-9747-A465-50E8AEFDF579}" type="slidenum">
              <a:rPr lang="en-US" smtClean="0"/>
              <a:t>‹#›</a:t>
            </a:fld>
            <a:endParaRPr lang="en-US"/>
          </a:p>
        </p:txBody>
      </p:sp>
    </p:spTree>
    <p:extLst>
      <p:ext uri="{BB962C8B-B14F-4D97-AF65-F5344CB8AC3E}">
        <p14:creationId xmlns:p14="http://schemas.microsoft.com/office/powerpoint/2010/main" val="4233086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901CE-1576-0D4F-93C4-95DF63242F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8A30CF-E956-3941-B220-65698980657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90FB3E-E5FA-924F-8A08-B79D253E819E}"/>
              </a:ext>
            </a:extLst>
          </p:cNvPr>
          <p:cNvSpPr>
            <a:spLocks noGrp="1"/>
          </p:cNvSpPr>
          <p:nvPr>
            <p:ph type="dt" sz="half" idx="10"/>
          </p:nvPr>
        </p:nvSpPr>
        <p:spPr/>
        <p:txBody>
          <a:bodyPr/>
          <a:lstStyle/>
          <a:p>
            <a:fld id="{3844A92E-96CE-FE4A-94F9-263843D56581}" type="datetimeFigureOut">
              <a:rPr lang="en-US" smtClean="0"/>
              <a:t>1/2/21</a:t>
            </a:fld>
            <a:endParaRPr lang="en-US"/>
          </a:p>
        </p:txBody>
      </p:sp>
      <p:sp>
        <p:nvSpPr>
          <p:cNvPr id="5" name="Footer Placeholder 4">
            <a:extLst>
              <a:ext uri="{FF2B5EF4-FFF2-40B4-BE49-F238E27FC236}">
                <a16:creationId xmlns:a16="http://schemas.microsoft.com/office/drawing/2014/main" id="{37986EF4-B155-DB46-BF64-EE757FF570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94129D-563F-E74D-9A48-CA8AD55E43C4}"/>
              </a:ext>
            </a:extLst>
          </p:cNvPr>
          <p:cNvSpPr>
            <a:spLocks noGrp="1"/>
          </p:cNvSpPr>
          <p:nvPr>
            <p:ph type="sldNum" sz="quarter" idx="12"/>
          </p:nvPr>
        </p:nvSpPr>
        <p:spPr/>
        <p:txBody>
          <a:bodyPr/>
          <a:lstStyle/>
          <a:p>
            <a:fld id="{E4C8F47D-330D-9747-A465-50E8AEFDF579}" type="slidenum">
              <a:rPr lang="en-US" smtClean="0"/>
              <a:t>‹#›</a:t>
            </a:fld>
            <a:endParaRPr lang="en-US"/>
          </a:p>
        </p:txBody>
      </p:sp>
    </p:spTree>
    <p:extLst>
      <p:ext uri="{BB962C8B-B14F-4D97-AF65-F5344CB8AC3E}">
        <p14:creationId xmlns:p14="http://schemas.microsoft.com/office/powerpoint/2010/main" val="242671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A5A9-0D51-B54C-A239-DF763A682D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BA8019-883B-D64A-88AA-DB800923DD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85AB6B2-D32D-AB45-8D94-FFAC8C7FD5D4}"/>
              </a:ext>
            </a:extLst>
          </p:cNvPr>
          <p:cNvSpPr>
            <a:spLocks noGrp="1"/>
          </p:cNvSpPr>
          <p:nvPr>
            <p:ph type="dt" sz="half" idx="10"/>
          </p:nvPr>
        </p:nvSpPr>
        <p:spPr/>
        <p:txBody>
          <a:bodyPr/>
          <a:lstStyle/>
          <a:p>
            <a:fld id="{3844A92E-96CE-FE4A-94F9-263843D56581}" type="datetimeFigureOut">
              <a:rPr lang="en-US" smtClean="0"/>
              <a:t>1/2/21</a:t>
            </a:fld>
            <a:endParaRPr lang="en-US"/>
          </a:p>
        </p:txBody>
      </p:sp>
      <p:sp>
        <p:nvSpPr>
          <p:cNvPr id="5" name="Footer Placeholder 4">
            <a:extLst>
              <a:ext uri="{FF2B5EF4-FFF2-40B4-BE49-F238E27FC236}">
                <a16:creationId xmlns:a16="http://schemas.microsoft.com/office/drawing/2014/main" id="{D5FAD5EF-654A-BE47-A904-111C6D4EB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9F50F-2506-104C-9A0D-BC212E7F5FB3}"/>
              </a:ext>
            </a:extLst>
          </p:cNvPr>
          <p:cNvSpPr>
            <a:spLocks noGrp="1"/>
          </p:cNvSpPr>
          <p:nvPr>
            <p:ph type="sldNum" sz="quarter" idx="12"/>
          </p:nvPr>
        </p:nvSpPr>
        <p:spPr/>
        <p:txBody>
          <a:bodyPr/>
          <a:lstStyle/>
          <a:p>
            <a:fld id="{E4C8F47D-330D-9747-A465-50E8AEFDF579}" type="slidenum">
              <a:rPr lang="en-US" smtClean="0"/>
              <a:t>‹#›</a:t>
            </a:fld>
            <a:endParaRPr lang="en-US"/>
          </a:p>
        </p:txBody>
      </p:sp>
    </p:spTree>
    <p:extLst>
      <p:ext uri="{BB962C8B-B14F-4D97-AF65-F5344CB8AC3E}">
        <p14:creationId xmlns:p14="http://schemas.microsoft.com/office/powerpoint/2010/main" val="2385728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00009-9660-FC47-9054-E28BA4AEDD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54378B-77F7-2A41-B5E5-7F83CFC38FF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981890-854D-6944-915F-8F769D72BB2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4C1DD4-848B-6143-B164-F25F4B712F4A}"/>
              </a:ext>
            </a:extLst>
          </p:cNvPr>
          <p:cNvSpPr>
            <a:spLocks noGrp="1"/>
          </p:cNvSpPr>
          <p:nvPr>
            <p:ph type="dt" sz="half" idx="10"/>
          </p:nvPr>
        </p:nvSpPr>
        <p:spPr/>
        <p:txBody>
          <a:bodyPr/>
          <a:lstStyle/>
          <a:p>
            <a:fld id="{3844A92E-96CE-FE4A-94F9-263843D56581}" type="datetimeFigureOut">
              <a:rPr lang="en-US" smtClean="0"/>
              <a:t>1/2/21</a:t>
            </a:fld>
            <a:endParaRPr lang="en-US"/>
          </a:p>
        </p:txBody>
      </p:sp>
      <p:sp>
        <p:nvSpPr>
          <p:cNvPr id="6" name="Footer Placeholder 5">
            <a:extLst>
              <a:ext uri="{FF2B5EF4-FFF2-40B4-BE49-F238E27FC236}">
                <a16:creationId xmlns:a16="http://schemas.microsoft.com/office/drawing/2014/main" id="{883E6A2D-F241-AA4D-A214-913BD9B24A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5F0DDD-A03D-2042-B0B8-95D9373DC9A9}"/>
              </a:ext>
            </a:extLst>
          </p:cNvPr>
          <p:cNvSpPr>
            <a:spLocks noGrp="1"/>
          </p:cNvSpPr>
          <p:nvPr>
            <p:ph type="sldNum" sz="quarter" idx="12"/>
          </p:nvPr>
        </p:nvSpPr>
        <p:spPr/>
        <p:txBody>
          <a:bodyPr/>
          <a:lstStyle/>
          <a:p>
            <a:fld id="{E4C8F47D-330D-9747-A465-50E8AEFDF579}" type="slidenum">
              <a:rPr lang="en-US" smtClean="0"/>
              <a:t>‹#›</a:t>
            </a:fld>
            <a:endParaRPr lang="en-US"/>
          </a:p>
        </p:txBody>
      </p:sp>
    </p:spTree>
    <p:extLst>
      <p:ext uri="{BB962C8B-B14F-4D97-AF65-F5344CB8AC3E}">
        <p14:creationId xmlns:p14="http://schemas.microsoft.com/office/powerpoint/2010/main" val="550210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AEF32-869B-B449-974A-04E6E0097B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F427BA-F231-8C47-A3A8-97CAC94B6E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5957613-F9AC-054F-907B-6DAC25E7C6B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4D92B3-4D9E-5643-B5F7-4FBF2FF30B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93B1F2-8B7F-8548-A488-87973C91D2E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EA8E3B-58A8-944C-85F2-62E78012F942}"/>
              </a:ext>
            </a:extLst>
          </p:cNvPr>
          <p:cNvSpPr>
            <a:spLocks noGrp="1"/>
          </p:cNvSpPr>
          <p:nvPr>
            <p:ph type="dt" sz="half" idx="10"/>
          </p:nvPr>
        </p:nvSpPr>
        <p:spPr/>
        <p:txBody>
          <a:bodyPr/>
          <a:lstStyle/>
          <a:p>
            <a:fld id="{3844A92E-96CE-FE4A-94F9-263843D56581}" type="datetimeFigureOut">
              <a:rPr lang="en-US" smtClean="0"/>
              <a:t>1/2/21</a:t>
            </a:fld>
            <a:endParaRPr lang="en-US"/>
          </a:p>
        </p:txBody>
      </p:sp>
      <p:sp>
        <p:nvSpPr>
          <p:cNvPr id="8" name="Footer Placeholder 7">
            <a:extLst>
              <a:ext uri="{FF2B5EF4-FFF2-40B4-BE49-F238E27FC236}">
                <a16:creationId xmlns:a16="http://schemas.microsoft.com/office/drawing/2014/main" id="{79DF0B40-1457-9D49-BAAC-A07B2B3EC0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8BEEEB-CC3D-4141-91CF-0C543789349A}"/>
              </a:ext>
            </a:extLst>
          </p:cNvPr>
          <p:cNvSpPr>
            <a:spLocks noGrp="1"/>
          </p:cNvSpPr>
          <p:nvPr>
            <p:ph type="sldNum" sz="quarter" idx="12"/>
          </p:nvPr>
        </p:nvSpPr>
        <p:spPr/>
        <p:txBody>
          <a:bodyPr/>
          <a:lstStyle/>
          <a:p>
            <a:fld id="{E4C8F47D-330D-9747-A465-50E8AEFDF579}" type="slidenum">
              <a:rPr lang="en-US" smtClean="0"/>
              <a:t>‹#›</a:t>
            </a:fld>
            <a:endParaRPr lang="en-US"/>
          </a:p>
        </p:txBody>
      </p:sp>
    </p:spTree>
    <p:extLst>
      <p:ext uri="{BB962C8B-B14F-4D97-AF65-F5344CB8AC3E}">
        <p14:creationId xmlns:p14="http://schemas.microsoft.com/office/powerpoint/2010/main" val="2244420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39FC-9640-7F48-B1CA-17EFF4B1F0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E7EB00-85BC-4743-B8EF-D35D1FD3745E}"/>
              </a:ext>
            </a:extLst>
          </p:cNvPr>
          <p:cNvSpPr>
            <a:spLocks noGrp="1"/>
          </p:cNvSpPr>
          <p:nvPr>
            <p:ph type="dt" sz="half" idx="10"/>
          </p:nvPr>
        </p:nvSpPr>
        <p:spPr/>
        <p:txBody>
          <a:bodyPr/>
          <a:lstStyle/>
          <a:p>
            <a:fld id="{3844A92E-96CE-FE4A-94F9-263843D56581}" type="datetimeFigureOut">
              <a:rPr lang="en-US" smtClean="0"/>
              <a:t>1/2/21</a:t>
            </a:fld>
            <a:endParaRPr lang="en-US"/>
          </a:p>
        </p:txBody>
      </p:sp>
      <p:sp>
        <p:nvSpPr>
          <p:cNvPr id="4" name="Footer Placeholder 3">
            <a:extLst>
              <a:ext uri="{FF2B5EF4-FFF2-40B4-BE49-F238E27FC236}">
                <a16:creationId xmlns:a16="http://schemas.microsoft.com/office/drawing/2014/main" id="{11E5A8D9-7AB4-014E-8A19-197DD02C43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E28190-AB17-8147-A4BC-6C2EE39A312D}"/>
              </a:ext>
            </a:extLst>
          </p:cNvPr>
          <p:cNvSpPr>
            <a:spLocks noGrp="1"/>
          </p:cNvSpPr>
          <p:nvPr>
            <p:ph type="sldNum" sz="quarter" idx="12"/>
          </p:nvPr>
        </p:nvSpPr>
        <p:spPr/>
        <p:txBody>
          <a:bodyPr/>
          <a:lstStyle/>
          <a:p>
            <a:fld id="{E4C8F47D-330D-9747-A465-50E8AEFDF579}" type="slidenum">
              <a:rPr lang="en-US" smtClean="0"/>
              <a:t>‹#›</a:t>
            </a:fld>
            <a:endParaRPr lang="en-US"/>
          </a:p>
        </p:txBody>
      </p:sp>
    </p:spTree>
    <p:extLst>
      <p:ext uri="{BB962C8B-B14F-4D97-AF65-F5344CB8AC3E}">
        <p14:creationId xmlns:p14="http://schemas.microsoft.com/office/powerpoint/2010/main" val="370336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E83A43-B978-AE49-AF48-3BE5E23DA116}"/>
              </a:ext>
            </a:extLst>
          </p:cNvPr>
          <p:cNvSpPr>
            <a:spLocks noGrp="1"/>
          </p:cNvSpPr>
          <p:nvPr>
            <p:ph type="dt" sz="half" idx="10"/>
          </p:nvPr>
        </p:nvSpPr>
        <p:spPr/>
        <p:txBody>
          <a:bodyPr/>
          <a:lstStyle/>
          <a:p>
            <a:fld id="{3844A92E-96CE-FE4A-94F9-263843D56581}" type="datetimeFigureOut">
              <a:rPr lang="en-US" smtClean="0"/>
              <a:t>1/2/21</a:t>
            </a:fld>
            <a:endParaRPr lang="en-US"/>
          </a:p>
        </p:txBody>
      </p:sp>
      <p:sp>
        <p:nvSpPr>
          <p:cNvPr id="3" name="Footer Placeholder 2">
            <a:extLst>
              <a:ext uri="{FF2B5EF4-FFF2-40B4-BE49-F238E27FC236}">
                <a16:creationId xmlns:a16="http://schemas.microsoft.com/office/drawing/2014/main" id="{6E76B867-2F62-C44F-BF87-E21720F3BD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A3506D-1440-2046-95CC-61FD85301E56}"/>
              </a:ext>
            </a:extLst>
          </p:cNvPr>
          <p:cNvSpPr>
            <a:spLocks noGrp="1"/>
          </p:cNvSpPr>
          <p:nvPr>
            <p:ph type="sldNum" sz="quarter" idx="12"/>
          </p:nvPr>
        </p:nvSpPr>
        <p:spPr/>
        <p:txBody>
          <a:bodyPr/>
          <a:lstStyle/>
          <a:p>
            <a:fld id="{E4C8F47D-330D-9747-A465-50E8AEFDF579}" type="slidenum">
              <a:rPr lang="en-US" smtClean="0"/>
              <a:t>‹#›</a:t>
            </a:fld>
            <a:endParaRPr lang="en-US"/>
          </a:p>
        </p:txBody>
      </p:sp>
    </p:spTree>
    <p:extLst>
      <p:ext uri="{BB962C8B-B14F-4D97-AF65-F5344CB8AC3E}">
        <p14:creationId xmlns:p14="http://schemas.microsoft.com/office/powerpoint/2010/main" val="898028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00EEB-737B-F544-80B3-3DADA7E50C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2178D8-158F-D144-88C8-E89ED7D880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3BCEFA-7091-EB46-862A-9918FB304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5FB063-C9B2-6B49-9E68-5E02C62F111D}"/>
              </a:ext>
            </a:extLst>
          </p:cNvPr>
          <p:cNvSpPr>
            <a:spLocks noGrp="1"/>
          </p:cNvSpPr>
          <p:nvPr>
            <p:ph type="dt" sz="half" idx="10"/>
          </p:nvPr>
        </p:nvSpPr>
        <p:spPr/>
        <p:txBody>
          <a:bodyPr/>
          <a:lstStyle/>
          <a:p>
            <a:fld id="{3844A92E-96CE-FE4A-94F9-263843D56581}" type="datetimeFigureOut">
              <a:rPr lang="en-US" smtClean="0"/>
              <a:t>1/2/21</a:t>
            </a:fld>
            <a:endParaRPr lang="en-US"/>
          </a:p>
        </p:txBody>
      </p:sp>
      <p:sp>
        <p:nvSpPr>
          <p:cNvPr id="6" name="Footer Placeholder 5">
            <a:extLst>
              <a:ext uri="{FF2B5EF4-FFF2-40B4-BE49-F238E27FC236}">
                <a16:creationId xmlns:a16="http://schemas.microsoft.com/office/drawing/2014/main" id="{DCA92738-1BFD-0248-B19D-ED5C776957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E72B8-FDE5-E648-B84F-C97CE13EA8A9}"/>
              </a:ext>
            </a:extLst>
          </p:cNvPr>
          <p:cNvSpPr>
            <a:spLocks noGrp="1"/>
          </p:cNvSpPr>
          <p:nvPr>
            <p:ph type="sldNum" sz="quarter" idx="12"/>
          </p:nvPr>
        </p:nvSpPr>
        <p:spPr/>
        <p:txBody>
          <a:bodyPr/>
          <a:lstStyle/>
          <a:p>
            <a:fld id="{E4C8F47D-330D-9747-A465-50E8AEFDF579}" type="slidenum">
              <a:rPr lang="en-US" smtClean="0"/>
              <a:t>‹#›</a:t>
            </a:fld>
            <a:endParaRPr lang="en-US"/>
          </a:p>
        </p:txBody>
      </p:sp>
    </p:spTree>
    <p:extLst>
      <p:ext uri="{BB962C8B-B14F-4D97-AF65-F5344CB8AC3E}">
        <p14:creationId xmlns:p14="http://schemas.microsoft.com/office/powerpoint/2010/main" val="1483193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9591-6925-724F-8EB7-85DAD59942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696766-1C6F-1A4B-8063-DEF4E557E0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13196C-2248-8B41-8A9D-9D9710BCCC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B1DEE1-D4AE-DF47-8BB1-8CF853472239}"/>
              </a:ext>
            </a:extLst>
          </p:cNvPr>
          <p:cNvSpPr>
            <a:spLocks noGrp="1"/>
          </p:cNvSpPr>
          <p:nvPr>
            <p:ph type="dt" sz="half" idx="10"/>
          </p:nvPr>
        </p:nvSpPr>
        <p:spPr/>
        <p:txBody>
          <a:bodyPr/>
          <a:lstStyle/>
          <a:p>
            <a:fld id="{3844A92E-96CE-FE4A-94F9-263843D56581}" type="datetimeFigureOut">
              <a:rPr lang="en-US" smtClean="0"/>
              <a:t>1/2/21</a:t>
            </a:fld>
            <a:endParaRPr lang="en-US"/>
          </a:p>
        </p:txBody>
      </p:sp>
      <p:sp>
        <p:nvSpPr>
          <p:cNvPr id="6" name="Footer Placeholder 5">
            <a:extLst>
              <a:ext uri="{FF2B5EF4-FFF2-40B4-BE49-F238E27FC236}">
                <a16:creationId xmlns:a16="http://schemas.microsoft.com/office/drawing/2014/main" id="{3680A463-CF50-9142-8368-BADAAB26B5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F9E378-CAAE-C847-ACB3-C1BB416AB7CA}"/>
              </a:ext>
            </a:extLst>
          </p:cNvPr>
          <p:cNvSpPr>
            <a:spLocks noGrp="1"/>
          </p:cNvSpPr>
          <p:nvPr>
            <p:ph type="sldNum" sz="quarter" idx="12"/>
          </p:nvPr>
        </p:nvSpPr>
        <p:spPr/>
        <p:txBody>
          <a:bodyPr/>
          <a:lstStyle/>
          <a:p>
            <a:fld id="{E4C8F47D-330D-9747-A465-50E8AEFDF579}" type="slidenum">
              <a:rPr lang="en-US" smtClean="0"/>
              <a:t>‹#›</a:t>
            </a:fld>
            <a:endParaRPr lang="en-US"/>
          </a:p>
        </p:txBody>
      </p:sp>
    </p:spTree>
    <p:extLst>
      <p:ext uri="{BB962C8B-B14F-4D97-AF65-F5344CB8AC3E}">
        <p14:creationId xmlns:p14="http://schemas.microsoft.com/office/powerpoint/2010/main" val="3662309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BD3981-868E-D943-856C-DB81A4BDE8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FE14B9-9817-2345-A9E2-1732F82AB1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079BC3-6EBC-2740-AE68-465AC84AB4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44A92E-96CE-FE4A-94F9-263843D56581}" type="datetimeFigureOut">
              <a:rPr lang="en-US" smtClean="0"/>
              <a:t>1/2/21</a:t>
            </a:fld>
            <a:endParaRPr lang="en-US"/>
          </a:p>
        </p:txBody>
      </p:sp>
      <p:sp>
        <p:nvSpPr>
          <p:cNvPr id="5" name="Footer Placeholder 4">
            <a:extLst>
              <a:ext uri="{FF2B5EF4-FFF2-40B4-BE49-F238E27FC236}">
                <a16:creationId xmlns:a16="http://schemas.microsoft.com/office/drawing/2014/main" id="{7AA1A581-524A-CB49-96B9-221143B730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83F43B-BC2A-FB47-A3B7-CA8167B436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C8F47D-330D-9747-A465-50E8AEFDF579}" type="slidenum">
              <a:rPr lang="en-US" smtClean="0"/>
              <a:t>‹#›</a:t>
            </a:fld>
            <a:endParaRPr lang="en-US"/>
          </a:p>
        </p:txBody>
      </p:sp>
    </p:spTree>
    <p:extLst>
      <p:ext uri="{BB962C8B-B14F-4D97-AF65-F5344CB8AC3E}">
        <p14:creationId xmlns:p14="http://schemas.microsoft.com/office/powerpoint/2010/main" val="1484439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8E8B-61C0-EF4E-BA7F-8F7F0A9E3C00}"/>
              </a:ext>
            </a:extLst>
          </p:cNvPr>
          <p:cNvSpPr>
            <a:spLocks noGrp="1"/>
          </p:cNvSpPr>
          <p:nvPr>
            <p:ph type="ctrTitle"/>
          </p:nvPr>
        </p:nvSpPr>
        <p:spPr/>
        <p:txBody>
          <a:bodyPr/>
          <a:lstStyle/>
          <a:p>
            <a:r>
              <a:rPr lang="en-US" dirty="0"/>
              <a:t>CS 334 / CS 534</a:t>
            </a:r>
            <a:br>
              <a:rPr lang="en-US" dirty="0"/>
            </a:br>
            <a:r>
              <a:rPr lang="en-US" dirty="0"/>
              <a:t>Networking</a:t>
            </a:r>
          </a:p>
        </p:txBody>
      </p:sp>
      <p:sp>
        <p:nvSpPr>
          <p:cNvPr id="3" name="Subtitle 2">
            <a:extLst>
              <a:ext uri="{FF2B5EF4-FFF2-40B4-BE49-F238E27FC236}">
                <a16:creationId xmlns:a16="http://schemas.microsoft.com/office/drawing/2014/main" id="{9021F028-9FAF-3545-88AA-055EBBAFE748}"/>
              </a:ext>
            </a:extLst>
          </p:cNvPr>
          <p:cNvSpPr>
            <a:spLocks noGrp="1"/>
          </p:cNvSpPr>
          <p:nvPr>
            <p:ph type="subTitle" idx="1"/>
          </p:nvPr>
        </p:nvSpPr>
        <p:spPr/>
        <p:txBody>
          <a:bodyPr/>
          <a:lstStyle/>
          <a:p>
            <a:r>
              <a:rPr lang="en-US" dirty="0"/>
              <a:t>Lecture 08.2</a:t>
            </a:r>
          </a:p>
          <a:p>
            <a:r>
              <a:rPr lang="en-US" dirty="0"/>
              <a:t>Networking</a:t>
            </a:r>
          </a:p>
        </p:txBody>
      </p:sp>
    </p:spTree>
    <p:extLst>
      <p:ext uri="{BB962C8B-B14F-4D97-AF65-F5344CB8AC3E}">
        <p14:creationId xmlns:p14="http://schemas.microsoft.com/office/powerpoint/2010/main" val="2220967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8BDFF-B097-1F49-9DF4-94771DA7935A}"/>
              </a:ext>
            </a:extLst>
          </p:cNvPr>
          <p:cNvSpPr>
            <a:spLocks noGrp="1"/>
          </p:cNvSpPr>
          <p:nvPr>
            <p:ph type="title"/>
          </p:nvPr>
        </p:nvSpPr>
        <p:spPr/>
        <p:txBody>
          <a:bodyPr/>
          <a:lstStyle/>
          <a:p>
            <a:r>
              <a:rPr lang="en-US" dirty="0"/>
              <a:t>Fragmentation Concepts</a:t>
            </a:r>
          </a:p>
        </p:txBody>
      </p:sp>
      <p:sp>
        <p:nvSpPr>
          <p:cNvPr id="3" name="Content Placeholder 2">
            <a:extLst>
              <a:ext uri="{FF2B5EF4-FFF2-40B4-BE49-F238E27FC236}">
                <a16:creationId xmlns:a16="http://schemas.microsoft.com/office/drawing/2014/main" id="{BD6E8A58-A6C8-C44A-B763-F91937944C7A}"/>
              </a:ext>
            </a:extLst>
          </p:cNvPr>
          <p:cNvSpPr>
            <a:spLocks noGrp="1"/>
          </p:cNvSpPr>
          <p:nvPr>
            <p:ph idx="1"/>
          </p:nvPr>
        </p:nvSpPr>
        <p:spPr/>
        <p:txBody>
          <a:bodyPr/>
          <a:lstStyle/>
          <a:p>
            <a:r>
              <a:rPr lang="en-US" dirty="0"/>
              <a:t>Highlights many key Internet characteristics</a:t>
            </a:r>
          </a:p>
          <a:p>
            <a:pPr lvl="1"/>
            <a:r>
              <a:rPr lang="en-US" dirty="0"/>
              <a:t>Decentralized and heterogeneous</a:t>
            </a:r>
          </a:p>
          <a:p>
            <a:pPr lvl="2"/>
            <a:r>
              <a:rPr lang="en-US" dirty="0"/>
              <a:t>Each network may choose its own MTU</a:t>
            </a:r>
          </a:p>
          <a:p>
            <a:pPr lvl="1"/>
            <a:r>
              <a:rPr lang="en-US" dirty="0"/>
              <a:t>Connectionless datagram protocol</a:t>
            </a:r>
          </a:p>
          <a:p>
            <a:pPr lvl="2"/>
            <a:r>
              <a:rPr lang="en-US" dirty="0"/>
              <a:t>Each fragment contains full routing information</a:t>
            </a:r>
          </a:p>
          <a:p>
            <a:pPr lvl="2"/>
            <a:r>
              <a:rPr lang="en-US" dirty="0"/>
              <a:t>Fragments can travel independently, on different paths</a:t>
            </a:r>
          </a:p>
          <a:p>
            <a:pPr lvl="1"/>
            <a:r>
              <a:rPr lang="en-US" dirty="0"/>
              <a:t>Best effort network</a:t>
            </a:r>
          </a:p>
          <a:p>
            <a:pPr lvl="2"/>
            <a:r>
              <a:rPr lang="en-US" dirty="0"/>
              <a:t>Routers/receiver may silently drop fragments</a:t>
            </a:r>
          </a:p>
          <a:p>
            <a:pPr lvl="2"/>
            <a:r>
              <a:rPr lang="en-US" i="1" dirty="0"/>
              <a:t>No requirement to alert the sender!</a:t>
            </a:r>
          </a:p>
          <a:p>
            <a:pPr lvl="1"/>
            <a:r>
              <a:rPr lang="en-US" dirty="0"/>
              <a:t>Most work is done at the endpoints</a:t>
            </a:r>
          </a:p>
          <a:p>
            <a:pPr lvl="2"/>
            <a:r>
              <a:rPr lang="en-US" dirty="0"/>
              <a:t>E.g., reassembly</a:t>
            </a:r>
          </a:p>
        </p:txBody>
      </p:sp>
    </p:spTree>
    <p:extLst>
      <p:ext uri="{BB962C8B-B14F-4D97-AF65-F5344CB8AC3E}">
        <p14:creationId xmlns:p14="http://schemas.microsoft.com/office/powerpoint/2010/main" val="1028399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BD99-007B-6F45-B6F5-84040D2725A3}"/>
              </a:ext>
            </a:extLst>
          </p:cNvPr>
          <p:cNvSpPr>
            <a:spLocks noGrp="1"/>
          </p:cNvSpPr>
          <p:nvPr>
            <p:ph type="title"/>
          </p:nvPr>
        </p:nvSpPr>
        <p:spPr/>
        <p:txBody>
          <a:bodyPr/>
          <a:lstStyle/>
          <a:p>
            <a:r>
              <a:rPr lang="en-US" dirty="0"/>
              <a:t>Fragmentation in Reality</a:t>
            </a:r>
          </a:p>
        </p:txBody>
      </p:sp>
      <p:sp>
        <p:nvSpPr>
          <p:cNvPr id="3" name="Content Placeholder 2">
            <a:extLst>
              <a:ext uri="{FF2B5EF4-FFF2-40B4-BE49-F238E27FC236}">
                <a16:creationId xmlns:a16="http://schemas.microsoft.com/office/drawing/2014/main" id="{A7A03241-7AB2-E241-8B58-ADB4D8573DE4}"/>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95E4D985-72DE-A443-B5DF-7DE71859EAA8}"/>
              </a:ext>
            </a:extLst>
          </p:cNvPr>
          <p:cNvSpPr txBox="1">
            <a:spLocks/>
          </p:cNvSpPr>
          <p:nvPr/>
        </p:nvSpPr>
        <p:spPr>
          <a:xfrm>
            <a:off x="838200" y="1647374"/>
            <a:ext cx="10515600" cy="5105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Fragmentation is expensive</a:t>
            </a:r>
          </a:p>
          <a:p>
            <a:pPr lvl="1"/>
            <a:r>
              <a:rPr lang="en-US"/>
              <a:t>Memory and CPU overhead for datagram reconstruction</a:t>
            </a:r>
          </a:p>
          <a:p>
            <a:pPr lvl="1"/>
            <a:r>
              <a:rPr lang="en-US"/>
              <a:t>Want to avoid fragmentation if possible</a:t>
            </a:r>
          </a:p>
          <a:p>
            <a:r>
              <a:rPr lang="en-US"/>
              <a:t>MTU discovery protocol</a:t>
            </a:r>
          </a:p>
          <a:p>
            <a:pPr lvl="1"/>
            <a:r>
              <a:rPr lang="en-US"/>
              <a:t>Send a packet with “don’t fragment” bit set</a:t>
            </a:r>
          </a:p>
          <a:p>
            <a:pPr lvl="1"/>
            <a:r>
              <a:rPr lang="en-US"/>
              <a:t>Keep decreasing message length until one arrives</a:t>
            </a:r>
          </a:p>
          <a:p>
            <a:pPr lvl="1"/>
            <a:r>
              <a:rPr lang="en-US"/>
              <a:t>May get “can’t fragment” error from a router, which will explicitly state the supported MTU</a:t>
            </a:r>
          </a:p>
          <a:p>
            <a:r>
              <a:rPr lang="en-US"/>
              <a:t>Router handling of fragments</a:t>
            </a:r>
          </a:p>
          <a:p>
            <a:pPr lvl="1"/>
            <a:r>
              <a:rPr lang="en-US"/>
              <a:t>Fast, specialized hardware handles the common case</a:t>
            </a:r>
          </a:p>
          <a:p>
            <a:pPr lvl="1"/>
            <a:r>
              <a:rPr lang="en-US"/>
              <a:t>Dedicated, general purpose CPU just for handling fragments</a:t>
            </a:r>
          </a:p>
          <a:p>
            <a:pPr lvl="1"/>
            <a:endParaRPr lang="en-US" dirty="0"/>
          </a:p>
        </p:txBody>
      </p:sp>
    </p:spTree>
    <p:extLst>
      <p:ext uri="{BB962C8B-B14F-4D97-AF65-F5344CB8AC3E}">
        <p14:creationId xmlns:p14="http://schemas.microsoft.com/office/powerpoint/2010/main" val="323293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anim calcmode="lin" valueType="num">
                                      <p:cBhvr>
                                        <p:cTn id="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anim calcmode="lin" valueType="num">
                                      <p:cBhvr>
                                        <p:cTn id="1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500"/>
                                        <p:tgtEl>
                                          <p:spTgt spid="4">
                                            <p:txEl>
                                              <p:pRg st="5" end="5"/>
                                            </p:txEl>
                                          </p:spTgt>
                                        </p:tgtEl>
                                      </p:cBhvr>
                                    </p:animEffect>
                                    <p:anim calcmode="lin" valueType="num">
                                      <p:cBhvr>
                                        <p:cTn id="1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9" dur="500" fill="hold"/>
                                        <p:tgtEl>
                                          <p:spTgt spid="4">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anim calcmode="lin" valueType="num">
                                      <p:cBhvr>
                                        <p:cTn id="2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4" dur="5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anim calcmode="lin" valueType="num">
                                      <p:cBhvr>
                                        <p:cTn id="30"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1" dur="500" fill="hold"/>
                                        <p:tgtEl>
                                          <p:spTgt spid="4">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fade">
                                      <p:cBhvr>
                                        <p:cTn id="34" dur="500"/>
                                        <p:tgtEl>
                                          <p:spTgt spid="4">
                                            <p:txEl>
                                              <p:pRg st="8" end="8"/>
                                            </p:txEl>
                                          </p:spTgt>
                                        </p:tgtEl>
                                      </p:cBhvr>
                                    </p:animEffect>
                                    <p:anim calcmode="lin" valueType="num">
                                      <p:cBhvr>
                                        <p:cTn id="3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6" dur="500" fill="hold"/>
                                        <p:tgtEl>
                                          <p:spTgt spid="4">
                                            <p:txEl>
                                              <p:pRg st="8" end="8"/>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fade">
                                      <p:cBhvr>
                                        <p:cTn id="39" dur="500"/>
                                        <p:tgtEl>
                                          <p:spTgt spid="4">
                                            <p:txEl>
                                              <p:pRg st="9" end="9"/>
                                            </p:txEl>
                                          </p:spTgt>
                                        </p:tgtEl>
                                      </p:cBhvr>
                                    </p:animEffect>
                                    <p:anim calcmode="lin" valueType="num">
                                      <p:cBhvr>
                                        <p:cTn id="40"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41" dur="5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C620-2DE7-2943-8AE2-0EA0E035DB7A}"/>
              </a:ext>
            </a:extLst>
          </p:cNvPr>
          <p:cNvSpPr>
            <a:spLocks noGrp="1"/>
          </p:cNvSpPr>
          <p:nvPr>
            <p:ph type="title"/>
          </p:nvPr>
        </p:nvSpPr>
        <p:spPr/>
        <p:txBody>
          <a:bodyPr/>
          <a:lstStyle/>
          <a:p>
            <a:r>
              <a:rPr lang="en-US" dirty="0"/>
              <a:t>The IPv4 Address Space Crisis</a:t>
            </a:r>
          </a:p>
        </p:txBody>
      </p:sp>
      <p:sp>
        <p:nvSpPr>
          <p:cNvPr id="3" name="Content Placeholder 2">
            <a:extLst>
              <a:ext uri="{FF2B5EF4-FFF2-40B4-BE49-F238E27FC236}">
                <a16:creationId xmlns:a16="http://schemas.microsoft.com/office/drawing/2014/main" id="{7A281523-7B96-354E-B763-659ADC086455}"/>
              </a:ext>
            </a:extLst>
          </p:cNvPr>
          <p:cNvSpPr>
            <a:spLocks noGrp="1"/>
          </p:cNvSpPr>
          <p:nvPr>
            <p:ph idx="1"/>
          </p:nvPr>
        </p:nvSpPr>
        <p:spPr/>
        <p:txBody>
          <a:bodyPr/>
          <a:lstStyle/>
          <a:p>
            <a:r>
              <a:rPr lang="en-US" dirty="0"/>
              <a:t>Problem: the IPv4 address space is too small</a:t>
            </a:r>
          </a:p>
          <a:p>
            <a:pPr lvl="1"/>
            <a:r>
              <a:rPr lang="en-US" dirty="0"/>
              <a:t>2</a:t>
            </a:r>
            <a:r>
              <a:rPr lang="en-US" baseline="30000" dirty="0"/>
              <a:t>32</a:t>
            </a:r>
            <a:r>
              <a:rPr lang="en-US" dirty="0"/>
              <a:t> = 4,294,967,296 possible addresses</a:t>
            </a:r>
          </a:p>
          <a:p>
            <a:pPr lvl="1"/>
            <a:r>
              <a:rPr lang="en-US" dirty="0"/>
              <a:t>Less than one IP per person! (7+ billion people on Earth!)</a:t>
            </a:r>
          </a:p>
          <a:p>
            <a:r>
              <a:rPr lang="en-US" dirty="0"/>
              <a:t>Parts of the world have already run out of addresses</a:t>
            </a:r>
          </a:p>
          <a:p>
            <a:pPr lvl="1"/>
            <a:r>
              <a:rPr lang="en-US" dirty="0"/>
              <a:t>IANA assigned the last /8 block of addresses in 2011</a:t>
            </a:r>
          </a:p>
        </p:txBody>
      </p:sp>
      <p:graphicFrame>
        <p:nvGraphicFramePr>
          <p:cNvPr id="4" name="Table 3">
            <a:extLst>
              <a:ext uri="{FF2B5EF4-FFF2-40B4-BE49-F238E27FC236}">
                <a16:creationId xmlns:a16="http://schemas.microsoft.com/office/drawing/2014/main" id="{6A372439-8B3D-354E-8EDA-6BB01A34BAA1}"/>
              </a:ext>
            </a:extLst>
          </p:cNvPr>
          <p:cNvGraphicFramePr>
            <a:graphicFrameLocks noGrp="1"/>
          </p:cNvGraphicFramePr>
          <p:nvPr>
            <p:extLst>
              <p:ext uri="{D42A27DB-BD31-4B8C-83A1-F6EECF244321}">
                <p14:modId xmlns:p14="http://schemas.microsoft.com/office/powerpoint/2010/main" val="2919859629"/>
              </p:ext>
            </p:extLst>
          </p:nvPr>
        </p:nvGraphicFramePr>
        <p:xfrm>
          <a:off x="1577008" y="4082334"/>
          <a:ext cx="8422642" cy="2494280"/>
        </p:xfrm>
        <a:graphic>
          <a:graphicData uri="http://schemas.openxmlformats.org/drawingml/2006/table">
            <a:tbl>
              <a:tblPr firstRow="1" bandRow="1">
                <a:tableStyleId>{5C22544A-7EE6-4342-B048-85BDC9FD1C3A}</a:tableStyleId>
              </a:tblPr>
              <a:tblGrid>
                <a:gridCol w="2529842">
                  <a:extLst>
                    <a:ext uri="{9D8B030D-6E8A-4147-A177-3AD203B41FA5}">
                      <a16:colId xmlns:a16="http://schemas.microsoft.com/office/drawing/2014/main" val="20000"/>
                    </a:ext>
                  </a:extLst>
                </a:gridCol>
                <a:gridCol w="2858390">
                  <a:extLst>
                    <a:ext uri="{9D8B030D-6E8A-4147-A177-3AD203B41FA5}">
                      <a16:colId xmlns:a16="http://schemas.microsoft.com/office/drawing/2014/main" val="20001"/>
                    </a:ext>
                  </a:extLst>
                </a:gridCol>
                <a:gridCol w="3034410">
                  <a:extLst>
                    <a:ext uri="{9D8B030D-6E8A-4147-A177-3AD203B41FA5}">
                      <a16:colId xmlns:a16="http://schemas.microsoft.com/office/drawing/2014/main" val="20002"/>
                    </a:ext>
                  </a:extLst>
                </a:gridCol>
              </a:tblGrid>
              <a:tr h="370840">
                <a:tc>
                  <a:txBody>
                    <a:bodyPr/>
                    <a:lstStyle/>
                    <a:p>
                      <a:r>
                        <a:rPr lang="en-US" dirty="0"/>
                        <a:t>Region</a:t>
                      </a:r>
                    </a:p>
                  </a:txBody>
                  <a:tcPr anchor="b"/>
                </a:tc>
                <a:tc>
                  <a:txBody>
                    <a:bodyPr/>
                    <a:lstStyle/>
                    <a:p>
                      <a:r>
                        <a:rPr lang="en-US" dirty="0"/>
                        <a:t>Regional</a:t>
                      </a:r>
                      <a:r>
                        <a:rPr lang="en-US" baseline="0" dirty="0"/>
                        <a:t>  Internet Registry (RIR)</a:t>
                      </a:r>
                      <a:endParaRPr lang="en-US" dirty="0"/>
                    </a:p>
                  </a:txBody>
                  <a:tcPr anchor="b"/>
                </a:tc>
                <a:tc>
                  <a:txBody>
                    <a:bodyPr/>
                    <a:lstStyle/>
                    <a:p>
                      <a:r>
                        <a:rPr lang="en-US" dirty="0"/>
                        <a:t>Exhaustion Date</a:t>
                      </a:r>
                    </a:p>
                  </a:txBody>
                  <a:tcPr anchor="b"/>
                </a:tc>
                <a:extLst>
                  <a:ext uri="{0D108BD9-81ED-4DB2-BD59-A6C34878D82A}">
                    <a16:rowId xmlns:a16="http://schemas.microsoft.com/office/drawing/2014/main" val="10000"/>
                  </a:ext>
                </a:extLst>
              </a:tr>
              <a:tr h="370840">
                <a:tc>
                  <a:txBody>
                    <a:bodyPr/>
                    <a:lstStyle/>
                    <a:p>
                      <a:r>
                        <a:rPr lang="en-US" dirty="0"/>
                        <a:t>Asia/Pacific</a:t>
                      </a:r>
                    </a:p>
                  </a:txBody>
                  <a:tcPr/>
                </a:tc>
                <a:tc>
                  <a:txBody>
                    <a:bodyPr/>
                    <a:lstStyle/>
                    <a:p>
                      <a:r>
                        <a:rPr lang="en-US" dirty="0"/>
                        <a:t>APNIC</a:t>
                      </a:r>
                    </a:p>
                  </a:txBody>
                  <a:tcPr/>
                </a:tc>
                <a:tc>
                  <a:txBody>
                    <a:bodyPr/>
                    <a:lstStyle/>
                    <a:p>
                      <a:r>
                        <a:rPr lang="en-US" dirty="0"/>
                        <a:t>April 19, 2011</a:t>
                      </a:r>
                    </a:p>
                  </a:txBody>
                  <a:tcPr/>
                </a:tc>
                <a:extLst>
                  <a:ext uri="{0D108BD9-81ED-4DB2-BD59-A6C34878D82A}">
                    <a16:rowId xmlns:a16="http://schemas.microsoft.com/office/drawing/2014/main" val="10001"/>
                  </a:ext>
                </a:extLst>
              </a:tr>
              <a:tr h="370840">
                <a:tc>
                  <a:txBody>
                    <a:bodyPr/>
                    <a:lstStyle/>
                    <a:p>
                      <a:r>
                        <a:rPr lang="en-US" dirty="0"/>
                        <a:t>Europe/Middle East</a:t>
                      </a:r>
                    </a:p>
                  </a:txBody>
                  <a:tcPr/>
                </a:tc>
                <a:tc>
                  <a:txBody>
                    <a:bodyPr/>
                    <a:lstStyle/>
                    <a:p>
                      <a:r>
                        <a:rPr lang="en-US" dirty="0"/>
                        <a:t>RIPE</a:t>
                      </a:r>
                    </a:p>
                  </a:txBody>
                  <a:tcPr/>
                </a:tc>
                <a:tc>
                  <a:txBody>
                    <a:bodyPr/>
                    <a:lstStyle/>
                    <a:p>
                      <a:r>
                        <a:rPr lang="en-US" dirty="0"/>
                        <a:t>September 14, 2012</a:t>
                      </a:r>
                    </a:p>
                  </a:txBody>
                  <a:tcPr/>
                </a:tc>
                <a:extLst>
                  <a:ext uri="{0D108BD9-81ED-4DB2-BD59-A6C34878D82A}">
                    <a16:rowId xmlns:a16="http://schemas.microsoft.com/office/drawing/2014/main" val="10002"/>
                  </a:ext>
                </a:extLst>
              </a:tr>
              <a:tr h="370840">
                <a:tc>
                  <a:txBody>
                    <a:bodyPr/>
                    <a:lstStyle/>
                    <a:p>
                      <a:r>
                        <a:rPr lang="en-US" dirty="0"/>
                        <a:t>North America</a:t>
                      </a:r>
                    </a:p>
                  </a:txBody>
                  <a:tcPr/>
                </a:tc>
                <a:tc>
                  <a:txBody>
                    <a:bodyPr/>
                    <a:lstStyle/>
                    <a:p>
                      <a:r>
                        <a:rPr lang="en-US" dirty="0"/>
                        <a:t>ARIN</a:t>
                      </a:r>
                    </a:p>
                  </a:txBody>
                  <a:tcPr/>
                </a:tc>
                <a:tc>
                  <a:txBody>
                    <a:bodyPr/>
                    <a:lstStyle/>
                    <a:p>
                      <a:r>
                        <a:rPr lang="en-US" dirty="0"/>
                        <a:t>August 2013 (Projected)</a:t>
                      </a:r>
                    </a:p>
                  </a:txBody>
                  <a:tcPr/>
                </a:tc>
                <a:extLst>
                  <a:ext uri="{0D108BD9-81ED-4DB2-BD59-A6C34878D82A}">
                    <a16:rowId xmlns:a16="http://schemas.microsoft.com/office/drawing/2014/main" val="10003"/>
                  </a:ext>
                </a:extLst>
              </a:tr>
              <a:tr h="370840">
                <a:tc>
                  <a:txBody>
                    <a:bodyPr/>
                    <a:lstStyle/>
                    <a:p>
                      <a:r>
                        <a:rPr lang="en-US" dirty="0"/>
                        <a:t>South</a:t>
                      </a:r>
                      <a:r>
                        <a:rPr lang="en-US" baseline="0" dirty="0"/>
                        <a:t> America</a:t>
                      </a:r>
                      <a:endParaRPr lang="en-US" dirty="0"/>
                    </a:p>
                  </a:txBody>
                  <a:tcPr/>
                </a:tc>
                <a:tc>
                  <a:txBody>
                    <a:bodyPr/>
                    <a:lstStyle/>
                    <a:p>
                      <a:r>
                        <a:rPr lang="en-US" dirty="0"/>
                        <a:t>LACNIC</a:t>
                      </a:r>
                    </a:p>
                  </a:txBody>
                  <a:tcPr/>
                </a:tc>
                <a:tc>
                  <a:txBody>
                    <a:bodyPr/>
                    <a:lstStyle/>
                    <a:p>
                      <a:r>
                        <a:rPr lang="en-US" dirty="0"/>
                        <a:t>May 2015 (Projected)</a:t>
                      </a:r>
                    </a:p>
                  </a:txBody>
                  <a:tcPr/>
                </a:tc>
                <a:extLst>
                  <a:ext uri="{0D108BD9-81ED-4DB2-BD59-A6C34878D82A}">
                    <a16:rowId xmlns:a16="http://schemas.microsoft.com/office/drawing/2014/main" val="10004"/>
                  </a:ext>
                </a:extLst>
              </a:tr>
              <a:tr h="370840">
                <a:tc>
                  <a:txBody>
                    <a:bodyPr/>
                    <a:lstStyle/>
                    <a:p>
                      <a:r>
                        <a:rPr lang="en-US" dirty="0"/>
                        <a:t>Africa</a:t>
                      </a:r>
                    </a:p>
                  </a:txBody>
                  <a:tcPr/>
                </a:tc>
                <a:tc>
                  <a:txBody>
                    <a:bodyPr/>
                    <a:lstStyle/>
                    <a:p>
                      <a:r>
                        <a:rPr lang="en-US" dirty="0"/>
                        <a:t>AFRINIC</a:t>
                      </a:r>
                    </a:p>
                  </a:txBody>
                  <a:tcPr/>
                </a:tc>
                <a:tc>
                  <a:txBody>
                    <a:bodyPr/>
                    <a:lstStyle/>
                    <a:p>
                      <a:r>
                        <a:rPr lang="en-US" dirty="0"/>
                        <a:t>November 2019 (Projected)</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01703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8287-710E-804D-BC59-64DCE1169D14}"/>
              </a:ext>
            </a:extLst>
          </p:cNvPr>
          <p:cNvSpPr>
            <a:spLocks noGrp="1"/>
          </p:cNvSpPr>
          <p:nvPr>
            <p:ph type="title"/>
          </p:nvPr>
        </p:nvSpPr>
        <p:spPr/>
        <p:txBody>
          <a:bodyPr/>
          <a:lstStyle/>
          <a:p>
            <a:r>
              <a:rPr lang="en-US" dirty="0"/>
              <a:t>IPv6</a:t>
            </a:r>
          </a:p>
        </p:txBody>
      </p:sp>
      <p:sp>
        <p:nvSpPr>
          <p:cNvPr id="3" name="Content Placeholder 2">
            <a:extLst>
              <a:ext uri="{FF2B5EF4-FFF2-40B4-BE49-F238E27FC236}">
                <a16:creationId xmlns:a16="http://schemas.microsoft.com/office/drawing/2014/main" id="{084A13AA-8555-E14D-B961-DD7929C3893B}"/>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AFE31B68-EF23-3E47-98BB-EB449536D2A3}"/>
              </a:ext>
            </a:extLst>
          </p:cNvPr>
          <p:cNvSpPr txBox="1">
            <a:spLocks/>
          </p:cNvSpPr>
          <p:nvPr/>
        </p:nvSpPr>
        <p:spPr>
          <a:xfrm>
            <a:off x="828260" y="1838740"/>
            <a:ext cx="10525539" cy="5257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IPv6, first introduced in 1998</a:t>
            </a:r>
          </a:p>
          <a:p>
            <a:pPr lvl="1"/>
            <a:r>
              <a:rPr lang="en-US"/>
              <a:t>128-bit addresses</a:t>
            </a:r>
          </a:p>
          <a:p>
            <a:pPr lvl="1"/>
            <a:r>
              <a:rPr lang="en-US"/>
              <a:t>4.8 * 10</a:t>
            </a:r>
            <a:r>
              <a:rPr lang="en-US" baseline="30000"/>
              <a:t>28</a:t>
            </a:r>
            <a:r>
              <a:rPr lang="en-US"/>
              <a:t> addresses per person</a:t>
            </a:r>
          </a:p>
          <a:p>
            <a:r>
              <a:rPr lang="en-US"/>
              <a:t>Address format</a:t>
            </a:r>
          </a:p>
          <a:p>
            <a:pPr lvl="1"/>
            <a:r>
              <a:rPr lang="en-US"/>
              <a:t>8 groups of 16-bit values, separated by ‘:’</a:t>
            </a:r>
          </a:p>
          <a:p>
            <a:pPr lvl="1"/>
            <a:r>
              <a:rPr lang="en-US"/>
              <a:t>Leading zeroes in each group may be omitted</a:t>
            </a:r>
          </a:p>
          <a:p>
            <a:pPr lvl="1"/>
            <a:r>
              <a:rPr lang="en-US"/>
              <a:t>Groups of zeroes can be omitted using ‘::’</a:t>
            </a:r>
          </a:p>
          <a:p>
            <a:pPr marL="45720" indent="0">
              <a:buFont typeface="Arial" panose="020B0604020202020204" pitchFamily="34" charset="0"/>
              <a:buNone/>
            </a:pPr>
            <a:endParaRPr lang="en-US" sz="1050"/>
          </a:p>
          <a:p>
            <a:pPr marL="45720" lvl="1" indent="0" algn="ctr">
              <a:spcBef>
                <a:spcPts val="700"/>
              </a:spcBef>
              <a:buClr>
                <a:schemeClr val="accent2"/>
              </a:buClr>
              <a:buSzPct val="60000"/>
              <a:buFont typeface="Arial" panose="020B0604020202020204" pitchFamily="34" charset="0"/>
              <a:buNone/>
            </a:pPr>
            <a:r>
              <a:rPr lang="en-US"/>
              <a:t>2001:0db8:0000:0000:0000:ff00:0042:8329</a:t>
            </a:r>
          </a:p>
          <a:p>
            <a:pPr marL="45720" lvl="1" indent="0" algn="ctr">
              <a:spcBef>
                <a:spcPts val="700"/>
              </a:spcBef>
              <a:buClr>
                <a:schemeClr val="accent2"/>
              </a:buClr>
              <a:buSzPct val="60000"/>
              <a:buFont typeface="Arial" panose="020B0604020202020204" pitchFamily="34" charset="0"/>
              <a:buNone/>
            </a:pPr>
            <a:r>
              <a:rPr lang="en-US"/>
              <a:t>2001:0db8:0:0:0:ff00:42:8329</a:t>
            </a:r>
          </a:p>
          <a:p>
            <a:pPr marL="45720" lvl="1" indent="0" algn="ctr">
              <a:spcBef>
                <a:spcPts val="700"/>
              </a:spcBef>
              <a:buClr>
                <a:schemeClr val="accent2"/>
              </a:buClr>
              <a:buSzPct val="60000"/>
              <a:buFont typeface="Arial" panose="020B0604020202020204" pitchFamily="34" charset="0"/>
              <a:buNone/>
            </a:pPr>
            <a:r>
              <a:rPr lang="en-US"/>
              <a:t>2001:0db8::ff00:42:8329</a:t>
            </a:r>
          </a:p>
          <a:p>
            <a:pPr marL="45720" lvl="1" indent="0" algn="ctr">
              <a:spcBef>
                <a:spcPts val="700"/>
              </a:spcBef>
              <a:buClr>
                <a:schemeClr val="accent2"/>
              </a:buClr>
              <a:buSzPct val="60000"/>
              <a:buFont typeface="Arial" panose="020B0604020202020204" pitchFamily="34" charset="0"/>
              <a:buNone/>
            </a:pPr>
            <a:endParaRPr lang="en-US"/>
          </a:p>
          <a:p>
            <a:pPr marL="45720" indent="0" algn="ctr">
              <a:buFont typeface="Arial" panose="020B0604020202020204" pitchFamily="34" charset="0"/>
              <a:buNone/>
            </a:pPr>
            <a:endParaRPr lang="en-US" dirty="0"/>
          </a:p>
        </p:txBody>
      </p:sp>
    </p:spTree>
    <p:extLst>
      <p:ext uri="{BB962C8B-B14F-4D97-AF65-F5344CB8AC3E}">
        <p14:creationId xmlns:p14="http://schemas.microsoft.com/office/powerpoint/2010/main" val="1486600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500"/>
                                        <p:tgtEl>
                                          <p:spTgt spid="4">
                                            <p:txEl>
                                              <p:pRg st="5" end="5"/>
                                            </p:txEl>
                                          </p:spTgt>
                                        </p:tgtEl>
                                      </p:cBhvr>
                                    </p:animEffect>
                                    <p:anim calcmode="lin" valueType="num">
                                      <p:cBhvr>
                                        <p:cTn id="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animEffect transition="in" filter="fade">
                                      <p:cBhvr>
                                        <p:cTn id="13" dur="500"/>
                                        <p:tgtEl>
                                          <p:spTgt spid="4">
                                            <p:txEl>
                                              <p:pRg st="9" end="9"/>
                                            </p:txEl>
                                          </p:spTgt>
                                        </p:tgtEl>
                                      </p:cBhvr>
                                    </p:animEffect>
                                    <p:anim calcmode="lin" valueType="num">
                                      <p:cBhvr>
                                        <p:cTn id="14"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15" dur="5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xEl>
                                              <p:pRg st="6" end="6"/>
                                            </p:txEl>
                                          </p:spTgt>
                                        </p:tgtEl>
                                        <p:attrNameLst>
                                          <p:attrName>style.visibility</p:attrName>
                                        </p:attrNameLst>
                                      </p:cBhvr>
                                      <p:to>
                                        <p:strVal val="visible"/>
                                      </p:to>
                                    </p:set>
                                    <p:animEffect transition="in" filter="fade">
                                      <p:cBhvr>
                                        <p:cTn id="20" dur="500"/>
                                        <p:tgtEl>
                                          <p:spTgt spid="4">
                                            <p:txEl>
                                              <p:pRg st="6" end="6"/>
                                            </p:txEl>
                                          </p:spTgt>
                                        </p:tgtEl>
                                      </p:cBhvr>
                                    </p:animEffect>
                                    <p:anim calcmode="lin" valueType="num">
                                      <p:cBhvr>
                                        <p:cTn id="2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2" dur="5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par>
                          <p:cTn id="23" fill="hold">
                            <p:stCondLst>
                              <p:cond delay="500"/>
                            </p:stCondLst>
                            <p:childTnLst>
                              <p:par>
                                <p:cTn id="24" presetID="42" presetClass="entr" presetSubtype="0" fill="hold" nodeType="afterEffect">
                                  <p:stCondLst>
                                    <p:cond delay="0"/>
                                  </p:stCondLst>
                                  <p:childTnLst>
                                    <p:set>
                                      <p:cBhvr>
                                        <p:cTn id="25" dur="1" fill="hold">
                                          <p:stCondLst>
                                            <p:cond delay="0"/>
                                          </p:stCondLst>
                                        </p:cTn>
                                        <p:tgtEl>
                                          <p:spTgt spid="4">
                                            <p:txEl>
                                              <p:pRg st="10" end="10"/>
                                            </p:txEl>
                                          </p:spTgt>
                                        </p:tgtEl>
                                        <p:attrNameLst>
                                          <p:attrName>style.visibility</p:attrName>
                                        </p:attrNameLst>
                                      </p:cBhvr>
                                      <p:to>
                                        <p:strVal val="visible"/>
                                      </p:to>
                                    </p:set>
                                    <p:animEffect transition="in" filter="fade">
                                      <p:cBhvr>
                                        <p:cTn id="26" dur="500"/>
                                        <p:tgtEl>
                                          <p:spTgt spid="4">
                                            <p:txEl>
                                              <p:pRg st="10" end="10"/>
                                            </p:txEl>
                                          </p:spTgt>
                                        </p:tgtEl>
                                      </p:cBhvr>
                                    </p:animEffect>
                                    <p:anim calcmode="lin" valueType="num">
                                      <p:cBhvr>
                                        <p:cTn id="2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28" dur="5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2BF5F-1B2F-5044-B7C3-33F5D111A38A}"/>
              </a:ext>
            </a:extLst>
          </p:cNvPr>
          <p:cNvSpPr>
            <a:spLocks noGrp="1"/>
          </p:cNvSpPr>
          <p:nvPr>
            <p:ph type="title"/>
          </p:nvPr>
        </p:nvSpPr>
        <p:spPr/>
        <p:txBody>
          <a:bodyPr/>
          <a:lstStyle/>
          <a:p>
            <a:r>
              <a:rPr lang="en-US" dirty="0"/>
              <a:t>IPv6 </a:t>
            </a:r>
            <a:br>
              <a:rPr lang="en-US" dirty="0"/>
            </a:br>
            <a:endParaRPr lang="en-US" dirty="0"/>
          </a:p>
        </p:txBody>
      </p:sp>
      <p:sp>
        <p:nvSpPr>
          <p:cNvPr id="3" name="Content Placeholder 2">
            <a:extLst>
              <a:ext uri="{FF2B5EF4-FFF2-40B4-BE49-F238E27FC236}">
                <a16:creationId xmlns:a16="http://schemas.microsoft.com/office/drawing/2014/main" id="{7066C3BF-A7DC-4546-B382-1530834F9281}"/>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8CBB79DF-64A6-6F42-846C-3576D2C9DE8F}"/>
              </a:ext>
            </a:extLst>
          </p:cNvPr>
          <p:cNvSpPr txBox="1">
            <a:spLocks/>
          </p:cNvSpPr>
          <p:nvPr/>
        </p:nvSpPr>
        <p:spPr>
          <a:xfrm>
            <a:off x="848140" y="1818862"/>
            <a:ext cx="8839200" cy="5105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Who knows the IP for localhost?</a:t>
            </a:r>
          </a:p>
          <a:p>
            <a:pPr lvl="1"/>
            <a:r>
              <a:rPr lang="en-US"/>
              <a:t>127.0.0.1</a:t>
            </a:r>
          </a:p>
          <a:p>
            <a:pPr marL="365760" lvl="1" indent="0">
              <a:buFont typeface="Arial" panose="020B0604020202020204" pitchFamily="34" charset="0"/>
              <a:buNone/>
            </a:pPr>
            <a:endParaRPr lang="en-US"/>
          </a:p>
          <a:p>
            <a:r>
              <a:rPr lang="en-US"/>
              <a:t>What is localhost in IPv6?</a:t>
            </a:r>
          </a:p>
          <a:p>
            <a:pPr lvl="1"/>
            <a:r>
              <a:rPr lang="en-US"/>
              <a:t>::1</a:t>
            </a:r>
            <a:endParaRPr lang="en-US" dirty="0"/>
          </a:p>
        </p:txBody>
      </p:sp>
    </p:spTree>
    <p:extLst>
      <p:ext uri="{BB962C8B-B14F-4D97-AF65-F5344CB8AC3E}">
        <p14:creationId xmlns:p14="http://schemas.microsoft.com/office/powerpoint/2010/main" val="131155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anim calcmode="lin" valueType="num">
                                      <p:cBhvr>
                                        <p:cTn id="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500"/>
                                        <p:tgtEl>
                                          <p:spTgt spid="4">
                                            <p:txEl>
                                              <p:pRg st="3" end="3"/>
                                            </p:txEl>
                                          </p:spTgt>
                                        </p:tgtEl>
                                      </p:cBhvr>
                                    </p:animEffect>
                                    <p:anim calcmode="lin" valueType="num">
                                      <p:cBhvr>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anim calcmode="lin" valueType="num">
                                      <p:cBhvr>
                                        <p:cTn id="22"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4CBBB-F83D-F24C-9AAD-53D9C3F30194}"/>
              </a:ext>
            </a:extLst>
          </p:cNvPr>
          <p:cNvSpPr>
            <a:spLocks noGrp="1"/>
          </p:cNvSpPr>
          <p:nvPr>
            <p:ph type="title"/>
          </p:nvPr>
        </p:nvSpPr>
        <p:spPr/>
        <p:txBody>
          <a:bodyPr/>
          <a:lstStyle/>
          <a:p>
            <a:r>
              <a:rPr lang="en-US" dirty="0"/>
              <a:t>IPv6 Header</a:t>
            </a:r>
          </a:p>
        </p:txBody>
      </p:sp>
      <p:sp>
        <p:nvSpPr>
          <p:cNvPr id="3" name="Content Placeholder 2">
            <a:extLst>
              <a:ext uri="{FF2B5EF4-FFF2-40B4-BE49-F238E27FC236}">
                <a16:creationId xmlns:a16="http://schemas.microsoft.com/office/drawing/2014/main" id="{AA8C9F23-AA15-5747-943B-368D5D61A133}"/>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FFCDF4BC-41CA-8446-99AA-FE67EB5B6CB3}"/>
              </a:ext>
            </a:extLst>
          </p:cNvPr>
          <p:cNvSpPr txBox="1">
            <a:spLocks/>
          </p:cNvSpPr>
          <p:nvPr/>
        </p:nvSpPr>
        <p:spPr>
          <a:xfrm>
            <a:off x="1583634" y="1600200"/>
            <a:ext cx="8839200" cy="655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Double the size of IPv4 (320 bits vs. 160 bits)</a:t>
            </a:r>
            <a:endParaRPr lang="en-US" dirty="0"/>
          </a:p>
        </p:txBody>
      </p:sp>
      <p:sp>
        <p:nvSpPr>
          <p:cNvPr id="5" name="Rectangle 4">
            <a:extLst>
              <a:ext uri="{FF2B5EF4-FFF2-40B4-BE49-F238E27FC236}">
                <a16:creationId xmlns:a16="http://schemas.microsoft.com/office/drawing/2014/main" id="{3B190E69-6A59-BA46-9764-DEA1881B0AD0}"/>
              </a:ext>
            </a:extLst>
          </p:cNvPr>
          <p:cNvSpPr/>
          <p:nvPr/>
        </p:nvSpPr>
        <p:spPr>
          <a:xfrm>
            <a:off x="2426725" y="2751208"/>
            <a:ext cx="857458"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Version</a:t>
            </a:r>
          </a:p>
        </p:txBody>
      </p:sp>
      <p:sp>
        <p:nvSpPr>
          <p:cNvPr id="6" name="Rectangle 5">
            <a:extLst>
              <a:ext uri="{FF2B5EF4-FFF2-40B4-BE49-F238E27FC236}">
                <a16:creationId xmlns:a16="http://schemas.microsoft.com/office/drawing/2014/main" id="{D4016BA9-3AB9-864F-9221-0160BED5B9EE}"/>
              </a:ext>
            </a:extLst>
          </p:cNvPr>
          <p:cNvSpPr/>
          <p:nvPr/>
        </p:nvSpPr>
        <p:spPr>
          <a:xfrm>
            <a:off x="3284182" y="2751206"/>
            <a:ext cx="1879773"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DSCP/ECN</a:t>
            </a:r>
            <a:endParaRPr lang="en-US" sz="2400" dirty="0"/>
          </a:p>
        </p:txBody>
      </p:sp>
      <p:sp>
        <p:nvSpPr>
          <p:cNvPr id="7" name="Rectangle 6">
            <a:extLst>
              <a:ext uri="{FF2B5EF4-FFF2-40B4-BE49-F238E27FC236}">
                <a16:creationId xmlns:a16="http://schemas.microsoft.com/office/drawing/2014/main" id="{13215DC9-5AD3-E84F-8911-619337CC26A5}"/>
              </a:ext>
            </a:extLst>
          </p:cNvPr>
          <p:cNvSpPr/>
          <p:nvPr/>
        </p:nvSpPr>
        <p:spPr>
          <a:xfrm>
            <a:off x="5163956" y="2751205"/>
            <a:ext cx="4586340"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Flow Label</a:t>
            </a:r>
          </a:p>
        </p:txBody>
      </p:sp>
      <p:sp>
        <p:nvSpPr>
          <p:cNvPr id="8" name="Rectangle 7">
            <a:extLst>
              <a:ext uri="{FF2B5EF4-FFF2-40B4-BE49-F238E27FC236}">
                <a16:creationId xmlns:a16="http://schemas.microsoft.com/office/drawing/2014/main" id="{FD3885D4-4920-3942-99A7-C625F2B1A9C6}"/>
              </a:ext>
            </a:extLst>
          </p:cNvPr>
          <p:cNvSpPr/>
          <p:nvPr/>
        </p:nvSpPr>
        <p:spPr>
          <a:xfrm>
            <a:off x="2127278" y="2261320"/>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a:t>
            </a:r>
          </a:p>
        </p:txBody>
      </p:sp>
      <p:sp>
        <p:nvSpPr>
          <p:cNvPr id="9" name="Rectangle 8">
            <a:extLst>
              <a:ext uri="{FF2B5EF4-FFF2-40B4-BE49-F238E27FC236}">
                <a16:creationId xmlns:a16="http://schemas.microsoft.com/office/drawing/2014/main" id="{1BDB99DB-D292-1C40-98FA-7A1BCA0CD7D5}"/>
              </a:ext>
            </a:extLst>
          </p:cNvPr>
          <p:cNvSpPr/>
          <p:nvPr/>
        </p:nvSpPr>
        <p:spPr>
          <a:xfrm>
            <a:off x="3945184" y="2261320"/>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10" name="Rectangle 9">
            <a:extLst>
              <a:ext uri="{FF2B5EF4-FFF2-40B4-BE49-F238E27FC236}">
                <a16:creationId xmlns:a16="http://schemas.microsoft.com/office/drawing/2014/main" id="{D37CB1B9-38CF-E447-B06C-F45C89B83EBB}"/>
              </a:ext>
            </a:extLst>
          </p:cNvPr>
          <p:cNvSpPr/>
          <p:nvPr/>
        </p:nvSpPr>
        <p:spPr>
          <a:xfrm>
            <a:off x="5792572" y="2261320"/>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16</a:t>
            </a:r>
          </a:p>
        </p:txBody>
      </p:sp>
      <p:sp>
        <p:nvSpPr>
          <p:cNvPr id="11" name="Rectangle 10">
            <a:extLst>
              <a:ext uri="{FF2B5EF4-FFF2-40B4-BE49-F238E27FC236}">
                <a16:creationId xmlns:a16="http://schemas.microsoft.com/office/drawing/2014/main" id="{1CA2B6B8-6307-C84A-8F31-4916A3C9EED3}"/>
              </a:ext>
            </a:extLst>
          </p:cNvPr>
          <p:cNvSpPr/>
          <p:nvPr/>
        </p:nvSpPr>
        <p:spPr>
          <a:xfrm>
            <a:off x="7660757" y="2261319"/>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24</a:t>
            </a:r>
          </a:p>
        </p:txBody>
      </p:sp>
      <p:sp>
        <p:nvSpPr>
          <p:cNvPr id="12" name="Rectangle 11">
            <a:extLst>
              <a:ext uri="{FF2B5EF4-FFF2-40B4-BE49-F238E27FC236}">
                <a16:creationId xmlns:a16="http://schemas.microsoft.com/office/drawing/2014/main" id="{BB15EE53-F2F3-C443-91FB-970554D1DBBB}"/>
              </a:ext>
            </a:extLst>
          </p:cNvPr>
          <p:cNvSpPr/>
          <p:nvPr/>
        </p:nvSpPr>
        <p:spPr>
          <a:xfrm>
            <a:off x="9450849" y="2261318"/>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31</a:t>
            </a:r>
          </a:p>
        </p:txBody>
      </p:sp>
      <p:sp>
        <p:nvSpPr>
          <p:cNvPr id="13" name="Rectangle 12">
            <a:extLst>
              <a:ext uri="{FF2B5EF4-FFF2-40B4-BE49-F238E27FC236}">
                <a16:creationId xmlns:a16="http://schemas.microsoft.com/office/drawing/2014/main" id="{EB88E8D1-0F2E-7041-B49D-D1D9D1211FD3}"/>
              </a:ext>
            </a:extLst>
          </p:cNvPr>
          <p:cNvSpPr/>
          <p:nvPr/>
        </p:nvSpPr>
        <p:spPr>
          <a:xfrm>
            <a:off x="2984737" y="2261320"/>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14" name="Rectangle 13">
            <a:extLst>
              <a:ext uri="{FF2B5EF4-FFF2-40B4-BE49-F238E27FC236}">
                <a16:creationId xmlns:a16="http://schemas.microsoft.com/office/drawing/2014/main" id="{B6E7B5B2-7BD6-134A-B0DB-CC0F62E63565}"/>
              </a:ext>
            </a:extLst>
          </p:cNvPr>
          <p:cNvSpPr/>
          <p:nvPr/>
        </p:nvSpPr>
        <p:spPr>
          <a:xfrm>
            <a:off x="4845356" y="2261317"/>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sp>
        <p:nvSpPr>
          <p:cNvPr id="15" name="Rectangle 14">
            <a:extLst>
              <a:ext uri="{FF2B5EF4-FFF2-40B4-BE49-F238E27FC236}">
                <a16:creationId xmlns:a16="http://schemas.microsoft.com/office/drawing/2014/main" id="{D7DA3D97-EF2F-854C-8AB3-2F500C819C6F}"/>
              </a:ext>
            </a:extLst>
          </p:cNvPr>
          <p:cNvSpPr/>
          <p:nvPr/>
        </p:nvSpPr>
        <p:spPr>
          <a:xfrm>
            <a:off x="6528643" y="2261320"/>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19</a:t>
            </a:r>
          </a:p>
        </p:txBody>
      </p:sp>
      <p:sp>
        <p:nvSpPr>
          <p:cNvPr id="16" name="Rectangle 15">
            <a:extLst>
              <a:ext uri="{FF2B5EF4-FFF2-40B4-BE49-F238E27FC236}">
                <a16:creationId xmlns:a16="http://schemas.microsoft.com/office/drawing/2014/main" id="{5DD88FC1-A6DB-6D46-ADD7-04C236613BD0}"/>
              </a:ext>
            </a:extLst>
          </p:cNvPr>
          <p:cNvSpPr/>
          <p:nvPr/>
        </p:nvSpPr>
        <p:spPr>
          <a:xfrm>
            <a:off x="2426725" y="3134860"/>
            <a:ext cx="3665293"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Datagram Length</a:t>
            </a:r>
          </a:p>
        </p:txBody>
      </p:sp>
      <p:sp>
        <p:nvSpPr>
          <p:cNvPr id="17" name="Rectangle 16">
            <a:extLst>
              <a:ext uri="{FF2B5EF4-FFF2-40B4-BE49-F238E27FC236}">
                <a16:creationId xmlns:a16="http://schemas.microsoft.com/office/drawing/2014/main" id="{A6381EA0-F6EA-874C-90D1-CF4D3E97C454}"/>
              </a:ext>
            </a:extLst>
          </p:cNvPr>
          <p:cNvSpPr/>
          <p:nvPr/>
        </p:nvSpPr>
        <p:spPr>
          <a:xfrm>
            <a:off x="6092018" y="3134862"/>
            <a:ext cx="1872096"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Next Header</a:t>
            </a:r>
          </a:p>
        </p:txBody>
      </p:sp>
      <p:sp>
        <p:nvSpPr>
          <p:cNvPr id="18" name="Rectangle 17">
            <a:extLst>
              <a:ext uri="{FF2B5EF4-FFF2-40B4-BE49-F238E27FC236}">
                <a16:creationId xmlns:a16="http://schemas.microsoft.com/office/drawing/2014/main" id="{49D8C7C9-FFAC-854D-81F4-2FE5266478DC}"/>
              </a:ext>
            </a:extLst>
          </p:cNvPr>
          <p:cNvSpPr/>
          <p:nvPr/>
        </p:nvSpPr>
        <p:spPr>
          <a:xfrm>
            <a:off x="7960203" y="3134859"/>
            <a:ext cx="1790092"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Hop Limit</a:t>
            </a:r>
          </a:p>
        </p:txBody>
      </p:sp>
      <p:sp>
        <p:nvSpPr>
          <p:cNvPr id="19" name="Rectangle 18">
            <a:extLst>
              <a:ext uri="{FF2B5EF4-FFF2-40B4-BE49-F238E27FC236}">
                <a16:creationId xmlns:a16="http://schemas.microsoft.com/office/drawing/2014/main" id="{3C04570A-ACAD-6842-8CD1-30127E94FBEB}"/>
              </a:ext>
            </a:extLst>
          </p:cNvPr>
          <p:cNvSpPr/>
          <p:nvPr/>
        </p:nvSpPr>
        <p:spPr>
          <a:xfrm>
            <a:off x="2423349" y="3518514"/>
            <a:ext cx="7326946" cy="1522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Source IP Address</a:t>
            </a:r>
          </a:p>
        </p:txBody>
      </p:sp>
      <p:sp>
        <p:nvSpPr>
          <p:cNvPr id="20" name="Rectangle 19">
            <a:extLst>
              <a:ext uri="{FF2B5EF4-FFF2-40B4-BE49-F238E27FC236}">
                <a16:creationId xmlns:a16="http://schemas.microsoft.com/office/drawing/2014/main" id="{7850868C-675A-9E46-BD6F-4E13A8910BCA}"/>
              </a:ext>
            </a:extLst>
          </p:cNvPr>
          <p:cNvSpPr/>
          <p:nvPr/>
        </p:nvSpPr>
        <p:spPr>
          <a:xfrm>
            <a:off x="2428545" y="5042298"/>
            <a:ext cx="7326946" cy="1522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Destination IP Address</a:t>
            </a:r>
          </a:p>
        </p:txBody>
      </p:sp>
      <p:grpSp>
        <p:nvGrpSpPr>
          <p:cNvPr id="21" name="Group 20">
            <a:extLst>
              <a:ext uri="{FF2B5EF4-FFF2-40B4-BE49-F238E27FC236}">
                <a16:creationId xmlns:a16="http://schemas.microsoft.com/office/drawing/2014/main" id="{F67A3BEE-CF0A-B64A-A3AB-CF60EE79F332}"/>
              </a:ext>
            </a:extLst>
          </p:cNvPr>
          <p:cNvGrpSpPr/>
          <p:nvPr/>
        </p:nvGrpSpPr>
        <p:grpSpPr>
          <a:xfrm flipH="1">
            <a:off x="1560801" y="3418384"/>
            <a:ext cx="2330739" cy="523220"/>
            <a:chOff x="1219204" y="4876799"/>
            <a:chExt cx="5181601" cy="2028167"/>
          </a:xfrm>
        </p:grpSpPr>
        <p:sp>
          <p:nvSpPr>
            <p:cNvPr id="22" name="Rectangular Callout 21">
              <a:extLst>
                <a:ext uri="{FF2B5EF4-FFF2-40B4-BE49-F238E27FC236}">
                  <a16:creationId xmlns:a16="http://schemas.microsoft.com/office/drawing/2014/main" id="{4A10C27D-FE7D-C44E-BDAA-1555FBB57259}"/>
                </a:ext>
              </a:extLst>
            </p:cNvPr>
            <p:cNvSpPr/>
            <p:nvPr/>
          </p:nvSpPr>
          <p:spPr>
            <a:xfrm>
              <a:off x="1219204" y="4876799"/>
              <a:ext cx="5181601" cy="2028167"/>
            </a:xfrm>
            <a:prstGeom prst="wedgeRectCallout">
              <a:avLst>
                <a:gd name="adj1" fmla="val -8478"/>
                <a:gd name="adj2" fmla="val -114038"/>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3" name="TextBox 22">
              <a:extLst>
                <a:ext uri="{FF2B5EF4-FFF2-40B4-BE49-F238E27FC236}">
                  <a16:creationId xmlns:a16="http://schemas.microsoft.com/office/drawing/2014/main" id="{711666DC-BB67-BA44-9758-96DF63787C1D}"/>
                </a:ext>
              </a:extLst>
            </p:cNvPr>
            <p:cNvSpPr txBox="1"/>
            <p:nvPr/>
          </p:nvSpPr>
          <p:spPr>
            <a:xfrm>
              <a:off x="1219204" y="4876799"/>
              <a:ext cx="5181601" cy="75951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dirty="0">
                  <a:solidFill>
                    <a:sysClr val="window" lastClr="FFFFFF"/>
                  </a:solidFill>
                </a:rPr>
                <a:t>Version = 6</a:t>
              </a:r>
              <a:endParaRPr kumimoji="0" lang="en-US" sz="2800" b="0" i="0" u="none" strike="noStrike" kern="0" cap="none" spc="0" normalizeH="0" baseline="0" noProof="0" dirty="0">
                <a:ln>
                  <a:noFill/>
                </a:ln>
                <a:solidFill>
                  <a:sysClr val="window" lastClr="FFFFFF"/>
                </a:solidFill>
                <a:effectLst/>
                <a:uLnTx/>
                <a:uFillTx/>
              </a:endParaRPr>
            </a:p>
          </p:txBody>
        </p:sp>
      </p:grpSp>
      <p:grpSp>
        <p:nvGrpSpPr>
          <p:cNvPr id="24" name="Group 23">
            <a:extLst>
              <a:ext uri="{FF2B5EF4-FFF2-40B4-BE49-F238E27FC236}">
                <a16:creationId xmlns:a16="http://schemas.microsoft.com/office/drawing/2014/main" id="{C5B39B8D-7BDD-1449-9210-6759BB9D2680}"/>
              </a:ext>
            </a:extLst>
          </p:cNvPr>
          <p:cNvGrpSpPr/>
          <p:nvPr/>
        </p:nvGrpSpPr>
        <p:grpSpPr>
          <a:xfrm flipH="1">
            <a:off x="6011992" y="3418384"/>
            <a:ext cx="2330740" cy="1819105"/>
            <a:chOff x="1219204" y="4876795"/>
            <a:chExt cx="5181603" cy="5368680"/>
          </a:xfrm>
        </p:grpSpPr>
        <p:sp>
          <p:nvSpPr>
            <p:cNvPr id="25" name="Rectangular Callout 24">
              <a:extLst>
                <a:ext uri="{FF2B5EF4-FFF2-40B4-BE49-F238E27FC236}">
                  <a16:creationId xmlns:a16="http://schemas.microsoft.com/office/drawing/2014/main" id="{DBF5AF1C-C931-7149-B52A-E80B0EA85938}"/>
                </a:ext>
              </a:extLst>
            </p:cNvPr>
            <p:cNvSpPr/>
            <p:nvPr/>
          </p:nvSpPr>
          <p:spPr>
            <a:xfrm>
              <a:off x="1219206" y="4876795"/>
              <a:ext cx="5181601" cy="5368680"/>
            </a:xfrm>
            <a:prstGeom prst="wedgeRectCallout">
              <a:avLst>
                <a:gd name="adj1" fmla="val -8478"/>
                <a:gd name="adj2" fmla="val -69014"/>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6" name="TextBox 25">
              <a:extLst>
                <a:ext uri="{FF2B5EF4-FFF2-40B4-BE49-F238E27FC236}">
                  <a16:creationId xmlns:a16="http://schemas.microsoft.com/office/drawing/2014/main" id="{98271BD2-C007-5F4F-B05C-3DFC5DBDEC41}"/>
                </a:ext>
              </a:extLst>
            </p:cNvPr>
            <p:cNvSpPr txBox="1"/>
            <p:nvPr/>
          </p:nvSpPr>
          <p:spPr>
            <a:xfrm>
              <a:off x="1219204" y="4876798"/>
              <a:ext cx="5181601" cy="535916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 lastClr="FFFFFF"/>
                  </a:solidFill>
                  <a:effectLst/>
                  <a:uLnTx/>
                  <a:uFillTx/>
                </a:rPr>
                <a:t>Groups</a:t>
              </a:r>
              <a:r>
                <a:rPr kumimoji="0" lang="en-US" sz="2800" b="0" i="0" u="none" strike="noStrike" kern="0" cap="none" spc="0" normalizeH="0" noProof="0" dirty="0">
                  <a:ln>
                    <a:noFill/>
                  </a:ln>
                  <a:solidFill>
                    <a:sysClr val="window" lastClr="FFFFFF"/>
                  </a:solidFill>
                  <a:effectLst/>
                  <a:uLnTx/>
                  <a:uFillTx/>
                </a:rPr>
                <a:t> packets into flows, used for </a:t>
              </a:r>
              <a:r>
                <a:rPr kumimoji="0" lang="en-US" sz="2800" b="0" i="0" u="none" strike="noStrike" kern="0" cap="none" spc="0" normalizeH="0" noProof="0" dirty="0" err="1">
                  <a:ln>
                    <a:noFill/>
                  </a:ln>
                  <a:solidFill>
                    <a:sysClr val="window" lastClr="FFFFFF"/>
                  </a:solidFill>
                  <a:effectLst/>
                  <a:uLnTx/>
                  <a:uFillTx/>
                </a:rPr>
                <a:t>QoS</a:t>
              </a:r>
              <a:endParaRPr kumimoji="0" lang="en-US" sz="2800" b="0" i="0" u="none" strike="noStrike" kern="0" cap="none" spc="0" normalizeH="0" baseline="0" noProof="0" dirty="0">
                <a:ln>
                  <a:noFill/>
                </a:ln>
                <a:solidFill>
                  <a:sysClr val="window" lastClr="FFFFFF"/>
                </a:solidFill>
                <a:effectLst/>
                <a:uLnTx/>
                <a:uFillTx/>
              </a:endParaRPr>
            </a:p>
          </p:txBody>
        </p:sp>
      </p:grpSp>
      <p:grpSp>
        <p:nvGrpSpPr>
          <p:cNvPr id="27" name="Group 26">
            <a:extLst>
              <a:ext uri="{FF2B5EF4-FFF2-40B4-BE49-F238E27FC236}">
                <a16:creationId xmlns:a16="http://schemas.microsoft.com/office/drawing/2014/main" id="{9404CFE0-BDF3-5248-9D36-5A432DC3EE00}"/>
              </a:ext>
            </a:extLst>
          </p:cNvPr>
          <p:cNvGrpSpPr/>
          <p:nvPr/>
        </p:nvGrpSpPr>
        <p:grpSpPr>
          <a:xfrm flipH="1">
            <a:off x="2642025" y="3756430"/>
            <a:ext cx="2499029" cy="523220"/>
            <a:chOff x="1219204" y="4876799"/>
            <a:chExt cx="5181601" cy="2028167"/>
          </a:xfrm>
        </p:grpSpPr>
        <p:sp>
          <p:nvSpPr>
            <p:cNvPr id="28" name="Rectangular Callout 27">
              <a:extLst>
                <a:ext uri="{FF2B5EF4-FFF2-40B4-BE49-F238E27FC236}">
                  <a16:creationId xmlns:a16="http://schemas.microsoft.com/office/drawing/2014/main" id="{C94A712F-34A6-5C4E-A7A8-208E0CEED024}"/>
                </a:ext>
              </a:extLst>
            </p:cNvPr>
            <p:cNvSpPr/>
            <p:nvPr/>
          </p:nvSpPr>
          <p:spPr>
            <a:xfrm>
              <a:off x="1219204" y="4876799"/>
              <a:ext cx="5181601" cy="2028167"/>
            </a:xfrm>
            <a:prstGeom prst="wedgeRectCallout">
              <a:avLst>
                <a:gd name="adj1" fmla="val -8478"/>
                <a:gd name="adj2" fmla="val -114038"/>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9" name="TextBox 28">
              <a:extLst>
                <a:ext uri="{FF2B5EF4-FFF2-40B4-BE49-F238E27FC236}">
                  <a16:creationId xmlns:a16="http://schemas.microsoft.com/office/drawing/2014/main" id="{CD540CCA-C70E-B540-B372-17C088D27C0D}"/>
                </a:ext>
              </a:extLst>
            </p:cNvPr>
            <p:cNvSpPr txBox="1"/>
            <p:nvPr/>
          </p:nvSpPr>
          <p:spPr>
            <a:xfrm>
              <a:off x="1219204" y="4876799"/>
              <a:ext cx="5181601" cy="202816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noProof="0" dirty="0">
                  <a:solidFill>
                    <a:sysClr val="window" lastClr="FFFFFF"/>
                  </a:solidFill>
                </a:rPr>
                <a:t>Same as IPv4</a:t>
              </a:r>
              <a:endParaRPr kumimoji="0" lang="en-US" sz="2800" b="0" i="0" u="none" strike="noStrike" kern="0" cap="none" spc="0" normalizeH="0" baseline="0" noProof="0" dirty="0">
                <a:ln>
                  <a:noFill/>
                </a:ln>
                <a:solidFill>
                  <a:sysClr val="window" lastClr="FFFFFF"/>
                </a:solidFill>
                <a:effectLst/>
                <a:uLnTx/>
                <a:uFillTx/>
              </a:endParaRPr>
            </a:p>
          </p:txBody>
        </p:sp>
      </p:grpSp>
      <p:grpSp>
        <p:nvGrpSpPr>
          <p:cNvPr id="30" name="Group 29">
            <a:extLst>
              <a:ext uri="{FF2B5EF4-FFF2-40B4-BE49-F238E27FC236}">
                <a16:creationId xmlns:a16="http://schemas.microsoft.com/office/drawing/2014/main" id="{960FC523-31F6-FA40-9CCA-D97F705C16DE}"/>
              </a:ext>
            </a:extLst>
          </p:cNvPr>
          <p:cNvGrpSpPr/>
          <p:nvPr/>
        </p:nvGrpSpPr>
        <p:grpSpPr>
          <a:xfrm flipH="1">
            <a:off x="5604248" y="3756430"/>
            <a:ext cx="2177998" cy="1384996"/>
            <a:chOff x="1219204" y="4876795"/>
            <a:chExt cx="5181603" cy="5368685"/>
          </a:xfrm>
        </p:grpSpPr>
        <p:sp>
          <p:nvSpPr>
            <p:cNvPr id="31" name="Rectangular Callout 30">
              <a:extLst>
                <a:ext uri="{FF2B5EF4-FFF2-40B4-BE49-F238E27FC236}">
                  <a16:creationId xmlns:a16="http://schemas.microsoft.com/office/drawing/2014/main" id="{7F929B40-0630-424C-85DC-1E17F54CD809}"/>
                </a:ext>
              </a:extLst>
            </p:cNvPr>
            <p:cNvSpPr/>
            <p:nvPr/>
          </p:nvSpPr>
          <p:spPr>
            <a:xfrm>
              <a:off x="1219206" y="4876795"/>
              <a:ext cx="5181601" cy="5368681"/>
            </a:xfrm>
            <a:prstGeom prst="wedgeRectCallout">
              <a:avLst>
                <a:gd name="adj1" fmla="val -8478"/>
                <a:gd name="adj2" fmla="val -74425"/>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32" name="TextBox 31">
              <a:extLst>
                <a:ext uri="{FF2B5EF4-FFF2-40B4-BE49-F238E27FC236}">
                  <a16:creationId xmlns:a16="http://schemas.microsoft.com/office/drawing/2014/main" id="{9618EF0C-D97F-8341-B08A-571D6C2E2569}"/>
                </a:ext>
              </a:extLst>
            </p:cNvPr>
            <p:cNvSpPr txBox="1"/>
            <p:nvPr/>
          </p:nvSpPr>
          <p:spPr>
            <a:xfrm>
              <a:off x="1219204" y="4876799"/>
              <a:ext cx="5181601" cy="536868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noProof="0" dirty="0">
                  <a:solidFill>
                    <a:sysClr val="window" lastClr="FFFFFF"/>
                  </a:solidFill>
                </a:rPr>
                <a:t>Same as Protocol in IPv4</a:t>
              </a:r>
              <a:endParaRPr kumimoji="0" lang="en-US" sz="2800" b="0" i="0" u="none" strike="noStrike" kern="0" cap="none" spc="0" normalizeH="0" baseline="0" noProof="0" dirty="0">
                <a:ln>
                  <a:noFill/>
                </a:ln>
                <a:solidFill>
                  <a:sysClr val="window" lastClr="FFFFFF"/>
                </a:solidFill>
                <a:effectLst/>
                <a:uLnTx/>
                <a:uFillTx/>
              </a:endParaRPr>
            </a:p>
          </p:txBody>
        </p:sp>
      </p:grpSp>
      <p:grpSp>
        <p:nvGrpSpPr>
          <p:cNvPr id="33" name="Group 32">
            <a:extLst>
              <a:ext uri="{FF2B5EF4-FFF2-40B4-BE49-F238E27FC236}">
                <a16:creationId xmlns:a16="http://schemas.microsoft.com/office/drawing/2014/main" id="{BDB7AE0C-9311-F446-B9A0-79358706BD83}"/>
              </a:ext>
            </a:extLst>
          </p:cNvPr>
          <p:cNvGrpSpPr/>
          <p:nvPr/>
        </p:nvGrpSpPr>
        <p:grpSpPr>
          <a:xfrm flipH="1">
            <a:off x="7960203" y="3756429"/>
            <a:ext cx="2499030" cy="907011"/>
            <a:chOff x="1219204" y="4876795"/>
            <a:chExt cx="5181603" cy="5368681"/>
          </a:xfrm>
        </p:grpSpPr>
        <p:sp>
          <p:nvSpPr>
            <p:cNvPr id="34" name="Rectangular Callout 33">
              <a:extLst>
                <a:ext uri="{FF2B5EF4-FFF2-40B4-BE49-F238E27FC236}">
                  <a16:creationId xmlns:a16="http://schemas.microsoft.com/office/drawing/2014/main" id="{406C5BFA-C3FA-154E-BDA5-78A8B441E9CC}"/>
                </a:ext>
              </a:extLst>
            </p:cNvPr>
            <p:cNvSpPr/>
            <p:nvPr/>
          </p:nvSpPr>
          <p:spPr>
            <a:xfrm>
              <a:off x="1219206" y="4876795"/>
              <a:ext cx="5181601" cy="5368681"/>
            </a:xfrm>
            <a:prstGeom prst="wedgeRectCallout">
              <a:avLst>
                <a:gd name="adj1" fmla="val 8598"/>
                <a:gd name="adj2" fmla="val -81226"/>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35" name="TextBox 34">
              <a:extLst>
                <a:ext uri="{FF2B5EF4-FFF2-40B4-BE49-F238E27FC236}">
                  <a16:creationId xmlns:a16="http://schemas.microsoft.com/office/drawing/2014/main" id="{2A5F7E77-E7A4-5B44-A2B1-4EEFC67950A1}"/>
                </a:ext>
              </a:extLst>
            </p:cNvPr>
            <p:cNvSpPr txBox="1"/>
            <p:nvPr/>
          </p:nvSpPr>
          <p:spPr>
            <a:xfrm>
              <a:off x="1219204" y="4876799"/>
              <a:ext cx="5181601" cy="369842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noProof="0" dirty="0">
                  <a:solidFill>
                    <a:sysClr val="window" lastClr="FFFFFF"/>
                  </a:solidFill>
                </a:rPr>
                <a:t>Same as TTL in IPv4</a:t>
              </a:r>
              <a:endParaRPr kumimoji="0" lang="en-US" sz="2800" b="0" i="0" u="none" strike="noStrike" kern="0" cap="none" spc="0" normalizeH="0" baseline="0" noProof="0" dirty="0">
                <a:ln>
                  <a:noFill/>
                </a:ln>
                <a:solidFill>
                  <a:sysClr val="window" lastClr="FFFFFF"/>
                </a:solidFill>
                <a:effectLst/>
                <a:uLnTx/>
                <a:uFillTx/>
              </a:endParaRPr>
            </a:p>
          </p:txBody>
        </p:sp>
      </p:grpSp>
      <p:grpSp>
        <p:nvGrpSpPr>
          <p:cNvPr id="36" name="Group 35">
            <a:extLst>
              <a:ext uri="{FF2B5EF4-FFF2-40B4-BE49-F238E27FC236}">
                <a16:creationId xmlns:a16="http://schemas.microsoft.com/office/drawing/2014/main" id="{A985F5C3-5FB7-F743-A627-9579709799BF}"/>
              </a:ext>
            </a:extLst>
          </p:cNvPr>
          <p:cNvGrpSpPr/>
          <p:nvPr/>
        </p:nvGrpSpPr>
        <p:grpSpPr>
          <a:xfrm flipH="1">
            <a:off x="2726170" y="3418385"/>
            <a:ext cx="2499029" cy="523220"/>
            <a:chOff x="1219204" y="4876799"/>
            <a:chExt cx="5181601" cy="2028167"/>
          </a:xfrm>
        </p:grpSpPr>
        <p:sp>
          <p:nvSpPr>
            <p:cNvPr id="37" name="Rectangular Callout 36">
              <a:extLst>
                <a:ext uri="{FF2B5EF4-FFF2-40B4-BE49-F238E27FC236}">
                  <a16:creationId xmlns:a16="http://schemas.microsoft.com/office/drawing/2014/main" id="{0D11D09D-687E-DA43-9305-9315F49029A1}"/>
                </a:ext>
              </a:extLst>
            </p:cNvPr>
            <p:cNvSpPr/>
            <p:nvPr/>
          </p:nvSpPr>
          <p:spPr>
            <a:xfrm>
              <a:off x="1219204" y="4876799"/>
              <a:ext cx="5181601" cy="2028167"/>
            </a:xfrm>
            <a:prstGeom prst="wedgeRectCallout">
              <a:avLst>
                <a:gd name="adj1" fmla="val -8478"/>
                <a:gd name="adj2" fmla="val -114038"/>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38" name="TextBox 37">
              <a:extLst>
                <a:ext uri="{FF2B5EF4-FFF2-40B4-BE49-F238E27FC236}">
                  <a16:creationId xmlns:a16="http://schemas.microsoft.com/office/drawing/2014/main" id="{C2D5E3E1-C3D6-A849-AFAE-263727922156}"/>
                </a:ext>
              </a:extLst>
            </p:cNvPr>
            <p:cNvSpPr txBox="1"/>
            <p:nvPr/>
          </p:nvSpPr>
          <p:spPr>
            <a:xfrm>
              <a:off x="1219204" y="4876799"/>
              <a:ext cx="5181601" cy="202816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noProof="0" dirty="0">
                  <a:solidFill>
                    <a:sysClr val="window" lastClr="FFFFFF"/>
                  </a:solidFill>
                </a:rPr>
                <a:t>Same as IPv4</a:t>
              </a:r>
              <a:endParaRPr kumimoji="0" lang="en-US" sz="2800" b="0" i="0" u="none" strike="noStrike" kern="0" cap="none" spc="0" normalizeH="0" baseline="0" noProof="0" dirty="0">
                <a:ln>
                  <a:noFill/>
                </a:ln>
                <a:solidFill>
                  <a:sysClr val="window" lastClr="FFFFFF"/>
                </a:solidFill>
                <a:effectLst/>
                <a:uLnTx/>
                <a:uFillTx/>
              </a:endParaRPr>
            </a:p>
          </p:txBody>
        </p:sp>
      </p:grpSp>
    </p:spTree>
    <p:extLst>
      <p:ext uri="{BB962C8B-B14F-4D97-AF65-F5344CB8AC3E}">
        <p14:creationId xmlns:p14="http://schemas.microsoft.com/office/powerpoint/2010/main" val="258130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anim calcmode="lin" valueType="num">
                                      <p:cBhvr>
                                        <p:cTn id="8" dur="500" fill="hold"/>
                                        <p:tgtEl>
                                          <p:spTgt spid="21"/>
                                        </p:tgtEl>
                                        <p:attrNameLst>
                                          <p:attrName>ppt_x</p:attrName>
                                        </p:attrNameLst>
                                      </p:cBhvr>
                                      <p:tavLst>
                                        <p:tav tm="0">
                                          <p:val>
                                            <p:strVal val="#ppt_x"/>
                                          </p:val>
                                        </p:tav>
                                        <p:tav tm="100000">
                                          <p:val>
                                            <p:strVal val="#ppt_x"/>
                                          </p:val>
                                        </p:tav>
                                      </p:tavLst>
                                    </p:anim>
                                    <p:anim calcmode="lin" valueType="num">
                                      <p:cBhvr>
                                        <p:cTn id="9"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500"/>
                                        <p:tgtEl>
                                          <p:spTgt spid="21"/>
                                        </p:tgtEl>
                                      </p:cBhvr>
                                    </p:animEffect>
                                    <p:anim calcmode="lin" valueType="num">
                                      <p:cBhvr>
                                        <p:cTn id="14" dur="500"/>
                                        <p:tgtEl>
                                          <p:spTgt spid="21"/>
                                        </p:tgtEl>
                                        <p:attrNameLst>
                                          <p:attrName>ppt_x</p:attrName>
                                        </p:attrNameLst>
                                      </p:cBhvr>
                                      <p:tavLst>
                                        <p:tav tm="0">
                                          <p:val>
                                            <p:strVal val="ppt_x"/>
                                          </p:val>
                                        </p:tav>
                                        <p:tav tm="100000">
                                          <p:val>
                                            <p:strVal val="ppt_x"/>
                                          </p:val>
                                        </p:tav>
                                      </p:tavLst>
                                    </p:anim>
                                    <p:anim calcmode="lin" valueType="num">
                                      <p:cBhvr>
                                        <p:cTn id="15" dur="500"/>
                                        <p:tgtEl>
                                          <p:spTgt spid="21"/>
                                        </p:tgtEl>
                                        <p:attrNameLst>
                                          <p:attrName>ppt_y</p:attrName>
                                        </p:attrNameLst>
                                      </p:cBhvr>
                                      <p:tavLst>
                                        <p:tav tm="0">
                                          <p:val>
                                            <p:strVal val="ppt_y"/>
                                          </p:val>
                                        </p:tav>
                                        <p:tav tm="100000">
                                          <p:val>
                                            <p:strVal val="ppt_y+.1"/>
                                          </p:val>
                                        </p:tav>
                                      </p:tavLst>
                                    </p:anim>
                                    <p:set>
                                      <p:cBhvr>
                                        <p:cTn id="16" dur="1" fill="hold">
                                          <p:stCondLst>
                                            <p:cond delay="499"/>
                                          </p:stCondLst>
                                        </p:cTn>
                                        <p:tgtEl>
                                          <p:spTgt spid="21"/>
                                        </p:tgtEl>
                                        <p:attrNameLst>
                                          <p:attrName>style.visibility</p:attrName>
                                        </p:attrNameLst>
                                      </p:cBhvr>
                                      <p:to>
                                        <p:strVal val="hidden"/>
                                      </p:to>
                                    </p:set>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anim calcmode="lin" valueType="num">
                                      <p:cBhvr>
                                        <p:cTn id="21" dur="500" fill="hold"/>
                                        <p:tgtEl>
                                          <p:spTgt spid="36"/>
                                        </p:tgtEl>
                                        <p:attrNameLst>
                                          <p:attrName>ppt_x</p:attrName>
                                        </p:attrNameLst>
                                      </p:cBhvr>
                                      <p:tavLst>
                                        <p:tav tm="0">
                                          <p:val>
                                            <p:strVal val="#ppt_x"/>
                                          </p:val>
                                        </p:tav>
                                        <p:tav tm="100000">
                                          <p:val>
                                            <p:strVal val="#ppt_x"/>
                                          </p:val>
                                        </p:tav>
                                      </p:tavLst>
                                    </p:anim>
                                    <p:anim calcmode="lin" valueType="num">
                                      <p:cBhvr>
                                        <p:cTn id="22" dur="5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xit" presetSubtype="0" fill="hold" nodeType="clickEffect">
                                  <p:stCondLst>
                                    <p:cond delay="0"/>
                                  </p:stCondLst>
                                  <p:childTnLst>
                                    <p:animEffect transition="out" filter="fade">
                                      <p:cBhvr>
                                        <p:cTn id="26" dur="500"/>
                                        <p:tgtEl>
                                          <p:spTgt spid="36"/>
                                        </p:tgtEl>
                                      </p:cBhvr>
                                    </p:animEffect>
                                    <p:anim calcmode="lin" valueType="num">
                                      <p:cBhvr>
                                        <p:cTn id="27" dur="500"/>
                                        <p:tgtEl>
                                          <p:spTgt spid="36"/>
                                        </p:tgtEl>
                                        <p:attrNameLst>
                                          <p:attrName>ppt_x</p:attrName>
                                        </p:attrNameLst>
                                      </p:cBhvr>
                                      <p:tavLst>
                                        <p:tav tm="0">
                                          <p:val>
                                            <p:strVal val="ppt_x"/>
                                          </p:val>
                                        </p:tav>
                                        <p:tav tm="100000">
                                          <p:val>
                                            <p:strVal val="ppt_x"/>
                                          </p:val>
                                        </p:tav>
                                      </p:tavLst>
                                    </p:anim>
                                    <p:anim calcmode="lin" valueType="num">
                                      <p:cBhvr>
                                        <p:cTn id="28" dur="500"/>
                                        <p:tgtEl>
                                          <p:spTgt spid="36"/>
                                        </p:tgtEl>
                                        <p:attrNameLst>
                                          <p:attrName>ppt_y</p:attrName>
                                        </p:attrNameLst>
                                      </p:cBhvr>
                                      <p:tavLst>
                                        <p:tav tm="0">
                                          <p:val>
                                            <p:strVal val="ppt_y"/>
                                          </p:val>
                                        </p:tav>
                                        <p:tav tm="100000">
                                          <p:val>
                                            <p:strVal val="ppt_y+.1"/>
                                          </p:val>
                                        </p:tav>
                                      </p:tavLst>
                                    </p:anim>
                                    <p:set>
                                      <p:cBhvr>
                                        <p:cTn id="29" dur="1" fill="hold">
                                          <p:stCondLst>
                                            <p:cond delay="499"/>
                                          </p:stCondLst>
                                        </p:cTn>
                                        <p:tgtEl>
                                          <p:spTgt spid="36"/>
                                        </p:tgtEl>
                                        <p:attrNameLst>
                                          <p:attrName>style.visibility</p:attrName>
                                        </p:attrNameLst>
                                      </p:cBhvr>
                                      <p:to>
                                        <p:strVal val="hidden"/>
                                      </p:to>
                                    </p:set>
                                  </p:childTnLst>
                                </p:cTn>
                              </p:par>
                            </p:childTnLst>
                          </p:cTn>
                        </p:par>
                        <p:par>
                          <p:cTn id="30" fill="hold">
                            <p:stCondLst>
                              <p:cond delay="500"/>
                            </p:stCondLst>
                            <p:childTnLst>
                              <p:par>
                                <p:cTn id="31" presetID="42" presetClass="entr" presetSubtype="0"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anim calcmode="lin" valueType="num">
                                      <p:cBhvr>
                                        <p:cTn id="34" dur="500" fill="hold"/>
                                        <p:tgtEl>
                                          <p:spTgt spid="24"/>
                                        </p:tgtEl>
                                        <p:attrNameLst>
                                          <p:attrName>ppt_x</p:attrName>
                                        </p:attrNameLst>
                                      </p:cBhvr>
                                      <p:tavLst>
                                        <p:tav tm="0">
                                          <p:val>
                                            <p:strVal val="#ppt_x"/>
                                          </p:val>
                                        </p:tav>
                                        <p:tav tm="100000">
                                          <p:val>
                                            <p:strVal val="#ppt_x"/>
                                          </p:val>
                                        </p:tav>
                                      </p:tavLst>
                                    </p:anim>
                                    <p:anim calcmode="lin" valueType="num">
                                      <p:cBhvr>
                                        <p:cTn id="35"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xit" presetSubtype="0" fill="hold" nodeType="clickEffect">
                                  <p:stCondLst>
                                    <p:cond delay="0"/>
                                  </p:stCondLst>
                                  <p:childTnLst>
                                    <p:animEffect transition="out" filter="fade">
                                      <p:cBhvr>
                                        <p:cTn id="39" dur="500"/>
                                        <p:tgtEl>
                                          <p:spTgt spid="24"/>
                                        </p:tgtEl>
                                      </p:cBhvr>
                                    </p:animEffect>
                                    <p:anim calcmode="lin" valueType="num">
                                      <p:cBhvr>
                                        <p:cTn id="40" dur="500"/>
                                        <p:tgtEl>
                                          <p:spTgt spid="24"/>
                                        </p:tgtEl>
                                        <p:attrNameLst>
                                          <p:attrName>ppt_x</p:attrName>
                                        </p:attrNameLst>
                                      </p:cBhvr>
                                      <p:tavLst>
                                        <p:tav tm="0">
                                          <p:val>
                                            <p:strVal val="ppt_x"/>
                                          </p:val>
                                        </p:tav>
                                        <p:tav tm="100000">
                                          <p:val>
                                            <p:strVal val="ppt_x"/>
                                          </p:val>
                                        </p:tav>
                                      </p:tavLst>
                                    </p:anim>
                                    <p:anim calcmode="lin" valueType="num">
                                      <p:cBhvr>
                                        <p:cTn id="41" dur="500"/>
                                        <p:tgtEl>
                                          <p:spTgt spid="24"/>
                                        </p:tgtEl>
                                        <p:attrNameLst>
                                          <p:attrName>ppt_y</p:attrName>
                                        </p:attrNameLst>
                                      </p:cBhvr>
                                      <p:tavLst>
                                        <p:tav tm="0">
                                          <p:val>
                                            <p:strVal val="ppt_y"/>
                                          </p:val>
                                        </p:tav>
                                        <p:tav tm="100000">
                                          <p:val>
                                            <p:strVal val="ppt_y+.1"/>
                                          </p:val>
                                        </p:tav>
                                      </p:tavLst>
                                    </p:anim>
                                    <p:set>
                                      <p:cBhvr>
                                        <p:cTn id="42" dur="1" fill="hold">
                                          <p:stCondLst>
                                            <p:cond delay="499"/>
                                          </p:stCondLst>
                                        </p:cTn>
                                        <p:tgtEl>
                                          <p:spTgt spid="24"/>
                                        </p:tgtEl>
                                        <p:attrNameLst>
                                          <p:attrName>style.visibility</p:attrName>
                                        </p:attrNameLst>
                                      </p:cBhvr>
                                      <p:to>
                                        <p:strVal val="hidden"/>
                                      </p:to>
                                    </p:set>
                                  </p:childTnLst>
                                </p:cTn>
                              </p:par>
                            </p:childTnLst>
                          </p:cTn>
                        </p:par>
                        <p:par>
                          <p:cTn id="43" fill="hold">
                            <p:stCondLst>
                              <p:cond delay="500"/>
                            </p:stCondLst>
                            <p:childTnLst>
                              <p:par>
                                <p:cTn id="44" presetID="42" presetClass="entr" presetSubtype="0" fill="hold"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anim calcmode="lin" valueType="num">
                                      <p:cBhvr>
                                        <p:cTn id="47" dur="500" fill="hold"/>
                                        <p:tgtEl>
                                          <p:spTgt spid="27"/>
                                        </p:tgtEl>
                                        <p:attrNameLst>
                                          <p:attrName>ppt_x</p:attrName>
                                        </p:attrNameLst>
                                      </p:cBhvr>
                                      <p:tavLst>
                                        <p:tav tm="0">
                                          <p:val>
                                            <p:strVal val="#ppt_x"/>
                                          </p:val>
                                        </p:tav>
                                        <p:tav tm="100000">
                                          <p:val>
                                            <p:strVal val="#ppt_x"/>
                                          </p:val>
                                        </p:tav>
                                      </p:tavLst>
                                    </p:anim>
                                    <p:anim calcmode="lin" valueType="num">
                                      <p:cBhvr>
                                        <p:cTn id="48" dur="500" fill="hold"/>
                                        <p:tgtEl>
                                          <p:spTgt spid="27"/>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anim calcmode="lin" valueType="num">
                                      <p:cBhvr>
                                        <p:cTn id="52" dur="500" fill="hold"/>
                                        <p:tgtEl>
                                          <p:spTgt spid="30"/>
                                        </p:tgtEl>
                                        <p:attrNameLst>
                                          <p:attrName>ppt_x</p:attrName>
                                        </p:attrNameLst>
                                      </p:cBhvr>
                                      <p:tavLst>
                                        <p:tav tm="0">
                                          <p:val>
                                            <p:strVal val="#ppt_x"/>
                                          </p:val>
                                        </p:tav>
                                        <p:tav tm="100000">
                                          <p:val>
                                            <p:strVal val="#ppt_x"/>
                                          </p:val>
                                        </p:tav>
                                      </p:tavLst>
                                    </p:anim>
                                    <p:anim calcmode="lin" valueType="num">
                                      <p:cBhvr>
                                        <p:cTn id="53" dur="500" fill="hold"/>
                                        <p:tgtEl>
                                          <p:spTgt spid="30"/>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anim calcmode="lin" valueType="num">
                                      <p:cBhvr>
                                        <p:cTn id="57" dur="500" fill="hold"/>
                                        <p:tgtEl>
                                          <p:spTgt spid="33"/>
                                        </p:tgtEl>
                                        <p:attrNameLst>
                                          <p:attrName>ppt_x</p:attrName>
                                        </p:attrNameLst>
                                      </p:cBhvr>
                                      <p:tavLst>
                                        <p:tav tm="0">
                                          <p:val>
                                            <p:strVal val="#ppt_x"/>
                                          </p:val>
                                        </p:tav>
                                        <p:tav tm="100000">
                                          <p:val>
                                            <p:strVal val="#ppt_x"/>
                                          </p:val>
                                        </p:tav>
                                      </p:tavLst>
                                    </p:anim>
                                    <p:anim calcmode="lin" valueType="num">
                                      <p:cBhvr>
                                        <p:cTn id="58"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877B3-79A2-9841-95FF-2CFB62C592F0}"/>
              </a:ext>
            </a:extLst>
          </p:cNvPr>
          <p:cNvSpPr>
            <a:spLocks noGrp="1"/>
          </p:cNvSpPr>
          <p:nvPr>
            <p:ph type="title"/>
          </p:nvPr>
        </p:nvSpPr>
        <p:spPr/>
        <p:txBody>
          <a:bodyPr/>
          <a:lstStyle/>
          <a:p>
            <a:r>
              <a:rPr lang="en-US" dirty="0"/>
              <a:t>Differences from IPv4 Header</a:t>
            </a:r>
          </a:p>
        </p:txBody>
      </p:sp>
      <p:sp>
        <p:nvSpPr>
          <p:cNvPr id="3" name="Content Placeholder 2">
            <a:extLst>
              <a:ext uri="{FF2B5EF4-FFF2-40B4-BE49-F238E27FC236}">
                <a16:creationId xmlns:a16="http://schemas.microsoft.com/office/drawing/2014/main" id="{20B236B4-BE1D-DF43-B5F3-AB03D49D1A6C}"/>
              </a:ext>
            </a:extLst>
          </p:cNvPr>
          <p:cNvSpPr>
            <a:spLocks noGrp="1"/>
          </p:cNvSpPr>
          <p:nvPr>
            <p:ph idx="1"/>
          </p:nvPr>
        </p:nvSpPr>
        <p:spPr/>
        <p:txBody>
          <a:bodyPr/>
          <a:lstStyle/>
          <a:p>
            <a:endParaRPr lang="en-US"/>
          </a:p>
        </p:txBody>
      </p:sp>
      <p:sp>
        <p:nvSpPr>
          <p:cNvPr id="5" name="Content Placeholder 3">
            <a:extLst>
              <a:ext uri="{FF2B5EF4-FFF2-40B4-BE49-F238E27FC236}">
                <a16:creationId xmlns:a16="http://schemas.microsoft.com/office/drawing/2014/main" id="{81D50BB7-23AC-3946-A83E-45910DDE69D0}"/>
              </a:ext>
            </a:extLst>
          </p:cNvPr>
          <p:cNvSpPr txBox="1">
            <a:spLocks/>
          </p:cNvSpPr>
          <p:nvPr/>
        </p:nvSpPr>
        <p:spPr>
          <a:xfrm>
            <a:off x="858078" y="1846540"/>
            <a:ext cx="10515600" cy="5105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Several header fields are missing in IPv6</a:t>
            </a:r>
          </a:p>
          <a:p>
            <a:pPr lvl="1"/>
            <a:r>
              <a:rPr lang="en-US"/>
              <a:t>Header length – rolled into Next Header field</a:t>
            </a:r>
          </a:p>
          <a:p>
            <a:pPr lvl="1"/>
            <a:r>
              <a:rPr lang="en-US"/>
              <a:t>Checksum – was useless, so why keep it</a:t>
            </a:r>
          </a:p>
          <a:p>
            <a:pPr lvl="1"/>
            <a:r>
              <a:rPr lang="en-US"/>
              <a:t>Identifier, Flags, Offset</a:t>
            </a:r>
          </a:p>
          <a:p>
            <a:pPr lvl="2"/>
            <a:r>
              <a:rPr lang="en-US"/>
              <a:t>IPv6 routers do not support fragmentation</a:t>
            </a:r>
          </a:p>
          <a:p>
            <a:pPr lvl="2"/>
            <a:r>
              <a:rPr lang="en-US"/>
              <a:t>Hosts are expected to use path MTU discovery</a:t>
            </a:r>
          </a:p>
          <a:p>
            <a:r>
              <a:rPr lang="en-US"/>
              <a:t>Reflects changing Internet priorities</a:t>
            </a:r>
          </a:p>
          <a:p>
            <a:pPr lvl="1"/>
            <a:r>
              <a:rPr lang="en-US"/>
              <a:t>Today’s networks are more homogeneous</a:t>
            </a:r>
          </a:p>
          <a:p>
            <a:pPr lvl="1"/>
            <a:r>
              <a:rPr lang="en-US"/>
              <a:t>Instead, routing cost and complexity dominate</a:t>
            </a:r>
          </a:p>
          <a:p>
            <a:r>
              <a:rPr lang="en-US"/>
              <a:t>No security vulnerabilities due to IP fragments</a:t>
            </a:r>
            <a:endParaRPr lang="en-US" dirty="0"/>
          </a:p>
        </p:txBody>
      </p:sp>
    </p:spTree>
    <p:extLst>
      <p:ext uri="{BB962C8B-B14F-4D97-AF65-F5344CB8AC3E}">
        <p14:creationId xmlns:p14="http://schemas.microsoft.com/office/powerpoint/2010/main" val="195446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anim calcmode="lin" valueType="num">
                                      <p:cBhvr>
                                        <p:cTn id="8"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animEffect transition="in" filter="fade">
                                      <p:cBhvr>
                                        <p:cTn id="12" dur="500"/>
                                        <p:tgtEl>
                                          <p:spTgt spid="5">
                                            <p:txEl>
                                              <p:pRg st="7" end="7"/>
                                            </p:txEl>
                                          </p:spTgt>
                                        </p:tgtEl>
                                      </p:cBhvr>
                                    </p:animEffect>
                                    <p:anim calcmode="lin" valueType="num">
                                      <p:cBhvr>
                                        <p:cTn id="1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14" dur="500" fill="hold"/>
                                        <p:tgtEl>
                                          <p:spTgt spid="5">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animEffect transition="in" filter="fade">
                                      <p:cBhvr>
                                        <p:cTn id="17" dur="500"/>
                                        <p:tgtEl>
                                          <p:spTgt spid="5">
                                            <p:txEl>
                                              <p:pRg st="8" end="8"/>
                                            </p:txEl>
                                          </p:spTgt>
                                        </p:tgtEl>
                                      </p:cBhvr>
                                    </p:animEffect>
                                    <p:anim calcmode="lin" valueType="num">
                                      <p:cBhvr>
                                        <p:cTn id="18"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19" dur="500" fill="hold"/>
                                        <p:tgtEl>
                                          <p:spTgt spid="5">
                                            <p:txEl>
                                              <p:pRg st="8" end="8"/>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9" end="9"/>
                                            </p:txEl>
                                          </p:spTgt>
                                        </p:tgtEl>
                                        <p:attrNameLst>
                                          <p:attrName>style.visibility</p:attrName>
                                        </p:attrNameLst>
                                      </p:cBhvr>
                                      <p:to>
                                        <p:strVal val="visible"/>
                                      </p:to>
                                    </p:set>
                                    <p:animEffect transition="in" filter="fade">
                                      <p:cBhvr>
                                        <p:cTn id="22" dur="500"/>
                                        <p:tgtEl>
                                          <p:spTgt spid="5">
                                            <p:txEl>
                                              <p:pRg st="9" end="9"/>
                                            </p:txEl>
                                          </p:spTgt>
                                        </p:tgtEl>
                                      </p:cBhvr>
                                    </p:animEffect>
                                    <p:anim calcmode="lin" valueType="num">
                                      <p:cBhvr>
                                        <p:cTn id="2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24" dur="5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D1DD2-A8C6-9D40-829C-E4C3A894EB13}"/>
              </a:ext>
            </a:extLst>
          </p:cNvPr>
          <p:cNvSpPr>
            <a:spLocks noGrp="1"/>
          </p:cNvSpPr>
          <p:nvPr>
            <p:ph type="title"/>
          </p:nvPr>
        </p:nvSpPr>
        <p:spPr/>
        <p:txBody>
          <a:bodyPr/>
          <a:lstStyle/>
          <a:p>
            <a:r>
              <a:rPr lang="en-US" dirty="0"/>
              <a:t>Performance Improvements</a:t>
            </a:r>
          </a:p>
        </p:txBody>
      </p:sp>
      <p:sp>
        <p:nvSpPr>
          <p:cNvPr id="3" name="Content Placeholder 2">
            <a:extLst>
              <a:ext uri="{FF2B5EF4-FFF2-40B4-BE49-F238E27FC236}">
                <a16:creationId xmlns:a16="http://schemas.microsoft.com/office/drawing/2014/main" id="{A70C6832-127B-F84A-84DF-7BB32B844035}"/>
              </a:ext>
            </a:extLst>
          </p:cNvPr>
          <p:cNvSpPr>
            <a:spLocks noGrp="1"/>
          </p:cNvSpPr>
          <p:nvPr>
            <p:ph idx="1"/>
          </p:nvPr>
        </p:nvSpPr>
        <p:spPr>
          <a:xfrm>
            <a:off x="838200" y="1825624"/>
            <a:ext cx="10515600" cy="4595053"/>
          </a:xfrm>
        </p:spPr>
        <p:txBody>
          <a:bodyPr>
            <a:normAutofit/>
          </a:bodyPr>
          <a:lstStyle/>
          <a:p>
            <a:r>
              <a:rPr lang="en-US" dirty="0"/>
              <a:t>No checksums to verify</a:t>
            </a:r>
          </a:p>
          <a:p>
            <a:r>
              <a:rPr lang="en-US" dirty="0"/>
              <a:t>No need for routers to handle fragmentation</a:t>
            </a:r>
          </a:p>
          <a:p>
            <a:r>
              <a:rPr lang="en-US" dirty="0"/>
              <a:t>Simplified routing table design</a:t>
            </a:r>
          </a:p>
          <a:p>
            <a:pPr lvl="1"/>
            <a:r>
              <a:rPr lang="en-US" dirty="0"/>
              <a:t>Address space is huge</a:t>
            </a:r>
          </a:p>
          <a:p>
            <a:pPr lvl="1"/>
            <a:r>
              <a:rPr lang="en-US" dirty="0"/>
              <a:t>No need for CIDR</a:t>
            </a:r>
          </a:p>
          <a:p>
            <a:pPr lvl="1"/>
            <a:r>
              <a:rPr lang="en-US" dirty="0"/>
              <a:t>Standard subnet size is 2</a:t>
            </a:r>
            <a:r>
              <a:rPr lang="en-US" baseline="30000" dirty="0"/>
              <a:t>64</a:t>
            </a:r>
            <a:r>
              <a:rPr lang="en-US" dirty="0"/>
              <a:t> addresses</a:t>
            </a:r>
          </a:p>
          <a:p>
            <a:r>
              <a:rPr lang="en-US" dirty="0"/>
              <a:t>Simplified auto-configuration</a:t>
            </a:r>
          </a:p>
          <a:p>
            <a:pPr lvl="1"/>
            <a:r>
              <a:rPr lang="en-US" dirty="0"/>
              <a:t>Neighbor Discovery Protocol</a:t>
            </a:r>
          </a:p>
          <a:p>
            <a:pPr lvl="1"/>
            <a:r>
              <a:rPr lang="en-US" dirty="0"/>
              <a:t>Used by hosts to determine network ID</a:t>
            </a:r>
          </a:p>
          <a:p>
            <a:pPr lvl="1"/>
            <a:r>
              <a:rPr lang="en-US" dirty="0"/>
              <a:t>Host ID can be random!!!!</a:t>
            </a:r>
          </a:p>
        </p:txBody>
      </p:sp>
    </p:spTree>
    <p:extLst>
      <p:ext uri="{BB962C8B-B14F-4D97-AF65-F5344CB8AC3E}">
        <p14:creationId xmlns:p14="http://schemas.microsoft.com/office/powerpoint/2010/main" val="4047650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AD5D4-056C-5246-B700-5380FC9053B5}"/>
              </a:ext>
            </a:extLst>
          </p:cNvPr>
          <p:cNvSpPr>
            <a:spLocks noGrp="1"/>
          </p:cNvSpPr>
          <p:nvPr>
            <p:ph type="title"/>
          </p:nvPr>
        </p:nvSpPr>
        <p:spPr/>
        <p:txBody>
          <a:bodyPr/>
          <a:lstStyle/>
          <a:p>
            <a:r>
              <a:rPr lang="en-US" dirty="0"/>
              <a:t>Additional IPv6 Features</a:t>
            </a:r>
          </a:p>
        </p:txBody>
      </p:sp>
      <p:sp>
        <p:nvSpPr>
          <p:cNvPr id="3" name="Content Placeholder 2">
            <a:extLst>
              <a:ext uri="{FF2B5EF4-FFF2-40B4-BE49-F238E27FC236}">
                <a16:creationId xmlns:a16="http://schemas.microsoft.com/office/drawing/2014/main" id="{66CC0310-42F9-7542-8246-4CB7D8BEF3E7}"/>
              </a:ext>
            </a:extLst>
          </p:cNvPr>
          <p:cNvSpPr>
            <a:spLocks noGrp="1"/>
          </p:cNvSpPr>
          <p:nvPr>
            <p:ph idx="1"/>
          </p:nvPr>
        </p:nvSpPr>
        <p:spPr>
          <a:xfrm>
            <a:off x="838200" y="1825624"/>
            <a:ext cx="10515600" cy="4575175"/>
          </a:xfrm>
        </p:spPr>
        <p:txBody>
          <a:bodyPr>
            <a:normAutofit/>
          </a:bodyPr>
          <a:lstStyle/>
          <a:p>
            <a:r>
              <a:rPr lang="en-US" dirty="0"/>
              <a:t>Source Routing</a:t>
            </a:r>
          </a:p>
          <a:p>
            <a:pPr lvl="1"/>
            <a:r>
              <a:rPr lang="en-US" dirty="0"/>
              <a:t>Host specifies the route it wants packet to take</a:t>
            </a:r>
          </a:p>
          <a:p>
            <a:r>
              <a:rPr lang="en-US" dirty="0"/>
              <a:t>Mobile IP</a:t>
            </a:r>
          </a:p>
          <a:p>
            <a:pPr lvl="1"/>
            <a:r>
              <a:rPr lang="en-US" dirty="0"/>
              <a:t>Hosts can take their IP with them to other networks</a:t>
            </a:r>
          </a:p>
          <a:p>
            <a:pPr lvl="1"/>
            <a:r>
              <a:rPr lang="en-US" dirty="0"/>
              <a:t>Use source routing to direct packets</a:t>
            </a:r>
          </a:p>
          <a:p>
            <a:r>
              <a:rPr lang="en-US" dirty="0"/>
              <a:t>Privacy Extensions</a:t>
            </a:r>
          </a:p>
          <a:p>
            <a:pPr lvl="1"/>
            <a:r>
              <a:rPr lang="en-US" dirty="0"/>
              <a:t>Randomly generate host identifiers</a:t>
            </a:r>
          </a:p>
          <a:p>
            <a:pPr lvl="1"/>
            <a:r>
              <a:rPr lang="en-US" dirty="0"/>
              <a:t>Make it difficult to associate one IP to a host</a:t>
            </a:r>
          </a:p>
          <a:p>
            <a:r>
              <a:rPr lang="en-US" dirty="0" err="1"/>
              <a:t>Jumbograms</a:t>
            </a:r>
            <a:endParaRPr lang="en-US" dirty="0"/>
          </a:p>
          <a:p>
            <a:pPr lvl="1"/>
            <a:r>
              <a:rPr lang="en-US" dirty="0"/>
              <a:t>Support for 4Gb datagrams</a:t>
            </a:r>
          </a:p>
        </p:txBody>
      </p:sp>
    </p:spTree>
    <p:extLst>
      <p:ext uri="{BB962C8B-B14F-4D97-AF65-F5344CB8AC3E}">
        <p14:creationId xmlns:p14="http://schemas.microsoft.com/office/powerpoint/2010/main" val="65928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2860D-D8B0-874F-912F-FE34C019A31F}"/>
              </a:ext>
            </a:extLst>
          </p:cNvPr>
          <p:cNvSpPr>
            <a:spLocks noGrp="1"/>
          </p:cNvSpPr>
          <p:nvPr>
            <p:ph type="title"/>
          </p:nvPr>
        </p:nvSpPr>
        <p:spPr/>
        <p:txBody>
          <a:bodyPr/>
          <a:lstStyle/>
          <a:p>
            <a:r>
              <a:rPr lang="en-US" dirty="0"/>
              <a:t>Deployment Challenges</a:t>
            </a:r>
          </a:p>
        </p:txBody>
      </p:sp>
      <p:sp>
        <p:nvSpPr>
          <p:cNvPr id="3" name="Content Placeholder 2">
            <a:extLst>
              <a:ext uri="{FF2B5EF4-FFF2-40B4-BE49-F238E27FC236}">
                <a16:creationId xmlns:a16="http://schemas.microsoft.com/office/drawing/2014/main" id="{C0B7A1E8-107E-CA43-AA11-018E4EDF08E3}"/>
              </a:ext>
            </a:extLst>
          </p:cNvPr>
          <p:cNvSpPr>
            <a:spLocks noGrp="1"/>
          </p:cNvSpPr>
          <p:nvPr>
            <p:ph idx="1"/>
          </p:nvPr>
        </p:nvSpPr>
        <p:spPr/>
        <p:txBody>
          <a:bodyPr/>
          <a:lstStyle/>
          <a:p>
            <a:endParaRPr lang="en-US"/>
          </a:p>
        </p:txBody>
      </p:sp>
      <p:sp>
        <p:nvSpPr>
          <p:cNvPr id="5" name="Content Placeholder 3">
            <a:extLst>
              <a:ext uri="{FF2B5EF4-FFF2-40B4-BE49-F238E27FC236}">
                <a16:creationId xmlns:a16="http://schemas.microsoft.com/office/drawing/2014/main" id="{0B510EEC-2469-5045-8DD9-6BED3C34DE1C}"/>
              </a:ext>
            </a:extLst>
          </p:cNvPr>
          <p:cNvSpPr txBox="1">
            <a:spLocks/>
          </p:cNvSpPr>
          <p:nvPr/>
        </p:nvSpPr>
        <p:spPr>
          <a:xfrm>
            <a:off x="1444487" y="4443454"/>
            <a:ext cx="8839200" cy="2103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Switching to IPv6 is a whole-Internet upgrade</a:t>
            </a:r>
          </a:p>
          <a:p>
            <a:pPr lvl="1"/>
            <a:r>
              <a:rPr lang="en-US"/>
              <a:t>All routers, all hosts</a:t>
            </a:r>
          </a:p>
          <a:p>
            <a:pPr lvl="1"/>
            <a:r>
              <a:rPr lang="en-US"/>
              <a:t>ICMPv6, DHCPv6, DNSv6</a:t>
            </a:r>
          </a:p>
          <a:p>
            <a:r>
              <a:rPr lang="en-US"/>
              <a:t>June 2012: 0.2% of global traffic was IPv6</a:t>
            </a:r>
            <a:endParaRPr lang="en-US" dirty="0"/>
          </a:p>
        </p:txBody>
      </p:sp>
      <p:sp>
        <p:nvSpPr>
          <p:cNvPr id="6" name="Left Brace 5">
            <a:extLst>
              <a:ext uri="{FF2B5EF4-FFF2-40B4-BE49-F238E27FC236}">
                <a16:creationId xmlns:a16="http://schemas.microsoft.com/office/drawing/2014/main" id="{9853801B-FB89-F74B-9341-5B87849C2B2D}"/>
              </a:ext>
            </a:extLst>
          </p:cNvPr>
          <p:cNvSpPr/>
          <p:nvPr/>
        </p:nvSpPr>
        <p:spPr>
          <a:xfrm>
            <a:off x="7114607" y="1689445"/>
            <a:ext cx="2019869" cy="2417053"/>
          </a:xfrm>
          <a:prstGeom prst="leftBrace">
            <a:avLst>
              <a:gd name="adj1" fmla="val 7591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a:extLst>
              <a:ext uri="{FF2B5EF4-FFF2-40B4-BE49-F238E27FC236}">
                <a16:creationId xmlns:a16="http://schemas.microsoft.com/office/drawing/2014/main" id="{222D91C6-4039-C64D-AE27-B6165AB072DB}"/>
              </a:ext>
            </a:extLst>
          </p:cNvPr>
          <p:cNvSpPr/>
          <p:nvPr/>
        </p:nvSpPr>
        <p:spPr>
          <a:xfrm rot="10800000">
            <a:off x="2659135" y="1689444"/>
            <a:ext cx="2019869" cy="2417053"/>
          </a:xfrm>
          <a:prstGeom prst="leftBrace">
            <a:avLst>
              <a:gd name="adj1" fmla="val 7591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F295D247-847A-444F-B205-CED8573B096C}"/>
              </a:ext>
            </a:extLst>
          </p:cNvPr>
          <p:cNvSpPr/>
          <p:nvPr/>
        </p:nvSpPr>
        <p:spPr>
          <a:xfrm>
            <a:off x="2501044" y="4106498"/>
            <a:ext cx="6755642" cy="170597"/>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CDB06E7-B7F1-0D43-B52F-3867DCA655CD}"/>
              </a:ext>
            </a:extLst>
          </p:cNvPr>
          <p:cNvSpPr/>
          <p:nvPr/>
        </p:nvSpPr>
        <p:spPr>
          <a:xfrm>
            <a:off x="2506737" y="1518847"/>
            <a:ext cx="6755642" cy="170597"/>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F9165-A8D8-6F45-ADAB-547ED9CCFDC8}"/>
              </a:ext>
            </a:extLst>
          </p:cNvPr>
          <p:cNvCxnSpPr/>
          <p:nvPr/>
        </p:nvCxnSpPr>
        <p:spPr>
          <a:xfrm>
            <a:off x="3648749" y="2151413"/>
            <a:ext cx="449641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CAFBE5B-F24D-F74C-BA0A-10901E7E1756}"/>
              </a:ext>
            </a:extLst>
          </p:cNvPr>
          <p:cNvCxnSpPr/>
          <p:nvPr/>
        </p:nvCxnSpPr>
        <p:spPr>
          <a:xfrm>
            <a:off x="3881222" y="3135856"/>
            <a:ext cx="403629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8C67D58-EAD5-2F4D-A69E-5613F9F26BEA}"/>
              </a:ext>
            </a:extLst>
          </p:cNvPr>
          <p:cNvCxnSpPr/>
          <p:nvPr/>
        </p:nvCxnSpPr>
        <p:spPr>
          <a:xfrm>
            <a:off x="3669070" y="3625422"/>
            <a:ext cx="445547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7EA378D-17AC-C346-A174-CCC4490D2E58}"/>
              </a:ext>
            </a:extLst>
          </p:cNvPr>
          <p:cNvSpPr txBox="1"/>
          <p:nvPr/>
        </p:nvSpPr>
        <p:spPr>
          <a:xfrm>
            <a:off x="5523639" y="2664031"/>
            <a:ext cx="710452" cy="461665"/>
          </a:xfrm>
          <a:prstGeom prst="rect">
            <a:avLst/>
          </a:prstGeom>
          <a:noFill/>
        </p:spPr>
        <p:txBody>
          <a:bodyPr wrap="none" rtlCol="0">
            <a:spAutoFit/>
          </a:bodyPr>
          <a:lstStyle/>
          <a:p>
            <a:pPr algn="ctr"/>
            <a:r>
              <a:rPr lang="en-US" sz="2400" dirty="0"/>
              <a:t>IPv4</a:t>
            </a:r>
            <a:endParaRPr lang="en-US" dirty="0"/>
          </a:p>
        </p:txBody>
      </p:sp>
      <p:sp>
        <p:nvSpPr>
          <p:cNvPr id="14" name="TextBox 13">
            <a:extLst>
              <a:ext uri="{FF2B5EF4-FFF2-40B4-BE49-F238E27FC236}">
                <a16:creationId xmlns:a16="http://schemas.microsoft.com/office/drawing/2014/main" id="{632AE304-5C72-F34B-A4C5-4CE5E4E567D7}"/>
              </a:ext>
            </a:extLst>
          </p:cNvPr>
          <p:cNvSpPr txBox="1"/>
          <p:nvPr/>
        </p:nvSpPr>
        <p:spPr>
          <a:xfrm>
            <a:off x="4886272" y="2186291"/>
            <a:ext cx="2026132" cy="461665"/>
          </a:xfrm>
          <a:prstGeom prst="rect">
            <a:avLst/>
          </a:prstGeom>
          <a:noFill/>
        </p:spPr>
        <p:txBody>
          <a:bodyPr wrap="none" rtlCol="0">
            <a:spAutoFit/>
          </a:bodyPr>
          <a:lstStyle/>
          <a:p>
            <a:pPr algn="ctr"/>
            <a:r>
              <a:rPr lang="en-US" sz="2400" dirty="0"/>
              <a:t>TCP, UDP, ICMP</a:t>
            </a:r>
            <a:endParaRPr lang="en-US" dirty="0"/>
          </a:p>
        </p:txBody>
      </p:sp>
      <p:sp>
        <p:nvSpPr>
          <p:cNvPr id="15" name="TextBox 14">
            <a:extLst>
              <a:ext uri="{FF2B5EF4-FFF2-40B4-BE49-F238E27FC236}">
                <a16:creationId xmlns:a16="http://schemas.microsoft.com/office/drawing/2014/main" id="{27526C49-EA49-CE4D-A7C4-4586A4365D16}"/>
              </a:ext>
            </a:extLst>
          </p:cNvPr>
          <p:cNvSpPr txBox="1"/>
          <p:nvPr/>
        </p:nvSpPr>
        <p:spPr>
          <a:xfrm>
            <a:off x="3437300" y="1689445"/>
            <a:ext cx="4883132" cy="461665"/>
          </a:xfrm>
          <a:prstGeom prst="rect">
            <a:avLst/>
          </a:prstGeom>
          <a:noFill/>
        </p:spPr>
        <p:txBody>
          <a:bodyPr wrap="none" rtlCol="0">
            <a:spAutoFit/>
          </a:bodyPr>
          <a:lstStyle/>
          <a:p>
            <a:pPr algn="ctr"/>
            <a:r>
              <a:rPr lang="en-US" sz="2400" dirty="0"/>
              <a:t>HTTP, FTP, SMTP, RTP, IMAP, …</a:t>
            </a:r>
            <a:endParaRPr lang="en-US" dirty="0"/>
          </a:p>
        </p:txBody>
      </p:sp>
      <p:sp>
        <p:nvSpPr>
          <p:cNvPr id="16" name="TextBox 15">
            <a:extLst>
              <a:ext uri="{FF2B5EF4-FFF2-40B4-BE49-F238E27FC236}">
                <a16:creationId xmlns:a16="http://schemas.microsoft.com/office/drawing/2014/main" id="{31B0B90F-3718-A14E-A605-403B6042EF57}"/>
              </a:ext>
            </a:extLst>
          </p:cNvPr>
          <p:cNvSpPr txBox="1"/>
          <p:nvPr/>
        </p:nvSpPr>
        <p:spPr>
          <a:xfrm>
            <a:off x="3888137" y="3139950"/>
            <a:ext cx="4049698" cy="461665"/>
          </a:xfrm>
          <a:prstGeom prst="rect">
            <a:avLst/>
          </a:prstGeom>
          <a:noFill/>
        </p:spPr>
        <p:txBody>
          <a:bodyPr wrap="none" rtlCol="0">
            <a:spAutoFit/>
          </a:bodyPr>
          <a:lstStyle/>
          <a:p>
            <a:pPr algn="ctr"/>
            <a:r>
              <a:rPr lang="en-US" sz="2400" dirty="0"/>
              <a:t>Ethernet, 802.11x, DOCSIS, …</a:t>
            </a:r>
            <a:endParaRPr lang="en-US" dirty="0"/>
          </a:p>
        </p:txBody>
      </p:sp>
      <p:sp>
        <p:nvSpPr>
          <p:cNvPr id="17" name="TextBox 16">
            <a:extLst>
              <a:ext uri="{FF2B5EF4-FFF2-40B4-BE49-F238E27FC236}">
                <a16:creationId xmlns:a16="http://schemas.microsoft.com/office/drawing/2014/main" id="{902BA5D4-3857-D24D-9648-98A656493B71}"/>
              </a:ext>
            </a:extLst>
          </p:cNvPr>
          <p:cNvSpPr txBox="1"/>
          <p:nvPr/>
        </p:nvSpPr>
        <p:spPr>
          <a:xfrm>
            <a:off x="3709709" y="3644833"/>
            <a:ext cx="4573239" cy="461665"/>
          </a:xfrm>
          <a:prstGeom prst="rect">
            <a:avLst/>
          </a:prstGeom>
          <a:noFill/>
        </p:spPr>
        <p:txBody>
          <a:bodyPr wrap="none" rtlCol="0">
            <a:spAutoFit/>
          </a:bodyPr>
          <a:lstStyle/>
          <a:p>
            <a:pPr algn="ctr"/>
            <a:r>
              <a:rPr lang="en-US" sz="2400" dirty="0"/>
              <a:t>Fiber, Coax, Twisted Pair, Radio, …</a:t>
            </a:r>
            <a:endParaRPr lang="en-US" dirty="0"/>
          </a:p>
        </p:txBody>
      </p:sp>
      <p:cxnSp>
        <p:nvCxnSpPr>
          <p:cNvPr id="18" name="Straight Connector 17">
            <a:extLst>
              <a:ext uri="{FF2B5EF4-FFF2-40B4-BE49-F238E27FC236}">
                <a16:creationId xmlns:a16="http://schemas.microsoft.com/office/drawing/2014/main" id="{648EDB15-F85F-684D-A8C6-16F6DA44FEB9}"/>
              </a:ext>
            </a:extLst>
          </p:cNvPr>
          <p:cNvCxnSpPr/>
          <p:nvPr/>
        </p:nvCxnSpPr>
        <p:spPr>
          <a:xfrm>
            <a:off x="3881222" y="2658116"/>
            <a:ext cx="4036293"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583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5191B-B3E6-964C-A6F0-8449C5B557CF}"/>
              </a:ext>
            </a:extLst>
          </p:cNvPr>
          <p:cNvSpPr>
            <a:spLocks noGrp="1"/>
          </p:cNvSpPr>
          <p:nvPr>
            <p:ph type="title"/>
          </p:nvPr>
        </p:nvSpPr>
        <p:spPr/>
        <p:txBody>
          <a:bodyPr/>
          <a:lstStyle/>
          <a:p>
            <a:r>
              <a:rPr lang="en-US" dirty="0"/>
              <a:t>IP Datagrams</a:t>
            </a:r>
          </a:p>
        </p:txBody>
      </p:sp>
      <p:sp>
        <p:nvSpPr>
          <p:cNvPr id="3" name="Content Placeholder 2">
            <a:extLst>
              <a:ext uri="{FF2B5EF4-FFF2-40B4-BE49-F238E27FC236}">
                <a16:creationId xmlns:a16="http://schemas.microsoft.com/office/drawing/2014/main" id="{80A28B55-3387-454A-B488-3DF8F82B0334}"/>
              </a:ext>
            </a:extLst>
          </p:cNvPr>
          <p:cNvSpPr>
            <a:spLocks noGrp="1"/>
          </p:cNvSpPr>
          <p:nvPr>
            <p:ph idx="1"/>
          </p:nvPr>
        </p:nvSpPr>
        <p:spPr>
          <a:xfrm>
            <a:off x="838200" y="1371600"/>
            <a:ext cx="10515600" cy="4805363"/>
          </a:xfrm>
        </p:spPr>
        <p:txBody>
          <a:bodyPr/>
          <a:lstStyle/>
          <a:p>
            <a:r>
              <a:rPr lang="en-US" dirty="0"/>
              <a:t>IP Datagrams are like a letter</a:t>
            </a:r>
          </a:p>
          <a:p>
            <a:pPr lvl="1"/>
            <a:r>
              <a:rPr lang="en-US" dirty="0"/>
              <a:t>Totally self-contained</a:t>
            </a:r>
          </a:p>
          <a:p>
            <a:pPr lvl="1"/>
            <a:r>
              <a:rPr lang="en-US" dirty="0"/>
              <a:t>Include all necessary addressing information</a:t>
            </a:r>
          </a:p>
          <a:p>
            <a:pPr lvl="1"/>
            <a:r>
              <a:rPr lang="en-US" dirty="0"/>
              <a:t>No advanced setup of connections or circuits</a:t>
            </a:r>
          </a:p>
        </p:txBody>
      </p:sp>
      <p:sp>
        <p:nvSpPr>
          <p:cNvPr id="5" name="Rectangle 4">
            <a:extLst>
              <a:ext uri="{FF2B5EF4-FFF2-40B4-BE49-F238E27FC236}">
                <a16:creationId xmlns:a16="http://schemas.microsoft.com/office/drawing/2014/main" id="{4E5B0882-B480-DC49-B547-97B050F7FC02}"/>
              </a:ext>
            </a:extLst>
          </p:cNvPr>
          <p:cNvSpPr/>
          <p:nvPr/>
        </p:nvSpPr>
        <p:spPr>
          <a:xfrm>
            <a:off x="2186697" y="3595610"/>
            <a:ext cx="857458"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Version</a:t>
            </a:r>
          </a:p>
        </p:txBody>
      </p:sp>
      <p:sp>
        <p:nvSpPr>
          <p:cNvPr id="6" name="Rectangle 5">
            <a:extLst>
              <a:ext uri="{FF2B5EF4-FFF2-40B4-BE49-F238E27FC236}">
                <a16:creationId xmlns:a16="http://schemas.microsoft.com/office/drawing/2014/main" id="{84A4F174-1DE5-414F-8C53-31B9B0E7A205}"/>
              </a:ext>
            </a:extLst>
          </p:cNvPr>
          <p:cNvSpPr/>
          <p:nvPr/>
        </p:nvSpPr>
        <p:spPr>
          <a:xfrm>
            <a:off x="3044155" y="3595608"/>
            <a:ext cx="949925"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HLen</a:t>
            </a:r>
            <a:endParaRPr lang="en-US" sz="2400" dirty="0"/>
          </a:p>
        </p:txBody>
      </p:sp>
      <p:sp>
        <p:nvSpPr>
          <p:cNvPr id="7" name="Rectangle 6">
            <a:extLst>
              <a:ext uri="{FF2B5EF4-FFF2-40B4-BE49-F238E27FC236}">
                <a16:creationId xmlns:a16="http://schemas.microsoft.com/office/drawing/2014/main" id="{20D78C08-841D-4D45-BADA-CBF39A34A50F}"/>
              </a:ext>
            </a:extLst>
          </p:cNvPr>
          <p:cNvSpPr/>
          <p:nvPr/>
        </p:nvSpPr>
        <p:spPr>
          <a:xfrm>
            <a:off x="3994080" y="3595610"/>
            <a:ext cx="1857910"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DSCP/ECN</a:t>
            </a:r>
            <a:endParaRPr lang="en-US" sz="2400" dirty="0"/>
          </a:p>
        </p:txBody>
      </p:sp>
      <p:sp>
        <p:nvSpPr>
          <p:cNvPr id="8" name="Rectangle 7">
            <a:extLst>
              <a:ext uri="{FF2B5EF4-FFF2-40B4-BE49-F238E27FC236}">
                <a16:creationId xmlns:a16="http://schemas.microsoft.com/office/drawing/2014/main" id="{06C54650-45B0-924E-8E32-D099005C63B7}"/>
              </a:ext>
            </a:extLst>
          </p:cNvPr>
          <p:cNvSpPr/>
          <p:nvPr/>
        </p:nvSpPr>
        <p:spPr>
          <a:xfrm>
            <a:off x="5851990" y="3595607"/>
            <a:ext cx="3658278"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Datagram Length</a:t>
            </a:r>
          </a:p>
        </p:txBody>
      </p:sp>
      <p:sp>
        <p:nvSpPr>
          <p:cNvPr id="9" name="Rectangle 8">
            <a:extLst>
              <a:ext uri="{FF2B5EF4-FFF2-40B4-BE49-F238E27FC236}">
                <a16:creationId xmlns:a16="http://schemas.microsoft.com/office/drawing/2014/main" id="{087A38E9-1225-DD4A-8884-98CE48202003}"/>
              </a:ext>
            </a:extLst>
          </p:cNvPr>
          <p:cNvSpPr/>
          <p:nvPr/>
        </p:nvSpPr>
        <p:spPr>
          <a:xfrm>
            <a:off x="1887250" y="3105722"/>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a:t>
            </a:r>
          </a:p>
        </p:txBody>
      </p:sp>
      <p:sp>
        <p:nvSpPr>
          <p:cNvPr id="10" name="Rectangle 9">
            <a:extLst>
              <a:ext uri="{FF2B5EF4-FFF2-40B4-BE49-F238E27FC236}">
                <a16:creationId xmlns:a16="http://schemas.microsoft.com/office/drawing/2014/main" id="{9209FBD9-5250-6C40-92BE-D21F2D9C73FB}"/>
              </a:ext>
            </a:extLst>
          </p:cNvPr>
          <p:cNvSpPr/>
          <p:nvPr/>
        </p:nvSpPr>
        <p:spPr>
          <a:xfrm>
            <a:off x="3694634" y="3105722"/>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11" name="Rectangle 10">
            <a:extLst>
              <a:ext uri="{FF2B5EF4-FFF2-40B4-BE49-F238E27FC236}">
                <a16:creationId xmlns:a16="http://schemas.microsoft.com/office/drawing/2014/main" id="{F53E0168-E06C-464C-A26E-931023BF960F}"/>
              </a:ext>
            </a:extLst>
          </p:cNvPr>
          <p:cNvSpPr/>
          <p:nvPr/>
        </p:nvSpPr>
        <p:spPr>
          <a:xfrm>
            <a:off x="5552544" y="3105722"/>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16</a:t>
            </a:r>
          </a:p>
        </p:txBody>
      </p:sp>
      <p:sp>
        <p:nvSpPr>
          <p:cNvPr id="12" name="Rectangle 11">
            <a:extLst>
              <a:ext uri="{FF2B5EF4-FFF2-40B4-BE49-F238E27FC236}">
                <a16:creationId xmlns:a16="http://schemas.microsoft.com/office/drawing/2014/main" id="{7535DD8B-4016-3B47-8696-3FCEDAC5FAFE}"/>
              </a:ext>
            </a:extLst>
          </p:cNvPr>
          <p:cNvSpPr/>
          <p:nvPr/>
        </p:nvSpPr>
        <p:spPr>
          <a:xfrm>
            <a:off x="7420729" y="3105721"/>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24</a:t>
            </a:r>
          </a:p>
        </p:txBody>
      </p:sp>
      <p:sp>
        <p:nvSpPr>
          <p:cNvPr id="13" name="Rectangle 12">
            <a:extLst>
              <a:ext uri="{FF2B5EF4-FFF2-40B4-BE49-F238E27FC236}">
                <a16:creationId xmlns:a16="http://schemas.microsoft.com/office/drawing/2014/main" id="{0A88C638-F540-2344-A5BA-44AE17CB406A}"/>
              </a:ext>
            </a:extLst>
          </p:cNvPr>
          <p:cNvSpPr/>
          <p:nvPr/>
        </p:nvSpPr>
        <p:spPr>
          <a:xfrm>
            <a:off x="9210821" y="3105720"/>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31</a:t>
            </a:r>
          </a:p>
        </p:txBody>
      </p:sp>
      <p:sp>
        <p:nvSpPr>
          <p:cNvPr id="14" name="Rectangle 13">
            <a:extLst>
              <a:ext uri="{FF2B5EF4-FFF2-40B4-BE49-F238E27FC236}">
                <a16:creationId xmlns:a16="http://schemas.microsoft.com/office/drawing/2014/main" id="{1765E0D2-7E40-1244-9B30-8271EAA60746}"/>
              </a:ext>
            </a:extLst>
          </p:cNvPr>
          <p:cNvSpPr/>
          <p:nvPr/>
        </p:nvSpPr>
        <p:spPr>
          <a:xfrm>
            <a:off x="2744709" y="3105722"/>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15" name="Rectangle 14">
            <a:extLst>
              <a:ext uri="{FF2B5EF4-FFF2-40B4-BE49-F238E27FC236}">
                <a16:creationId xmlns:a16="http://schemas.microsoft.com/office/drawing/2014/main" id="{E7A746FB-8C47-014E-A37F-7AB6D79CCC56}"/>
              </a:ext>
            </a:extLst>
          </p:cNvPr>
          <p:cNvSpPr/>
          <p:nvPr/>
        </p:nvSpPr>
        <p:spPr>
          <a:xfrm>
            <a:off x="4605328" y="3105719"/>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sp>
        <p:nvSpPr>
          <p:cNvPr id="16" name="Rectangle 15">
            <a:extLst>
              <a:ext uri="{FF2B5EF4-FFF2-40B4-BE49-F238E27FC236}">
                <a16:creationId xmlns:a16="http://schemas.microsoft.com/office/drawing/2014/main" id="{98A9EEC8-E3EE-C143-97F8-83EFD057B035}"/>
              </a:ext>
            </a:extLst>
          </p:cNvPr>
          <p:cNvSpPr/>
          <p:nvPr/>
        </p:nvSpPr>
        <p:spPr>
          <a:xfrm>
            <a:off x="6288615" y="3105722"/>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19</a:t>
            </a:r>
          </a:p>
        </p:txBody>
      </p:sp>
      <p:sp>
        <p:nvSpPr>
          <p:cNvPr id="17" name="Rectangle 16">
            <a:extLst>
              <a:ext uri="{FF2B5EF4-FFF2-40B4-BE49-F238E27FC236}">
                <a16:creationId xmlns:a16="http://schemas.microsoft.com/office/drawing/2014/main" id="{BCFEB1BE-C1FB-8A4D-A5EC-9BC50DCE7249}"/>
              </a:ext>
            </a:extLst>
          </p:cNvPr>
          <p:cNvSpPr/>
          <p:nvPr/>
        </p:nvSpPr>
        <p:spPr>
          <a:xfrm>
            <a:off x="2186697" y="3979262"/>
            <a:ext cx="3665293"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Identifier</a:t>
            </a:r>
          </a:p>
        </p:txBody>
      </p:sp>
      <p:sp>
        <p:nvSpPr>
          <p:cNvPr id="18" name="Rectangle 17">
            <a:extLst>
              <a:ext uri="{FF2B5EF4-FFF2-40B4-BE49-F238E27FC236}">
                <a16:creationId xmlns:a16="http://schemas.microsoft.com/office/drawing/2014/main" id="{233DF0B4-2503-8141-8063-92DB403B92F4}"/>
              </a:ext>
            </a:extLst>
          </p:cNvPr>
          <p:cNvSpPr/>
          <p:nvPr/>
        </p:nvSpPr>
        <p:spPr>
          <a:xfrm>
            <a:off x="5851990" y="3979264"/>
            <a:ext cx="729974"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Flags</a:t>
            </a:r>
          </a:p>
        </p:txBody>
      </p:sp>
      <p:sp>
        <p:nvSpPr>
          <p:cNvPr id="19" name="Rectangle 18">
            <a:extLst>
              <a:ext uri="{FF2B5EF4-FFF2-40B4-BE49-F238E27FC236}">
                <a16:creationId xmlns:a16="http://schemas.microsoft.com/office/drawing/2014/main" id="{B51C49F3-4F16-3847-84B5-65CD1F7CDD76}"/>
              </a:ext>
            </a:extLst>
          </p:cNvPr>
          <p:cNvSpPr/>
          <p:nvPr/>
        </p:nvSpPr>
        <p:spPr>
          <a:xfrm>
            <a:off x="6588060" y="3979261"/>
            <a:ext cx="2922207"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Offset</a:t>
            </a:r>
          </a:p>
        </p:txBody>
      </p:sp>
      <p:sp>
        <p:nvSpPr>
          <p:cNvPr id="20" name="Rectangle 19">
            <a:extLst>
              <a:ext uri="{FF2B5EF4-FFF2-40B4-BE49-F238E27FC236}">
                <a16:creationId xmlns:a16="http://schemas.microsoft.com/office/drawing/2014/main" id="{B581830B-4831-604D-AD24-25088750E39A}"/>
              </a:ext>
            </a:extLst>
          </p:cNvPr>
          <p:cNvSpPr/>
          <p:nvPr/>
        </p:nvSpPr>
        <p:spPr>
          <a:xfrm>
            <a:off x="2186696" y="4362913"/>
            <a:ext cx="1807384"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TTL</a:t>
            </a:r>
          </a:p>
        </p:txBody>
      </p:sp>
      <p:sp>
        <p:nvSpPr>
          <p:cNvPr id="21" name="Rectangle 20">
            <a:extLst>
              <a:ext uri="{FF2B5EF4-FFF2-40B4-BE49-F238E27FC236}">
                <a16:creationId xmlns:a16="http://schemas.microsoft.com/office/drawing/2014/main" id="{B03913C6-0733-A543-B15E-DCC3D243F56D}"/>
              </a:ext>
            </a:extLst>
          </p:cNvPr>
          <p:cNvSpPr/>
          <p:nvPr/>
        </p:nvSpPr>
        <p:spPr>
          <a:xfrm>
            <a:off x="3994079" y="4362913"/>
            <a:ext cx="1857910"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Protocol</a:t>
            </a:r>
          </a:p>
        </p:txBody>
      </p:sp>
      <p:sp>
        <p:nvSpPr>
          <p:cNvPr id="22" name="Rectangle 21">
            <a:extLst>
              <a:ext uri="{FF2B5EF4-FFF2-40B4-BE49-F238E27FC236}">
                <a16:creationId xmlns:a16="http://schemas.microsoft.com/office/drawing/2014/main" id="{8F490B55-458D-BC41-ADDB-3B69600EEFE9}"/>
              </a:ext>
            </a:extLst>
          </p:cNvPr>
          <p:cNvSpPr/>
          <p:nvPr/>
        </p:nvSpPr>
        <p:spPr>
          <a:xfrm>
            <a:off x="5851989" y="4362910"/>
            <a:ext cx="3658278"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Checksum</a:t>
            </a:r>
          </a:p>
        </p:txBody>
      </p:sp>
      <p:sp>
        <p:nvSpPr>
          <p:cNvPr id="23" name="Rectangle 22">
            <a:extLst>
              <a:ext uri="{FF2B5EF4-FFF2-40B4-BE49-F238E27FC236}">
                <a16:creationId xmlns:a16="http://schemas.microsoft.com/office/drawing/2014/main" id="{164E4335-9255-0445-B3B5-819D70D505E7}"/>
              </a:ext>
            </a:extLst>
          </p:cNvPr>
          <p:cNvSpPr/>
          <p:nvPr/>
        </p:nvSpPr>
        <p:spPr>
          <a:xfrm>
            <a:off x="2183321" y="4746565"/>
            <a:ext cx="7326946"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Source IP Address</a:t>
            </a:r>
          </a:p>
        </p:txBody>
      </p:sp>
      <p:sp>
        <p:nvSpPr>
          <p:cNvPr id="24" name="Rectangle 23">
            <a:extLst>
              <a:ext uri="{FF2B5EF4-FFF2-40B4-BE49-F238E27FC236}">
                <a16:creationId xmlns:a16="http://schemas.microsoft.com/office/drawing/2014/main" id="{C54EE8E3-5BFF-1449-96E4-31C8734395C9}"/>
              </a:ext>
            </a:extLst>
          </p:cNvPr>
          <p:cNvSpPr/>
          <p:nvPr/>
        </p:nvSpPr>
        <p:spPr>
          <a:xfrm>
            <a:off x="2188517" y="5130217"/>
            <a:ext cx="7326946"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Destination IP Address</a:t>
            </a:r>
          </a:p>
        </p:txBody>
      </p:sp>
      <p:sp>
        <p:nvSpPr>
          <p:cNvPr id="25" name="Rectangle 24">
            <a:extLst>
              <a:ext uri="{FF2B5EF4-FFF2-40B4-BE49-F238E27FC236}">
                <a16:creationId xmlns:a16="http://schemas.microsoft.com/office/drawing/2014/main" id="{08447A32-6D38-BD44-80F5-2401A35C9167}"/>
              </a:ext>
            </a:extLst>
          </p:cNvPr>
          <p:cNvSpPr/>
          <p:nvPr/>
        </p:nvSpPr>
        <p:spPr>
          <a:xfrm>
            <a:off x="2188517" y="5513869"/>
            <a:ext cx="7326946" cy="383652"/>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Options (if any, usually not)</a:t>
            </a:r>
          </a:p>
        </p:txBody>
      </p:sp>
      <p:sp>
        <p:nvSpPr>
          <p:cNvPr id="26" name="Rectangle 25">
            <a:extLst>
              <a:ext uri="{FF2B5EF4-FFF2-40B4-BE49-F238E27FC236}">
                <a16:creationId xmlns:a16="http://schemas.microsoft.com/office/drawing/2014/main" id="{63AF7ECA-98C7-8243-9F15-3C83609C278A}"/>
              </a:ext>
            </a:extLst>
          </p:cNvPr>
          <p:cNvSpPr/>
          <p:nvPr/>
        </p:nvSpPr>
        <p:spPr>
          <a:xfrm>
            <a:off x="2188517" y="5894270"/>
            <a:ext cx="7326946" cy="578813"/>
          </a:xfrm>
          <a:prstGeom prst="rect">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a:t>
            </a:r>
          </a:p>
        </p:txBody>
      </p:sp>
    </p:spTree>
    <p:extLst>
      <p:ext uri="{BB962C8B-B14F-4D97-AF65-F5344CB8AC3E}">
        <p14:creationId xmlns:p14="http://schemas.microsoft.com/office/powerpoint/2010/main" val="4038313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2C6F4-52E7-4A42-AFB6-1CC4911399FB}"/>
              </a:ext>
            </a:extLst>
          </p:cNvPr>
          <p:cNvSpPr>
            <a:spLocks noGrp="1"/>
          </p:cNvSpPr>
          <p:nvPr>
            <p:ph type="title"/>
          </p:nvPr>
        </p:nvSpPr>
        <p:spPr/>
        <p:txBody>
          <a:bodyPr/>
          <a:lstStyle/>
          <a:p>
            <a:r>
              <a:rPr lang="en-US" dirty="0"/>
              <a:t>Update on IPv6 Adoption</a:t>
            </a:r>
          </a:p>
        </p:txBody>
      </p:sp>
      <p:pic>
        <p:nvPicPr>
          <p:cNvPr id="5" name="Content Placeholder 4">
            <a:extLst>
              <a:ext uri="{FF2B5EF4-FFF2-40B4-BE49-F238E27FC236}">
                <a16:creationId xmlns:a16="http://schemas.microsoft.com/office/drawing/2014/main" id="{BB79115A-8675-5E4C-BC40-8C5E5DFBBBDC}"/>
              </a:ext>
            </a:extLst>
          </p:cNvPr>
          <p:cNvPicPr>
            <a:picLocks noGrp="1" noChangeAspect="1"/>
          </p:cNvPicPr>
          <p:nvPr>
            <p:ph idx="1"/>
          </p:nvPr>
        </p:nvPicPr>
        <p:blipFill>
          <a:blip r:embed="rId2"/>
          <a:stretch>
            <a:fillRect/>
          </a:stretch>
        </p:blipFill>
        <p:spPr>
          <a:xfrm>
            <a:off x="457200" y="1277347"/>
            <a:ext cx="7772400" cy="5394466"/>
          </a:xfrm>
        </p:spPr>
      </p:pic>
      <p:sp>
        <p:nvSpPr>
          <p:cNvPr id="6" name="TextBox 5">
            <a:extLst>
              <a:ext uri="{FF2B5EF4-FFF2-40B4-BE49-F238E27FC236}">
                <a16:creationId xmlns:a16="http://schemas.microsoft.com/office/drawing/2014/main" id="{D71D58A9-7661-FB4C-83A2-7D9DEA1F7DEE}"/>
              </a:ext>
            </a:extLst>
          </p:cNvPr>
          <p:cNvSpPr txBox="1"/>
          <p:nvPr/>
        </p:nvSpPr>
        <p:spPr>
          <a:xfrm>
            <a:off x="6778487" y="636570"/>
            <a:ext cx="5413513" cy="369332"/>
          </a:xfrm>
          <a:prstGeom prst="rect">
            <a:avLst/>
          </a:prstGeom>
          <a:noFill/>
        </p:spPr>
        <p:txBody>
          <a:bodyPr wrap="square" rtlCol="0">
            <a:spAutoFit/>
          </a:bodyPr>
          <a:lstStyle/>
          <a:p>
            <a:r>
              <a:rPr lang="en-US" dirty="0"/>
              <a:t>https://</a:t>
            </a:r>
            <a:r>
              <a:rPr lang="en-US" dirty="0" err="1"/>
              <a:t>www.google.com</a:t>
            </a:r>
            <a:r>
              <a:rPr lang="en-US" dirty="0"/>
              <a:t>/</a:t>
            </a:r>
            <a:r>
              <a:rPr lang="en-US" dirty="0" err="1"/>
              <a:t>intl</a:t>
            </a:r>
            <a:r>
              <a:rPr lang="en-US" dirty="0"/>
              <a:t>/</a:t>
            </a:r>
            <a:r>
              <a:rPr lang="en-US" dirty="0" err="1"/>
              <a:t>en</a:t>
            </a:r>
            <a:r>
              <a:rPr lang="en-US" dirty="0"/>
              <a:t>/ipv6/</a:t>
            </a:r>
            <a:r>
              <a:rPr lang="en-US" dirty="0" err="1"/>
              <a:t>statistics.html</a:t>
            </a:r>
            <a:endParaRPr lang="en-US" dirty="0"/>
          </a:p>
        </p:txBody>
      </p:sp>
    </p:spTree>
    <p:extLst>
      <p:ext uri="{BB962C8B-B14F-4D97-AF65-F5344CB8AC3E}">
        <p14:creationId xmlns:p14="http://schemas.microsoft.com/office/powerpoint/2010/main" val="1631373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10370-C3F0-214A-9CCE-B3210060F0EF}"/>
              </a:ext>
            </a:extLst>
          </p:cNvPr>
          <p:cNvSpPr>
            <a:spLocks noGrp="1"/>
          </p:cNvSpPr>
          <p:nvPr>
            <p:ph type="title"/>
          </p:nvPr>
        </p:nvSpPr>
        <p:spPr/>
        <p:txBody>
          <a:bodyPr/>
          <a:lstStyle/>
          <a:p>
            <a:r>
              <a:rPr lang="en-US" dirty="0"/>
              <a:t>Transitioning to IPv</a:t>
            </a:r>
            <a:r>
              <a:rPr lang="en-US" altLang="zh-CN" dirty="0"/>
              <a:t>6</a:t>
            </a:r>
            <a:endParaRPr lang="en-US" dirty="0"/>
          </a:p>
        </p:txBody>
      </p:sp>
      <p:sp>
        <p:nvSpPr>
          <p:cNvPr id="3" name="Content Placeholder 2">
            <a:extLst>
              <a:ext uri="{FF2B5EF4-FFF2-40B4-BE49-F238E27FC236}">
                <a16:creationId xmlns:a16="http://schemas.microsoft.com/office/drawing/2014/main" id="{573D2D27-3916-E647-B35A-91D88A82291F}"/>
              </a:ext>
            </a:extLst>
          </p:cNvPr>
          <p:cNvSpPr>
            <a:spLocks noGrp="1"/>
          </p:cNvSpPr>
          <p:nvPr>
            <p:ph idx="1"/>
          </p:nvPr>
        </p:nvSpPr>
        <p:spPr/>
        <p:txBody>
          <a:bodyPr/>
          <a:lstStyle/>
          <a:p>
            <a:endParaRPr lang="en-US"/>
          </a:p>
        </p:txBody>
      </p:sp>
      <p:cxnSp>
        <p:nvCxnSpPr>
          <p:cNvPr id="5" name="Straight Connector 4">
            <a:extLst>
              <a:ext uri="{FF2B5EF4-FFF2-40B4-BE49-F238E27FC236}">
                <a16:creationId xmlns:a16="http://schemas.microsoft.com/office/drawing/2014/main" id="{07F8DFF0-02BD-8B40-9775-DD44AB664C7F}"/>
              </a:ext>
            </a:extLst>
          </p:cNvPr>
          <p:cNvCxnSpPr/>
          <p:nvPr/>
        </p:nvCxnSpPr>
        <p:spPr>
          <a:xfrm>
            <a:off x="3848449" y="5823416"/>
            <a:ext cx="1757017" cy="2120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6F08F3-8F76-0744-A6AF-9A6FF8D9C35E}"/>
              </a:ext>
            </a:extLst>
          </p:cNvPr>
          <p:cNvCxnSpPr/>
          <p:nvPr/>
        </p:nvCxnSpPr>
        <p:spPr>
          <a:xfrm>
            <a:off x="6846994" y="5844621"/>
            <a:ext cx="1757017" cy="2120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Content Placeholder 3">
            <a:extLst>
              <a:ext uri="{FF2B5EF4-FFF2-40B4-BE49-F238E27FC236}">
                <a16:creationId xmlns:a16="http://schemas.microsoft.com/office/drawing/2014/main" id="{E472B7AB-C39E-974A-8DFE-982EC7B0891B}"/>
              </a:ext>
            </a:extLst>
          </p:cNvPr>
          <p:cNvSpPr txBox="1">
            <a:spLocks/>
          </p:cNvSpPr>
          <p:nvPr/>
        </p:nvSpPr>
        <p:spPr>
          <a:xfrm>
            <a:off x="1901688" y="1441175"/>
            <a:ext cx="8839200" cy="2910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How do we ease the transition from IPv4 to IPv6?</a:t>
            </a:r>
          </a:p>
          <a:p>
            <a:pPr lvl="1"/>
            <a:r>
              <a:rPr lang="en-US"/>
              <a:t>Today, most network edges are IPv6 ready</a:t>
            </a:r>
          </a:p>
          <a:p>
            <a:pPr lvl="2"/>
            <a:r>
              <a:rPr lang="en-US"/>
              <a:t>Windows/OSX/iOS/Android all support IPv6</a:t>
            </a:r>
          </a:p>
          <a:p>
            <a:pPr lvl="2"/>
            <a:r>
              <a:rPr lang="en-US"/>
              <a:t>Your wireless access point probably supports IPv6</a:t>
            </a:r>
          </a:p>
          <a:p>
            <a:pPr lvl="1"/>
            <a:r>
              <a:rPr lang="en-US"/>
              <a:t>The Internet core is hard to upgrade</a:t>
            </a:r>
          </a:p>
          <a:p>
            <a:pPr lvl="1"/>
            <a:r>
              <a:rPr lang="en-US"/>
              <a:t>… but a IPv4 core cannot route IPv6 traffic</a:t>
            </a:r>
            <a:endParaRPr lang="en-US" dirty="0"/>
          </a:p>
        </p:txBody>
      </p:sp>
      <p:sp>
        <p:nvSpPr>
          <p:cNvPr id="8" name="Cloud 7">
            <a:extLst>
              <a:ext uri="{FF2B5EF4-FFF2-40B4-BE49-F238E27FC236}">
                <a16:creationId xmlns:a16="http://schemas.microsoft.com/office/drawing/2014/main" id="{2B68E66E-EC2B-A640-8C03-C2FE49879692}"/>
              </a:ext>
            </a:extLst>
          </p:cNvPr>
          <p:cNvSpPr/>
          <p:nvPr/>
        </p:nvSpPr>
        <p:spPr>
          <a:xfrm>
            <a:off x="5345674" y="5387957"/>
            <a:ext cx="2162855" cy="1078416"/>
          </a:xfrm>
          <a:prstGeom prst="cloud">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a:t>
            </a:r>
          </a:p>
          <a:p>
            <a:pPr algn="ctr"/>
            <a:r>
              <a:rPr lang="en-US" dirty="0"/>
              <a:t>Internet</a:t>
            </a:r>
          </a:p>
        </p:txBody>
      </p:sp>
      <p:sp>
        <p:nvSpPr>
          <p:cNvPr id="9" name="Cloud 8">
            <a:extLst>
              <a:ext uri="{FF2B5EF4-FFF2-40B4-BE49-F238E27FC236}">
                <a16:creationId xmlns:a16="http://schemas.microsoft.com/office/drawing/2014/main" id="{A03A53EB-1166-8849-891F-E15F315FD83F}"/>
              </a:ext>
            </a:extLst>
          </p:cNvPr>
          <p:cNvSpPr/>
          <p:nvPr/>
        </p:nvSpPr>
        <p:spPr>
          <a:xfrm>
            <a:off x="8000900" y="5310586"/>
            <a:ext cx="2162855" cy="1078416"/>
          </a:xfrm>
          <a:prstGeom prst="cloud">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a:t>
            </a:r>
          </a:p>
          <a:p>
            <a:pPr algn="ctr"/>
            <a:r>
              <a:rPr lang="en-US" dirty="0"/>
              <a:t>Network</a:t>
            </a:r>
          </a:p>
        </p:txBody>
      </p:sp>
      <p:sp>
        <p:nvSpPr>
          <p:cNvPr id="10" name="Cloud 9">
            <a:extLst>
              <a:ext uri="{FF2B5EF4-FFF2-40B4-BE49-F238E27FC236}">
                <a16:creationId xmlns:a16="http://schemas.microsoft.com/office/drawing/2014/main" id="{5A27BF36-FBCF-1A42-895D-D33031F1A550}"/>
              </a:ext>
            </a:extLst>
          </p:cNvPr>
          <p:cNvSpPr/>
          <p:nvPr/>
        </p:nvSpPr>
        <p:spPr>
          <a:xfrm>
            <a:off x="2084692" y="5378275"/>
            <a:ext cx="2162855" cy="1078416"/>
          </a:xfrm>
          <a:prstGeom prst="cloud">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p>
          <a:p>
            <a:pPr algn="ctr"/>
            <a:r>
              <a:rPr lang="en-US" dirty="0"/>
              <a:t>Network</a:t>
            </a:r>
          </a:p>
        </p:txBody>
      </p:sp>
      <p:pic>
        <p:nvPicPr>
          <p:cNvPr id="11" name="Picture 2" descr="C:\Users\t0ph3r\Documents\CS 4700\assets\black_server.png">
            <a:extLst>
              <a:ext uri="{FF2B5EF4-FFF2-40B4-BE49-F238E27FC236}">
                <a16:creationId xmlns:a16="http://schemas.microsoft.com/office/drawing/2014/main" id="{626D24A2-8FF2-254C-85B8-32CE44914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0673" y="5849794"/>
            <a:ext cx="795927" cy="79592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D:\Classes\CS 4700\assets\wrt54g.gif">
            <a:extLst>
              <a:ext uri="{FF2B5EF4-FFF2-40B4-BE49-F238E27FC236}">
                <a16:creationId xmlns:a16="http://schemas.microsoft.com/office/drawing/2014/main" id="{E6933A1F-8F55-744A-A3BF-09D8AF3305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91529" y="5542917"/>
            <a:ext cx="1312036" cy="92367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Classes\CS 4700\assets\2010_apple_ipad.png">
            <a:extLst>
              <a:ext uri="{FF2B5EF4-FFF2-40B4-BE49-F238E27FC236}">
                <a16:creationId xmlns:a16="http://schemas.microsoft.com/office/drawing/2014/main" id="{69CEB9EC-2C8F-C147-A61B-185C366249F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1371" y="4626634"/>
            <a:ext cx="1036638" cy="103663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t0ph3r\Documents\CS 4700\assets\black_server.png">
            <a:extLst>
              <a:ext uri="{FF2B5EF4-FFF2-40B4-BE49-F238E27FC236}">
                <a16:creationId xmlns:a16="http://schemas.microsoft.com/office/drawing/2014/main" id="{E4B385AA-D667-6B47-8E68-80A9CD927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0425" y="4746990"/>
            <a:ext cx="795927" cy="7959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t0ph3r\Documents\CS 4700\assets\black_server.png">
            <a:extLst>
              <a:ext uri="{FF2B5EF4-FFF2-40B4-BE49-F238E27FC236}">
                <a16:creationId xmlns:a16="http://schemas.microsoft.com/office/drawing/2014/main" id="{26FC3290-E30F-3442-8517-AC041EB52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6898" y="5238520"/>
            <a:ext cx="795927" cy="79592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t0ph3r\Documents\CS 4700\assets\black_server.png">
            <a:extLst>
              <a:ext uri="{FF2B5EF4-FFF2-40B4-BE49-F238E27FC236}">
                <a16:creationId xmlns:a16="http://schemas.microsoft.com/office/drawing/2014/main" id="{BBD84F52-51D6-944E-9A4D-2671832AE7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0548" y="5844621"/>
            <a:ext cx="795927" cy="79592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963717A1-A0A7-154C-8F1E-CD44C0D8FE9B}"/>
              </a:ext>
            </a:extLst>
          </p:cNvPr>
          <p:cNvGrpSpPr/>
          <p:nvPr/>
        </p:nvGrpSpPr>
        <p:grpSpPr>
          <a:xfrm flipH="1">
            <a:off x="3044224" y="4341855"/>
            <a:ext cx="1356824" cy="980896"/>
            <a:chOff x="1219204" y="4876799"/>
            <a:chExt cx="5181601" cy="2028167"/>
          </a:xfrm>
        </p:grpSpPr>
        <p:sp>
          <p:nvSpPr>
            <p:cNvPr id="18" name="Rectangular Callout 17">
              <a:extLst>
                <a:ext uri="{FF2B5EF4-FFF2-40B4-BE49-F238E27FC236}">
                  <a16:creationId xmlns:a16="http://schemas.microsoft.com/office/drawing/2014/main" id="{8396F2AF-B311-AC4A-BB6F-384AAD481C02}"/>
                </a:ext>
              </a:extLst>
            </p:cNvPr>
            <p:cNvSpPr/>
            <p:nvPr/>
          </p:nvSpPr>
          <p:spPr>
            <a:xfrm>
              <a:off x="1219204" y="4876799"/>
              <a:ext cx="5181601" cy="2028167"/>
            </a:xfrm>
            <a:prstGeom prst="wedgeRectCallout">
              <a:avLst>
                <a:gd name="adj1" fmla="val 34204"/>
                <a:gd name="adj2" fmla="val 77583"/>
              </a:avLst>
            </a:prstGeom>
            <a:solidFill>
              <a:schemeClr val="accent1"/>
            </a:solidFill>
            <a:ln w="38100" cap="flat" cmpd="sng" algn="ctr">
              <a:solidFill>
                <a:schemeClr val="accent1">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9" name="TextBox 18">
              <a:extLst>
                <a:ext uri="{FF2B5EF4-FFF2-40B4-BE49-F238E27FC236}">
                  <a16:creationId xmlns:a16="http://schemas.microsoft.com/office/drawing/2014/main" id="{9AEBC719-F8A4-1742-83BF-59F4748DB734}"/>
                </a:ext>
              </a:extLst>
            </p:cNvPr>
            <p:cNvSpPr txBox="1"/>
            <p:nvPr/>
          </p:nvSpPr>
          <p:spPr>
            <a:xfrm>
              <a:off x="1219204" y="4876799"/>
              <a:ext cx="5181601" cy="202816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noProof="0" dirty="0">
                  <a:solidFill>
                    <a:sysClr val="window" lastClr="FFFFFF"/>
                  </a:solidFill>
                </a:rPr>
                <a:t>IPv6 Ready</a:t>
              </a:r>
              <a:endParaRPr kumimoji="0" lang="en-US" sz="2800" b="0" i="0" u="none" strike="noStrike" kern="0" cap="none" spc="0" normalizeH="0" baseline="0" noProof="0" dirty="0">
                <a:ln>
                  <a:noFill/>
                </a:ln>
                <a:solidFill>
                  <a:sysClr val="window" lastClr="FFFFFF"/>
                </a:solidFill>
                <a:effectLst/>
                <a:uLnTx/>
                <a:uFillTx/>
              </a:endParaRPr>
            </a:p>
          </p:txBody>
        </p:sp>
      </p:grpSp>
      <p:grpSp>
        <p:nvGrpSpPr>
          <p:cNvPr id="20" name="Group 19">
            <a:extLst>
              <a:ext uri="{FF2B5EF4-FFF2-40B4-BE49-F238E27FC236}">
                <a16:creationId xmlns:a16="http://schemas.microsoft.com/office/drawing/2014/main" id="{AA6E4157-8730-B14A-BF2E-6C3916CA9E71}"/>
              </a:ext>
            </a:extLst>
          </p:cNvPr>
          <p:cNvGrpSpPr/>
          <p:nvPr/>
        </p:nvGrpSpPr>
        <p:grpSpPr>
          <a:xfrm flipH="1">
            <a:off x="7725503" y="4274253"/>
            <a:ext cx="1356824" cy="980896"/>
            <a:chOff x="1219204" y="4876799"/>
            <a:chExt cx="5181601" cy="2028167"/>
          </a:xfrm>
        </p:grpSpPr>
        <p:sp>
          <p:nvSpPr>
            <p:cNvPr id="21" name="Rectangular Callout 20">
              <a:extLst>
                <a:ext uri="{FF2B5EF4-FFF2-40B4-BE49-F238E27FC236}">
                  <a16:creationId xmlns:a16="http://schemas.microsoft.com/office/drawing/2014/main" id="{7D3B677D-1706-E742-A6CA-970E179BED96}"/>
                </a:ext>
              </a:extLst>
            </p:cNvPr>
            <p:cNvSpPr/>
            <p:nvPr/>
          </p:nvSpPr>
          <p:spPr>
            <a:xfrm>
              <a:off x="1219204" y="4876799"/>
              <a:ext cx="5181601" cy="2028167"/>
            </a:xfrm>
            <a:prstGeom prst="wedgeRectCallout">
              <a:avLst>
                <a:gd name="adj1" fmla="val -34686"/>
                <a:gd name="adj2" fmla="val 78619"/>
              </a:avLst>
            </a:prstGeom>
            <a:solidFill>
              <a:schemeClr val="accent1"/>
            </a:solidFill>
            <a:ln w="38100" cap="flat" cmpd="sng" algn="ctr">
              <a:solidFill>
                <a:schemeClr val="accent1">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50"/>
                </a:solidFill>
                <a:effectLst/>
                <a:uLnTx/>
                <a:uFillTx/>
                <a:latin typeface="Tw Cen MT"/>
                <a:ea typeface="+mn-ea"/>
                <a:cs typeface="+mn-cs"/>
              </a:endParaRPr>
            </a:p>
          </p:txBody>
        </p:sp>
        <p:sp>
          <p:nvSpPr>
            <p:cNvPr id="22" name="TextBox 21">
              <a:extLst>
                <a:ext uri="{FF2B5EF4-FFF2-40B4-BE49-F238E27FC236}">
                  <a16:creationId xmlns:a16="http://schemas.microsoft.com/office/drawing/2014/main" id="{5302F13B-2CE1-9949-B32C-E4DA17E53D5F}"/>
                </a:ext>
              </a:extLst>
            </p:cNvPr>
            <p:cNvSpPr txBox="1"/>
            <p:nvPr/>
          </p:nvSpPr>
          <p:spPr>
            <a:xfrm>
              <a:off x="1219204" y="4876799"/>
              <a:ext cx="5181601" cy="202816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noProof="0" dirty="0">
                  <a:solidFill>
                    <a:sysClr val="window" lastClr="FFFFFF"/>
                  </a:solidFill>
                </a:rPr>
                <a:t>IPv6 Ready</a:t>
              </a:r>
              <a:endParaRPr kumimoji="0" lang="en-US" sz="2800" b="0" i="0" u="none" strike="noStrike" kern="0" cap="none" spc="0" normalizeH="0" baseline="0" noProof="0" dirty="0">
                <a:ln>
                  <a:noFill/>
                </a:ln>
                <a:solidFill>
                  <a:sysClr val="window" lastClr="FFFFFF"/>
                </a:solidFill>
                <a:effectLst/>
                <a:uLnTx/>
                <a:uFillTx/>
              </a:endParaRPr>
            </a:p>
          </p:txBody>
        </p:sp>
      </p:grpSp>
      <p:grpSp>
        <p:nvGrpSpPr>
          <p:cNvPr id="23" name="Group 22">
            <a:extLst>
              <a:ext uri="{FF2B5EF4-FFF2-40B4-BE49-F238E27FC236}">
                <a16:creationId xmlns:a16="http://schemas.microsoft.com/office/drawing/2014/main" id="{72C7FC75-F8BB-CD4E-9269-B9C849D7778C}"/>
              </a:ext>
            </a:extLst>
          </p:cNvPr>
          <p:cNvGrpSpPr/>
          <p:nvPr/>
        </p:nvGrpSpPr>
        <p:grpSpPr>
          <a:xfrm flipH="1">
            <a:off x="5510623" y="4284413"/>
            <a:ext cx="1356824" cy="980896"/>
            <a:chOff x="1219204" y="4876799"/>
            <a:chExt cx="5181601" cy="2028167"/>
          </a:xfrm>
        </p:grpSpPr>
        <p:sp>
          <p:nvSpPr>
            <p:cNvPr id="24" name="Rectangular Callout 23">
              <a:extLst>
                <a:ext uri="{FF2B5EF4-FFF2-40B4-BE49-F238E27FC236}">
                  <a16:creationId xmlns:a16="http://schemas.microsoft.com/office/drawing/2014/main" id="{365A4E4F-5D66-D847-B8DA-1C3129DB580F}"/>
                </a:ext>
              </a:extLst>
            </p:cNvPr>
            <p:cNvSpPr/>
            <p:nvPr/>
          </p:nvSpPr>
          <p:spPr>
            <a:xfrm>
              <a:off x="1219204" y="4876799"/>
              <a:ext cx="5181601" cy="2028167"/>
            </a:xfrm>
            <a:prstGeom prst="wedgeRectCallout">
              <a:avLst>
                <a:gd name="adj1" fmla="val -34686"/>
                <a:gd name="adj2" fmla="val 78619"/>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5" name="TextBox 24">
              <a:extLst>
                <a:ext uri="{FF2B5EF4-FFF2-40B4-BE49-F238E27FC236}">
                  <a16:creationId xmlns:a16="http://schemas.microsoft.com/office/drawing/2014/main" id="{88E36A3B-7E4B-6F48-A5CE-CE291DD8ADF7}"/>
                </a:ext>
              </a:extLst>
            </p:cNvPr>
            <p:cNvSpPr txBox="1"/>
            <p:nvPr/>
          </p:nvSpPr>
          <p:spPr>
            <a:xfrm>
              <a:off x="1219204" y="4876799"/>
              <a:ext cx="5181601" cy="197277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noProof="0" dirty="0">
                  <a:solidFill>
                    <a:sysClr val="window" lastClr="FFFFFF"/>
                  </a:solidFill>
                </a:rPr>
                <a:t>IPv4 Only :(</a:t>
              </a:r>
              <a:endParaRPr kumimoji="0" lang="en-US" sz="2800" b="0" i="0" u="none" strike="noStrike" kern="0" cap="none" spc="0" normalizeH="0" baseline="0" noProof="0" dirty="0">
                <a:ln>
                  <a:noFill/>
                </a:ln>
                <a:solidFill>
                  <a:sysClr val="window" lastClr="FFFFFF"/>
                </a:solidFill>
                <a:effectLst/>
                <a:uLnTx/>
                <a:uFillTx/>
              </a:endParaRPr>
            </a:p>
          </p:txBody>
        </p:sp>
      </p:grpSp>
      <p:sp>
        <p:nvSpPr>
          <p:cNvPr id="26" name="Right Arrow 25">
            <a:extLst>
              <a:ext uri="{FF2B5EF4-FFF2-40B4-BE49-F238E27FC236}">
                <a16:creationId xmlns:a16="http://schemas.microsoft.com/office/drawing/2014/main" id="{587C0209-0BAB-8B4D-9E8F-9B2F2D8EDB42}"/>
              </a:ext>
            </a:extLst>
          </p:cNvPr>
          <p:cNvSpPr/>
          <p:nvPr/>
        </p:nvSpPr>
        <p:spPr>
          <a:xfrm>
            <a:off x="3745090" y="5022968"/>
            <a:ext cx="4902837" cy="710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IPv6 Packets</a:t>
            </a:r>
          </a:p>
        </p:txBody>
      </p:sp>
      <p:sp>
        <p:nvSpPr>
          <p:cNvPr id="27" name="Multiply 26">
            <a:extLst>
              <a:ext uri="{FF2B5EF4-FFF2-40B4-BE49-F238E27FC236}">
                <a16:creationId xmlns:a16="http://schemas.microsoft.com/office/drawing/2014/main" id="{AF1F90D9-E439-4345-91E3-D013B55A625D}"/>
              </a:ext>
            </a:extLst>
          </p:cNvPr>
          <p:cNvSpPr/>
          <p:nvPr/>
        </p:nvSpPr>
        <p:spPr>
          <a:xfrm>
            <a:off x="5513491" y="4579569"/>
            <a:ext cx="1366034" cy="1366034"/>
          </a:xfrm>
          <a:prstGeom prst="mathMultiply">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646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anim calcmode="lin" valueType="num">
                                      <p:cBhvr>
                                        <p:cTn id="13" dur="500" fill="hold"/>
                                        <p:tgtEl>
                                          <p:spTgt spid="20"/>
                                        </p:tgtEl>
                                        <p:attrNameLst>
                                          <p:attrName>ppt_x</p:attrName>
                                        </p:attrNameLst>
                                      </p:cBhvr>
                                      <p:tavLst>
                                        <p:tav tm="0">
                                          <p:val>
                                            <p:strVal val="#ppt_x"/>
                                          </p:val>
                                        </p:tav>
                                        <p:tav tm="100000">
                                          <p:val>
                                            <p:strVal val="#ppt_x"/>
                                          </p:val>
                                        </p:tav>
                                      </p:tavLst>
                                    </p:anim>
                                    <p:anim calcmode="lin" valueType="num">
                                      <p:cBhvr>
                                        <p:cTn id="14"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anim calcmode="lin" valueType="num">
                                      <p:cBhvr>
                                        <p:cTn id="20" dur="500" fill="hold"/>
                                        <p:tgtEl>
                                          <p:spTgt spid="23"/>
                                        </p:tgtEl>
                                        <p:attrNameLst>
                                          <p:attrName>ppt_x</p:attrName>
                                        </p:attrNameLst>
                                      </p:cBhvr>
                                      <p:tavLst>
                                        <p:tav tm="0">
                                          <p:val>
                                            <p:strVal val="#ppt_x"/>
                                          </p:val>
                                        </p:tav>
                                        <p:tav tm="100000">
                                          <p:val>
                                            <p:strVal val="#ppt_x"/>
                                          </p:val>
                                        </p:tav>
                                      </p:tavLst>
                                    </p:anim>
                                    <p:anim calcmode="lin" valueType="num">
                                      <p:cBhvr>
                                        <p:cTn id="21"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nodeType="clickEffect">
                                  <p:stCondLst>
                                    <p:cond delay="0"/>
                                  </p:stCondLst>
                                  <p:childTnLst>
                                    <p:animEffect transition="out" filter="fade">
                                      <p:cBhvr>
                                        <p:cTn id="25" dur="500"/>
                                        <p:tgtEl>
                                          <p:spTgt spid="17"/>
                                        </p:tgtEl>
                                      </p:cBhvr>
                                    </p:animEffect>
                                    <p:anim calcmode="lin" valueType="num">
                                      <p:cBhvr>
                                        <p:cTn id="26" dur="500"/>
                                        <p:tgtEl>
                                          <p:spTgt spid="17"/>
                                        </p:tgtEl>
                                        <p:attrNameLst>
                                          <p:attrName>ppt_x</p:attrName>
                                        </p:attrNameLst>
                                      </p:cBhvr>
                                      <p:tavLst>
                                        <p:tav tm="0">
                                          <p:val>
                                            <p:strVal val="ppt_x"/>
                                          </p:val>
                                        </p:tav>
                                        <p:tav tm="100000">
                                          <p:val>
                                            <p:strVal val="ppt_x"/>
                                          </p:val>
                                        </p:tav>
                                      </p:tavLst>
                                    </p:anim>
                                    <p:anim calcmode="lin" valueType="num">
                                      <p:cBhvr>
                                        <p:cTn id="27" dur="500"/>
                                        <p:tgtEl>
                                          <p:spTgt spid="17"/>
                                        </p:tgtEl>
                                        <p:attrNameLst>
                                          <p:attrName>ppt_y</p:attrName>
                                        </p:attrNameLst>
                                      </p:cBhvr>
                                      <p:tavLst>
                                        <p:tav tm="0">
                                          <p:val>
                                            <p:strVal val="ppt_y"/>
                                          </p:val>
                                        </p:tav>
                                        <p:tav tm="100000">
                                          <p:val>
                                            <p:strVal val="ppt_y+.1"/>
                                          </p:val>
                                        </p:tav>
                                      </p:tavLst>
                                    </p:anim>
                                    <p:set>
                                      <p:cBhvr>
                                        <p:cTn id="28" dur="1" fill="hold">
                                          <p:stCondLst>
                                            <p:cond delay="499"/>
                                          </p:stCondLst>
                                        </p:cTn>
                                        <p:tgtEl>
                                          <p:spTgt spid="17"/>
                                        </p:tgtEl>
                                        <p:attrNameLst>
                                          <p:attrName>style.visibility</p:attrName>
                                        </p:attrNameLst>
                                      </p:cBhvr>
                                      <p:to>
                                        <p:strVal val="hidden"/>
                                      </p:to>
                                    </p:set>
                                  </p:childTnLst>
                                </p:cTn>
                              </p:par>
                              <p:par>
                                <p:cTn id="29" presetID="42" presetClass="exit" presetSubtype="0" fill="hold" nodeType="withEffect">
                                  <p:stCondLst>
                                    <p:cond delay="0"/>
                                  </p:stCondLst>
                                  <p:childTnLst>
                                    <p:animEffect transition="out" filter="fade">
                                      <p:cBhvr>
                                        <p:cTn id="30" dur="500"/>
                                        <p:tgtEl>
                                          <p:spTgt spid="20"/>
                                        </p:tgtEl>
                                      </p:cBhvr>
                                    </p:animEffect>
                                    <p:anim calcmode="lin" valueType="num">
                                      <p:cBhvr>
                                        <p:cTn id="31" dur="500"/>
                                        <p:tgtEl>
                                          <p:spTgt spid="20"/>
                                        </p:tgtEl>
                                        <p:attrNameLst>
                                          <p:attrName>ppt_x</p:attrName>
                                        </p:attrNameLst>
                                      </p:cBhvr>
                                      <p:tavLst>
                                        <p:tav tm="0">
                                          <p:val>
                                            <p:strVal val="ppt_x"/>
                                          </p:val>
                                        </p:tav>
                                        <p:tav tm="100000">
                                          <p:val>
                                            <p:strVal val="ppt_x"/>
                                          </p:val>
                                        </p:tav>
                                      </p:tavLst>
                                    </p:anim>
                                    <p:anim calcmode="lin" valueType="num">
                                      <p:cBhvr>
                                        <p:cTn id="32" dur="500"/>
                                        <p:tgtEl>
                                          <p:spTgt spid="20"/>
                                        </p:tgtEl>
                                        <p:attrNameLst>
                                          <p:attrName>ppt_y</p:attrName>
                                        </p:attrNameLst>
                                      </p:cBhvr>
                                      <p:tavLst>
                                        <p:tav tm="0">
                                          <p:val>
                                            <p:strVal val="ppt_y"/>
                                          </p:val>
                                        </p:tav>
                                        <p:tav tm="100000">
                                          <p:val>
                                            <p:strVal val="ppt_y+.1"/>
                                          </p:val>
                                        </p:tav>
                                      </p:tavLst>
                                    </p:anim>
                                    <p:set>
                                      <p:cBhvr>
                                        <p:cTn id="33" dur="1" fill="hold">
                                          <p:stCondLst>
                                            <p:cond delay="499"/>
                                          </p:stCondLst>
                                        </p:cTn>
                                        <p:tgtEl>
                                          <p:spTgt spid="20"/>
                                        </p:tgtEl>
                                        <p:attrNameLst>
                                          <p:attrName>style.visibility</p:attrName>
                                        </p:attrNameLst>
                                      </p:cBhvr>
                                      <p:to>
                                        <p:strVal val="hidden"/>
                                      </p:to>
                                    </p:set>
                                  </p:childTnLst>
                                </p:cTn>
                              </p:par>
                              <p:par>
                                <p:cTn id="34" presetID="42" presetClass="exit" presetSubtype="0" fill="hold" nodeType="withEffect">
                                  <p:stCondLst>
                                    <p:cond delay="0"/>
                                  </p:stCondLst>
                                  <p:childTnLst>
                                    <p:animEffect transition="out" filter="fade">
                                      <p:cBhvr>
                                        <p:cTn id="35" dur="500"/>
                                        <p:tgtEl>
                                          <p:spTgt spid="23"/>
                                        </p:tgtEl>
                                      </p:cBhvr>
                                    </p:animEffect>
                                    <p:anim calcmode="lin" valueType="num">
                                      <p:cBhvr>
                                        <p:cTn id="36" dur="500"/>
                                        <p:tgtEl>
                                          <p:spTgt spid="23"/>
                                        </p:tgtEl>
                                        <p:attrNameLst>
                                          <p:attrName>ppt_x</p:attrName>
                                        </p:attrNameLst>
                                      </p:cBhvr>
                                      <p:tavLst>
                                        <p:tav tm="0">
                                          <p:val>
                                            <p:strVal val="ppt_x"/>
                                          </p:val>
                                        </p:tav>
                                        <p:tav tm="100000">
                                          <p:val>
                                            <p:strVal val="ppt_x"/>
                                          </p:val>
                                        </p:tav>
                                      </p:tavLst>
                                    </p:anim>
                                    <p:anim calcmode="lin" valueType="num">
                                      <p:cBhvr>
                                        <p:cTn id="37" dur="500"/>
                                        <p:tgtEl>
                                          <p:spTgt spid="23"/>
                                        </p:tgtEl>
                                        <p:attrNameLst>
                                          <p:attrName>ppt_y</p:attrName>
                                        </p:attrNameLst>
                                      </p:cBhvr>
                                      <p:tavLst>
                                        <p:tav tm="0">
                                          <p:val>
                                            <p:strVal val="ppt_y"/>
                                          </p:val>
                                        </p:tav>
                                        <p:tav tm="100000">
                                          <p:val>
                                            <p:strVal val="ppt_y+.1"/>
                                          </p:val>
                                        </p:tav>
                                      </p:tavLst>
                                    </p:anim>
                                    <p:set>
                                      <p:cBhvr>
                                        <p:cTn id="38" dur="1" fill="hold">
                                          <p:stCondLst>
                                            <p:cond delay="499"/>
                                          </p:stCondLst>
                                        </p:cTn>
                                        <p:tgtEl>
                                          <p:spTgt spid="23"/>
                                        </p:tgtEl>
                                        <p:attrNameLst>
                                          <p:attrName>style.visibility</p:attrName>
                                        </p:attrNameLst>
                                      </p:cBhvr>
                                      <p:to>
                                        <p:strVal val="hidden"/>
                                      </p:to>
                                    </p:set>
                                  </p:childTnLst>
                                </p:cTn>
                              </p:par>
                            </p:childTnLst>
                          </p:cTn>
                        </p:par>
                        <p:par>
                          <p:cTn id="39" fill="hold">
                            <p:stCondLst>
                              <p:cond delay="500"/>
                            </p:stCondLst>
                            <p:childTnLst>
                              <p:par>
                                <p:cTn id="40" presetID="42" presetClass="entr" presetSubtype="0" fill="hold" nodeType="after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fade">
                                      <p:cBhvr>
                                        <p:cTn id="42" dur="500"/>
                                        <p:tgtEl>
                                          <p:spTgt spid="7">
                                            <p:txEl>
                                              <p:pRg st="5" end="5"/>
                                            </p:txEl>
                                          </p:spTgt>
                                        </p:tgtEl>
                                      </p:cBhvr>
                                    </p:animEffect>
                                    <p:anim calcmode="lin" valueType="num">
                                      <p:cBhvr>
                                        <p:cTn id="43"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left)">
                                      <p:cBhvr>
                                        <p:cTn id="48" dur="5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p:cTn id="53" dur="500" fill="hold"/>
                                        <p:tgtEl>
                                          <p:spTgt spid="27"/>
                                        </p:tgtEl>
                                        <p:attrNameLst>
                                          <p:attrName>ppt_w</p:attrName>
                                        </p:attrNameLst>
                                      </p:cBhvr>
                                      <p:tavLst>
                                        <p:tav tm="0">
                                          <p:val>
                                            <p:fltVal val="0"/>
                                          </p:val>
                                        </p:tav>
                                        <p:tav tm="100000">
                                          <p:val>
                                            <p:strVal val="#ppt_w"/>
                                          </p:val>
                                        </p:tav>
                                      </p:tavLst>
                                    </p:anim>
                                    <p:anim calcmode="lin" valueType="num">
                                      <p:cBhvr>
                                        <p:cTn id="54" dur="500" fill="hold"/>
                                        <p:tgtEl>
                                          <p:spTgt spid="27"/>
                                        </p:tgtEl>
                                        <p:attrNameLst>
                                          <p:attrName>ppt_h</p:attrName>
                                        </p:attrNameLst>
                                      </p:cBhvr>
                                      <p:tavLst>
                                        <p:tav tm="0">
                                          <p:val>
                                            <p:fltVal val="0"/>
                                          </p:val>
                                        </p:tav>
                                        <p:tav tm="100000">
                                          <p:val>
                                            <p:strVal val="#ppt_h"/>
                                          </p:val>
                                        </p:tav>
                                      </p:tavLst>
                                    </p:anim>
                                    <p:anim calcmode="lin" valueType="num">
                                      <p:cBhvr>
                                        <p:cTn id="55" dur="500" fill="hold"/>
                                        <p:tgtEl>
                                          <p:spTgt spid="27"/>
                                        </p:tgtEl>
                                        <p:attrNameLst>
                                          <p:attrName>style.rotation</p:attrName>
                                        </p:attrNameLst>
                                      </p:cBhvr>
                                      <p:tavLst>
                                        <p:tav tm="0">
                                          <p:val>
                                            <p:fltVal val="90"/>
                                          </p:val>
                                        </p:tav>
                                        <p:tav tm="100000">
                                          <p:val>
                                            <p:fltVal val="0"/>
                                          </p:val>
                                        </p:tav>
                                      </p:tavLst>
                                    </p:anim>
                                    <p:animEffect transition="in" filter="fade">
                                      <p:cBhvr>
                                        <p:cTn id="5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EB33B-46A1-784E-8312-DC73F840B4F2}"/>
              </a:ext>
            </a:extLst>
          </p:cNvPr>
          <p:cNvSpPr>
            <a:spLocks noGrp="1"/>
          </p:cNvSpPr>
          <p:nvPr>
            <p:ph type="title"/>
          </p:nvPr>
        </p:nvSpPr>
        <p:spPr/>
        <p:txBody>
          <a:bodyPr/>
          <a:lstStyle/>
          <a:p>
            <a:r>
              <a:rPr lang="en-US" dirty="0"/>
              <a:t>Transition Technologies</a:t>
            </a:r>
          </a:p>
        </p:txBody>
      </p:sp>
      <p:sp>
        <p:nvSpPr>
          <p:cNvPr id="3" name="Content Placeholder 2">
            <a:extLst>
              <a:ext uri="{FF2B5EF4-FFF2-40B4-BE49-F238E27FC236}">
                <a16:creationId xmlns:a16="http://schemas.microsoft.com/office/drawing/2014/main" id="{F50C3AD7-D35D-284C-964D-7433C9CC2B99}"/>
              </a:ext>
            </a:extLst>
          </p:cNvPr>
          <p:cNvSpPr>
            <a:spLocks noGrp="1"/>
          </p:cNvSpPr>
          <p:nvPr>
            <p:ph idx="1"/>
          </p:nvPr>
        </p:nvSpPr>
        <p:spPr/>
        <p:txBody>
          <a:bodyPr/>
          <a:lstStyle/>
          <a:p>
            <a:r>
              <a:rPr lang="en-US" dirty="0"/>
              <a:t>How do you route IPv6 packets over an IPv4 Internet?</a:t>
            </a:r>
          </a:p>
          <a:p>
            <a:pPr lvl="1"/>
            <a:r>
              <a:rPr lang="en-US" dirty="0"/>
              <a:t>Transition Technologies</a:t>
            </a:r>
          </a:p>
          <a:p>
            <a:pPr lvl="2"/>
            <a:r>
              <a:rPr lang="en-US" dirty="0"/>
              <a:t>Use </a:t>
            </a:r>
            <a:r>
              <a:rPr lang="en-US" b="1" dirty="0"/>
              <a:t>tunnels</a:t>
            </a:r>
            <a:r>
              <a:rPr lang="en-US" dirty="0"/>
              <a:t> to </a:t>
            </a:r>
            <a:r>
              <a:rPr lang="en-US" b="1" dirty="0"/>
              <a:t>encapsulate</a:t>
            </a:r>
            <a:r>
              <a:rPr lang="en-US" dirty="0"/>
              <a:t> and route IPv6 packets over the IPv4 Internet</a:t>
            </a:r>
          </a:p>
          <a:p>
            <a:pPr lvl="1"/>
            <a:r>
              <a:rPr lang="en-US" dirty="0"/>
              <a:t>Several different implementations</a:t>
            </a:r>
          </a:p>
          <a:p>
            <a:pPr lvl="2"/>
            <a:r>
              <a:rPr lang="en-US" dirty="0"/>
              <a:t>6to4</a:t>
            </a:r>
          </a:p>
          <a:p>
            <a:pPr lvl="2"/>
            <a:r>
              <a:rPr lang="en-US" dirty="0"/>
              <a:t>IPv6 Rapid Deployment (6rd)</a:t>
            </a:r>
          </a:p>
          <a:p>
            <a:pPr lvl="2"/>
            <a:r>
              <a:rPr lang="en-US" dirty="0" err="1"/>
              <a:t>Teredo</a:t>
            </a:r>
            <a:endParaRPr lang="en-US" dirty="0"/>
          </a:p>
          <a:p>
            <a:pPr lvl="2"/>
            <a:r>
              <a:rPr lang="en-US" dirty="0"/>
              <a:t>etc.</a:t>
            </a:r>
          </a:p>
        </p:txBody>
      </p:sp>
    </p:spTree>
    <p:extLst>
      <p:ext uri="{BB962C8B-B14F-4D97-AF65-F5344CB8AC3E}">
        <p14:creationId xmlns:p14="http://schemas.microsoft.com/office/powerpoint/2010/main" val="3732020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DAA1D-5D66-1447-834A-0F5F37826D11}"/>
              </a:ext>
            </a:extLst>
          </p:cNvPr>
          <p:cNvSpPr>
            <a:spLocks noGrp="1"/>
          </p:cNvSpPr>
          <p:nvPr>
            <p:ph type="title"/>
          </p:nvPr>
        </p:nvSpPr>
        <p:spPr/>
        <p:txBody>
          <a:bodyPr/>
          <a:lstStyle/>
          <a:p>
            <a:r>
              <a:rPr lang="en-US" dirty="0"/>
              <a:t>6to4 Basics</a:t>
            </a:r>
          </a:p>
        </p:txBody>
      </p:sp>
      <p:sp>
        <p:nvSpPr>
          <p:cNvPr id="3" name="Content Placeholder 2">
            <a:extLst>
              <a:ext uri="{FF2B5EF4-FFF2-40B4-BE49-F238E27FC236}">
                <a16:creationId xmlns:a16="http://schemas.microsoft.com/office/drawing/2014/main" id="{15F15893-9B14-CA4A-BED0-5F326850E53A}"/>
              </a:ext>
            </a:extLst>
          </p:cNvPr>
          <p:cNvSpPr>
            <a:spLocks noGrp="1"/>
          </p:cNvSpPr>
          <p:nvPr>
            <p:ph idx="1"/>
          </p:nvPr>
        </p:nvSpPr>
        <p:spPr/>
        <p:txBody>
          <a:bodyPr/>
          <a:lstStyle/>
          <a:p>
            <a:endParaRPr lang="en-US"/>
          </a:p>
        </p:txBody>
      </p:sp>
      <p:sp>
        <p:nvSpPr>
          <p:cNvPr id="5" name="Content Placeholder 3">
            <a:extLst>
              <a:ext uri="{FF2B5EF4-FFF2-40B4-BE49-F238E27FC236}">
                <a16:creationId xmlns:a16="http://schemas.microsoft.com/office/drawing/2014/main" id="{697863EA-26BD-E84A-8784-5C7543654E6E}"/>
              </a:ext>
            </a:extLst>
          </p:cNvPr>
          <p:cNvSpPr txBox="1">
            <a:spLocks/>
          </p:cNvSpPr>
          <p:nvPr/>
        </p:nvSpPr>
        <p:spPr>
          <a:xfrm>
            <a:off x="1603516" y="1461054"/>
            <a:ext cx="8839200" cy="33985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Problem: you’ve been assigned an IPv4 address, but you want an IPv6 address</a:t>
            </a:r>
          </a:p>
          <a:p>
            <a:pPr lvl="1"/>
            <a:r>
              <a:rPr lang="en-US"/>
              <a:t>Your ISP can’t or won’t give you an IPv6 address</a:t>
            </a:r>
          </a:p>
          <a:p>
            <a:pPr lvl="1"/>
            <a:r>
              <a:rPr lang="en-US"/>
              <a:t>You can’t just arbitrarily choose an IPv6 address</a:t>
            </a:r>
          </a:p>
          <a:p>
            <a:r>
              <a:rPr lang="en-US"/>
              <a:t>Solution: construct a 6to4 address</a:t>
            </a:r>
          </a:p>
          <a:p>
            <a:pPr lvl="1"/>
            <a:r>
              <a:rPr lang="en-US"/>
              <a:t>6to4 addresses always start with 2002::</a:t>
            </a:r>
          </a:p>
          <a:p>
            <a:pPr lvl="1"/>
            <a:r>
              <a:rPr lang="en-US"/>
              <a:t>Embed the 32-bit IPv4 inside the 128-bit IPv6 address </a:t>
            </a:r>
            <a:endParaRPr lang="en-US" dirty="0"/>
          </a:p>
        </p:txBody>
      </p:sp>
      <p:sp>
        <p:nvSpPr>
          <p:cNvPr id="6" name="Rectangle 5">
            <a:extLst>
              <a:ext uri="{FF2B5EF4-FFF2-40B4-BE49-F238E27FC236}">
                <a16:creationId xmlns:a16="http://schemas.microsoft.com/office/drawing/2014/main" id="{4307247D-CDC3-514E-B6A3-4C497279FA39}"/>
              </a:ext>
            </a:extLst>
          </p:cNvPr>
          <p:cNvSpPr/>
          <p:nvPr/>
        </p:nvSpPr>
        <p:spPr>
          <a:xfrm>
            <a:off x="2709950" y="6149841"/>
            <a:ext cx="1575806" cy="429745"/>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20 02:</a:t>
            </a:r>
          </a:p>
        </p:txBody>
      </p:sp>
      <p:sp>
        <p:nvSpPr>
          <p:cNvPr id="7" name="Rectangle 6">
            <a:extLst>
              <a:ext uri="{FF2B5EF4-FFF2-40B4-BE49-F238E27FC236}">
                <a16:creationId xmlns:a16="http://schemas.microsoft.com/office/drawing/2014/main" id="{5714FB3A-B627-7D45-AE0D-94A69A601E34}"/>
              </a:ext>
            </a:extLst>
          </p:cNvPr>
          <p:cNvSpPr/>
          <p:nvPr/>
        </p:nvSpPr>
        <p:spPr>
          <a:xfrm>
            <a:off x="4661676" y="5060525"/>
            <a:ext cx="834126"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207.</a:t>
            </a:r>
          </a:p>
        </p:txBody>
      </p:sp>
      <p:sp>
        <p:nvSpPr>
          <p:cNvPr id="8" name="Rectangle 7">
            <a:extLst>
              <a:ext uri="{FF2B5EF4-FFF2-40B4-BE49-F238E27FC236}">
                <a16:creationId xmlns:a16="http://schemas.microsoft.com/office/drawing/2014/main" id="{541712C9-4CE3-9047-A08B-450E28AACF35}"/>
              </a:ext>
            </a:extLst>
          </p:cNvPr>
          <p:cNvSpPr/>
          <p:nvPr/>
        </p:nvSpPr>
        <p:spPr>
          <a:xfrm>
            <a:off x="4661676" y="6149838"/>
            <a:ext cx="1575806" cy="429745"/>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CF 2E:</a:t>
            </a:r>
          </a:p>
        </p:txBody>
      </p:sp>
      <p:sp>
        <p:nvSpPr>
          <p:cNvPr id="9" name="Rectangle 8">
            <a:extLst>
              <a:ext uri="{FF2B5EF4-FFF2-40B4-BE49-F238E27FC236}">
                <a16:creationId xmlns:a16="http://schemas.microsoft.com/office/drawing/2014/main" id="{6039459A-4AB5-9F4D-8286-C6D41FFDAA06}"/>
              </a:ext>
            </a:extLst>
          </p:cNvPr>
          <p:cNvSpPr/>
          <p:nvPr/>
        </p:nvSpPr>
        <p:spPr>
          <a:xfrm>
            <a:off x="5719655" y="5060523"/>
            <a:ext cx="834126"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46.</a:t>
            </a:r>
          </a:p>
        </p:txBody>
      </p:sp>
      <p:sp>
        <p:nvSpPr>
          <p:cNvPr id="10" name="Rectangle 9">
            <a:extLst>
              <a:ext uri="{FF2B5EF4-FFF2-40B4-BE49-F238E27FC236}">
                <a16:creationId xmlns:a16="http://schemas.microsoft.com/office/drawing/2014/main" id="{81711828-9818-1A46-B076-BE96FF24BE82}"/>
              </a:ext>
            </a:extLst>
          </p:cNvPr>
          <p:cNvSpPr/>
          <p:nvPr/>
        </p:nvSpPr>
        <p:spPr>
          <a:xfrm>
            <a:off x="6787571" y="6149837"/>
            <a:ext cx="1575806" cy="429745"/>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C0 00:</a:t>
            </a:r>
          </a:p>
        </p:txBody>
      </p:sp>
      <p:sp>
        <p:nvSpPr>
          <p:cNvPr id="11" name="Rectangle 10">
            <a:extLst>
              <a:ext uri="{FF2B5EF4-FFF2-40B4-BE49-F238E27FC236}">
                <a16:creationId xmlns:a16="http://schemas.microsoft.com/office/drawing/2014/main" id="{76458855-9CDE-7642-AE2E-96D63D96C80C}"/>
              </a:ext>
            </a:extLst>
          </p:cNvPr>
          <p:cNvSpPr/>
          <p:nvPr/>
        </p:nvSpPr>
        <p:spPr>
          <a:xfrm>
            <a:off x="6787571" y="5060525"/>
            <a:ext cx="834126"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192.</a:t>
            </a:r>
          </a:p>
        </p:txBody>
      </p:sp>
      <p:sp>
        <p:nvSpPr>
          <p:cNvPr id="12" name="Rectangle 11">
            <a:extLst>
              <a:ext uri="{FF2B5EF4-FFF2-40B4-BE49-F238E27FC236}">
                <a16:creationId xmlns:a16="http://schemas.microsoft.com/office/drawing/2014/main" id="{71916D7F-A2AC-D643-8AEC-FBAC649CE069}"/>
              </a:ext>
            </a:extLst>
          </p:cNvPr>
          <p:cNvSpPr/>
          <p:nvPr/>
        </p:nvSpPr>
        <p:spPr>
          <a:xfrm>
            <a:off x="8805950" y="6149841"/>
            <a:ext cx="1575806" cy="429745"/>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0000</a:t>
            </a:r>
          </a:p>
        </p:txBody>
      </p:sp>
      <p:sp>
        <p:nvSpPr>
          <p:cNvPr id="13" name="Rectangle 12">
            <a:extLst>
              <a:ext uri="{FF2B5EF4-FFF2-40B4-BE49-F238E27FC236}">
                <a16:creationId xmlns:a16="http://schemas.microsoft.com/office/drawing/2014/main" id="{23F876B4-098B-EC49-948B-75B23EA63978}"/>
              </a:ext>
            </a:extLst>
          </p:cNvPr>
          <p:cNvSpPr/>
          <p:nvPr/>
        </p:nvSpPr>
        <p:spPr>
          <a:xfrm>
            <a:off x="7842089" y="5060522"/>
            <a:ext cx="834126"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0</a:t>
            </a:r>
          </a:p>
        </p:txBody>
      </p:sp>
      <p:sp>
        <p:nvSpPr>
          <p:cNvPr id="14" name="TextBox 13">
            <a:extLst>
              <a:ext uri="{FF2B5EF4-FFF2-40B4-BE49-F238E27FC236}">
                <a16:creationId xmlns:a16="http://schemas.microsoft.com/office/drawing/2014/main" id="{A2570193-C957-1A48-BF08-F0C28CFB0D0C}"/>
              </a:ext>
            </a:extLst>
          </p:cNvPr>
          <p:cNvSpPr txBox="1"/>
          <p:nvPr/>
        </p:nvSpPr>
        <p:spPr>
          <a:xfrm>
            <a:off x="3497853" y="5021515"/>
            <a:ext cx="885179" cy="461665"/>
          </a:xfrm>
          <a:prstGeom prst="rect">
            <a:avLst/>
          </a:prstGeom>
          <a:noFill/>
        </p:spPr>
        <p:txBody>
          <a:bodyPr wrap="none" rtlCol="0">
            <a:spAutoFit/>
          </a:bodyPr>
          <a:lstStyle/>
          <a:p>
            <a:r>
              <a:rPr lang="en-US" sz="2400" dirty="0"/>
              <a:t>IPv4:</a:t>
            </a:r>
          </a:p>
        </p:txBody>
      </p:sp>
      <p:sp>
        <p:nvSpPr>
          <p:cNvPr id="15" name="TextBox 14">
            <a:extLst>
              <a:ext uri="{FF2B5EF4-FFF2-40B4-BE49-F238E27FC236}">
                <a16:creationId xmlns:a16="http://schemas.microsoft.com/office/drawing/2014/main" id="{1ADA780C-7B49-8643-B83D-849761CCAD90}"/>
              </a:ext>
            </a:extLst>
          </p:cNvPr>
          <p:cNvSpPr txBox="1"/>
          <p:nvPr/>
        </p:nvSpPr>
        <p:spPr>
          <a:xfrm>
            <a:off x="1618253" y="6133880"/>
            <a:ext cx="885179" cy="461665"/>
          </a:xfrm>
          <a:prstGeom prst="rect">
            <a:avLst/>
          </a:prstGeom>
          <a:noFill/>
        </p:spPr>
        <p:txBody>
          <a:bodyPr wrap="none" rtlCol="0">
            <a:spAutoFit/>
          </a:bodyPr>
          <a:lstStyle/>
          <a:p>
            <a:r>
              <a:rPr lang="en-US" sz="2400" dirty="0"/>
              <a:t>IPv6:</a:t>
            </a:r>
          </a:p>
        </p:txBody>
      </p:sp>
      <p:sp>
        <p:nvSpPr>
          <p:cNvPr id="16" name="Up Arrow 15">
            <a:extLst>
              <a:ext uri="{FF2B5EF4-FFF2-40B4-BE49-F238E27FC236}">
                <a16:creationId xmlns:a16="http://schemas.microsoft.com/office/drawing/2014/main" id="{85058AD3-8BC9-CA49-8DD7-827C2FA45340}"/>
              </a:ext>
            </a:extLst>
          </p:cNvPr>
          <p:cNvSpPr/>
          <p:nvPr/>
        </p:nvSpPr>
        <p:spPr>
          <a:xfrm rot="10800000">
            <a:off x="4808959" y="5444176"/>
            <a:ext cx="661776" cy="705664"/>
          </a:xfrm>
          <a:prstGeom prst="upArrow">
            <a:avLst/>
          </a:prstGeom>
          <a:solidFill>
            <a:schemeClr val="accent2"/>
          </a:solidFill>
          <a:ln w="38100">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a:extLst>
              <a:ext uri="{FF2B5EF4-FFF2-40B4-BE49-F238E27FC236}">
                <a16:creationId xmlns:a16="http://schemas.microsoft.com/office/drawing/2014/main" id="{FE094C81-0335-B845-BE83-8378A56E0DB4}"/>
              </a:ext>
            </a:extLst>
          </p:cNvPr>
          <p:cNvSpPr/>
          <p:nvPr/>
        </p:nvSpPr>
        <p:spPr>
          <a:xfrm rot="10800000">
            <a:off x="6852738" y="5444177"/>
            <a:ext cx="661776" cy="705664"/>
          </a:xfrm>
          <a:prstGeom prst="upArrow">
            <a:avLst/>
          </a:prstGeom>
          <a:solidFill>
            <a:schemeClr val="accent2"/>
          </a:solidFill>
          <a:ln w="38100">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Up Arrow 17">
            <a:extLst>
              <a:ext uri="{FF2B5EF4-FFF2-40B4-BE49-F238E27FC236}">
                <a16:creationId xmlns:a16="http://schemas.microsoft.com/office/drawing/2014/main" id="{5093DF68-A987-194B-B1E9-D70C929556F4}"/>
              </a:ext>
            </a:extLst>
          </p:cNvPr>
          <p:cNvSpPr/>
          <p:nvPr/>
        </p:nvSpPr>
        <p:spPr>
          <a:xfrm rot="12324058">
            <a:off x="5591529" y="5444177"/>
            <a:ext cx="661776" cy="705664"/>
          </a:xfrm>
          <a:prstGeom prst="upArrow">
            <a:avLst/>
          </a:prstGeom>
          <a:solidFill>
            <a:schemeClr val="accent2"/>
          </a:solidFill>
          <a:ln w="38100">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Up Arrow 18">
            <a:extLst>
              <a:ext uri="{FF2B5EF4-FFF2-40B4-BE49-F238E27FC236}">
                <a16:creationId xmlns:a16="http://schemas.microsoft.com/office/drawing/2014/main" id="{6300366E-E880-FA4B-874D-D5FD4907FA51}"/>
              </a:ext>
            </a:extLst>
          </p:cNvPr>
          <p:cNvSpPr/>
          <p:nvPr/>
        </p:nvSpPr>
        <p:spPr>
          <a:xfrm rot="12324058">
            <a:off x="7741057" y="5464498"/>
            <a:ext cx="661776" cy="705664"/>
          </a:xfrm>
          <a:prstGeom prst="upArrow">
            <a:avLst/>
          </a:prstGeom>
          <a:solidFill>
            <a:schemeClr val="accent2"/>
          </a:solidFill>
          <a:ln w="38100">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948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anim calcmode="lin" valueType="num">
                                      <p:cBhvr>
                                        <p:cTn id="8"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anim calcmode="lin" valueType="num">
                                      <p:cBhvr>
                                        <p:cTn id="1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5">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anim calcmode="lin" valueType="num">
                                      <p:cBhvr>
                                        <p:cTn id="18"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9" dur="500" fill="hold"/>
                                        <p:tgtEl>
                                          <p:spTgt spid="5">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anim calcmode="lin" valueType="num">
                                      <p:cBhvr>
                                        <p:cTn id="23" dur="500" fill="hold"/>
                                        <p:tgtEl>
                                          <p:spTgt spid="7"/>
                                        </p:tgtEl>
                                        <p:attrNameLst>
                                          <p:attrName>ppt_x</p:attrName>
                                        </p:attrNameLst>
                                      </p:cBhvr>
                                      <p:tavLst>
                                        <p:tav tm="0">
                                          <p:val>
                                            <p:strVal val="#ppt_x"/>
                                          </p:val>
                                        </p:tav>
                                        <p:tav tm="100000">
                                          <p:val>
                                            <p:strVal val="#ppt_x"/>
                                          </p:val>
                                        </p:tav>
                                      </p:tavLst>
                                    </p:anim>
                                    <p:anim calcmode="lin" valueType="num">
                                      <p:cBhvr>
                                        <p:cTn id="24" dur="5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anim calcmode="lin" valueType="num">
                                      <p:cBhvr>
                                        <p:cTn id="28" dur="500" fill="hold"/>
                                        <p:tgtEl>
                                          <p:spTgt spid="9"/>
                                        </p:tgtEl>
                                        <p:attrNameLst>
                                          <p:attrName>ppt_x</p:attrName>
                                        </p:attrNameLst>
                                      </p:cBhvr>
                                      <p:tavLst>
                                        <p:tav tm="0">
                                          <p:val>
                                            <p:strVal val="#ppt_x"/>
                                          </p:val>
                                        </p:tav>
                                        <p:tav tm="100000">
                                          <p:val>
                                            <p:strVal val="#ppt_x"/>
                                          </p:val>
                                        </p:tav>
                                      </p:tavLst>
                                    </p:anim>
                                    <p:anim calcmode="lin" valueType="num">
                                      <p:cBhvr>
                                        <p:cTn id="29" dur="5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anim calcmode="lin" valueType="num">
                                      <p:cBhvr>
                                        <p:cTn id="33" dur="500" fill="hold"/>
                                        <p:tgtEl>
                                          <p:spTgt spid="11"/>
                                        </p:tgtEl>
                                        <p:attrNameLst>
                                          <p:attrName>ppt_x</p:attrName>
                                        </p:attrNameLst>
                                      </p:cBhvr>
                                      <p:tavLst>
                                        <p:tav tm="0">
                                          <p:val>
                                            <p:strVal val="#ppt_x"/>
                                          </p:val>
                                        </p:tav>
                                        <p:tav tm="100000">
                                          <p:val>
                                            <p:strVal val="#ppt_x"/>
                                          </p:val>
                                        </p:tav>
                                      </p:tavLst>
                                    </p:anim>
                                    <p:anim calcmode="lin" valueType="num">
                                      <p:cBhvr>
                                        <p:cTn id="34" dur="5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anim calcmode="lin" valueType="num">
                                      <p:cBhvr>
                                        <p:cTn id="38" dur="500" fill="hold"/>
                                        <p:tgtEl>
                                          <p:spTgt spid="13"/>
                                        </p:tgtEl>
                                        <p:attrNameLst>
                                          <p:attrName>ppt_x</p:attrName>
                                        </p:attrNameLst>
                                      </p:cBhvr>
                                      <p:tavLst>
                                        <p:tav tm="0">
                                          <p:val>
                                            <p:strVal val="#ppt_x"/>
                                          </p:val>
                                        </p:tav>
                                        <p:tav tm="100000">
                                          <p:val>
                                            <p:strVal val="#ppt_x"/>
                                          </p:val>
                                        </p:tav>
                                      </p:tavLst>
                                    </p:anim>
                                    <p:anim calcmode="lin" valueType="num">
                                      <p:cBhvr>
                                        <p:cTn id="39" dur="500" fill="hold"/>
                                        <p:tgtEl>
                                          <p:spTgt spid="1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anim calcmode="lin" valueType="num">
                                      <p:cBhvr>
                                        <p:cTn id="43" dur="500" fill="hold"/>
                                        <p:tgtEl>
                                          <p:spTgt spid="14"/>
                                        </p:tgtEl>
                                        <p:attrNameLst>
                                          <p:attrName>ppt_x</p:attrName>
                                        </p:attrNameLst>
                                      </p:cBhvr>
                                      <p:tavLst>
                                        <p:tav tm="0">
                                          <p:val>
                                            <p:strVal val="#ppt_x"/>
                                          </p:val>
                                        </p:tav>
                                        <p:tav tm="100000">
                                          <p:val>
                                            <p:strVal val="#ppt_x"/>
                                          </p:val>
                                        </p:tav>
                                      </p:tavLst>
                                    </p:anim>
                                    <p:anim calcmode="lin" valueType="num">
                                      <p:cBhvr>
                                        <p:cTn id="4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500"/>
                                        <p:tgtEl>
                                          <p:spTgt spid="6"/>
                                        </p:tgtEl>
                                      </p:cBhvr>
                                    </p:animEffect>
                                    <p:anim calcmode="lin" valueType="num">
                                      <p:cBhvr>
                                        <p:cTn id="50" dur="500" fill="hold"/>
                                        <p:tgtEl>
                                          <p:spTgt spid="6"/>
                                        </p:tgtEl>
                                        <p:attrNameLst>
                                          <p:attrName>ppt_x</p:attrName>
                                        </p:attrNameLst>
                                      </p:cBhvr>
                                      <p:tavLst>
                                        <p:tav tm="0">
                                          <p:val>
                                            <p:strVal val="#ppt_x"/>
                                          </p:val>
                                        </p:tav>
                                        <p:tav tm="100000">
                                          <p:val>
                                            <p:strVal val="#ppt_x"/>
                                          </p:val>
                                        </p:tav>
                                      </p:tavLst>
                                    </p:anim>
                                    <p:anim calcmode="lin" valueType="num">
                                      <p:cBhvr>
                                        <p:cTn id="51" dur="500" fill="hold"/>
                                        <p:tgtEl>
                                          <p:spTgt spid="6"/>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anim calcmode="lin" valueType="num">
                                      <p:cBhvr>
                                        <p:cTn id="55" dur="500" fill="hold"/>
                                        <p:tgtEl>
                                          <p:spTgt spid="15"/>
                                        </p:tgtEl>
                                        <p:attrNameLst>
                                          <p:attrName>ppt_x</p:attrName>
                                        </p:attrNameLst>
                                      </p:cBhvr>
                                      <p:tavLst>
                                        <p:tav tm="0">
                                          <p:val>
                                            <p:strVal val="#ppt_x"/>
                                          </p:val>
                                        </p:tav>
                                        <p:tav tm="100000">
                                          <p:val>
                                            <p:strVal val="#ppt_x"/>
                                          </p:val>
                                        </p:tav>
                                      </p:tavLst>
                                    </p:anim>
                                    <p:anim calcmode="lin" valueType="num">
                                      <p:cBhvr>
                                        <p:cTn id="5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up)">
                                      <p:cBhvr>
                                        <p:cTn id="61" dur="500"/>
                                        <p:tgtEl>
                                          <p:spTgt spid="16"/>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up)">
                                      <p:cBhvr>
                                        <p:cTn id="64" dur="500"/>
                                        <p:tgtEl>
                                          <p:spTgt spid="18"/>
                                        </p:tgtEl>
                                      </p:cBhvr>
                                    </p:animEffect>
                                  </p:childTnLst>
                                </p:cTn>
                              </p:par>
                            </p:childTnLst>
                          </p:cTn>
                        </p:par>
                        <p:par>
                          <p:cTn id="65" fill="hold">
                            <p:stCondLst>
                              <p:cond delay="500"/>
                            </p:stCondLst>
                            <p:childTnLst>
                              <p:par>
                                <p:cTn id="66" presetID="42" presetClass="entr" presetSubtype="0" fill="hold" grpId="0" nodeType="after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anim calcmode="lin" valueType="num">
                                      <p:cBhvr>
                                        <p:cTn id="69" dur="500" fill="hold"/>
                                        <p:tgtEl>
                                          <p:spTgt spid="8"/>
                                        </p:tgtEl>
                                        <p:attrNameLst>
                                          <p:attrName>ppt_x</p:attrName>
                                        </p:attrNameLst>
                                      </p:cBhvr>
                                      <p:tavLst>
                                        <p:tav tm="0">
                                          <p:val>
                                            <p:strVal val="#ppt_x"/>
                                          </p:val>
                                        </p:tav>
                                        <p:tav tm="100000">
                                          <p:val>
                                            <p:strVal val="#ppt_x"/>
                                          </p:val>
                                        </p:tav>
                                      </p:tavLst>
                                    </p:anim>
                                    <p:anim calcmode="lin" valueType="num">
                                      <p:cBhvr>
                                        <p:cTn id="70"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wipe(up)">
                                      <p:cBhvr>
                                        <p:cTn id="75" dur="500"/>
                                        <p:tgtEl>
                                          <p:spTgt spid="17"/>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ipe(up)">
                                      <p:cBhvr>
                                        <p:cTn id="78" dur="500"/>
                                        <p:tgtEl>
                                          <p:spTgt spid="19"/>
                                        </p:tgtEl>
                                      </p:cBhvr>
                                    </p:animEffect>
                                  </p:childTnLst>
                                </p:cTn>
                              </p:par>
                            </p:childTnLst>
                          </p:cTn>
                        </p:par>
                        <p:par>
                          <p:cTn id="79" fill="hold">
                            <p:stCondLst>
                              <p:cond delay="500"/>
                            </p:stCondLst>
                            <p:childTnLst>
                              <p:par>
                                <p:cTn id="80" presetID="42" presetClass="entr" presetSubtype="0" fill="hold" grpId="0" nodeType="after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fade">
                                      <p:cBhvr>
                                        <p:cTn id="82" dur="500"/>
                                        <p:tgtEl>
                                          <p:spTgt spid="10"/>
                                        </p:tgtEl>
                                      </p:cBhvr>
                                    </p:animEffect>
                                    <p:anim calcmode="lin" valueType="num">
                                      <p:cBhvr>
                                        <p:cTn id="83" dur="500" fill="hold"/>
                                        <p:tgtEl>
                                          <p:spTgt spid="10"/>
                                        </p:tgtEl>
                                        <p:attrNameLst>
                                          <p:attrName>ppt_x</p:attrName>
                                        </p:attrNameLst>
                                      </p:cBhvr>
                                      <p:tavLst>
                                        <p:tav tm="0">
                                          <p:val>
                                            <p:strVal val="#ppt_x"/>
                                          </p:val>
                                        </p:tav>
                                        <p:tav tm="100000">
                                          <p:val>
                                            <p:strVal val="#ppt_x"/>
                                          </p:val>
                                        </p:tav>
                                      </p:tavLst>
                                    </p:anim>
                                    <p:anim calcmode="lin" valueType="num">
                                      <p:cBhvr>
                                        <p:cTn id="84"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fade">
                                      <p:cBhvr>
                                        <p:cTn id="89" dur="500"/>
                                        <p:tgtEl>
                                          <p:spTgt spid="12"/>
                                        </p:tgtEl>
                                      </p:cBhvr>
                                    </p:animEffect>
                                    <p:anim calcmode="lin" valueType="num">
                                      <p:cBhvr>
                                        <p:cTn id="90" dur="500" fill="hold"/>
                                        <p:tgtEl>
                                          <p:spTgt spid="12"/>
                                        </p:tgtEl>
                                        <p:attrNameLst>
                                          <p:attrName>ppt_x</p:attrName>
                                        </p:attrNameLst>
                                      </p:cBhvr>
                                      <p:tavLst>
                                        <p:tav tm="0">
                                          <p:val>
                                            <p:strVal val="#ppt_x"/>
                                          </p:val>
                                        </p:tav>
                                        <p:tav tm="100000">
                                          <p:val>
                                            <p:strVal val="#ppt_x"/>
                                          </p:val>
                                        </p:tav>
                                      </p:tavLst>
                                    </p:anim>
                                    <p:anim calcmode="lin" valueType="num">
                                      <p:cBhvr>
                                        <p:cTn id="91"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p:bldP spid="15" grpId="0"/>
      <p:bldP spid="16" grpId="0" animBg="1"/>
      <p:bldP spid="17" grpId="0" animBg="1"/>
      <p:bldP spid="18"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0D333-CDF2-834C-9288-EF55A28DE962}"/>
              </a:ext>
            </a:extLst>
          </p:cNvPr>
          <p:cNvSpPr>
            <a:spLocks noGrp="1"/>
          </p:cNvSpPr>
          <p:nvPr>
            <p:ph type="title"/>
          </p:nvPr>
        </p:nvSpPr>
        <p:spPr/>
        <p:txBody>
          <a:bodyPr/>
          <a:lstStyle/>
          <a:p>
            <a:r>
              <a:rPr lang="en-US" dirty="0"/>
              <a:t>Routing from 6to4 to 6to4</a:t>
            </a:r>
          </a:p>
        </p:txBody>
      </p:sp>
      <p:sp>
        <p:nvSpPr>
          <p:cNvPr id="3" name="Content Placeholder 2">
            <a:extLst>
              <a:ext uri="{FF2B5EF4-FFF2-40B4-BE49-F238E27FC236}">
                <a16:creationId xmlns:a16="http://schemas.microsoft.com/office/drawing/2014/main" id="{37C1B3E3-0AEA-3E4E-A701-706F92476081}"/>
              </a:ext>
            </a:extLst>
          </p:cNvPr>
          <p:cNvSpPr>
            <a:spLocks noGrp="1"/>
          </p:cNvSpPr>
          <p:nvPr>
            <p:ph idx="1"/>
          </p:nvPr>
        </p:nvSpPr>
        <p:spPr/>
        <p:txBody>
          <a:bodyPr/>
          <a:lstStyle/>
          <a:p>
            <a:endParaRPr lang="en-US" dirty="0"/>
          </a:p>
        </p:txBody>
      </p:sp>
      <p:cxnSp>
        <p:nvCxnSpPr>
          <p:cNvPr id="4" name="Straight Connector 3">
            <a:extLst>
              <a:ext uri="{FF2B5EF4-FFF2-40B4-BE49-F238E27FC236}">
                <a16:creationId xmlns:a16="http://schemas.microsoft.com/office/drawing/2014/main" id="{3CB8AD7F-D9E1-7B41-BB57-5A0B4FD634DE}"/>
              </a:ext>
            </a:extLst>
          </p:cNvPr>
          <p:cNvCxnSpPr/>
          <p:nvPr/>
        </p:nvCxnSpPr>
        <p:spPr>
          <a:xfrm>
            <a:off x="2570957" y="5377306"/>
            <a:ext cx="1757017" cy="2120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DA82D21-8500-5B4C-9E2C-64091E87D1C1}"/>
              </a:ext>
            </a:extLst>
          </p:cNvPr>
          <p:cNvCxnSpPr/>
          <p:nvPr/>
        </p:nvCxnSpPr>
        <p:spPr>
          <a:xfrm>
            <a:off x="7671277" y="5350375"/>
            <a:ext cx="1757017" cy="2120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loud 5">
            <a:extLst>
              <a:ext uri="{FF2B5EF4-FFF2-40B4-BE49-F238E27FC236}">
                <a16:creationId xmlns:a16="http://schemas.microsoft.com/office/drawing/2014/main" id="{B94F27A0-8B95-EA4B-BAEA-C98E231C4DF9}"/>
              </a:ext>
            </a:extLst>
          </p:cNvPr>
          <p:cNvSpPr/>
          <p:nvPr/>
        </p:nvSpPr>
        <p:spPr>
          <a:xfrm>
            <a:off x="4109195" y="4418952"/>
            <a:ext cx="3844123" cy="1916709"/>
          </a:xfrm>
          <a:prstGeom prst="cloud">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IPv4</a:t>
            </a:r>
          </a:p>
          <a:p>
            <a:pPr algn="ctr"/>
            <a:r>
              <a:rPr lang="en-US" dirty="0"/>
              <a:t>Internet</a:t>
            </a:r>
          </a:p>
        </p:txBody>
      </p:sp>
      <p:sp>
        <p:nvSpPr>
          <p:cNvPr id="7" name="Rectangle 6">
            <a:extLst>
              <a:ext uri="{FF2B5EF4-FFF2-40B4-BE49-F238E27FC236}">
                <a16:creationId xmlns:a16="http://schemas.microsoft.com/office/drawing/2014/main" id="{6D62DE7E-D760-4D42-8FDD-51B5ED3D5876}"/>
              </a:ext>
            </a:extLst>
          </p:cNvPr>
          <p:cNvSpPr/>
          <p:nvPr/>
        </p:nvSpPr>
        <p:spPr>
          <a:xfrm>
            <a:off x="1553598" y="3058160"/>
            <a:ext cx="3129280" cy="1503680"/>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err="1"/>
              <a:t>Dest</a:t>
            </a:r>
            <a:r>
              <a:rPr lang="en-US" dirty="0"/>
              <a:t>: 16.79.8.0</a:t>
            </a:r>
          </a:p>
        </p:txBody>
      </p:sp>
      <p:pic>
        <p:nvPicPr>
          <p:cNvPr id="8" name="Picture 2" descr="C:\Users\t0ph3r\Documents\CS 4700\assets\black_server.png">
            <a:extLst>
              <a:ext uri="{FF2B5EF4-FFF2-40B4-BE49-F238E27FC236}">
                <a16:creationId xmlns:a16="http://schemas.microsoft.com/office/drawing/2014/main" id="{58A5CC9A-5ECD-EB46-B203-1B32CA321B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814" y="4979342"/>
            <a:ext cx="795927" cy="7959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0ph3r\Documents\CS 4700\assets\black_server.png">
            <a:extLst>
              <a:ext uri="{FF2B5EF4-FFF2-40B4-BE49-F238E27FC236}">
                <a16:creationId xmlns:a16="http://schemas.microsoft.com/office/drawing/2014/main" id="{46D61DA6-C350-2E4A-81BC-8A6388FAE7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4983" y="4979341"/>
            <a:ext cx="795927" cy="79592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1369C5A-2E9F-EB41-8A20-845565B55139}"/>
              </a:ext>
            </a:extLst>
          </p:cNvPr>
          <p:cNvSpPr txBox="1"/>
          <p:nvPr/>
        </p:nvSpPr>
        <p:spPr>
          <a:xfrm>
            <a:off x="1477755" y="5822160"/>
            <a:ext cx="2813591" cy="646331"/>
          </a:xfrm>
          <a:prstGeom prst="rect">
            <a:avLst/>
          </a:prstGeom>
          <a:noFill/>
        </p:spPr>
        <p:txBody>
          <a:bodyPr wrap="none" rtlCol="0">
            <a:spAutoFit/>
          </a:bodyPr>
          <a:lstStyle/>
          <a:p>
            <a:r>
              <a:rPr lang="en-US" dirty="0"/>
              <a:t>IPv4 – 207.46.192.0</a:t>
            </a:r>
          </a:p>
          <a:p>
            <a:r>
              <a:rPr lang="en-US" dirty="0"/>
              <a:t>IPv6 – 2002:CF2E:C000::</a:t>
            </a:r>
          </a:p>
        </p:txBody>
      </p:sp>
      <p:sp>
        <p:nvSpPr>
          <p:cNvPr id="11" name="TextBox 10">
            <a:extLst>
              <a:ext uri="{FF2B5EF4-FFF2-40B4-BE49-F238E27FC236}">
                <a16:creationId xmlns:a16="http://schemas.microsoft.com/office/drawing/2014/main" id="{70A86166-B2BE-104C-9AB8-2F0DE45CCBFB}"/>
              </a:ext>
            </a:extLst>
          </p:cNvPr>
          <p:cNvSpPr txBox="1"/>
          <p:nvPr/>
        </p:nvSpPr>
        <p:spPr>
          <a:xfrm>
            <a:off x="7845848" y="5775268"/>
            <a:ext cx="2710999" cy="646331"/>
          </a:xfrm>
          <a:prstGeom prst="rect">
            <a:avLst/>
          </a:prstGeom>
          <a:noFill/>
        </p:spPr>
        <p:txBody>
          <a:bodyPr wrap="none" rtlCol="0">
            <a:spAutoFit/>
          </a:bodyPr>
          <a:lstStyle/>
          <a:p>
            <a:r>
              <a:rPr lang="en-US" dirty="0"/>
              <a:t>IPv4 – 16.79.8.0</a:t>
            </a:r>
          </a:p>
          <a:p>
            <a:r>
              <a:rPr lang="en-US" dirty="0"/>
              <a:t>IPv6 – 2002:104F:0800::</a:t>
            </a:r>
          </a:p>
        </p:txBody>
      </p:sp>
      <p:sp>
        <p:nvSpPr>
          <p:cNvPr id="12" name="Rectangle 11">
            <a:extLst>
              <a:ext uri="{FF2B5EF4-FFF2-40B4-BE49-F238E27FC236}">
                <a16:creationId xmlns:a16="http://schemas.microsoft.com/office/drawing/2014/main" id="{6C80904A-F8CD-8F44-AFDA-DBEBA387EB0F}"/>
              </a:ext>
            </a:extLst>
          </p:cNvPr>
          <p:cNvSpPr/>
          <p:nvPr/>
        </p:nvSpPr>
        <p:spPr>
          <a:xfrm>
            <a:off x="1723261" y="3210560"/>
            <a:ext cx="2756417" cy="690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Dest</a:t>
            </a:r>
            <a:r>
              <a:rPr lang="en-US" dirty="0"/>
              <a:t>: 2002:104F:0800::</a:t>
            </a:r>
          </a:p>
        </p:txBody>
      </p:sp>
      <p:sp>
        <p:nvSpPr>
          <p:cNvPr id="13" name="Up Arrow 12">
            <a:extLst>
              <a:ext uri="{FF2B5EF4-FFF2-40B4-BE49-F238E27FC236}">
                <a16:creationId xmlns:a16="http://schemas.microsoft.com/office/drawing/2014/main" id="{C3AE3BE5-0AAE-CD4B-A342-A4EC4C1C1CA8}"/>
              </a:ext>
            </a:extLst>
          </p:cNvPr>
          <p:cNvSpPr/>
          <p:nvPr/>
        </p:nvSpPr>
        <p:spPr>
          <a:xfrm rot="10800000">
            <a:off x="3223388" y="3700906"/>
            <a:ext cx="452157" cy="393574"/>
          </a:xfrm>
          <a:prstGeom prst="upArrow">
            <a:avLst/>
          </a:prstGeom>
          <a:solidFill>
            <a:schemeClr val="accent2"/>
          </a:solidFill>
          <a:ln w="38100">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Content Placeholder 3">
            <a:extLst>
              <a:ext uri="{FF2B5EF4-FFF2-40B4-BE49-F238E27FC236}">
                <a16:creationId xmlns:a16="http://schemas.microsoft.com/office/drawing/2014/main" id="{1A0CC1F5-B14C-2449-9B0A-6D6EC32BA05F}"/>
              </a:ext>
            </a:extLst>
          </p:cNvPr>
          <p:cNvSpPr txBox="1">
            <a:spLocks/>
          </p:cNvSpPr>
          <p:nvPr/>
        </p:nvSpPr>
        <p:spPr>
          <a:xfrm>
            <a:off x="838200" y="1797840"/>
            <a:ext cx="11115261" cy="1143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How does a host using 6to4 send a packet to another host using 6to4?</a:t>
            </a:r>
            <a:endParaRPr lang="en-US" dirty="0"/>
          </a:p>
        </p:txBody>
      </p:sp>
    </p:spTree>
    <p:extLst>
      <p:ext uri="{BB962C8B-B14F-4D97-AF65-F5344CB8AC3E}">
        <p14:creationId xmlns:p14="http://schemas.microsoft.com/office/powerpoint/2010/main" val="80361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1"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1"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par>
                          <p:cTn id="23" fill="hold">
                            <p:stCondLst>
                              <p:cond delay="500"/>
                            </p:stCondLst>
                            <p:childTnLst>
                              <p:par>
                                <p:cTn id="24" presetID="37" presetClass="path" presetSubtype="0" accel="50000" decel="50000" fill="hold" grpId="0" nodeType="afterEffect">
                                  <p:stCondLst>
                                    <p:cond delay="0"/>
                                  </p:stCondLst>
                                  <p:childTnLst>
                                    <p:animMotion origin="layout" path="M -3.61111E-6 -0.00278 L 0.16806 0.13541 C 0.20348 0.1669 0.25625 0.18449 0.31111 0.18449 C 0.37379 0.18449 0.42396 0.1669 0.45938 0.13541 L 0.62778 -0.00278 " pathEditMode="relative" rAng="0" ptsTypes="FffFF">
                                      <p:cBhvr>
                                        <p:cTn id="25" dur="1250" fill="hold"/>
                                        <p:tgtEl>
                                          <p:spTgt spid="7"/>
                                        </p:tgtEl>
                                        <p:attrNameLst>
                                          <p:attrName>ppt_x</p:attrName>
                                          <p:attrName>ppt_y</p:attrName>
                                        </p:attrNameLst>
                                      </p:cBhvr>
                                      <p:rCtr x="31389" y="9352"/>
                                    </p:animMotion>
                                  </p:childTnLst>
                                </p:cTn>
                              </p:par>
                              <p:par>
                                <p:cTn id="26" presetID="37" presetClass="path" presetSubtype="0" accel="50000" decel="50000" fill="hold" grpId="0" nodeType="withEffect">
                                  <p:stCondLst>
                                    <p:cond delay="0"/>
                                  </p:stCondLst>
                                  <p:childTnLst>
                                    <p:animMotion origin="layout" path="M 2.5E-6 -0.00278 L 0.16805 0.13542 C 0.20347 0.1669 0.25625 0.18449 0.31111 0.18449 C 0.37378 0.18449 0.42396 0.1669 0.45937 0.13542 L 0.62778 -0.00278 " pathEditMode="relative" rAng="0" ptsTypes="FffFF">
                                      <p:cBhvr>
                                        <p:cTn id="27" dur="1250" fill="hold"/>
                                        <p:tgtEl>
                                          <p:spTgt spid="12"/>
                                        </p:tgtEl>
                                        <p:attrNameLst>
                                          <p:attrName>ppt_x</p:attrName>
                                          <p:attrName>ppt_y</p:attrName>
                                        </p:attrNameLst>
                                      </p:cBhvr>
                                      <p:rCtr x="31389" y="9352"/>
                                    </p:animMotion>
                                  </p:childTnLst>
                                </p:cTn>
                              </p:par>
                            </p:childTnLst>
                          </p:cTn>
                        </p:par>
                      </p:childTnLst>
                    </p:cTn>
                  </p:par>
                  <p:par>
                    <p:cTn id="28" fill="hold">
                      <p:stCondLst>
                        <p:cond delay="indefinite"/>
                      </p:stCondLst>
                      <p:childTnLst>
                        <p:par>
                          <p:cTn id="29" fill="hold">
                            <p:stCondLst>
                              <p:cond delay="0"/>
                            </p:stCondLst>
                            <p:childTnLst>
                              <p:par>
                                <p:cTn id="30" presetID="16" presetClass="exit" presetSubtype="21" fill="hold" grpId="2" nodeType="clickEffect">
                                  <p:stCondLst>
                                    <p:cond delay="0"/>
                                  </p:stCondLst>
                                  <p:childTnLst>
                                    <p:animEffect transition="out" filter="barn(inVertical)">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12" grpId="0" animBg="1"/>
      <p:bldP spid="12" grpId="1" animBg="1"/>
      <p:bldP spid="13" grpId="0" animBg="1"/>
      <p:bldP spid="13"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5F63C-C6AE-E742-93B1-19AE6B2AC5FD}"/>
              </a:ext>
            </a:extLst>
          </p:cNvPr>
          <p:cNvSpPr>
            <a:spLocks noGrp="1"/>
          </p:cNvSpPr>
          <p:nvPr>
            <p:ph type="title"/>
          </p:nvPr>
        </p:nvSpPr>
        <p:spPr/>
        <p:txBody>
          <a:bodyPr/>
          <a:lstStyle/>
          <a:p>
            <a:r>
              <a:rPr lang="en-US" dirty="0"/>
              <a:t>Routing from 6to4 to Native IPv6</a:t>
            </a:r>
          </a:p>
        </p:txBody>
      </p:sp>
      <p:sp>
        <p:nvSpPr>
          <p:cNvPr id="3" name="Content Placeholder 2">
            <a:extLst>
              <a:ext uri="{FF2B5EF4-FFF2-40B4-BE49-F238E27FC236}">
                <a16:creationId xmlns:a16="http://schemas.microsoft.com/office/drawing/2014/main" id="{42ED3D80-F908-7F43-9ABF-414A4849588D}"/>
              </a:ext>
            </a:extLst>
          </p:cNvPr>
          <p:cNvSpPr>
            <a:spLocks noGrp="1"/>
          </p:cNvSpPr>
          <p:nvPr>
            <p:ph idx="1"/>
          </p:nvPr>
        </p:nvSpPr>
        <p:spPr/>
        <p:txBody>
          <a:bodyPr/>
          <a:lstStyle/>
          <a:p>
            <a:endParaRPr lang="en-US"/>
          </a:p>
        </p:txBody>
      </p:sp>
      <p:cxnSp>
        <p:nvCxnSpPr>
          <p:cNvPr id="4" name="Straight Connector 3">
            <a:extLst>
              <a:ext uri="{FF2B5EF4-FFF2-40B4-BE49-F238E27FC236}">
                <a16:creationId xmlns:a16="http://schemas.microsoft.com/office/drawing/2014/main" id="{DA9C799B-D1A4-A440-8CFA-3E565E0EAAAC}"/>
              </a:ext>
            </a:extLst>
          </p:cNvPr>
          <p:cNvCxnSpPr/>
          <p:nvPr/>
        </p:nvCxnSpPr>
        <p:spPr>
          <a:xfrm>
            <a:off x="2537348" y="3611677"/>
            <a:ext cx="1757017" cy="2120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2BA685E-DEA3-C347-9048-40C1A1E91595}"/>
              </a:ext>
            </a:extLst>
          </p:cNvPr>
          <p:cNvCxnSpPr/>
          <p:nvPr/>
        </p:nvCxnSpPr>
        <p:spPr>
          <a:xfrm>
            <a:off x="8592708" y="5512113"/>
            <a:ext cx="995682" cy="41916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27B286E-B225-B345-9CAB-AD76CE8A4D98}"/>
              </a:ext>
            </a:extLst>
          </p:cNvPr>
          <p:cNvCxnSpPr/>
          <p:nvPr/>
        </p:nvCxnSpPr>
        <p:spPr>
          <a:xfrm>
            <a:off x="6014659" y="3883447"/>
            <a:ext cx="1379738" cy="65012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0F3F531-2526-3D4B-BB8F-F9735AF37773}"/>
              </a:ext>
            </a:extLst>
          </p:cNvPr>
          <p:cNvSpPr txBox="1"/>
          <p:nvPr/>
        </p:nvSpPr>
        <p:spPr>
          <a:xfrm>
            <a:off x="7095156" y="3581195"/>
            <a:ext cx="2121093" cy="646331"/>
          </a:xfrm>
          <a:prstGeom prst="rect">
            <a:avLst/>
          </a:prstGeom>
          <a:noFill/>
        </p:spPr>
        <p:txBody>
          <a:bodyPr wrap="none" rtlCol="0">
            <a:spAutoFit/>
          </a:bodyPr>
          <a:lstStyle/>
          <a:p>
            <a:r>
              <a:rPr lang="en-US" dirty="0"/>
              <a:t>IPv4 – 192.88.99.1</a:t>
            </a:r>
          </a:p>
          <a:p>
            <a:r>
              <a:rPr lang="en-US" dirty="0"/>
              <a:t>IPv6 – 2002:: /16</a:t>
            </a:r>
          </a:p>
        </p:txBody>
      </p:sp>
      <p:sp>
        <p:nvSpPr>
          <p:cNvPr id="8" name="Cloud 7">
            <a:extLst>
              <a:ext uri="{FF2B5EF4-FFF2-40B4-BE49-F238E27FC236}">
                <a16:creationId xmlns:a16="http://schemas.microsoft.com/office/drawing/2014/main" id="{C5594D12-EB4E-C24A-ABD7-4EFD28AF958E}"/>
              </a:ext>
            </a:extLst>
          </p:cNvPr>
          <p:cNvSpPr/>
          <p:nvPr/>
        </p:nvSpPr>
        <p:spPr>
          <a:xfrm>
            <a:off x="3415857" y="2600458"/>
            <a:ext cx="3286403" cy="1638626"/>
          </a:xfrm>
          <a:prstGeom prst="cloud">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IPv4</a:t>
            </a:r>
          </a:p>
          <a:p>
            <a:pPr algn="ctr"/>
            <a:r>
              <a:rPr lang="en-US" dirty="0"/>
              <a:t>Internet</a:t>
            </a:r>
          </a:p>
        </p:txBody>
      </p:sp>
      <p:sp>
        <p:nvSpPr>
          <p:cNvPr id="9" name="Cloud 8">
            <a:extLst>
              <a:ext uri="{FF2B5EF4-FFF2-40B4-BE49-F238E27FC236}">
                <a16:creationId xmlns:a16="http://schemas.microsoft.com/office/drawing/2014/main" id="{90A82BDC-00E5-1246-99E0-0F5AB96F26DA}"/>
              </a:ext>
            </a:extLst>
          </p:cNvPr>
          <p:cNvSpPr/>
          <p:nvPr/>
        </p:nvSpPr>
        <p:spPr>
          <a:xfrm>
            <a:off x="6512500" y="4227526"/>
            <a:ext cx="3286403" cy="1638626"/>
          </a:xfrm>
          <a:prstGeom prst="cloud">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IPv6</a:t>
            </a:r>
          </a:p>
          <a:p>
            <a:pPr algn="ctr"/>
            <a:r>
              <a:rPr lang="en-US" dirty="0"/>
              <a:t>Internet</a:t>
            </a:r>
          </a:p>
        </p:txBody>
      </p:sp>
      <p:pic>
        <p:nvPicPr>
          <p:cNvPr id="10" name="Picture 2" descr="C:\Users\t0ph3r\Documents\CS 4700\assets\Router.png">
            <a:extLst>
              <a:ext uri="{FF2B5EF4-FFF2-40B4-BE49-F238E27FC236}">
                <a16:creationId xmlns:a16="http://schemas.microsoft.com/office/drawing/2014/main" id="{C75781D3-D78B-0849-B0A6-74D245436E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788" y="3914358"/>
            <a:ext cx="983368" cy="5798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1A261FA-D8AA-B442-AA8F-1008F53CAE5E}"/>
              </a:ext>
            </a:extLst>
          </p:cNvPr>
          <p:cNvSpPr/>
          <p:nvPr/>
        </p:nvSpPr>
        <p:spPr>
          <a:xfrm>
            <a:off x="2233149" y="1546531"/>
            <a:ext cx="3129280" cy="1503680"/>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err="1"/>
              <a:t>Dest</a:t>
            </a:r>
            <a:r>
              <a:rPr lang="en-US" dirty="0"/>
              <a:t>: 192. 88.99.1</a:t>
            </a:r>
          </a:p>
        </p:txBody>
      </p:sp>
      <p:pic>
        <p:nvPicPr>
          <p:cNvPr id="12" name="Picture 2" descr="C:\Users\t0ph3r\Documents\CS 4700\assets\black_server.png">
            <a:extLst>
              <a:ext uri="{FF2B5EF4-FFF2-40B4-BE49-F238E27FC236}">
                <a16:creationId xmlns:a16="http://schemas.microsoft.com/office/drawing/2014/main" id="{0A19854C-6114-BC4B-ADB0-F46564FAD1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486" y="3183232"/>
            <a:ext cx="795927" cy="79592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t0ph3r\Documents\CS 4700\assets\black_server.png">
            <a:extLst>
              <a:ext uri="{FF2B5EF4-FFF2-40B4-BE49-F238E27FC236}">
                <a16:creationId xmlns:a16="http://schemas.microsoft.com/office/drawing/2014/main" id="{6B86A26D-FF34-894B-9C7D-175EDDD82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9325" y="5533318"/>
            <a:ext cx="795927" cy="79592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E084D3B-6947-604C-B186-DC159E8D95A8}"/>
              </a:ext>
            </a:extLst>
          </p:cNvPr>
          <p:cNvSpPr txBox="1"/>
          <p:nvPr/>
        </p:nvSpPr>
        <p:spPr>
          <a:xfrm>
            <a:off x="1567427" y="4026050"/>
            <a:ext cx="2813591" cy="646331"/>
          </a:xfrm>
          <a:prstGeom prst="rect">
            <a:avLst/>
          </a:prstGeom>
          <a:noFill/>
        </p:spPr>
        <p:txBody>
          <a:bodyPr wrap="none" rtlCol="0">
            <a:spAutoFit/>
          </a:bodyPr>
          <a:lstStyle/>
          <a:p>
            <a:r>
              <a:rPr lang="en-US" dirty="0"/>
              <a:t>IPv4 – 207.46.192.0</a:t>
            </a:r>
          </a:p>
          <a:p>
            <a:r>
              <a:rPr lang="en-US" dirty="0"/>
              <a:t>IPv6 – 2002:CF2E:C000::</a:t>
            </a:r>
          </a:p>
        </p:txBody>
      </p:sp>
      <p:sp>
        <p:nvSpPr>
          <p:cNvPr id="15" name="TextBox 14">
            <a:extLst>
              <a:ext uri="{FF2B5EF4-FFF2-40B4-BE49-F238E27FC236}">
                <a16:creationId xmlns:a16="http://schemas.microsoft.com/office/drawing/2014/main" id="{21D60B7D-2BE6-E941-B70B-7F8550646DA7}"/>
              </a:ext>
            </a:extLst>
          </p:cNvPr>
          <p:cNvSpPr txBox="1"/>
          <p:nvPr/>
        </p:nvSpPr>
        <p:spPr>
          <a:xfrm>
            <a:off x="8066418" y="6329246"/>
            <a:ext cx="2505814" cy="369332"/>
          </a:xfrm>
          <a:prstGeom prst="rect">
            <a:avLst/>
          </a:prstGeom>
          <a:noFill/>
        </p:spPr>
        <p:txBody>
          <a:bodyPr wrap="none" rtlCol="0">
            <a:spAutoFit/>
          </a:bodyPr>
          <a:lstStyle/>
          <a:p>
            <a:r>
              <a:rPr lang="en-US" dirty="0"/>
              <a:t>IPv6 – 1893:92:13:99::</a:t>
            </a:r>
          </a:p>
        </p:txBody>
      </p:sp>
      <p:sp>
        <p:nvSpPr>
          <p:cNvPr id="16" name="Rectangle 15">
            <a:extLst>
              <a:ext uri="{FF2B5EF4-FFF2-40B4-BE49-F238E27FC236}">
                <a16:creationId xmlns:a16="http://schemas.microsoft.com/office/drawing/2014/main" id="{F9754A47-2A56-BE4F-AE9F-54C3A9705937}"/>
              </a:ext>
            </a:extLst>
          </p:cNvPr>
          <p:cNvSpPr/>
          <p:nvPr/>
        </p:nvSpPr>
        <p:spPr>
          <a:xfrm>
            <a:off x="2402812" y="1698931"/>
            <a:ext cx="2756417" cy="690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Dest</a:t>
            </a:r>
            <a:r>
              <a:rPr lang="en-US" dirty="0"/>
              <a:t>: 1893:92:13:99::</a:t>
            </a:r>
          </a:p>
        </p:txBody>
      </p:sp>
      <p:grpSp>
        <p:nvGrpSpPr>
          <p:cNvPr id="17" name="Group 16">
            <a:extLst>
              <a:ext uri="{FF2B5EF4-FFF2-40B4-BE49-F238E27FC236}">
                <a16:creationId xmlns:a16="http://schemas.microsoft.com/office/drawing/2014/main" id="{ACE0C55F-1DF5-7D45-957F-A43073F37340}"/>
              </a:ext>
            </a:extLst>
          </p:cNvPr>
          <p:cNvGrpSpPr/>
          <p:nvPr/>
        </p:nvGrpSpPr>
        <p:grpSpPr>
          <a:xfrm flipH="1">
            <a:off x="5867433" y="998414"/>
            <a:ext cx="3053928" cy="1279113"/>
            <a:chOff x="1219204" y="4876795"/>
            <a:chExt cx="5181603" cy="5368681"/>
          </a:xfrm>
        </p:grpSpPr>
        <p:sp>
          <p:nvSpPr>
            <p:cNvPr id="18" name="Rectangular Callout 17">
              <a:extLst>
                <a:ext uri="{FF2B5EF4-FFF2-40B4-BE49-F238E27FC236}">
                  <a16:creationId xmlns:a16="http://schemas.microsoft.com/office/drawing/2014/main" id="{F04B9493-8B16-3745-AA74-573B13A7EF91}"/>
                </a:ext>
              </a:extLst>
            </p:cNvPr>
            <p:cNvSpPr/>
            <p:nvPr/>
          </p:nvSpPr>
          <p:spPr>
            <a:xfrm>
              <a:off x="1219206" y="4876795"/>
              <a:ext cx="5181601" cy="5368681"/>
            </a:xfrm>
            <a:prstGeom prst="wedgeRectCallout">
              <a:avLst>
                <a:gd name="adj1" fmla="val 84675"/>
                <a:gd name="adj2" fmla="val 80463"/>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9" name="TextBox 18">
              <a:extLst>
                <a:ext uri="{FF2B5EF4-FFF2-40B4-BE49-F238E27FC236}">
                  <a16:creationId xmlns:a16="http://schemas.microsoft.com/office/drawing/2014/main" id="{F8446361-82A5-B442-BADE-0D8AD18DCD4A}"/>
                </a:ext>
              </a:extLst>
            </p:cNvPr>
            <p:cNvSpPr txBox="1"/>
            <p:nvPr/>
          </p:nvSpPr>
          <p:spPr>
            <a:xfrm>
              <a:off x="1219204" y="4876799"/>
              <a:ext cx="5181602" cy="465285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kern="0" noProof="0" dirty="0">
                  <a:solidFill>
                    <a:sysClr val="window" lastClr="FFFFFF"/>
                  </a:solidFill>
                </a:rPr>
                <a:t>Special, </a:t>
              </a:r>
              <a:r>
                <a:rPr lang="en-US" sz="2400" kern="0" noProof="0" dirty="0" err="1">
                  <a:solidFill>
                    <a:sysClr val="window" lastClr="FFFFFF"/>
                  </a:solidFill>
                </a:rPr>
                <a:t>anycasted</a:t>
              </a:r>
              <a:r>
                <a:rPr lang="en-US" sz="2400" kern="0" noProof="0" dirty="0">
                  <a:solidFill>
                    <a:sysClr val="window" lastClr="FFFFFF"/>
                  </a:solidFill>
                </a:rPr>
                <a:t> IPv4 address for</a:t>
              </a:r>
            </a:p>
            <a:p>
              <a:pPr marL="0" marR="0" lvl="0" indent="0" algn="ctr" defTabSz="914400" eaLnBrk="1" fontAlgn="auto" latinLnBrk="0" hangingPunct="1">
                <a:lnSpc>
                  <a:spcPct val="100000"/>
                </a:lnSpc>
                <a:spcBef>
                  <a:spcPts val="0"/>
                </a:spcBef>
                <a:spcAft>
                  <a:spcPts val="0"/>
                </a:spcAft>
                <a:buClrTx/>
                <a:buSzTx/>
                <a:buFontTx/>
                <a:buNone/>
                <a:tabLst/>
                <a:defRPr/>
              </a:pPr>
              <a:r>
                <a:rPr lang="en-US" sz="2400" kern="0" dirty="0">
                  <a:solidFill>
                    <a:sysClr val="window" lastClr="FFFFFF"/>
                  </a:solidFill>
                </a:rPr>
                <a:t>6to4 Relay Routers</a:t>
              </a:r>
              <a:r>
                <a:rPr lang="en-US" sz="2400" kern="0" noProof="0" dirty="0">
                  <a:solidFill>
                    <a:sysClr val="window" lastClr="FFFFFF"/>
                  </a:solidFill>
                </a:rPr>
                <a:t> </a:t>
              </a:r>
              <a:endParaRPr kumimoji="0" lang="en-US" sz="2400" b="0" i="0" u="none" strike="noStrike" kern="0" cap="none" spc="0" normalizeH="0" baseline="0" noProof="0" dirty="0">
                <a:ln>
                  <a:noFill/>
                </a:ln>
                <a:solidFill>
                  <a:sysClr val="window" lastClr="FFFFFF"/>
                </a:solidFill>
                <a:effectLst/>
                <a:uLnTx/>
                <a:uFillTx/>
              </a:endParaRPr>
            </a:p>
          </p:txBody>
        </p:sp>
      </p:grpSp>
      <p:grpSp>
        <p:nvGrpSpPr>
          <p:cNvPr id="20" name="Group 19">
            <a:extLst>
              <a:ext uri="{FF2B5EF4-FFF2-40B4-BE49-F238E27FC236}">
                <a16:creationId xmlns:a16="http://schemas.microsoft.com/office/drawing/2014/main" id="{387738E6-E202-2043-847E-7B75C4235B3F}"/>
              </a:ext>
            </a:extLst>
          </p:cNvPr>
          <p:cNvGrpSpPr/>
          <p:nvPr/>
        </p:nvGrpSpPr>
        <p:grpSpPr>
          <a:xfrm flipH="1">
            <a:off x="3915317" y="4872556"/>
            <a:ext cx="2099342" cy="1279113"/>
            <a:chOff x="1219204" y="4876795"/>
            <a:chExt cx="5181603" cy="5368681"/>
          </a:xfrm>
        </p:grpSpPr>
        <p:sp>
          <p:nvSpPr>
            <p:cNvPr id="21" name="Rectangular Callout 20">
              <a:extLst>
                <a:ext uri="{FF2B5EF4-FFF2-40B4-BE49-F238E27FC236}">
                  <a16:creationId xmlns:a16="http://schemas.microsoft.com/office/drawing/2014/main" id="{7B70FE52-0FDE-E347-A8DB-047A6A80DF56}"/>
                </a:ext>
              </a:extLst>
            </p:cNvPr>
            <p:cNvSpPr/>
            <p:nvPr/>
          </p:nvSpPr>
          <p:spPr>
            <a:xfrm>
              <a:off x="1219206" y="4876795"/>
              <a:ext cx="5181601" cy="5368681"/>
            </a:xfrm>
            <a:prstGeom prst="wedgeRectCallout">
              <a:avLst>
                <a:gd name="adj1" fmla="val -60029"/>
                <a:gd name="adj2" fmla="val -87929"/>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2" name="TextBox 21">
              <a:extLst>
                <a:ext uri="{FF2B5EF4-FFF2-40B4-BE49-F238E27FC236}">
                  <a16:creationId xmlns:a16="http://schemas.microsoft.com/office/drawing/2014/main" id="{FEF458F0-5C94-2148-91C2-D6AC28FC98EB}"/>
                </a:ext>
              </a:extLst>
            </p:cNvPr>
            <p:cNvSpPr txBox="1"/>
            <p:nvPr/>
          </p:nvSpPr>
          <p:spPr>
            <a:xfrm>
              <a:off x="1219204" y="4876799"/>
              <a:ext cx="5181601" cy="348785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kern="0" noProof="0" dirty="0">
                  <a:solidFill>
                    <a:sysClr val="window" lastClr="FFFFFF"/>
                  </a:solidFill>
                </a:rPr>
                <a:t>Many ISPs provide 6to4 relay routers</a:t>
              </a:r>
              <a:endParaRPr kumimoji="0" lang="en-US" sz="2400" b="0" i="0" u="none" strike="noStrike" kern="0" cap="none" spc="0" normalizeH="0" baseline="0" noProof="0" dirty="0">
                <a:ln>
                  <a:noFill/>
                </a:ln>
                <a:solidFill>
                  <a:sysClr val="window" lastClr="FFFFFF"/>
                </a:solidFill>
                <a:effectLst/>
                <a:uLnTx/>
                <a:uFillTx/>
              </a:endParaRPr>
            </a:p>
          </p:txBody>
        </p:sp>
      </p:grpSp>
    </p:spTree>
    <p:extLst>
      <p:ext uri="{BB962C8B-B14F-4D97-AF65-F5344CB8AC3E}">
        <p14:creationId xmlns:p14="http://schemas.microsoft.com/office/powerpoint/2010/main" val="486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par>
                          <p:cTn id="14" fill="hold">
                            <p:stCondLst>
                              <p:cond delay="500"/>
                            </p:stCondLst>
                            <p:childTnLst>
                              <p:par>
                                <p:cTn id="15" presetID="42" presetClass="entr" presetSubtype="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anim calcmode="lin" valueType="num">
                                      <p:cBhvr>
                                        <p:cTn id="18" dur="500" fill="hold"/>
                                        <p:tgtEl>
                                          <p:spTgt spid="17"/>
                                        </p:tgtEl>
                                        <p:attrNameLst>
                                          <p:attrName>ppt_x</p:attrName>
                                        </p:attrNameLst>
                                      </p:cBhvr>
                                      <p:tavLst>
                                        <p:tav tm="0">
                                          <p:val>
                                            <p:strVal val="#ppt_x"/>
                                          </p:val>
                                        </p:tav>
                                        <p:tav tm="100000">
                                          <p:val>
                                            <p:strVal val="#ppt_x"/>
                                          </p:val>
                                        </p:tav>
                                      </p:tavLst>
                                    </p:anim>
                                    <p:anim calcmode="lin" valueType="num">
                                      <p:cBhvr>
                                        <p:cTn id="1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17"/>
                                        </p:tgtEl>
                                      </p:cBhvr>
                                    </p:animEffect>
                                    <p:set>
                                      <p:cBhvr>
                                        <p:cTn id="24" dur="1" fill="hold">
                                          <p:stCondLst>
                                            <p:cond delay="499"/>
                                          </p:stCondLst>
                                        </p:cTn>
                                        <p:tgtEl>
                                          <p:spTgt spid="17"/>
                                        </p:tgtEl>
                                        <p:attrNameLst>
                                          <p:attrName>style.visibility</p:attrName>
                                        </p:attrNameLst>
                                      </p:cBhvr>
                                      <p:to>
                                        <p:strVal val="hidden"/>
                                      </p:to>
                                    </p:set>
                                  </p:childTnLst>
                                </p:cTn>
                              </p:par>
                            </p:childTnLst>
                          </p:cTn>
                        </p:par>
                        <p:par>
                          <p:cTn id="25" fill="hold">
                            <p:stCondLst>
                              <p:cond delay="500"/>
                            </p:stCondLst>
                            <p:childTnLst>
                              <p:par>
                                <p:cTn id="26" presetID="42" presetClass="entr" presetSubtype="0"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anim calcmode="lin" valueType="num">
                                      <p:cBhvr>
                                        <p:cTn id="29" dur="500" fill="hold"/>
                                        <p:tgtEl>
                                          <p:spTgt spid="20"/>
                                        </p:tgtEl>
                                        <p:attrNameLst>
                                          <p:attrName>ppt_x</p:attrName>
                                        </p:attrNameLst>
                                      </p:cBhvr>
                                      <p:tavLst>
                                        <p:tav tm="0">
                                          <p:val>
                                            <p:strVal val="#ppt_x"/>
                                          </p:val>
                                        </p:tav>
                                        <p:tav tm="100000">
                                          <p:val>
                                            <p:strVal val="#ppt_x"/>
                                          </p:val>
                                        </p:tav>
                                      </p:tavLst>
                                    </p:anim>
                                    <p:anim calcmode="lin" valueType="num">
                                      <p:cBhvr>
                                        <p:cTn id="30"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1" nodeType="clickEffect">
                                  <p:stCondLst>
                                    <p:cond delay="0"/>
                                  </p:stCondLst>
                                  <p:childTnLst>
                                    <p:animMotion origin="layout" path="M 2.77778E-6 5.55112E-17 L 0.22343 0.21736 " pathEditMode="relative" rAng="0" ptsTypes="AA">
                                      <p:cBhvr>
                                        <p:cTn id="34" dur="1000" fill="hold"/>
                                        <p:tgtEl>
                                          <p:spTgt spid="16"/>
                                        </p:tgtEl>
                                        <p:attrNameLst>
                                          <p:attrName>ppt_x</p:attrName>
                                          <p:attrName>ppt_y</p:attrName>
                                        </p:attrNameLst>
                                      </p:cBhvr>
                                      <p:rCtr x="11163" y="10856"/>
                                    </p:animMotion>
                                  </p:childTnLst>
                                </p:cTn>
                              </p:par>
                              <p:par>
                                <p:cTn id="35" presetID="42" presetClass="path" presetSubtype="0" accel="50000" decel="50000" fill="hold" grpId="2" nodeType="withEffect">
                                  <p:stCondLst>
                                    <p:cond delay="0"/>
                                  </p:stCondLst>
                                  <p:childTnLst>
                                    <p:animMotion origin="layout" path="M 3.05556E-6 2.96296E-6 L 0.22222 0.22037 " pathEditMode="relative" rAng="0" ptsTypes="AA">
                                      <p:cBhvr>
                                        <p:cTn id="36" dur="1000" fill="hold"/>
                                        <p:tgtEl>
                                          <p:spTgt spid="11"/>
                                        </p:tgtEl>
                                        <p:attrNameLst>
                                          <p:attrName>ppt_x</p:attrName>
                                          <p:attrName>ppt_y</p:attrName>
                                        </p:attrNameLst>
                                      </p:cBhvr>
                                      <p:rCtr x="11111" y="11019"/>
                                    </p:animMotion>
                                  </p:childTnLst>
                                </p:cTn>
                              </p:par>
                            </p:childTnLst>
                          </p:cTn>
                        </p:par>
                      </p:childTnLst>
                    </p:cTn>
                  </p:par>
                  <p:par>
                    <p:cTn id="37" fill="hold">
                      <p:stCondLst>
                        <p:cond delay="indefinite"/>
                      </p:stCondLst>
                      <p:childTnLst>
                        <p:par>
                          <p:cTn id="38" fill="hold">
                            <p:stCondLst>
                              <p:cond delay="0"/>
                            </p:stCondLst>
                            <p:childTnLst>
                              <p:par>
                                <p:cTn id="39" presetID="16" presetClass="exit" presetSubtype="21" fill="hold" grpId="1" nodeType="clickEffect">
                                  <p:stCondLst>
                                    <p:cond delay="0"/>
                                  </p:stCondLst>
                                  <p:childTnLst>
                                    <p:animEffect transition="out" filter="barn(inVertical)">
                                      <p:cBhvr>
                                        <p:cTn id="40" dur="500"/>
                                        <p:tgtEl>
                                          <p:spTgt spid="11"/>
                                        </p:tgtEl>
                                      </p:cBhvr>
                                    </p:animEffect>
                                    <p:set>
                                      <p:cBhvr>
                                        <p:cTn id="41" dur="1" fill="hold">
                                          <p:stCondLst>
                                            <p:cond delay="499"/>
                                          </p:stCondLst>
                                        </p:cTn>
                                        <p:tgtEl>
                                          <p:spTgt spid="11"/>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42" presetClass="path" presetSubtype="0" accel="50000" decel="50000" fill="hold" grpId="2" nodeType="clickEffect">
                                  <p:stCondLst>
                                    <p:cond delay="0"/>
                                  </p:stCondLst>
                                  <p:childTnLst>
                                    <p:animMotion origin="layout" path="M 0.22344 0.21736 L 0.55347 0.43334 " pathEditMode="relative" rAng="0" ptsTypes="AA">
                                      <p:cBhvr>
                                        <p:cTn id="45" dur="1000" fill="hold"/>
                                        <p:tgtEl>
                                          <p:spTgt spid="16"/>
                                        </p:tgtEl>
                                        <p:attrNameLst>
                                          <p:attrName>ppt_x</p:attrName>
                                          <p:attrName>ppt_y</p:attrName>
                                        </p:attrNameLst>
                                      </p:cBhvr>
                                      <p:rCtr x="16493" y="107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16" grpId="0" animBg="1"/>
      <p:bldP spid="16" grpId="1" animBg="1"/>
      <p:bldP spid="16" grpId="2"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1293E-8870-374A-AF7B-03A8621017EF}"/>
              </a:ext>
            </a:extLst>
          </p:cNvPr>
          <p:cNvSpPr>
            <a:spLocks noGrp="1"/>
          </p:cNvSpPr>
          <p:nvPr>
            <p:ph type="title"/>
          </p:nvPr>
        </p:nvSpPr>
        <p:spPr/>
        <p:txBody>
          <a:bodyPr/>
          <a:lstStyle/>
          <a:p>
            <a:r>
              <a:rPr lang="en-US" dirty="0"/>
              <a:t>Routing from Native IPv6 to 6to4</a:t>
            </a:r>
          </a:p>
        </p:txBody>
      </p:sp>
      <p:sp>
        <p:nvSpPr>
          <p:cNvPr id="3" name="Content Placeholder 2">
            <a:extLst>
              <a:ext uri="{FF2B5EF4-FFF2-40B4-BE49-F238E27FC236}">
                <a16:creationId xmlns:a16="http://schemas.microsoft.com/office/drawing/2014/main" id="{927D8A1F-83CA-BE41-A0B7-0EF54D2600A4}"/>
              </a:ext>
            </a:extLst>
          </p:cNvPr>
          <p:cNvSpPr>
            <a:spLocks noGrp="1"/>
          </p:cNvSpPr>
          <p:nvPr>
            <p:ph idx="1"/>
          </p:nvPr>
        </p:nvSpPr>
        <p:spPr/>
        <p:txBody>
          <a:bodyPr/>
          <a:lstStyle/>
          <a:p>
            <a:endParaRPr lang="en-US"/>
          </a:p>
        </p:txBody>
      </p:sp>
      <p:cxnSp>
        <p:nvCxnSpPr>
          <p:cNvPr id="5" name="Straight Connector 4">
            <a:extLst>
              <a:ext uri="{FF2B5EF4-FFF2-40B4-BE49-F238E27FC236}">
                <a16:creationId xmlns:a16="http://schemas.microsoft.com/office/drawing/2014/main" id="{4A74C6D3-44BA-B645-884D-CC4FFA920C7C}"/>
              </a:ext>
            </a:extLst>
          </p:cNvPr>
          <p:cNvCxnSpPr/>
          <p:nvPr/>
        </p:nvCxnSpPr>
        <p:spPr>
          <a:xfrm>
            <a:off x="2318688" y="2717154"/>
            <a:ext cx="1757017" cy="2120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4608873-5BC0-D243-8983-7BEF8DA1C6AC}"/>
              </a:ext>
            </a:extLst>
          </p:cNvPr>
          <p:cNvCxnSpPr/>
          <p:nvPr/>
        </p:nvCxnSpPr>
        <p:spPr>
          <a:xfrm>
            <a:off x="8374048" y="4617590"/>
            <a:ext cx="995682" cy="41916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A7F98BA-1AC2-7E41-9927-16189F6F7B65}"/>
              </a:ext>
            </a:extLst>
          </p:cNvPr>
          <p:cNvCxnSpPr/>
          <p:nvPr/>
        </p:nvCxnSpPr>
        <p:spPr>
          <a:xfrm>
            <a:off x="5795999" y="2988924"/>
            <a:ext cx="1379738" cy="65012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F82991E-42B6-204B-B495-069F78B0AEB7}"/>
              </a:ext>
            </a:extLst>
          </p:cNvPr>
          <p:cNvSpPr txBox="1"/>
          <p:nvPr/>
        </p:nvSpPr>
        <p:spPr>
          <a:xfrm>
            <a:off x="6876496" y="2686672"/>
            <a:ext cx="2121093" cy="646331"/>
          </a:xfrm>
          <a:prstGeom prst="rect">
            <a:avLst/>
          </a:prstGeom>
          <a:noFill/>
        </p:spPr>
        <p:txBody>
          <a:bodyPr wrap="none" rtlCol="0">
            <a:spAutoFit/>
          </a:bodyPr>
          <a:lstStyle/>
          <a:p>
            <a:r>
              <a:rPr lang="en-US" dirty="0"/>
              <a:t>IPv4 – 192.88.99.1</a:t>
            </a:r>
          </a:p>
          <a:p>
            <a:r>
              <a:rPr lang="en-US" dirty="0"/>
              <a:t>IPv6 – 2002:: /16</a:t>
            </a:r>
          </a:p>
        </p:txBody>
      </p:sp>
      <p:sp>
        <p:nvSpPr>
          <p:cNvPr id="9" name="Cloud 8">
            <a:extLst>
              <a:ext uri="{FF2B5EF4-FFF2-40B4-BE49-F238E27FC236}">
                <a16:creationId xmlns:a16="http://schemas.microsoft.com/office/drawing/2014/main" id="{BF4071FD-ABDC-5E4B-9200-0399F657E908}"/>
              </a:ext>
            </a:extLst>
          </p:cNvPr>
          <p:cNvSpPr/>
          <p:nvPr/>
        </p:nvSpPr>
        <p:spPr>
          <a:xfrm>
            <a:off x="3197197" y="1705935"/>
            <a:ext cx="3286403" cy="1638626"/>
          </a:xfrm>
          <a:prstGeom prst="cloud">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IPv4</a:t>
            </a:r>
          </a:p>
          <a:p>
            <a:pPr algn="ctr"/>
            <a:r>
              <a:rPr lang="en-US" dirty="0"/>
              <a:t>Internet</a:t>
            </a:r>
          </a:p>
        </p:txBody>
      </p:sp>
      <p:sp>
        <p:nvSpPr>
          <p:cNvPr id="10" name="Cloud 9">
            <a:extLst>
              <a:ext uri="{FF2B5EF4-FFF2-40B4-BE49-F238E27FC236}">
                <a16:creationId xmlns:a16="http://schemas.microsoft.com/office/drawing/2014/main" id="{357553D3-4201-E844-B3F2-CF1E0DF56BDB}"/>
              </a:ext>
            </a:extLst>
          </p:cNvPr>
          <p:cNvSpPr/>
          <p:nvPr/>
        </p:nvSpPr>
        <p:spPr>
          <a:xfrm>
            <a:off x="6293840" y="3333003"/>
            <a:ext cx="3286403" cy="1638626"/>
          </a:xfrm>
          <a:prstGeom prst="cloud">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IPv6</a:t>
            </a:r>
          </a:p>
          <a:p>
            <a:pPr algn="ctr"/>
            <a:r>
              <a:rPr lang="en-US" dirty="0"/>
              <a:t>Internet</a:t>
            </a:r>
          </a:p>
        </p:txBody>
      </p:sp>
      <p:pic>
        <p:nvPicPr>
          <p:cNvPr id="11" name="Picture 2" descr="C:\Users\t0ph3r\Documents\CS 4700\assets\Router.png">
            <a:extLst>
              <a:ext uri="{FF2B5EF4-FFF2-40B4-BE49-F238E27FC236}">
                <a16:creationId xmlns:a16="http://schemas.microsoft.com/office/drawing/2014/main" id="{58FA766D-70DE-184D-A91C-4CDABF3480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3128" y="3019835"/>
            <a:ext cx="983368" cy="57985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76980F48-7657-9040-BF44-898B4EB0B07A}"/>
              </a:ext>
            </a:extLst>
          </p:cNvPr>
          <p:cNvSpPr/>
          <p:nvPr/>
        </p:nvSpPr>
        <p:spPr>
          <a:xfrm>
            <a:off x="6088649" y="2581163"/>
            <a:ext cx="3129280" cy="1503680"/>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err="1"/>
              <a:t>Dest</a:t>
            </a:r>
            <a:r>
              <a:rPr lang="en-US" dirty="0"/>
              <a:t>: 207.46.192.0</a:t>
            </a:r>
          </a:p>
        </p:txBody>
      </p:sp>
      <p:pic>
        <p:nvPicPr>
          <p:cNvPr id="13" name="Picture 2" descr="C:\Users\t0ph3r\Documents\CS 4700\assets\black_server.png">
            <a:extLst>
              <a:ext uri="{FF2B5EF4-FFF2-40B4-BE49-F238E27FC236}">
                <a16:creationId xmlns:a16="http://schemas.microsoft.com/office/drawing/2014/main" id="{E623E34A-65C2-CC4B-8750-D924ED0C11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4826" y="2288709"/>
            <a:ext cx="795927" cy="7959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t0ph3r\Documents\CS 4700\assets\black_server.png">
            <a:extLst>
              <a:ext uri="{FF2B5EF4-FFF2-40B4-BE49-F238E27FC236}">
                <a16:creationId xmlns:a16="http://schemas.microsoft.com/office/drawing/2014/main" id="{B5638140-A619-6E47-97AD-88DEA17E8B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0665" y="4638795"/>
            <a:ext cx="795927" cy="79592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79FB1565-511D-944D-B987-9ED8E4F260D3}"/>
              </a:ext>
            </a:extLst>
          </p:cNvPr>
          <p:cNvSpPr txBox="1"/>
          <p:nvPr/>
        </p:nvSpPr>
        <p:spPr>
          <a:xfrm>
            <a:off x="1348767" y="3131527"/>
            <a:ext cx="2813591" cy="646331"/>
          </a:xfrm>
          <a:prstGeom prst="rect">
            <a:avLst/>
          </a:prstGeom>
          <a:noFill/>
        </p:spPr>
        <p:txBody>
          <a:bodyPr wrap="none" rtlCol="0">
            <a:spAutoFit/>
          </a:bodyPr>
          <a:lstStyle/>
          <a:p>
            <a:r>
              <a:rPr lang="en-US" dirty="0"/>
              <a:t>IPv4 – 207.46.192.0</a:t>
            </a:r>
          </a:p>
          <a:p>
            <a:r>
              <a:rPr lang="en-US" dirty="0"/>
              <a:t>IPv6 – 2002:CF2E:C000::</a:t>
            </a:r>
          </a:p>
        </p:txBody>
      </p:sp>
      <p:sp>
        <p:nvSpPr>
          <p:cNvPr id="16" name="TextBox 15">
            <a:extLst>
              <a:ext uri="{FF2B5EF4-FFF2-40B4-BE49-F238E27FC236}">
                <a16:creationId xmlns:a16="http://schemas.microsoft.com/office/drawing/2014/main" id="{5F4C0FE2-89FD-2B4D-A8B9-3043D57BB5BC}"/>
              </a:ext>
            </a:extLst>
          </p:cNvPr>
          <p:cNvSpPr txBox="1"/>
          <p:nvPr/>
        </p:nvSpPr>
        <p:spPr>
          <a:xfrm>
            <a:off x="7847758" y="5434723"/>
            <a:ext cx="2505814" cy="369332"/>
          </a:xfrm>
          <a:prstGeom prst="rect">
            <a:avLst/>
          </a:prstGeom>
          <a:noFill/>
        </p:spPr>
        <p:txBody>
          <a:bodyPr wrap="none" rtlCol="0">
            <a:spAutoFit/>
          </a:bodyPr>
          <a:lstStyle/>
          <a:p>
            <a:r>
              <a:rPr lang="en-US" dirty="0"/>
              <a:t>IPv6 – 1893:92:13:99::</a:t>
            </a:r>
          </a:p>
        </p:txBody>
      </p:sp>
      <p:sp>
        <p:nvSpPr>
          <p:cNvPr id="17" name="Rectangle 16">
            <a:extLst>
              <a:ext uri="{FF2B5EF4-FFF2-40B4-BE49-F238E27FC236}">
                <a16:creationId xmlns:a16="http://schemas.microsoft.com/office/drawing/2014/main" id="{52322BDD-7C59-A64F-AFA5-5528537E921A}"/>
              </a:ext>
            </a:extLst>
          </p:cNvPr>
          <p:cNvSpPr/>
          <p:nvPr/>
        </p:nvSpPr>
        <p:spPr>
          <a:xfrm>
            <a:off x="7554640" y="3777858"/>
            <a:ext cx="2756417" cy="690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Dest</a:t>
            </a:r>
            <a:r>
              <a:rPr lang="en-US" dirty="0"/>
              <a:t>: 2002:CF2E:C000::</a:t>
            </a:r>
          </a:p>
        </p:txBody>
      </p:sp>
      <p:grpSp>
        <p:nvGrpSpPr>
          <p:cNvPr id="18" name="Group 17">
            <a:extLst>
              <a:ext uri="{FF2B5EF4-FFF2-40B4-BE49-F238E27FC236}">
                <a16:creationId xmlns:a16="http://schemas.microsoft.com/office/drawing/2014/main" id="{88FD9BB7-F19F-384E-B7EC-9B1D7D05FAD2}"/>
              </a:ext>
            </a:extLst>
          </p:cNvPr>
          <p:cNvGrpSpPr/>
          <p:nvPr/>
        </p:nvGrpSpPr>
        <p:grpSpPr>
          <a:xfrm flipH="1">
            <a:off x="3413490" y="3978033"/>
            <a:ext cx="2581239" cy="1279113"/>
            <a:chOff x="1219204" y="4876795"/>
            <a:chExt cx="5181603" cy="5368681"/>
          </a:xfrm>
        </p:grpSpPr>
        <p:sp>
          <p:nvSpPr>
            <p:cNvPr id="19" name="Rectangular Callout 18">
              <a:extLst>
                <a:ext uri="{FF2B5EF4-FFF2-40B4-BE49-F238E27FC236}">
                  <a16:creationId xmlns:a16="http://schemas.microsoft.com/office/drawing/2014/main" id="{F37B8B1B-6889-6743-9C39-440255BE01AE}"/>
                </a:ext>
              </a:extLst>
            </p:cNvPr>
            <p:cNvSpPr/>
            <p:nvPr/>
          </p:nvSpPr>
          <p:spPr>
            <a:xfrm>
              <a:off x="1219206" y="4876795"/>
              <a:ext cx="5181601" cy="5368681"/>
            </a:xfrm>
            <a:prstGeom prst="wedgeRectCallout">
              <a:avLst>
                <a:gd name="adj1" fmla="val -66327"/>
                <a:gd name="adj2" fmla="val -120495"/>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0" name="TextBox 19">
              <a:extLst>
                <a:ext uri="{FF2B5EF4-FFF2-40B4-BE49-F238E27FC236}">
                  <a16:creationId xmlns:a16="http://schemas.microsoft.com/office/drawing/2014/main" id="{298243D8-9593-9245-83B1-5769F001A5C1}"/>
                </a:ext>
              </a:extLst>
            </p:cNvPr>
            <p:cNvSpPr txBox="1"/>
            <p:nvPr/>
          </p:nvSpPr>
          <p:spPr>
            <a:xfrm>
              <a:off x="1219204" y="4876799"/>
              <a:ext cx="5181601" cy="503800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kern="0" noProof="0" dirty="0">
                  <a:solidFill>
                    <a:sysClr val="window" lastClr="FFFFFF"/>
                  </a:solidFill>
                </a:rPr>
                <a:t>Use normal IPv6 routing to reach a 6to4 relay router</a:t>
              </a:r>
              <a:endParaRPr kumimoji="0" lang="en-US" sz="2400" b="0" i="0" u="none" strike="noStrike" kern="0" cap="none" spc="0" normalizeH="0" baseline="0" noProof="0" dirty="0">
                <a:ln>
                  <a:noFill/>
                </a:ln>
                <a:solidFill>
                  <a:sysClr val="window" lastClr="FFFFFF"/>
                </a:solidFill>
                <a:effectLst/>
                <a:uLnTx/>
                <a:uFillTx/>
              </a:endParaRPr>
            </a:p>
          </p:txBody>
        </p:sp>
      </p:grpSp>
      <p:sp>
        <p:nvSpPr>
          <p:cNvPr id="21" name="Up Arrow 20">
            <a:extLst>
              <a:ext uri="{FF2B5EF4-FFF2-40B4-BE49-F238E27FC236}">
                <a16:creationId xmlns:a16="http://schemas.microsoft.com/office/drawing/2014/main" id="{C718CCA5-71B9-F547-B72E-A8597B4AB82D}"/>
              </a:ext>
            </a:extLst>
          </p:cNvPr>
          <p:cNvSpPr/>
          <p:nvPr/>
        </p:nvSpPr>
        <p:spPr>
          <a:xfrm rot="10800000">
            <a:off x="7815849" y="3245473"/>
            <a:ext cx="452157" cy="393574"/>
          </a:xfrm>
          <a:prstGeom prst="upArrow">
            <a:avLst/>
          </a:prstGeom>
          <a:solidFill>
            <a:schemeClr val="accent2"/>
          </a:solidFill>
          <a:ln w="38100">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26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1" nodeType="clickEffect">
                                  <p:stCondLst>
                                    <p:cond delay="0"/>
                                  </p:stCondLst>
                                  <p:childTnLst>
                                    <p:animMotion origin="layout" path="M 2.77778E-6 5.55112E-17 L -0.14427 -0.15602 " pathEditMode="relative" rAng="0" ptsTypes="AA">
                                      <p:cBhvr>
                                        <p:cTn id="12" dur="1000" fill="hold"/>
                                        <p:tgtEl>
                                          <p:spTgt spid="17"/>
                                        </p:tgtEl>
                                        <p:attrNameLst>
                                          <p:attrName>ppt_x</p:attrName>
                                          <p:attrName>ppt_y</p:attrName>
                                        </p:attrNameLst>
                                      </p:cBhvr>
                                      <p:rCtr x="-7222" y="-7801"/>
                                    </p:animMotion>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anim calcmode="lin" valueType="num">
                                      <p:cBhvr>
                                        <p:cTn id="17" dur="500" fill="hold"/>
                                        <p:tgtEl>
                                          <p:spTgt spid="18"/>
                                        </p:tgtEl>
                                        <p:attrNameLst>
                                          <p:attrName>ppt_x</p:attrName>
                                        </p:attrNameLst>
                                      </p:cBhvr>
                                      <p:tavLst>
                                        <p:tav tm="0">
                                          <p:val>
                                            <p:strVal val="#ppt_x"/>
                                          </p:val>
                                        </p:tav>
                                        <p:tav tm="100000">
                                          <p:val>
                                            <p:strVal val="#ppt_x"/>
                                          </p:val>
                                        </p:tav>
                                      </p:tavLst>
                                    </p:anim>
                                    <p:anim calcmode="lin" valueType="num">
                                      <p:cBhvr>
                                        <p:cTn id="18"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childTnLst>
                          </p:cTn>
                        </p:par>
                        <p:par>
                          <p:cTn id="24" fill="hold">
                            <p:stCondLst>
                              <p:cond delay="500"/>
                            </p:stCondLst>
                            <p:childTnLst>
                              <p:par>
                                <p:cTn id="25" presetID="16" presetClass="entr" presetSubtype="2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par>
                          <p:cTn id="28" fill="hold">
                            <p:stCondLst>
                              <p:cond delay="1000"/>
                            </p:stCondLst>
                            <p:childTnLst>
                              <p:par>
                                <p:cTn id="29" presetID="22" presetClass="entr" presetSubtype="1"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21"/>
                                        </p:tgtEl>
                                      </p:cBhvr>
                                    </p:animEffect>
                                    <p:set>
                                      <p:cBhvr>
                                        <p:cTn id="36" dur="1" fill="hold">
                                          <p:stCondLst>
                                            <p:cond delay="499"/>
                                          </p:stCondLst>
                                        </p:cTn>
                                        <p:tgtEl>
                                          <p:spTgt spid="21"/>
                                        </p:tgtEl>
                                        <p:attrNameLst>
                                          <p:attrName>style.visibility</p:attrName>
                                        </p:attrNameLst>
                                      </p:cBhvr>
                                      <p:to>
                                        <p:strVal val="hidden"/>
                                      </p:to>
                                    </p:set>
                                  </p:childTnLst>
                                </p:cTn>
                              </p:par>
                            </p:childTnLst>
                          </p:cTn>
                        </p:par>
                        <p:par>
                          <p:cTn id="37" fill="hold">
                            <p:stCondLst>
                              <p:cond delay="500"/>
                            </p:stCondLst>
                            <p:childTnLst>
                              <p:par>
                                <p:cTn id="38" presetID="42" presetClass="path" presetSubtype="0" accel="50000" decel="50000" fill="hold" grpId="2" nodeType="afterEffect">
                                  <p:stCondLst>
                                    <p:cond delay="0"/>
                                  </p:stCondLst>
                                  <p:childTnLst>
                                    <p:animMotion origin="layout" path="M -0.00434 0.00092 L -0.50225 -0.28102 " pathEditMode="relative" rAng="0" ptsTypes="AA">
                                      <p:cBhvr>
                                        <p:cTn id="39" dur="1000" fill="hold"/>
                                        <p:tgtEl>
                                          <p:spTgt spid="12"/>
                                        </p:tgtEl>
                                        <p:attrNameLst>
                                          <p:attrName>ppt_x</p:attrName>
                                          <p:attrName>ppt_y</p:attrName>
                                        </p:attrNameLst>
                                      </p:cBhvr>
                                      <p:rCtr x="-24896" y="-14097"/>
                                    </p:animMotion>
                                  </p:childTnLst>
                                </p:cTn>
                              </p:par>
                              <p:par>
                                <p:cTn id="40" presetID="42" presetClass="path" presetSubtype="0" accel="50000" decel="50000" fill="hold" grpId="2" nodeType="withEffect">
                                  <p:stCondLst>
                                    <p:cond delay="0"/>
                                  </p:stCondLst>
                                  <p:childTnLst>
                                    <p:animMotion origin="layout" path="M -0.14427 -0.15601 L -0.63628 -0.44143 " pathEditMode="relative" rAng="0" ptsTypes="AA">
                                      <p:cBhvr>
                                        <p:cTn id="41" dur="1000" fill="hold"/>
                                        <p:tgtEl>
                                          <p:spTgt spid="17"/>
                                        </p:tgtEl>
                                        <p:attrNameLst>
                                          <p:attrName>ppt_x</p:attrName>
                                          <p:attrName>ppt_y</p:attrName>
                                        </p:attrNameLst>
                                      </p:cBhvr>
                                      <p:rCtr x="-24601" y="-14282"/>
                                    </p:animMotion>
                                  </p:childTnLst>
                                </p:cTn>
                              </p:par>
                            </p:childTnLst>
                          </p:cTn>
                        </p:par>
                      </p:childTnLst>
                    </p:cTn>
                  </p:par>
                  <p:par>
                    <p:cTn id="42" fill="hold">
                      <p:stCondLst>
                        <p:cond delay="indefinite"/>
                      </p:stCondLst>
                      <p:childTnLst>
                        <p:par>
                          <p:cTn id="43" fill="hold">
                            <p:stCondLst>
                              <p:cond delay="0"/>
                            </p:stCondLst>
                            <p:childTnLst>
                              <p:par>
                                <p:cTn id="44" presetID="16" presetClass="exit" presetSubtype="21" fill="hold" grpId="1" nodeType="clickEffect">
                                  <p:stCondLst>
                                    <p:cond delay="0"/>
                                  </p:stCondLst>
                                  <p:childTnLst>
                                    <p:animEffect transition="out" filter="barn(inVertical)">
                                      <p:cBhvr>
                                        <p:cTn id="45" dur="500"/>
                                        <p:tgtEl>
                                          <p:spTgt spid="12"/>
                                        </p:tgtEl>
                                      </p:cBhvr>
                                    </p:animEffect>
                                    <p:set>
                                      <p:cBhvr>
                                        <p:cTn id="46"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7" grpId="0" animBg="1"/>
      <p:bldP spid="17" grpId="1" animBg="1"/>
      <p:bldP spid="17" grpId="2" animBg="1"/>
      <p:bldP spid="21" grpId="0" animBg="1"/>
      <p:bldP spid="21"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6AE17-B1E4-7142-BF41-1E75FB886748}"/>
              </a:ext>
            </a:extLst>
          </p:cNvPr>
          <p:cNvSpPr>
            <a:spLocks noGrp="1"/>
          </p:cNvSpPr>
          <p:nvPr>
            <p:ph type="title"/>
          </p:nvPr>
        </p:nvSpPr>
        <p:spPr/>
        <p:txBody>
          <a:bodyPr/>
          <a:lstStyle/>
          <a:p>
            <a:r>
              <a:rPr lang="en-US" dirty="0"/>
              <a:t>Problems with 6to4</a:t>
            </a:r>
          </a:p>
        </p:txBody>
      </p:sp>
      <p:sp>
        <p:nvSpPr>
          <p:cNvPr id="3" name="Content Placeholder 2">
            <a:extLst>
              <a:ext uri="{FF2B5EF4-FFF2-40B4-BE49-F238E27FC236}">
                <a16:creationId xmlns:a16="http://schemas.microsoft.com/office/drawing/2014/main" id="{080D554D-D2A0-DA42-8950-A38C31E7C533}"/>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EAA3A027-3295-1D4B-8F04-2E44FE6A85A7}"/>
              </a:ext>
            </a:extLst>
          </p:cNvPr>
          <p:cNvSpPr txBox="1">
            <a:spLocks/>
          </p:cNvSpPr>
          <p:nvPr/>
        </p:nvSpPr>
        <p:spPr>
          <a:xfrm>
            <a:off x="876852" y="1431233"/>
            <a:ext cx="10476947" cy="564807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Uniformity</a:t>
            </a:r>
          </a:p>
          <a:p>
            <a:pPr lvl="1"/>
            <a:r>
              <a:rPr lang="en-US" dirty="0"/>
              <a:t>Not all ISPs have deployed 6to4 relays</a:t>
            </a:r>
          </a:p>
          <a:p>
            <a:r>
              <a:rPr lang="en-US" dirty="0"/>
              <a:t>Quality of service</a:t>
            </a:r>
          </a:p>
          <a:p>
            <a:pPr lvl="1"/>
            <a:r>
              <a:rPr lang="en-US" dirty="0"/>
              <a:t>Third-party 6to4 relays are available</a:t>
            </a:r>
          </a:p>
          <a:p>
            <a:pPr lvl="1"/>
            <a:r>
              <a:rPr lang="en-US" dirty="0"/>
              <a:t>…but, they may be overloaded or unreliable</a:t>
            </a:r>
          </a:p>
          <a:p>
            <a:r>
              <a:rPr lang="en-US" dirty="0"/>
              <a:t>Reachability</a:t>
            </a:r>
          </a:p>
          <a:p>
            <a:pPr lvl="1"/>
            <a:r>
              <a:rPr lang="en-US" dirty="0"/>
              <a:t>6to4 doesn’t work if you are behind a NAT</a:t>
            </a:r>
          </a:p>
          <a:p>
            <a:r>
              <a:rPr lang="en-US" dirty="0"/>
              <a:t>Possible solutions</a:t>
            </a:r>
          </a:p>
          <a:p>
            <a:pPr lvl="1"/>
            <a:r>
              <a:rPr lang="en-US" dirty="0"/>
              <a:t>IPv6 Rapid Deployment (6rd)</a:t>
            </a:r>
          </a:p>
          <a:p>
            <a:pPr lvl="2"/>
            <a:r>
              <a:rPr lang="en-US" dirty="0"/>
              <a:t>Each ISP sets up relays for its customers</a:t>
            </a:r>
          </a:p>
          <a:p>
            <a:pPr lvl="2"/>
            <a:r>
              <a:rPr lang="en-US" dirty="0"/>
              <a:t>Does not leverage the 2002:: address space</a:t>
            </a:r>
          </a:p>
          <a:p>
            <a:pPr lvl="1"/>
            <a:r>
              <a:rPr lang="en-US" dirty="0" err="1"/>
              <a:t>Teredo</a:t>
            </a:r>
            <a:endParaRPr lang="en-US" dirty="0"/>
          </a:p>
          <a:p>
            <a:pPr lvl="2"/>
            <a:r>
              <a:rPr lang="en-US" dirty="0"/>
              <a:t>Tunnels IPv6 packets through UDP/IPv4 tunnels</a:t>
            </a:r>
          </a:p>
          <a:p>
            <a:pPr lvl="2"/>
            <a:r>
              <a:rPr lang="en-US" dirty="0"/>
              <a:t>Can tunnel through NATs, but requires special relays</a:t>
            </a:r>
          </a:p>
        </p:txBody>
      </p:sp>
    </p:spTree>
    <p:extLst>
      <p:ext uri="{BB962C8B-B14F-4D97-AF65-F5344CB8AC3E}">
        <p14:creationId xmlns:p14="http://schemas.microsoft.com/office/powerpoint/2010/main" val="365950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fade">
                                      <p:cBhvr>
                                        <p:cTn id="7" dur="500"/>
                                        <p:tgtEl>
                                          <p:spTgt spid="4">
                                            <p:txEl>
                                              <p:pRg st="7" end="7"/>
                                            </p:txEl>
                                          </p:spTgt>
                                        </p:tgtEl>
                                      </p:cBhvr>
                                    </p:animEffect>
                                    <p:anim calcmode="lin" valueType="num">
                                      <p:cBhvr>
                                        <p:cTn id="8"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7" end="7"/>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8" end="8"/>
                                            </p:txEl>
                                          </p:spTgt>
                                        </p:tgtEl>
                                        <p:attrNameLst>
                                          <p:attrName>style.visibility</p:attrName>
                                        </p:attrNameLst>
                                      </p:cBhvr>
                                      <p:to>
                                        <p:strVal val="visible"/>
                                      </p:to>
                                    </p:set>
                                    <p:animEffect transition="in" filter="fade">
                                      <p:cBhvr>
                                        <p:cTn id="12" dur="500"/>
                                        <p:tgtEl>
                                          <p:spTgt spid="4">
                                            <p:txEl>
                                              <p:pRg st="8" end="8"/>
                                            </p:txEl>
                                          </p:spTgt>
                                        </p:tgtEl>
                                      </p:cBhvr>
                                    </p:animEffect>
                                    <p:anim calcmode="lin" valueType="num">
                                      <p:cBhvr>
                                        <p:cTn id="1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8" end="8"/>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animEffect transition="in" filter="fade">
                                      <p:cBhvr>
                                        <p:cTn id="17" dur="500"/>
                                        <p:tgtEl>
                                          <p:spTgt spid="4">
                                            <p:txEl>
                                              <p:pRg st="9" end="9"/>
                                            </p:txEl>
                                          </p:spTgt>
                                        </p:tgtEl>
                                      </p:cBhvr>
                                    </p:animEffect>
                                    <p:anim calcmode="lin" valueType="num">
                                      <p:cBhvr>
                                        <p:cTn id="18"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19" dur="500" fill="hold"/>
                                        <p:tgtEl>
                                          <p:spTgt spid="4">
                                            <p:txEl>
                                              <p:pRg st="9" end="9"/>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10" end="10"/>
                                            </p:txEl>
                                          </p:spTgt>
                                        </p:tgtEl>
                                        <p:attrNameLst>
                                          <p:attrName>style.visibility</p:attrName>
                                        </p:attrNameLst>
                                      </p:cBhvr>
                                      <p:to>
                                        <p:strVal val="visible"/>
                                      </p:to>
                                    </p:set>
                                    <p:animEffect transition="in" filter="fade">
                                      <p:cBhvr>
                                        <p:cTn id="22" dur="500"/>
                                        <p:tgtEl>
                                          <p:spTgt spid="4">
                                            <p:txEl>
                                              <p:pRg st="10" end="10"/>
                                            </p:txEl>
                                          </p:spTgt>
                                        </p:tgtEl>
                                      </p:cBhvr>
                                    </p:animEffect>
                                    <p:anim calcmode="lin" valueType="num">
                                      <p:cBhvr>
                                        <p:cTn id="23"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24" dur="5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animEffect transition="in" filter="fade">
                                      <p:cBhvr>
                                        <p:cTn id="29" dur="500"/>
                                        <p:tgtEl>
                                          <p:spTgt spid="4">
                                            <p:txEl>
                                              <p:pRg st="11" end="11"/>
                                            </p:txEl>
                                          </p:spTgt>
                                        </p:tgtEl>
                                      </p:cBhvr>
                                    </p:animEffect>
                                    <p:anim calcmode="lin" valueType="num">
                                      <p:cBhvr>
                                        <p:cTn id="30"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31" dur="500" fill="hold"/>
                                        <p:tgtEl>
                                          <p:spTgt spid="4">
                                            <p:txEl>
                                              <p:pRg st="11" end="11"/>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xEl>
                                              <p:pRg st="12" end="12"/>
                                            </p:txEl>
                                          </p:spTgt>
                                        </p:tgtEl>
                                        <p:attrNameLst>
                                          <p:attrName>style.visibility</p:attrName>
                                        </p:attrNameLst>
                                      </p:cBhvr>
                                      <p:to>
                                        <p:strVal val="visible"/>
                                      </p:to>
                                    </p:set>
                                    <p:animEffect transition="in" filter="fade">
                                      <p:cBhvr>
                                        <p:cTn id="34" dur="500"/>
                                        <p:tgtEl>
                                          <p:spTgt spid="4">
                                            <p:txEl>
                                              <p:pRg st="12" end="12"/>
                                            </p:txEl>
                                          </p:spTgt>
                                        </p:tgtEl>
                                      </p:cBhvr>
                                    </p:animEffect>
                                    <p:anim calcmode="lin" valueType="num">
                                      <p:cBhvr>
                                        <p:cTn id="35"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36" dur="500" fill="hold"/>
                                        <p:tgtEl>
                                          <p:spTgt spid="4">
                                            <p:txEl>
                                              <p:pRg st="12" end="12"/>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xEl>
                                              <p:pRg st="13" end="13"/>
                                            </p:txEl>
                                          </p:spTgt>
                                        </p:tgtEl>
                                        <p:attrNameLst>
                                          <p:attrName>style.visibility</p:attrName>
                                        </p:attrNameLst>
                                      </p:cBhvr>
                                      <p:to>
                                        <p:strVal val="visible"/>
                                      </p:to>
                                    </p:set>
                                    <p:animEffect transition="in" filter="fade">
                                      <p:cBhvr>
                                        <p:cTn id="39" dur="500"/>
                                        <p:tgtEl>
                                          <p:spTgt spid="4">
                                            <p:txEl>
                                              <p:pRg st="13" end="13"/>
                                            </p:txEl>
                                          </p:spTgt>
                                        </p:tgtEl>
                                      </p:cBhvr>
                                    </p:animEffect>
                                    <p:anim calcmode="lin" valueType="num">
                                      <p:cBhvr>
                                        <p:cTn id="40"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41" dur="500" fill="hold"/>
                                        <p:tgtEl>
                                          <p:spTgt spid="4">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C190E-15EF-824F-BF52-51B7709D2756}"/>
              </a:ext>
            </a:extLst>
          </p:cNvPr>
          <p:cNvSpPr>
            <a:spLocks noGrp="1"/>
          </p:cNvSpPr>
          <p:nvPr>
            <p:ph type="title"/>
          </p:nvPr>
        </p:nvSpPr>
        <p:spPr/>
        <p:txBody>
          <a:bodyPr/>
          <a:lstStyle/>
          <a:p>
            <a:r>
              <a:rPr lang="en-US" dirty="0"/>
              <a:t>Consequences of IPv6</a:t>
            </a:r>
          </a:p>
        </p:txBody>
      </p:sp>
      <p:sp>
        <p:nvSpPr>
          <p:cNvPr id="3" name="Content Placeholder 2">
            <a:extLst>
              <a:ext uri="{FF2B5EF4-FFF2-40B4-BE49-F238E27FC236}">
                <a16:creationId xmlns:a16="http://schemas.microsoft.com/office/drawing/2014/main" id="{E75977E9-C5D6-444D-BB1E-65416518FC66}"/>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D44D8137-EED8-4D46-B6B2-5544AA048F9E}"/>
              </a:ext>
            </a:extLst>
          </p:cNvPr>
          <p:cNvSpPr txBox="1">
            <a:spLocks/>
          </p:cNvSpPr>
          <p:nvPr/>
        </p:nvSpPr>
        <p:spPr>
          <a:xfrm>
            <a:off x="838200" y="1825625"/>
            <a:ext cx="10515600" cy="5105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Beware unintended consequences of IPv6</a:t>
            </a:r>
          </a:p>
          <a:p>
            <a:r>
              <a:rPr lang="en-US"/>
              <a:t>Example: IP blacklists</a:t>
            </a:r>
          </a:p>
          <a:p>
            <a:pPr lvl="1"/>
            <a:r>
              <a:rPr lang="en-US"/>
              <a:t>Currently, blacklists track IPs of spammers/bots</a:t>
            </a:r>
          </a:p>
          <a:p>
            <a:pPr lvl="1"/>
            <a:r>
              <a:rPr lang="en-US"/>
              <a:t>Few IPv4 addresses mean list sizes are reasonable</a:t>
            </a:r>
          </a:p>
          <a:p>
            <a:pPr lvl="1"/>
            <a:r>
              <a:rPr lang="en-US"/>
              <a:t>Hard for spammers/bots to acquire new IPs</a:t>
            </a:r>
          </a:p>
          <a:p>
            <a:r>
              <a:rPr lang="en-US"/>
              <a:t>Blacklists will not work with IPv6</a:t>
            </a:r>
          </a:p>
          <a:p>
            <a:pPr lvl="1"/>
            <a:r>
              <a:rPr lang="en-US"/>
              <a:t>Address space is enormous</a:t>
            </a:r>
          </a:p>
          <a:p>
            <a:pPr lvl="1"/>
            <a:r>
              <a:rPr lang="en-US"/>
              <a:t>Acquiring new IP addresses is trivial </a:t>
            </a:r>
            <a:endParaRPr lang="en-US" dirty="0"/>
          </a:p>
        </p:txBody>
      </p:sp>
    </p:spTree>
    <p:extLst>
      <p:ext uri="{BB962C8B-B14F-4D97-AF65-F5344CB8AC3E}">
        <p14:creationId xmlns:p14="http://schemas.microsoft.com/office/powerpoint/2010/main" val="203422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500"/>
                                        <p:tgtEl>
                                          <p:spTgt spid="4">
                                            <p:txEl>
                                              <p:pRg st="5" end="5"/>
                                            </p:txEl>
                                          </p:spTgt>
                                        </p:tgtEl>
                                      </p:cBhvr>
                                    </p:animEffect>
                                    <p:anim calcmode="lin" valueType="num">
                                      <p:cBhvr>
                                        <p:cTn id="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anim calcmode="lin" valueType="num">
                                      <p:cBhvr>
                                        <p:cTn id="1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anim calcmode="lin" valueType="num">
                                      <p:cBhvr>
                                        <p:cTn id="18"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9" dur="5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F200E-7DAB-7A40-B46E-2EB4D64C7364}"/>
              </a:ext>
            </a:extLst>
          </p:cNvPr>
          <p:cNvSpPr>
            <a:spLocks noGrp="1"/>
          </p:cNvSpPr>
          <p:nvPr>
            <p:ph type="title"/>
          </p:nvPr>
        </p:nvSpPr>
        <p:spPr/>
        <p:txBody>
          <a:bodyPr/>
          <a:lstStyle/>
          <a:p>
            <a:r>
              <a:rPr lang="en-US" dirty="0"/>
              <a:t>IP Header Fields: Word 1</a:t>
            </a:r>
          </a:p>
        </p:txBody>
      </p:sp>
      <p:sp>
        <p:nvSpPr>
          <p:cNvPr id="3" name="Content Placeholder 2">
            <a:extLst>
              <a:ext uri="{FF2B5EF4-FFF2-40B4-BE49-F238E27FC236}">
                <a16:creationId xmlns:a16="http://schemas.microsoft.com/office/drawing/2014/main" id="{8F0D652E-048C-FF4F-ADD1-BB998035A236}"/>
              </a:ext>
            </a:extLst>
          </p:cNvPr>
          <p:cNvSpPr>
            <a:spLocks noGrp="1"/>
          </p:cNvSpPr>
          <p:nvPr>
            <p:ph idx="1"/>
          </p:nvPr>
        </p:nvSpPr>
        <p:spPr/>
        <p:txBody>
          <a:bodyPr/>
          <a:lstStyle/>
          <a:p>
            <a:endParaRPr lang="en-US"/>
          </a:p>
        </p:txBody>
      </p:sp>
      <p:sp>
        <p:nvSpPr>
          <p:cNvPr id="4" name="Content Placeholder 5">
            <a:extLst>
              <a:ext uri="{FF2B5EF4-FFF2-40B4-BE49-F238E27FC236}">
                <a16:creationId xmlns:a16="http://schemas.microsoft.com/office/drawing/2014/main" id="{40FF13EB-A1A4-8D44-8FBF-D1DEEAFC6F76}"/>
              </a:ext>
            </a:extLst>
          </p:cNvPr>
          <p:cNvSpPr txBox="1">
            <a:spLocks/>
          </p:cNvSpPr>
          <p:nvPr/>
        </p:nvSpPr>
        <p:spPr>
          <a:xfrm>
            <a:off x="1583636" y="1377924"/>
            <a:ext cx="8839200" cy="2057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Version: 4 for IPv4</a:t>
            </a:r>
          </a:p>
          <a:p>
            <a:r>
              <a:rPr lang="en-US"/>
              <a:t>Header Length: Number of 32-bit words (usually 5)</a:t>
            </a:r>
          </a:p>
          <a:p>
            <a:r>
              <a:rPr lang="en-US"/>
              <a:t>Type of Service: Priority information (unused)</a:t>
            </a:r>
          </a:p>
          <a:p>
            <a:r>
              <a:rPr lang="en-US"/>
              <a:t>Datagram Length: Length of header + data in bytes</a:t>
            </a:r>
            <a:endParaRPr lang="en-US" sz="2400" dirty="0"/>
          </a:p>
        </p:txBody>
      </p:sp>
      <p:sp>
        <p:nvSpPr>
          <p:cNvPr id="5" name="Rectangle 4">
            <a:extLst>
              <a:ext uri="{FF2B5EF4-FFF2-40B4-BE49-F238E27FC236}">
                <a16:creationId xmlns:a16="http://schemas.microsoft.com/office/drawing/2014/main" id="{EDCF2631-8BCD-624D-8BA5-5BBB85862636}"/>
              </a:ext>
            </a:extLst>
          </p:cNvPr>
          <p:cNvSpPr/>
          <p:nvPr/>
        </p:nvSpPr>
        <p:spPr>
          <a:xfrm>
            <a:off x="2345723" y="3779032"/>
            <a:ext cx="857458"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Version</a:t>
            </a:r>
          </a:p>
        </p:txBody>
      </p:sp>
      <p:sp>
        <p:nvSpPr>
          <p:cNvPr id="6" name="Rectangle 5">
            <a:extLst>
              <a:ext uri="{FF2B5EF4-FFF2-40B4-BE49-F238E27FC236}">
                <a16:creationId xmlns:a16="http://schemas.microsoft.com/office/drawing/2014/main" id="{2F7B805F-9936-EB4A-88D1-5A625D9990A5}"/>
              </a:ext>
            </a:extLst>
          </p:cNvPr>
          <p:cNvSpPr/>
          <p:nvPr/>
        </p:nvSpPr>
        <p:spPr>
          <a:xfrm>
            <a:off x="3203181" y="3779030"/>
            <a:ext cx="949925"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HLen</a:t>
            </a:r>
            <a:endParaRPr lang="en-US" sz="2400" dirty="0"/>
          </a:p>
        </p:txBody>
      </p:sp>
      <p:sp>
        <p:nvSpPr>
          <p:cNvPr id="7" name="Rectangle 6">
            <a:extLst>
              <a:ext uri="{FF2B5EF4-FFF2-40B4-BE49-F238E27FC236}">
                <a16:creationId xmlns:a16="http://schemas.microsoft.com/office/drawing/2014/main" id="{2C834680-5A39-8441-B731-268E86A9316E}"/>
              </a:ext>
            </a:extLst>
          </p:cNvPr>
          <p:cNvSpPr/>
          <p:nvPr/>
        </p:nvSpPr>
        <p:spPr>
          <a:xfrm>
            <a:off x="4153106" y="3779032"/>
            <a:ext cx="1857910"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DSCP/ECN</a:t>
            </a:r>
          </a:p>
        </p:txBody>
      </p:sp>
      <p:sp>
        <p:nvSpPr>
          <p:cNvPr id="8" name="Rectangle 7">
            <a:extLst>
              <a:ext uri="{FF2B5EF4-FFF2-40B4-BE49-F238E27FC236}">
                <a16:creationId xmlns:a16="http://schemas.microsoft.com/office/drawing/2014/main" id="{9CB7DFE1-E275-FF40-8F58-76F7C960F8CA}"/>
              </a:ext>
            </a:extLst>
          </p:cNvPr>
          <p:cNvSpPr/>
          <p:nvPr/>
        </p:nvSpPr>
        <p:spPr>
          <a:xfrm>
            <a:off x="6011016" y="3779029"/>
            <a:ext cx="3658278"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Datagram Length</a:t>
            </a:r>
          </a:p>
        </p:txBody>
      </p:sp>
      <p:sp>
        <p:nvSpPr>
          <p:cNvPr id="9" name="Rectangle 8">
            <a:extLst>
              <a:ext uri="{FF2B5EF4-FFF2-40B4-BE49-F238E27FC236}">
                <a16:creationId xmlns:a16="http://schemas.microsoft.com/office/drawing/2014/main" id="{AD62EBDA-BAC7-4F41-BA1B-F2D000D61D50}"/>
              </a:ext>
            </a:extLst>
          </p:cNvPr>
          <p:cNvSpPr/>
          <p:nvPr/>
        </p:nvSpPr>
        <p:spPr>
          <a:xfrm>
            <a:off x="2046276" y="3289144"/>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a:t>
            </a:r>
          </a:p>
        </p:txBody>
      </p:sp>
      <p:sp>
        <p:nvSpPr>
          <p:cNvPr id="10" name="Rectangle 9">
            <a:extLst>
              <a:ext uri="{FF2B5EF4-FFF2-40B4-BE49-F238E27FC236}">
                <a16:creationId xmlns:a16="http://schemas.microsoft.com/office/drawing/2014/main" id="{853F2B4C-143F-B74D-BF20-A38456379703}"/>
              </a:ext>
            </a:extLst>
          </p:cNvPr>
          <p:cNvSpPr/>
          <p:nvPr/>
        </p:nvSpPr>
        <p:spPr>
          <a:xfrm>
            <a:off x="3853660" y="3289144"/>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11" name="Rectangle 10">
            <a:extLst>
              <a:ext uri="{FF2B5EF4-FFF2-40B4-BE49-F238E27FC236}">
                <a16:creationId xmlns:a16="http://schemas.microsoft.com/office/drawing/2014/main" id="{D0039A83-658F-764C-99D6-A795BD0E88E4}"/>
              </a:ext>
            </a:extLst>
          </p:cNvPr>
          <p:cNvSpPr/>
          <p:nvPr/>
        </p:nvSpPr>
        <p:spPr>
          <a:xfrm>
            <a:off x="5711570" y="3289144"/>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16</a:t>
            </a:r>
          </a:p>
        </p:txBody>
      </p:sp>
      <p:sp>
        <p:nvSpPr>
          <p:cNvPr id="12" name="Rectangle 11">
            <a:extLst>
              <a:ext uri="{FF2B5EF4-FFF2-40B4-BE49-F238E27FC236}">
                <a16:creationId xmlns:a16="http://schemas.microsoft.com/office/drawing/2014/main" id="{69DC806E-678C-DB45-B916-D531B7CE6A50}"/>
              </a:ext>
            </a:extLst>
          </p:cNvPr>
          <p:cNvSpPr/>
          <p:nvPr/>
        </p:nvSpPr>
        <p:spPr>
          <a:xfrm>
            <a:off x="7579755" y="3289143"/>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24</a:t>
            </a:r>
          </a:p>
        </p:txBody>
      </p:sp>
      <p:sp>
        <p:nvSpPr>
          <p:cNvPr id="13" name="Rectangle 12">
            <a:extLst>
              <a:ext uri="{FF2B5EF4-FFF2-40B4-BE49-F238E27FC236}">
                <a16:creationId xmlns:a16="http://schemas.microsoft.com/office/drawing/2014/main" id="{9A93AF7F-6600-814C-AF33-3E22E2D80B48}"/>
              </a:ext>
            </a:extLst>
          </p:cNvPr>
          <p:cNvSpPr/>
          <p:nvPr/>
        </p:nvSpPr>
        <p:spPr>
          <a:xfrm>
            <a:off x="9369847" y="3289142"/>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31</a:t>
            </a:r>
          </a:p>
        </p:txBody>
      </p:sp>
      <p:sp>
        <p:nvSpPr>
          <p:cNvPr id="14" name="Rectangle 13">
            <a:extLst>
              <a:ext uri="{FF2B5EF4-FFF2-40B4-BE49-F238E27FC236}">
                <a16:creationId xmlns:a16="http://schemas.microsoft.com/office/drawing/2014/main" id="{731462C5-825F-A140-B0AB-347BC3ECBC48}"/>
              </a:ext>
            </a:extLst>
          </p:cNvPr>
          <p:cNvSpPr/>
          <p:nvPr/>
        </p:nvSpPr>
        <p:spPr>
          <a:xfrm>
            <a:off x="2903735" y="3289144"/>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15" name="Rectangle 14">
            <a:extLst>
              <a:ext uri="{FF2B5EF4-FFF2-40B4-BE49-F238E27FC236}">
                <a16:creationId xmlns:a16="http://schemas.microsoft.com/office/drawing/2014/main" id="{91F9B3AC-E216-B94E-BE4E-53DAE6FB080A}"/>
              </a:ext>
            </a:extLst>
          </p:cNvPr>
          <p:cNvSpPr/>
          <p:nvPr/>
        </p:nvSpPr>
        <p:spPr>
          <a:xfrm>
            <a:off x="4764354" y="3289141"/>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sp>
        <p:nvSpPr>
          <p:cNvPr id="16" name="Rectangle 15">
            <a:extLst>
              <a:ext uri="{FF2B5EF4-FFF2-40B4-BE49-F238E27FC236}">
                <a16:creationId xmlns:a16="http://schemas.microsoft.com/office/drawing/2014/main" id="{CFFA2DD9-B186-7E46-A3D6-7A9601924C96}"/>
              </a:ext>
            </a:extLst>
          </p:cNvPr>
          <p:cNvSpPr/>
          <p:nvPr/>
        </p:nvSpPr>
        <p:spPr>
          <a:xfrm>
            <a:off x="6447641" y="3289144"/>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19</a:t>
            </a:r>
          </a:p>
        </p:txBody>
      </p:sp>
      <p:sp>
        <p:nvSpPr>
          <p:cNvPr id="17" name="Rectangle 16">
            <a:extLst>
              <a:ext uri="{FF2B5EF4-FFF2-40B4-BE49-F238E27FC236}">
                <a16:creationId xmlns:a16="http://schemas.microsoft.com/office/drawing/2014/main" id="{FCE33C3B-56ED-EC44-91AF-A42EF2E34162}"/>
              </a:ext>
            </a:extLst>
          </p:cNvPr>
          <p:cNvSpPr/>
          <p:nvPr/>
        </p:nvSpPr>
        <p:spPr>
          <a:xfrm>
            <a:off x="2345723" y="4162684"/>
            <a:ext cx="3665293"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Identifier</a:t>
            </a:r>
          </a:p>
        </p:txBody>
      </p:sp>
      <p:sp>
        <p:nvSpPr>
          <p:cNvPr id="18" name="Rectangle 17">
            <a:extLst>
              <a:ext uri="{FF2B5EF4-FFF2-40B4-BE49-F238E27FC236}">
                <a16:creationId xmlns:a16="http://schemas.microsoft.com/office/drawing/2014/main" id="{46EE6981-4D27-AA42-A898-84BE9FE6B120}"/>
              </a:ext>
            </a:extLst>
          </p:cNvPr>
          <p:cNvSpPr/>
          <p:nvPr/>
        </p:nvSpPr>
        <p:spPr>
          <a:xfrm>
            <a:off x="6011016" y="4162686"/>
            <a:ext cx="729974"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Flags</a:t>
            </a:r>
          </a:p>
        </p:txBody>
      </p:sp>
      <p:sp>
        <p:nvSpPr>
          <p:cNvPr id="19" name="Rectangle 18">
            <a:extLst>
              <a:ext uri="{FF2B5EF4-FFF2-40B4-BE49-F238E27FC236}">
                <a16:creationId xmlns:a16="http://schemas.microsoft.com/office/drawing/2014/main" id="{526BDADE-D2B7-6342-8BF9-BF2B1219B6EF}"/>
              </a:ext>
            </a:extLst>
          </p:cNvPr>
          <p:cNvSpPr/>
          <p:nvPr/>
        </p:nvSpPr>
        <p:spPr>
          <a:xfrm>
            <a:off x="6747086" y="4162683"/>
            <a:ext cx="2922207"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Offset</a:t>
            </a:r>
          </a:p>
        </p:txBody>
      </p:sp>
      <p:sp>
        <p:nvSpPr>
          <p:cNvPr id="20" name="Rectangle 19">
            <a:extLst>
              <a:ext uri="{FF2B5EF4-FFF2-40B4-BE49-F238E27FC236}">
                <a16:creationId xmlns:a16="http://schemas.microsoft.com/office/drawing/2014/main" id="{C98A153A-720C-5B4C-BD64-FA6B7853887F}"/>
              </a:ext>
            </a:extLst>
          </p:cNvPr>
          <p:cNvSpPr/>
          <p:nvPr/>
        </p:nvSpPr>
        <p:spPr>
          <a:xfrm>
            <a:off x="2345722" y="4546335"/>
            <a:ext cx="1807384"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TTL</a:t>
            </a:r>
          </a:p>
        </p:txBody>
      </p:sp>
      <p:sp>
        <p:nvSpPr>
          <p:cNvPr id="21" name="Rectangle 20">
            <a:extLst>
              <a:ext uri="{FF2B5EF4-FFF2-40B4-BE49-F238E27FC236}">
                <a16:creationId xmlns:a16="http://schemas.microsoft.com/office/drawing/2014/main" id="{C9F804B9-40FD-4340-B54C-7A58298B80F2}"/>
              </a:ext>
            </a:extLst>
          </p:cNvPr>
          <p:cNvSpPr/>
          <p:nvPr/>
        </p:nvSpPr>
        <p:spPr>
          <a:xfrm>
            <a:off x="4153105" y="4546335"/>
            <a:ext cx="1857910"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Protocol</a:t>
            </a:r>
          </a:p>
        </p:txBody>
      </p:sp>
      <p:sp>
        <p:nvSpPr>
          <p:cNvPr id="22" name="Rectangle 21">
            <a:extLst>
              <a:ext uri="{FF2B5EF4-FFF2-40B4-BE49-F238E27FC236}">
                <a16:creationId xmlns:a16="http://schemas.microsoft.com/office/drawing/2014/main" id="{C8FE99F4-575F-CC4A-95D2-83E9B147269F}"/>
              </a:ext>
            </a:extLst>
          </p:cNvPr>
          <p:cNvSpPr/>
          <p:nvPr/>
        </p:nvSpPr>
        <p:spPr>
          <a:xfrm>
            <a:off x="6011015" y="4546332"/>
            <a:ext cx="3658278"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Checksum</a:t>
            </a:r>
          </a:p>
        </p:txBody>
      </p:sp>
      <p:sp>
        <p:nvSpPr>
          <p:cNvPr id="23" name="Rectangle 22">
            <a:extLst>
              <a:ext uri="{FF2B5EF4-FFF2-40B4-BE49-F238E27FC236}">
                <a16:creationId xmlns:a16="http://schemas.microsoft.com/office/drawing/2014/main" id="{80E9E4BF-A4BE-8F4F-9AD6-49D2ECEC9946}"/>
              </a:ext>
            </a:extLst>
          </p:cNvPr>
          <p:cNvSpPr/>
          <p:nvPr/>
        </p:nvSpPr>
        <p:spPr>
          <a:xfrm>
            <a:off x="2342347" y="4929987"/>
            <a:ext cx="7326946"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Source IP Address</a:t>
            </a:r>
          </a:p>
        </p:txBody>
      </p:sp>
      <p:sp>
        <p:nvSpPr>
          <p:cNvPr id="24" name="Rectangle 23">
            <a:extLst>
              <a:ext uri="{FF2B5EF4-FFF2-40B4-BE49-F238E27FC236}">
                <a16:creationId xmlns:a16="http://schemas.microsoft.com/office/drawing/2014/main" id="{F2D86CAD-C39C-7D42-B044-4AF16F1B3983}"/>
              </a:ext>
            </a:extLst>
          </p:cNvPr>
          <p:cNvSpPr/>
          <p:nvPr/>
        </p:nvSpPr>
        <p:spPr>
          <a:xfrm>
            <a:off x="2347543" y="5313639"/>
            <a:ext cx="7326946"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Destination IP Address</a:t>
            </a:r>
          </a:p>
        </p:txBody>
      </p:sp>
      <p:sp>
        <p:nvSpPr>
          <p:cNvPr id="25" name="Rectangle 24">
            <a:extLst>
              <a:ext uri="{FF2B5EF4-FFF2-40B4-BE49-F238E27FC236}">
                <a16:creationId xmlns:a16="http://schemas.microsoft.com/office/drawing/2014/main" id="{A80FB707-19C4-5B4E-9123-2266A38FB985}"/>
              </a:ext>
            </a:extLst>
          </p:cNvPr>
          <p:cNvSpPr/>
          <p:nvPr/>
        </p:nvSpPr>
        <p:spPr>
          <a:xfrm>
            <a:off x="2347543" y="5697291"/>
            <a:ext cx="7326946" cy="383652"/>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Options (if any, usually not)</a:t>
            </a:r>
          </a:p>
        </p:txBody>
      </p:sp>
      <p:sp>
        <p:nvSpPr>
          <p:cNvPr id="26" name="Rectangle 25">
            <a:extLst>
              <a:ext uri="{FF2B5EF4-FFF2-40B4-BE49-F238E27FC236}">
                <a16:creationId xmlns:a16="http://schemas.microsoft.com/office/drawing/2014/main" id="{06739820-51D8-B24A-B536-CC9CFF4ACA66}"/>
              </a:ext>
            </a:extLst>
          </p:cNvPr>
          <p:cNvSpPr/>
          <p:nvPr/>
        </p:nvSpPr>
        <p:spPr>
          <a:xfrm>
            <a:off x="2347543" y="6077692"/>
            <a:ext cx="7326946" cy="578813"/>
          </a:xfrm>
          <a:prstGeom prst="rect">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a:t>
            </a:r>
          </a:p>
        </p:txBody>
      </p:sp>
      <p:grpSp>
        <p:nvGrpSpPr>
          <p:cNvPr id="27" name="Group 26">
            <a:extLst>
              <a:ext uri="{FF2B5EF4-FFF2-40B4-BE49-F238E27FC236}">
                <a16:creationId xmlns:a16="http://schemas.microsoft.com/office/drawing/2014/main" id="{E35514F2-0D35-A34D-B3FC-4B3E145F9429}"/>
              </a:ext>
            </a:extLst>
          </p:cNvPr>
          <p:cNvGrpSpPr/>
          <p:nvPr/>
        </p:nvGrpSpPr>
        <p:grpSpPr>
          <a:xfrm flipH="1">
            <a:off x="6073307" y="4573217"/>
            <a:ext cx="2330739" cy="1397181"/>
            <a:chOff x="1219204" y="4876799"/>
            <a:chExt cx="5181601" cy="2028167"/>
          </a:xfrm>
        </p:grpSpPr>
        <p:sp>
          <p:nvSpPr>
            <p:cNvPr id="28" name="Rectangular Callout 27">
              <a:extLst>
                <a:ext uri="{FF2B5EF4-FFF2-40B4-BE49-F238E27FC236}">
                  <a16:creationId xmlns:a16="http://schemas.microsoft.com/office/drawing/2014/main" id="{8C33E07E-279B-6F4D-A7AB-F8FF29FFDD04}"/>
                </a:ext>
              </a:extLst>
            </p:cNvPr>
            <p:cNvSpPr/>
            <p:nvPr/>
          </p:nvSpPr>
          <p:spPr>
            <a:xfrm>
              <a:off x="1219204" y="4876800"/>
              <a:ext cx="5181601" cy="2028166"/>
            </a:xfrm>
            <a:prstGeom prst="wedgeRectCallout">
              <a:avLst>
                <a:gd name="adj1" fmla="val -33325"/>
                <a:gd name="adj2" fmla="val -84663"/>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9" name="TextBox 28">
              <a:extLst>
                <a:ext uri="{FF2B5EF4-FFF2-40B4-BE49-F238E27FC236}">
                  <a16:creationId xmlns:a16="http://schemas.microsoft.com/office/drawing/2014/main" id="{30189A23-2515-E647-8851-0E49AEBDD502}"/>
                </a:ext>
              </a:extLst>
            </p:cNvPr>
            <p:cNvSpPr txBox="1"/>
            <p:nvPr/>
          </p:nvSpPr>
          <p:spPr>
            <a:xfrm>
              <a:off x="1219204" y="4876799"/>
              <a:ext cx="5181601" cy="201047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 lastClr="FFFFFF"/>
                  </a:solidFill>
                  <a:effectLst/>
                  <a:uLnTx/>
                  <a:uFillTx/>
                </a:rPr>
                <a:t>Limits packets to 65,535 bytes</a:t>
              </a:r>
            </a:p>
          </p:txBody>
        </p:sp>
      </p:grpSp>
    </p:spTree>
    <p:extLst>
      <p:ext uri="{BB962C8B-B14F-4D97-AF65-F5344CB8AC3E}">
        <p14:creationId xmlns:p14="http://schemas.microsoft.com/office/powerpoint/2010/main" val="269266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anim calcmode="lin" valueType="num">
                                      <p:cBhvr>
                                        <p:cTn id="8" dur="500" fill="hold"/>
                                        <p:tgtEl>
                                          <p:spTgt spid="27"/>
                                        </p:tgtEl>
                                        <p:attrNameLst>
                                          <p:attrName>ppt_x</p:attrName>
                                        </p:attrNameLst>
                                      </p:cBhvr>
                                      <p:tavLst>
                                        <p:tav tm="0">
                                          <p:val>
                                            <p:strVal val="#ppt_x"/>
                                          </p:val>
                                        </p:tav>
                                        <p:tav tm="100000">
                                          <p:val>
                                            <p:strVal val="#ppt_x"/>
                                          </p:val>
                                        </p:tav>
                                      </p:tavLst>
                                    </p:anim>
                                    <p:anim calcmode="lin" valueType="num">
                                      <p:cBhvr>
                                        <p:cTn id="9" dur="5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92666-827A-0246-8C9C-820D5705516A}"/>
              </a:ext>
            </a:extLst>
          </p:cNvPr>
          <p:cNvSpPr>
            <a:spLocks noGrp="1"/>
          </p:cNvSpPr>
          <p:nvPr>
            <p:ph type="title"/>
          </p:nvPr>
        </p:nvSpPr>
        <p:spPr/>
        <p:txBody>
          <a:bodyPr/>
          <a:lstStyle/>
          <a:p>
            <a:r>
              <a:rPr lang="en-US" dirty="0"/>
              <a:t>IP Header Fields: Word 3</a:t>
            </a:r>
          </a:p>
        </p:txBody>
      </p:sp>
      <p:sp>
        <p:nvSpPr>
          <p:cNvPr id="3" name="Content Placeholder 2">
            <a:extLst>
              <a:ext uri="{FF2B5EF4-FFF2-40B4-BE49-F238E27FC236}">
                <a16:creationId xmlns:a16="http://schemas.microsoft.com/office/drawing/2014/main" id="{3EC837F0-B815-114E-9884-AF92D2B35AD9}"/>
              </a:ext>
            </a:extLst>
          </p:cNvPr>
          <p:cNvSpPr>
            <a:spLocks noGrp="1"/>
          </p:cNvSpPr>
          <p:nvPr>
            <p:ph idx="1"/>
          </p:nvPr>
        </p:nvSpPr>
        <p:spPr/>
        <p:txBody>
          <a:bodyPr/>
          <a:lstStyle/>
          <a:p>
            <a:endParaRPr lang="en-US"/>
          </a:p>
        </p:txBody>
      </p:sp>
      <p:sp>
        <p:nvSpPr>
          <p:cNvPr id="5" name="Content Placeholder 5">
            <a:extLst>
              <a:ext uri="{FF2B5EF4-FFF2-40B4-BE49-F238E27FC236}">
                <a16:creationId xmlns:a16="http://schemas.microsoft.com/office/drawing/2014/main" id="{CDAEDFD3-BF8B-2B40-8F16-00F324428EA8}"/>
              </a:ext>
            </a:extLst>
          </p:cNvPr>
          <p:cNvSpPr txBox="1">
            <a:spLocks/>
          </p:cNvSpPr>
          <p:nvPr/>
        </p:nvSpPr>
        <p:spPr>
          <a:xfrm>
            <a:off x="1881810" y="1358046"/>
            <a:ext cx="8839200" cy="20574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Time to Live: decremented by each router</a:t>
            </a:r>
          </a:p>
          <a:p>
            <a:pPr lvl="1"/>
            <a:r>
              <a:rPr lang="en-US" sz="2500"/>
              <a:t>Used to kill looping packets</a:t>
            </a:r>
          </a:p>
          <a:p>
            <a:r>
              <a:rPr lang="en-US"/>
              <a:t>Protocol: ID of encapsulated protocol</a:t>
            </a:r>
          </a:p>
          <a:p>
            <a:pPr lvl="1"/>
            <a:r>
              <a:rPr lang="en-US" sz="2500"/>
              <a:t>6 = TCP, 17 = UDP</a:t>
            </a:r>
          </a:p>
          <a:p>
            <a:r>
              <a:rPr lang="en-US"/>
              <a:t>Checksum</a:t>
            </a:r>
            <a:endParaRPr lang="en-US" dirty="0"/>
          </a:p>
        </p:txBody>
      </p:sp>
      <p:sp>
        <p:nvSpPr>
          <p:cNvPr id="6" name="Rectangle 5">
            <a:extLst>
              <a:ext uri="{FF2B5EF4-FFF2-40B4-BE49-F238E27FC236}">
                <a16:creationId xmlns:a16="http://schemas.microsoft.com/office/drawing/2014/main" id="{3ABB5F51-35CF-9D4A-9F05-A14A71FA3311}"/>
              </a:ext>
            </a:extLst>
          </p:cNvPr>
          <p:cNvSpPr/>
          <p:nvPr/>
        </p:nvSpPr>
        <p:spPr>
          <a:xfrm>
            <a:off x="2643897" y="3759154"/>
            <a:ext cx="857458"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Version</a:t>
            </a:r>
          </a:p>
        </p:txBody>
      </p:sp>
      <p:sp>
        <p:nvSpPr>
          <p:cNvPr id="7" name="Rectangle 6">
            <a:extLst>
              <a:ext uri="{FF2B5EF4-FFF2-40B4-BE49-F238E27FC236}">
                <a16:creationId xmlns:a16="http://schemas.microsoft.com/office/drawing/2014/main" id="{2B6EE468-EECF-4144-BABD-7D9B8C4D2807}"/>
              </a:ext>
            </a:extLst>
          </p:cNvPr>
          <p:cNvSpPr/>
          <p:nvPr/>
        </p:nvSpPr>
        <p:spPr>
          <a:xfrm>
            <a:off x="3501355" y="3759152"/>
            <a:ext cx="949925"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HLen</a:t>
            </a:r>
            <a:endParaRPr lang="en-US" sz="2400" dirty="0"/>
          </a:p>
        </p:txBody>
      </p:sp>
      <p:sp>
        <p:nvSpPr>
          <p:cNvPr id="8" name="Rectangle 7">
            <a:extLst>
              <a:ext uri="{FF2B5EF4-FFF2-40B4-BE49-F238E27FC236}">
                <a16:creationId xmlns:a16="http://schemas.microsoft.com/office/drawing/2014/main" id="{11B93F2B-ABEC-B94F-89C7-855CB22F0CC5}"/>
              </a:ext>
            </a:extLst>
          </p:cNvPr>
          <p:cNvSpPr/>
          <p:nvPr/>
        </p:nvSpPr>
        <p:spPr>
          <a:xfrm>
            <a:off x="4451280" y="3759154"/>
            <a:ext cx="1857910"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DSCP/ECN</a:t>
            </a:r>
          </a:p>
        </p:txBody>
      </p:sp>
      <p:sp>
        <p:nvSpPr>
          <p:cNvPr id="9" name="Rectangle 8">
            <a:extLst>
              <a:ext uri="{FF2B5EF4-FFF2-40B4-BE49-F238E27FC236}">
                <a16:creationId xmlns:a16="http://schemas.microsoft.com/office/drawing/2014/main" id="{70AC22E6-C06B-1E4D-995E-33A6F7A133D1}"/>
              </a:ext>
            </a:extLst>
          </p:cNvPr>
          <p:cNvSpPr/>
          <p:nvPr/>
        </p:nvSpPr>
        <p:spPr>
          <a:xfrm>
            <a:off x="6309190" y="3759151"/>
            <a:ext cx="3658278"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Datagram Length</a:t>
            </a:r>
          </a:p>
        </p:txBody>
      </p:sp>
      <p:sp>
        <p:nvSpPr>
          <p:cNvPr id="10" name="Rectangle 9">
            <a:extLst>
              <a:ext uri="{FF2B5EF4-FFF2-40B4-BE49-F238E27FC236}">
                <a16:creationId xmlns:a16="http://schemas.microsoft.com/office/drawing/2014/main" id="{F111760C-4BDF-E343-BA7D-4E7198246D03}"/>
              </a:ext>
            </a:extLst>
          </p:cNvPr>
          <p:cNvSpPr/>
          <p:nvPr/>
        </p:nvSpPr>
        <p:spPr>
          <a:xfrm>
            <a:off x="2344450" y="3269266"/>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a:t>
            </a:r>
          </a:p>
        </p:txBody>
      </p:sp>
      <p:sp>
        <p:nvSpPr>
          <p:cNvPr id="11" name="Rectangle 10">
            <a:extLst>
              <a:ext uri="{FF2B5EF4-FFF2-40B4-BE49-F238E27FC236}">
                <a16:creationId xmlns:a16="http://schemas.microsoft.com/office/drawing/2014/main" id="{8DC82848-CA84-8047-AEE3-CDB45846442B}"/>
              </a:ext>
            </a:extLst>
          </p:cNvPr>
          <p:cNvSpPr/>
          <p:nvPr/>
        </p:nvSpPr>
        <p:spPr>
          <a:xfrm>
            <a:off x="4151834" y="3269266"/>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12" name="Rectangle 11">
            <a:extLst>
              <a:ext uri="{FF2B5EF4-FFF2-40B4-BE49-F238E27FC236}">
                <a16:creationId xmlns:a16="http://schemas.microsoft.com/office/drawing/2014/main" id="{F1387100-0097-CB4A-B59D-366FB27410DB}"/>
              </a:ext>
            </a:extLst>
          </p:cNvPr>
          <p:cNvSpPr/>
          <p:nvPr/>
        </p:nvSpPr>
        <p:spPr>
          <a:xfrm>
            <a:off x="6009744" y="3269266"/>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16</a:t>
            </a:r>
          </a:p>
        </p:txBody>
      </p:sp>
      <p:sp>
        <p:nvSpPr>
          <p:cNvPr id="13" name="Rectangle 12">
            <a:extLst>
              <a:ext uri="{FF2B5EF4-FFF2-40B4-BE49-F238E27FC236}">
                <a16:creationId xmlns:a16="http://schemas.microsoft.com/office/drawing/2014/main" id="{1101D744-9245-A642-9DF9-EEFB1A2354FE}"/>
              </a:ext>
            </a:extLst>
          </p:cNvPr>
          <p:cNvSpPr/>
          <p:nvPr/>
        </p:nvSpPr>
        <p:spPr>
          <a:xfrm>
            <a:off x="7877929" y="3269265"/>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24</a:t>
            </a:r>
          </a:p>
        </p:txBody>
      </p:sp>
      <p:sp>
        <p:nvSpPr>
          <p:cNvPr id="14" name="Rectangle 13">
            <a:extLst>
              <a:ext uri="{FF2B5EF4-FFF2-40B4-BE49-F238E27FC236}">
                <a16:creationId xmlns:a16="http://schemas.microsoft.com/office/drawing/2014/main" id="{B772986E-57CD-0949-8070-6AD84EEEF8AC}"/>
              </a:ext>
            </a:extLst>
          </p:cNvPr>
          <p:cNvSpPr/>
          <p:nvPr/>
        </p:nvSpPr>
        <p:spPr>
          <a:xfrm>
            <a:off x="9668021" y="3269264"/>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31</a:t>
            </a:r>
          </a:p>
        </p:txBody>
      </p:sp>
      <p:sp>
        <p:nvSpPr>
          <p:cNvPr id="15" name="Rectangle 14">
            <a:extLst>
              <a:ext uri="{FF2B5EF4-FFF2-40B4-BE49-F238E27FC236}">
                <a16:creationId xmlns:a16="http://schemas.microsoft.com/office/drawing/2014/main" id="{EE9A5457-6F08-2B4E-80DB-CBB4251DB7A5}"/>
              </a:ext>
            </a:extLst>
          </p:cNvPr>
          <p:cNvSpPr/>
          <p:nvPr/>
        </p:nvSpPr>
        <p:spPr>
          <a:xfrm>
            <a:off x="3201909" y="3269266"/>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16" name="Rectangle 15">
            <a:extLst>
              <a:ext uri="{FF2B5EF4-FFF2-40B4-BE49-F238E27FC236}">
                <a16:creationId xmlns:a16="http://schemas.microsoft.com/office/drawing/2014/main" id="{5FDE33E6-4BAB-8846-8B2A-D30961C0C71E}"/>
              </a:ext>
            </a:extLst>
          </p:cNvPr>
          <p:cNvSpPr/>
          <p:nvPr/>
        </p:nvSpPr>
        <p:spPr>
          <a:xfrm>
            <a:off x="5062528" y="3269263"/>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sp>
        <p:nvSpPr>
          <p:cNvPr id="17" name="Rectangle 16">
            <a:extLst>
              <a:ext uri="{FF2B5EF4-FFF2-40B4-BE49-F238E27FC236}">
                <a16:creationId xmlns:a16="http://schemas.microsoft.com/office/drawing/2014/main" id="{74D70323-03F6-4B48-8347-4882F08187C9}"/>
              </a:ext>
            </a:extLst>
          </p:cNvPr>
          <p:cNvSpPr/>
          <p:nvPr/>
        </p:nvSpPr>
        <p:spPr>
          <a:xfrm>
            <a:off x="6745815" y="3269266"/>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19</a:t>
            </a:r>
          </a:p>
        </p:txBody>
      </p:sp>
      <p:sp>
        <p:nvSpPr>
          <p:cNvPr id="18" name="Rectangle 17">
            <a:extLst>
              <a:ext uri="{FF2B5EF4-FFF2-40B4-BE49-F238E27FC236}">
                <a16:creationId xmlns:a16="http://schemas.microsoft.com/office/drawing/2014/main" id="{B15350B1-AF89-EA48-94A1-143D2183FCA8}"/>
              </a:ext>
            </a:extLst>
          </p:cNvPr>
          <p:cNvSpPr/>
          <p:nvPr/>
        </p:nvSpPr>
        <p:spPr>
          <a:xfrm>
            <a:off x="2643897" y="4142806"/>
            <a:ext cx="3665293"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Identifier</a:t>
            </a:r>
          </a:p>
        </p:txBody>
      </p:sp>
      <p:sp>
        <p:nvSpPr>
          <p:cNvPr id="19" name="Rectangle 18">
            <a:extLst>
              <a:ext uri="{FF2B5EF4-FFF2-40B4-BE49-F238E27FC236}">
                <a16:creationId xmlns:a16="http://schemas.microsoft.com/office/drawing/2014/main" id="{6D334F64-2DA3-4E49-9B42-B3B49045E5FA}"/>
              </a:ext>
            </a:extLst>
          </p:cNvPr>
          <p:cNvSpPr/>
          <p:nvPr/>
        </p:nvSpPr>
        <p:spPr>
          <a:xfrm>
            <a:off x="6309190" y="4142808"/>
            <a:ext cx="729974"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Flags</a:t>
            </a:r>
          </a:p>
        </p:txBody>
      </p:sp>
      <p:sp>
        <p:nvSpPr>
          <p:cNvPr id="20" name="Rectangle 19">
            <a:extLst>
              <a:ext uri="{FF2B5EF4-FFF2-40B4-BE49-F238E27FC236}">
                <a16:creationId xmlns:a16="http://schemas.microsoft.com/office/drawing/2014/main" id="{D1BCE47C-9C49-3040-8134-434DFFD39042}"/>
              </a:ext>
            </a:extLst>
          </p:cNvPr>
          <p:cNvSpPr/>
          <p:nvPr/>
        </p:nvSpPr>
        <p:spPr>
          <a:xfrm>
            <a:off x="7045260" y="4142805"/>
            <a:ext cx="2922207"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Offset</a:t>
            </a:r>
          </a:p>
        </p:txBody>
      </p:sp>
      <p:sp>
        <p:nvSpPr>
          <p:cNvPr id="21" name="Rectangle 20">
            <a:extLst>
              <a:ext uri="{FF2B5EF4-FFF2-40B4-BE49-F238E27FC236}">
                <a16:creationId xmlns:a16="http://schemas.microsoft.com/office/drawing/2014/main" id="{19CBE748-3682-134E-AB47-C7B5735F8870}"/>
              </a:ext>
            </a:extLst>
          </p:cNvPr>
          <p:cNvSpPr/>
          <p:nvPr/>
        </p:nvSpPr>
        <p:spPr>
          <a:xfrm>
            <a:off x="2643896" y="4526457"/>
            <a:ext cx="1807384"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TTL</a:t>
            </a:r>
          </a:p>
        </p:txBody>
      </p:sp>
      <p:sp>
        <p:nvSpPr>
          <p:cNvPr id="22" name="Rectangle 21">
            <a:extLst>
              <a:ext uri="{FF2B5EF4-FFF2-40B4-BE49-F238E27FC236}">
                <a16:creationId xmlns:a16="http://schemas.microsoft.com/office/drawing/2014/main" id="{132D9A59-3263-634A-821C-9674315E1D4A}"/>
              </a:ext>
            </a:extLst>
          </p:cNvPr>
          <p:cNvSpPr/>
          <p:nvPr/>
        </p:nvSpPr>
        <p:spPr>
          <a:xfrm>
            <a:off x="4451279" y="4526457"/>
            <a:ext cx="1857910"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Protocol</a:t>
            </a:r>
          </a:p>
        </p:txBody>
      </p:sp>
      <p:sp>
        <p:nvSpPr>
          <p:cNvPr id="23" name="Rectangle 22">
            <a:extLst>
              <a:ext uri="{FF2B5EF4-FFF2-40B4-BE49-F238E27FC236}">
                <a16:creationId xmlns:a16="http://schemas.microsoft.com/office/drawing/2014/main" id="{73F3A86B-3E6D-5541-82C1-DBBFBADDBA9E}"/>
              </a:ext>
            </a:extLst>
          </p:cNvPr>
          <p:cNvSpPr/>
          <p:nvPr/>
        </p:nvSpPr>
        <p:spPr>
          <a:xfrm>
            <a:off x="6309189" y="4526454"/>
            <a:ext cx="3658278"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Checksum</a:t>
            </a:r>
          </a:p>
        </p:txBody>
      </p:sp>
      <p:sp>
        <p:nvSpPr>
          <p:cNvPr id="24" name="Rectangle 23">
            <a:extLst>
              <a:ext uri="{FF2B5EF4-FFF2-40B4-BE49-F238E27FC236}">
                <a16:creationId xmlns:a16="http://schemas.microsoft.com/office/drawing/2014/main" id="{4CE90556-E993-2A42-8737-83422816C14C}"/>
              </a:ext>
            </a:extLst>
          </p:cNvPr>
          <p:cNvSpPr/>
          <p:nvPr/>
        </p:nvSpPr>
        <p:spPr>
          <a:xfrm>
            <a:off x="2640521" y="4910109"/>
            <a:ext cx="7326946"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Source IP Address</a:t>
            </a:r>
          </a:p>
        </p:txBody>
      </p:sp>
      <p:sp>
        <p:nvSpPr>
          <p:cNvPr id="25" name="Rectangle 24">
            <a:extLst>
              <a:ext uri="{FF2B5EF4-FFF2-40B4-BE49-F238E27FC236}">
                <a16:creationId xmlns:a16="http://schemas.microsoft.com/office/drawing/2014/main" id="{80A378FC-AB5D-3D40-9DF9-2E00F46E48A8}"/>
              </a:ext>
            </a:extLst>
          </p:cNvPr>
          <p:cNvSpPr/>
          <p:nvPr/>
        </p:nvSpPr>
        <p:spPr>
          <a:xfrm>
            <a:off x="2645717" y="5293761"/>
            <a:ext cx="7326946"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Destination IP Address</a:t>
            </a:r>
          </a:p>
        </p:txBody>
      </p:sp>
      <p:sp>
        <p:nvSpPr>
          <p:cNvPr id="26" name="Rectangle 25">
            <a:extLst>
              <a:ext uri="{FF2B5EF4-FFF2-40B4-BE49-F238E27FC236}">
                <a16:creationId xmlns:a16="http://schemas.microsoft.com/office/drawing/2014/main" id="{67BF86DB-CB57-2244-9D1E-CF85D850FB6E}"/>
              </a:ext>
            </a:extLst>
          </p:cNvPr>
          <p:cNvSpPr/>
          <p:nvPr/>
        </p:nvSpPr>
        <p:spPr>
          <a:xfrm>
            <a:off x="2645717" y="5677413"/>
            <a:ext cx="7326946" cy="383652"/>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Options (if any, usually not)</a:t>
            </a:r>
          </a:p>
        </p:txBody>
      </p:sp>
      <p:sp>
        <p:nvSpPr>
          <p:cNvPr id="27" name="Rectangle 26">
            <a:extLst>
              <a:ext uri="{FF2B5EF4-FFF2-40B4-BE49-F238E27FC236}">
                <a16:creationId xmlns:a16="http://schemas.microsoft.com/office/drawing/2014/main" id="{25F97EB6-4CD9-4C4C-9D63-79CCEDCEDB3A}"/>
              </a:ext>
            </a:extLst>
          </p:cNvPr>
          <p:cNvSpPr/>
          <p:nvPr/>
        </p:nvSpPr>
        <p:spPr>
          <a:xfrm>
            <a:off x="2645717" y="6057814"/>
            <a:ext cx="7326946" cy="578813"/>
          </a:xfrm>
          <a:prstGeom prst="rect">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a:t>
            </a:r>
          </a:p>
        </p:txBody>
      </p:sp>
      <p:grpSp>
        <p:nvGrpSpPr>
          <p:cNvPr id="28" name="Group 27">
            <a:extLst>
              <a:ext uri="{FF2B5EF4-FFF2-40B4-BE49-F238E27FC236}">
                <a16:creationId xmlns:a16="http://schemas.microsoft.com/office/drawing/2014/main" id="{53A21DFB-B710-CC42-9196-6A36D1C919CA}"/>
              </a:ext>
            </a:extLst>
          </p:cNvPr>
          <p:cNvGrpSpPr/>
          <p:nvPr/>
        </p:nvGrpSpPr>
        <p:grpSpPr>
          <a:xfrm flipH="1">
            <a:off x="2097038" y="5239446"/>
            <a:ext cx="2330739" cy="1397181"/>
            <a:chOff x="1219204" y="4876799"/>
            <a:chExt cx="5181601" cy="2028167"/>
          </a:xfrm>
        </p:grpSpPr>
        <p:sp>
          <p:nvSpPr>
            <p:cNvPr id="29" name="Rectangular Callout 28">
              <a:extLst>
                <a:ext uri="{FF2B5EF4-FFF2-40B4-BE49-F238E27FC236}">
                  <a16:creationId xmlns:a16="http://schemas.microsoft.com/office/drawing/2014/main" id="{B6032949-518E-0E4B-A12E-1C0212ADA83F}"/>
                </a:ext>
              </a:extLst>
            </p:cNvPr>
            <p:cNvSpPr/>
            <p:nvPr/>
          </p:nvSpPr>
          <p:spPr>
            <a:xfrm>
              <a:off x="1219204" y="4876800"/>
              <a:ext cx="5181601" cy="2028166"/>
            </a:xfrm>
            <a:prstGeom prst="wedgeRectCallout">
              <a:avLst>
                <a:gd name="adj1" fmla="val -8478"/>
                <a:gd name="adj2" fmla="val -81027"/>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30" name="TextBox 29">
              <a:extLst>
                <a:ext uri="{FF2B5EF4-FFF2-40B4-BE49-F238E27FC236}">
                  <a16:creationId xmlns:a16="http://schemas.microsoft.com/office/drawing/2014/main" id="{34F80FF8-3B58-EB41-821E-AAD4CFFF5E2F}"/>
                </a:ext>
              </a:extLst>
            </p:cNvPr>
            <p:cNvSpPr txBox="1"/>
            <p:nvPr/>
          </p:nvSpPr>
          <p:spPr>
            <a:xfrm>
              <a:off x="1219204" y="4876799"/>
              <a:ext cx="5181601" cy="201047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 lastClr="FFFFFF"/>
                  </a:solidFill>
                  <a:effectLst/>
                  <a:uLnTx/>
                  <a:uFillTx/>
                </a:rPr>
                <a:t>Used to implement trace route</a:t>
              </a:r>
            </a:p>
          </p:txBody>
        </p:sp>
      </p:grpSp>
    </p:spTree>
    <p:extLst>
      <p:ext uri="{BB962C8B-B14F-4D97-AF65-F5344CB8AC3E}">
        <p14:creationId xmlns:p14="http://schemas.microsoft.com/office/powerpoint/2010/main" val="151291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anim calcmode="lin" valueType="num">
                                      <p:cBhvr>
                                        <p:cTn id="8" dur="500" fill="hold"/>
                                        <p:tgtEl>
                                          <p:spTgt spid="28"/>
                                        </p:tgtEl>
                                        <p:attrNameLst>
                                          <p:attrName>ppt_x</p:attrName>
                                        </p:attrNameLst>
                                      </p:cBhvr>
                                      <p:tavLst>
                                        <p:tav tm="0">
                                          <p:val>
                                            <p:strVal val="#ppt_x"/>
                                          </p:val>
                                        </p:tav>
                                        <p:tav tm="100000">
                                          <p:val>
                                            <p:strVal val="#ppt_x"/>
                                          </p:val>
                                        </p:tav>
                                      </p:tavLst>
                                    </p:anim>
                                    <p:anim calcmode="lin" valueType="num">
                                      <p:cBhvr>
                                        <p:cTn id="9"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1994-0915-BC4B-A380-DDC8ADF28923}"/>
              </a:ext>
            </a:extLst>
          </p:cNvPr>
          <p:cNvSpPr>
            <a:spLocks noGrp="1"/>
          </p:cNvSpPr>
          <p:nvPr>
            <p:ph type="title"/>
          </p:nvPr>
        </p:nvSpPr>
        <p:spPr/>
        <p:txBody>
          <a:bodyPr/>
          <a:lstStyle/>
          <a:p>
            <a:r>
              <a:rPr lang="en-US" dirty="0"/>
              <a:t>IP Header Fields: Word 4 and 5</a:t>
            </a:r>
          </a:p>
        </p:txBody>
      </p:sp>
      <p:sp>
        <p:nvSpPr>
          <p:cNvPr id="3" name="Content Placeholder 2">
            <a:extLst>
              <a:ext uri="{FF2B5EF4-FFF2-40B4-BE49-F238E27FC236}">
                <a16:creationId xmlns:a16="http://schemas.microsoft.com/office/drawing/2014/main" id="{8D1D6AA8-B170-A74B-9A4D-8115FC7B6CD8}"/>
              </a:ext>
            </a:extLst>
          </p:cNvPr>
          <p:cNvSpPr>
            <a:spLocks noGrp="1"/>
          </p:cNvSpPr>
          <p:nvPr>
            <p:ph idx="1"/>
          </p:nvPr>
        </p:nvSpPr>
        <p:spPr/>
        <p:txBody>
          <a:bodyPr/>
          <a:lstStyle/>
          <a:p>
            <a:r>
              <a:rPr lang="en-US" dirty="0"/>
              <a:t>Source and destination address</a:t>
            </a:r>
          </a:p>
          <a:p>
            <a:pPr lvl="1"/>
            <a:r>
              <a:rPr lang="en-US" dirty="0"/>
              <a:t>In theory, must be globally unique</a:t>
            </a:r>
          </a:p>
          <a:p>
            <a:pPr lvl="1"/>
            <a:r>
              <a:rPr lang="en-US" dirty="0"/>
              <a:t>In practice, this is often violated</a:t>
            </a:r>
          </a:p>
        </p:txBody>
      </p:sp>
      <p:sp>
        <p:nvSpPr>
          <p:cNvPr id="5" name="Rectangle 4">
            <a:extLst>
              <a:ext uri="{FF2B5EF4-FFF2-40B4-BE49-F238E27FC236}">
                <a16:creationId xmlns:a16="http://schemas.microsoft.com/office/drawing/2014/main" id="{CE4AE579-B890-A540-BE6A-8F847AC3104C}"/>
              </a:ext>
            </a:extLst>
          </p:cNvPr>
          <p:cNvSpPr/>
          <p:nvPr/>
        </p:nvSpPr>
        <p:spPr>
          <a:xfrm>
            <a:off x="2206575" y="3600127"/>
            <a:ext cx="857458"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Version</a:t>
            </a:r>
          </a:p>
        </p:txBody>
      </p:sp>
      <p:sp>
        <p:nvSpPr>
          <p:cNvPr id="6" name="Rectangle 5">
            <a:extLst>
              <a:ext uri="{FF2B5EF4-FFF2-40B4-BE49-F238E27FC236}">
                <a16:creationId xmlns:a16="http://schemas.microsoft.com/office/drawing/2014/main" id="{2FF16EA5-8C1B-AA46-835A-7E0DBB570A2C}"/>
              </a:ext>
            </a:extLst>
          </p:cNvPr>
          <p:cNvSpPr/>
          <p:nvPr/>
        </p:nvSpPr>
        <p:spPr>
          <a:xfrm>
            <a:off x="3064033" y="3600125"/>
            <a:ext cx="949925"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HLen</a:t>
            </a:r>
            <a:endParaRPr lang="en-US" sz="2400" dirty="0"/>
          </a:p>
        </p:txBody>
      </p:sp>
      <p:sp>
        <p:nvSpPr>
          <p:cNvPr id="7" name="Rectangle 6">
            <a:extLst>
              <a:ext uri="{FF2B5EF4-FFF2-40B4-BE49-F238E27FC236}">
                <a16:creationId xmlns:a16="http://schemas.microsoft.com/office/drawing/2014/main" id="{DDD5797D-CD6B-554D-8C20-1620D3627443}"/>
              </a:ext>
            </a:extLst>
          </p:cNvPr>
          <p:cNvSpPr/>
          <p:nvPr/>
        </p:nvSpPr>
        <p:spPr>
          <a:xfrm>
            <a:off x="4013958" y="3600127"/>
            <a:ext cx="1857910"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DSCP/ECN</a:t>
            </a:r>
          </a:p>
        </p:txBody>
      </p:sp>
      <p:sp>
        <p:nvSpPr>
          <p:cNvPr id="8" name="Rectangle 7">
            <a:extLst>
              <a:ext uri="{FF2B5EF4-FFF2-40B4-BE49-F238E27FC236}">
                <a16:creationId xmlns:a16="http://schemas.microsoft.com/office/drawing/2014/main" id="{AAC7E3A5-548F-EA41-BB62-AF154CDC65CF}"/>
              </a:ext>
            </a:extLst>
          </p:cNvPr>
          <p:cNvSpPr/>
          <p:nvPr/>
        </p:nvSpPr>
        <p:spPr>
          <a:xfrm>
            <a:off x="5871868" y="3600124"/>
            <a:ext cx="3658278"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Datagram Length</a:t>
            </a:r>
          </a:p>
        </p:txBody>
      </p:sp>
      <p:sp>
        <p:nvSpPr>
          <p:cNvPr id="9" name="Rectangle 8">
            <a:extLst>
              <a:ext uri="{FF2B5EF4-FFF2-40B4-BE49-F238E27FC236}">
                <a16:creationId xmlns:a16="http://schemas.microsoft.com/office/drawing/2014/main" id="{F35BEE15-710C-4847-BEE4-E35C82BD3D39}"/>
              </a:ext>
            </a:extLst>
          </p:cNvPr>
          <p:cNvSpPr/>
          <p:nvPr/>
        </p:nvSpPr>
        <p:spPr>
          <a:xfrm>
            <a:off x="1907128" y="3110239"/>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a:t>
            </a:r>
          </a:p>
        </p:txBody>
      </p:sp>
      <p:sp>
        <p:nvSpPr>
          <p:cNvPr id="10" name="Rectangle 9">
            <a:extLst>
              <a:ext uri="{FF2B5EF4-FFF2-40B4-BE49-F238E27FC236}">
                <a16:creationId xmlns:a16="http://schemas.microsoft.com/office/drawing/2014/main" id="{4557E9BA-33A9-6B48-9EFD-747648E6E174}"/>
              </a:ext>
            </a:extLst>
          </p:cNvPr>
          <p:cNvSpPr/>
          <p:nvPr/>
        </p:nvSpPr>
        <p:spPr>
          <a:xfrm>
            <a:off x="3714512" y="3110239"/>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11" name="Rectangle 10">
            <a:extLst>
              <a:ext uri="{FF2B5EF4-FFF2-40B4-BE49-F238E27FC236}">
                <a16:creationId xmlns:a16="http://schemas.microsoft.com/office/drawing/2014/main" id="{36E45E3B-8496-9549-BE47-8539B6326EC8}"/>
              </a:ext>
            </a:extLst>
          </p:cNvPr>
          <p:cNvSpPr/>
          <p:nvPr/>
        </p:nvSpPr>
        <p:spPr>
          <a:xfrm>
            <a:off x="5572422" y="3110239"/>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16</a:t>
            </a:r>
          </a:p>
        </p:txBody>
      </p:sp>
      <p:sp>
        <p:nvSpPr>
          <p:cNvPr id="12" name="Rectangle 11">
            <a:extLst>
              <a:ext uri="{FF2B5EF4-FFF2-40B4-BE49-F238E27FC236}">
                <a16:creationId xmlns:a16="http://schemas.microsoft.com/office/drawing/2014/main" id="{CD4A0F7E-8BC0-3F49-9D98-3FEEC8AF532A}"/>
              </a:ext>
            </a:extLst>
          </p:cNvPr>
          <p:cNvSpPr/>
          <p:nvPr/>
        </p:nvSpPr>
        <p:spPr>
          <a:xfrm>
            <a:off x="7440607" y="3110238"/>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24</a:t>
            </a:r>
          </a:p>
        </p:txBody>
      </p:sp>
      <p:sp>
        <p:nvSpPr>
          <p:cNvPr id="13" name="Rectangle 12">
            <a:extLst>
              <a:ext uri="{FF2B5EF4-FFF2-40B4-BE49-F238E27FC236}">
                <a16:creationId xmlns:a16="http://schemas.microsoft.com/office/drawing/2014/main" id="{F0F47599-287A-1D4D-9012-1B99B3F97462}"/>
              </a:ext>
            </a:extLst>
          </p:cNvPr>
          <p:cNvSpPr/>
          <p:nvPr/>
        </p:nvSpPr>
        <p:spPr>
          <a:xfrm>
            <a:off x="9230699" y="3110237"/>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31</a:t>
            </a:r>
          </a:p>
        </p:txBody>
      </p:sp>
      <p:sp>
        <p:nvSpPr>
          <p:cNvPr id="14" name="Rectangle 13">
            <a:extLst>
              <a:ext uri="{FF2B5EF4-FFF2-40B4-BE49-F238E27FC236}">
                <a16:creationId xmlns:a16="http://schemas.microsoft.com/office/drawing/2014/main" id="{27377917-320E-4B43-9F4A-79EB9AE9DCFA}"/>
              </a:ext>
            </a:extLst>
          </p:cNvPr>
          <p:cNvSpPr/>
          <p:nvPr/>
        </p:nvSpPr>
        <p:spPr>
          <a:xfrm>
            <a:off x="2764587" y="3110239"/>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15" name="Rectangle 14">
            <a:extLst>
              <a:ext uri="{FF2B5EF4-FFF2-40B4-BE49-F238E27FC236}">
                <a16:creationId xmlns:a16="http://schemas.microsoft.com/office/drawing/2014/main" id="{D1EB96EC-6FEE-DA4C-B9A6-481DD66237CA}"/>
              </a:ext>
            </a:extLst>
          </p:cNvPr>
          <p:cNvSpPr/>
          <p:nvPr/>
        </p:nvSpPr>
        <p:spPr>
          <a:xfrm>
            <a:off x="4625206" y="3110236"/>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sp>
        <p:nvSpPr>
          <p:cNvPr id="16" name="Rectangle 15">
            <a:extLst>
              <a:ext uri="{FF2B5EF4-FFF2-40B4-BE49-F238E27FC236}">
                <a16:creationId xmlns:a16="http://schemas.microsoft.com/office/drawing/2014/main" id="{8F00213C-7B67-714D-AE90-E5B412C25696}"/>
              </a:ext>
            </a:extLst>
          </p:cNvPr>
          <p:cNvSpPr/>
          <p:nvPr/>
        </p:nvSpPr>
        <p:spPr>
          <a:xfrm>
            <a:off x="6308493" y="3110239"/>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19</a:t>
            </a:r>
          </a:p>
        </p:txBody>
      </p:sp>
      <p:sp>
        <p:nvSpPr>
          <p:cNvPr id="17" name="Rectangle 16">
            <a:extLst>
              <a:ext uri="{FF2B5EF4-FFF2-40B4-BE49-F238E27FC236}">
                <a16:creationId xmlns:a16="http://schemas.microsoft.com/office/drawing/2014/main" id="{CE18F378-D536-1244-82CD-B3B52F402760}"/>
              </a:ext>
            </a:extLst>
          </p:cNvPr>
          <p:cNvSpPr/>
          <p:nvPr/>
        </p:nvSpPr>
        <p:spPr>
          <a:xfrm>
            <a:off x="2206575" y="3983779"/>
            <a:ext cx="3665293"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Identifier</a:t>
            </a:r>
          </a:p>
        </p:txBody>
      </p:sp>
      <p:sp>
        <p:nvSpPr>
          <p:cNvPr id="18" name="Rectangle 17">
            <a:extLst>
              <a:ext uri="{FF2B5EF4-FFF2-40B4-BE49-F238E27FC236}">
                <a16:creationId xmlns:a16="http://schemas.microsoft.com/office/drawing/2014/main" id="{C9CD8AEF-B836-904C-84F1-BE885316902E}"/>
              </a:ext>
            </a:extLst>
          </p:cNvPr>
          <p:cNvSpPr/>
          <p:nvPr/>
        </p:nvSpPr>
        <p:spPr>
          <a:xfrm>
            <a:off x="5871868" y="3983781"/>
            <a:ext cx="729974"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Flags</a:t>
            </a:r>
          </a:p>
        </p:txBody>
      </p:sp>
      <p:sp>
        <p:nvSpPr>
          <p:cNvPr id="19" name="Rectangle 18">
            <a:extLst>
              <a:ext uri="{FF2B5EF4-FFF2-40B4-BE49-F238E27FC236}">
                <a16:creationId xmlns:a16="http://schemas.microsoft.com/office/drawing/2014/main" id="{CC84166C-9C4B-1F4D-B793-3AA3E47A57CE}"/>
              </a:ext>
            </a:extLst>
          </p:cNvPr>
          <p:cNvSpPr/>
          <p:nvPr/>
        </p:nvSpPr>
        <p:spPr>
          <a:xfrm>
            <a:off x="6607938" y="3983778"/>
            <a:ext cx="2922207"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Offset</a:t>
            </a:r>
          </a:p>
        </p:txBody>
      </p:sp>
      <p:sp>
        <p:nvSpPr>
          <p:cNvPr id="20" name="Rectangle 19">
            <a:extLst>
              <a:ext uri="{FF2B5EF4-FFF2-40B4-BE49-F238E27FC236}">
                <a16:creationId xmlns:a16="http://schemas.microsoft.com/office/drawing/2014/main" id="{0B89CEA9-7461-8E40-B386-445059FF9A04}"/>
              </a:ext>
            </a:extLst>
          </p:cNvPr>
          <p:cNvSpPr/>
          <p:nvPr/>
        </p:nvSpPr>
        <p:spPr>
          <a:xfrm>
            <a:off x="2206574" y="4367430"/>
            <a:ext cx="1807384"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TTL</a:t>
            </a:r>
          </a:p>
        </p:txBody>
      </p:sp>
      <p:sp>
        <p:nvSpPr>
          <p:cNvPr id="21" name="Rectangle 20">
            <a:extLst>
              <a:ext uri="{FF2B5EF4-FFF2-40B4-BE49-F238E27FC236}">
                <a16:creationId xmlns:a16="http://schemas.microsoft.com/office/drawing/2014/main" id="{12EF9556-7002-3B4B-8978-8A33FE35FC50}"/>
              </a:ext>
            </a:extLst>
          </p:cNvPr>
          <p:cNvSpPr/>
          <p:nvPr/>
        </p:nvSpPr>
        <p:spPr>
          <a:xfrm>
            <a:off x="4013957" y="4367430"/>
            <a:ext cx="1857910"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Protocol</a:t>
            </a:r>
          </a:p>
        </p:txBody>
      </p:sp>
      <p:sp>
        <p:nvSpPr>
          <p:cNvPr id="22" name="Rectangle 21">
            <a:extLst>
              <a:ext uri="{FF2B5EF4-FFF2-40B4-BE49-F238E27FC236}">
                <a16:creationId xmlns:a16="http://schemas.microsoft.com/office/drawing/2014/main" id="{E0100C5C-5C20-DB45-8541-DE4A727D75B5}"/>
              </a:ext>
            </a:extLst>
          </p:cNvPr>
          <p:cNvSpPr/>
          <p:nvPr/>
        </p:nvSpPr>
        <p:spPr>
          <a:xfrm>
            <a:off x="5871867" y="4367427"/>
            <a:ext cx="3658278"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Checksum</a:t>
            </a:r>
          </a:p>
        </p:txBody>
      </p:sp>
      <p:sp>
        <p:nvSpPr>
          <p:cNvPr id="23" name="Rectangle 22">
            <a:extLst>
              <a:ext uri="{FF2B5EF4-FFF2-40B4-BE49-F238E27FC236}">
                <a16:creationId xmlns:a16="http://schemas.microsoft.com/office/drawing/2014/main" id="{E0869B1A-F12B-E94F-BE65-30395D9A9A8C}"/>
              </a:ext>
            </a:extLst>
          </p:cNvPr>
          <p:cNvSpPr/>
          <p:nvPr/>
        </p:nvSpPr>
        <p:spPr>
          <a:xfrm>
            <a:off x="2203199" y="4751082"/>
            <a:ext cx="7326946"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Source IP Address</a:t>
            </a:r>
          </a:p>
        </p:txBody>
      </p:sp>
      <p:sp>
        <p:nvSpPr>
          <p:cNvPr id="24" name="Rectangle 23">
            <a:extLst>
              <a:ext uri="{FF2B5EF4-FFF2-40B4-BE49-F238E27FC236}">
                <a16:creationId xmlns:a16="http://schemas.microsoft.com/office/drawing/2014/main" id="{D3A4E712-F9BC-8247-ADF6-1880A7F66119}"/>
              </a:ext>
            </a:extLst>
          </p:cNvPr>
          <p:cNvSpPr/>
          <p:nvPr/>
        </p:nvSpPr>
        <p:spPr>
          <a:xfrm>
            <a:off x="2208395" y="5134734"/>
            <a:ext cx="7326946"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Destination IP Address</a:t>
            </a:r>
          </a:p>
        </p:txBody>
      </p:sp>
      <p:sp>
        <p:nvSpPr>
          <p:cNvPr id="25" name="Rectangle 24">
            <a:extLst>
              <a:ext uri="{FF2B5EF4-FFF2-40B4-BE49-F238E27FC236}">
                <a16:creationId xmlns:a16="http://schemas.microsoft.com/office/drawing/2014/main" id="{C977A0A9-7A32-C747-84EF-A63D61FC88EB}"/>
              </a:ext>
            </a:extLst>
          </p:cNvPr>
          <p:cNvSpPr/>
          <p:nvPr/>
        </p:nvSpPr>
        <p:spPr>
          <a:xfrm>
            <a:off x="2208395" y="5518386"/>
            <a:ext cx="7326946" cy="383652"/>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Options (if any, usually not)</a:t>
            </a:r>
          </a:p>
        </p:txBody>
      </p:sp>
      <p:sp>
        <p:nvSpPr>
          <p:cNvPr id="26" name="Rectangle 25">
            <a:extLst>
              <a:ext uri="{FF2B5EF4-FFF2-40B4-BE49-F238E27FC236}">
                <a16:creationId xmlns:a16="http://schemas.microsoft.com/office/drawing/2014/main" id="{26F2316E-758B-F744-8E66-A726A326C892}"/>
              </a:ext>
            </a:extLst>
          </p:cNvPr>
          <p:cNvSpPr/>
          <p:nvPr/>
        </p:nvSpPr>
        <p:spPr>
          <a:xfrm>
            <a:off x="2208395" y="5898787"/>
            <a:ext cx="7326946" cy="578813"/>
          </a:xfrm>
          <a:prstGeom prst="rect">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a:t>
            </a:r>
          </a:p>
        </p:txBody>
      </p:sp>
    </p:spTree>
    <p:extLst>
      <p:ext uri="{BB962C8B-B14F-4D97-AF65-F5344CB8AC3E}">
        <p14:creationId xmlns:p14="http://schemas.microsoft.com/office/powerpoint/2010/main" val="2394753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D0FC9-4492-1F45-AB2B-0486996582C7}"/>
              </a:ext>
            </a:extLst>
          </p:cNvPr>
          <p:cNvSpPr>
            <a:spLocks noGrp="1"/>
          </p:cNvSpPr>
          <p:nvPr>
            <p:ph type="title"/>
          </p:nvPr>
        </p:nvSpPr>
        <p:spPr/>
        <p:txBody>
          <a:bodyPr/>
          <a:lstStyle/>
          <a:p>
            <a:r>
              <a:rPr lang="en-US" dirty="0"/>
              <a:t>Problem: Fragmentation</a:t>
            </a:r>
          </a:p>
        </p:txBody>
      </p:sp>
      <p:sp>
        <p:nvSpPr>
          <p:cNvPr id="3" name="Content Placeholder 2">
            <a:extLst>
              <a:ext uri="{FF2B5EF4-FFF2-40B4-BE49-F238E27FC236}">
                <a16:creationId xmlns:a16="http://schemas.microsoft.com/office/drawing/2014/main" id="{55739408-63BA-4942-B156-28DAD1803144}"/>
              </a:ext>
            </a:extLst>
          </p:cNvPr>
          <p:cNvSpPr>
            <a:spLocks noGrp="1"/>
          </p:cNvSpPr>
          <p:nvPr>
            <p:ph idx="1"/>
          </p:nvPr>
        </p:nvSpPr>
        <p:spPr/>
        <p:txBody>
          <a:bodyPr/>
          <a:lstStyle/>
          <a:p>
            <a:endParaRPr lang="en-US" dirty="0"/>
          </a:p>
        </p:txBody>
      </p:sp>
      <p:sp>
        <p:nvSpPr>
          <p:cNvPr id="4" name="Content Placeholder 3">
            <a:extLst>
              <a:ext uri="{FF2B5EF4-FFF2-40B4-BE49-F238E27FC236}">
                <a16:creationId xmlns:a16="http://schemas.microsoft.com/office/drawing/2014/main" id="{2833AB30-5EE2-C345-BFC0-DB32897F0FDE}"/>
              </a:ext>
            </a:extLst>
          </p:cNvPr>
          <p:cNvSpPr txBox="1">
            <a:spLocks/>
          </p:cNvSpPr>
          <p:nvPr/>
        </p:nvSpPr>
        <p:spPr>
          <a:xfrm>
            <a:off x="1683026" y="3640816"/>
            <a:ext cx="8839200" cy="29057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Problem: each network has its own MTU</a:t>
            </a:r>
          </a:p>
          <a:p>
            <a:pPr lvl="1"/>
            <a:r>
              <a:rPr lang="en-US"/>
              <a:t>DARPA principles: networks allowed to be heterogeneous</a:t>
            </a:r>
          </a:p>
          <a:p>
            <a:pPr lvl="1"/>
            <a:r>
              <a:rPr lang="en-US"/>
              <a:t>Minimum MTU may not be known for a given path</a:t>
            </a:r>
          </a:p>
          <a:p>
            <a:r>
              <a:rPr lang="en-US" sz="2700"/>
              <a:t>IP Solution: fragmentation</a:t>
            </a:r>
          </a:p>
          <a:p>
            <a:pPr lvl="1"/>
            <a:r>
              <a:rPr lang="en-US"/>
              <a:t>Split datagrams into pieces when MTU is reduced</a:t>
            </a:r>
          </a:p>
          <a:p>
            <a:pPr lvl="1"/>
            <a:r>
              <a:rPr lang="en-US"/>
              <a:t>Reassemble original datagram at the receiver</a:t>
            </a:r>
            <a:endParaRPr lang="en-US" dirty="0"/>
          </a:p>
        </p:txBody>
      </p:sp>
      <p:sp>
        <p:nvSpPr>
          <p:cNvPr id="5" name="Cloud 4">
            <a:extLst>
              <a:ext uri="{FF2B5EF4-FFF2-40B4-BE49-F238E27FC236}">
                <a16:creationId xmlns:a16="http://schemas.microsoft.com/office/drawing/2014/main" id="{669C60C3-719B-B846-949F-5C2F95BE2D1A}"/>
              </a:ext>
            </a:extLst>
          </p:cNvPr>
          <p:cNvSpPr/>
          <p:nvPr/>
        </p:nvSpPr>
        <p:spPr>
          <a:xfrm>
            <a:off x="1974813" y="1512984"/>
            <a:ext cx="2162855" cy="107841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5">
            <a:extLst>
              <a:ext uri="{FF2B5EF4-FFF2-40B4-BE49-F238E27FC236}">
                <a16:creationId xmlns:a16="http://schemas.microsoft.com/office/drawing/2014/main" id="{F779BCAA-4845-454F-A15C-C4BEDE98EA53}"/>
              </a:ext>
            </a:extLst>
          </p:cNvPr>
          <p:cNvSpPr/>
          <p:nvPr/>
        </p:nvSpPr>
        <p:spPr>
          <a:xfrm>
            <a:off x="8005648" y="1512984"/>
            <a:ext cx="2162855" cy="1078416"/>
          </a:xfrm>
          <a:prstGeom prst="cloud">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6">
            <a:extLst>
              <a:ext uri="{FF2B5EF4-FFF2-40B4-BE49-F238E27FC236}">
                <a16:creationId xmlns:a16="http://schemas.microsoft.com/office/drawing/2014/main" id="{78A04A9C-949C-6543-858D-7E3D02B8F56A}"/>
              </a:ext>
            </a:extLst>
          </p:cNvPr>
          <p:cNvSpPr/>
          <p:nvPr/>
        </p:nvSpPr>
        <p:spPr>
          <a:xfrm>
            <a:off x="4974990" y="1512984"/>
            <a:ext cx="2162855" cy="1078416"/>
          </a:xfrm>
          <a:prstGeom prst="cloud">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3E0CA200-D8D0-CC4B-905D-FCEA14A90FA2}"/>
              </a:ext>
            </a:extLst>
          </p:cNvPr>
          <p:cNvCxnSpPr>
            <a:stCxn id="12" idx="3"/>
            <a:endCxn id="10" idx="1"/>
          </p:cNvCxnSpPr>
          <p:nvPr/>
        </p:nvCxnSpPr>
        <p:spPr>
          <a:xfrm flipV="1">
            <a:off x="4396405" y="1941873"/>
            <a:ext cx="398115" cy="1199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89E9A8-87C9-DC44-98A7-69E7FAC21CC2}"/>
              </a:ext>
            </a:extLst>
          </p:cNvPr>
          <p:cNvCxnSpPr>
            <a:stCxn id="11" idx="3"/>
            <a:endCxn id="13" idx="1"/>
          </p:cNvCxnSpPr>
          <p:nvPr/>
        </p:nvCxnSpPr>
        <p:spPr>
          <a:xfrm>
            <a:off x="7469490" y="1942011"/>
            <a:ext cx="402837" cy="2120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2" descr="C:\Users\t0ph3r\Documents\CS 4700\assets\Router.png">
            <a:extLst>
              <a:ext uri="{FF2B5EF4-FFF2-40B4-BE49-F238E27FC236}">
                <a16:creationId xmlns:a16="http://schemas.microsoft.com/office/drawing/2014/main" id="{1F338DCB-4E05-D045-A731-7EAC736B2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520" y="1728827"/>
            <a:ext cx="722610" cy="42609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0ph3r\Documents\CS 4700\assets\Router.png">
            <a:extLst>
              <a:ext uri="{FF2B5EF4-FFF2-40B4-BE49-F238E27FC236}">
                <a16:creationId xmlns:a16="http://schemas.microsoft.com/office/drawing/2014/main" id="{837338CD-2786-574D-8E28-3B7E75AA66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880" y="1728965"/>
            <a:ext cx="722610" cy="42609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t0ph3r\Documents\CS 4700\assets\Router.png">
            <a:extLst>
              <a:ext uri="{FF2B5EF4-FFF2-40B4-BE49-F238E27FC236}">
                <a16:creationId xmlns:a16="http://schemas.microsoft.com/office/drawing/2014/main" id="{AF8314A4-A229-4548-BA84-45252D6219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3795" y="1740820"/>
            <a:ext cx="722610" cy="42609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t0ph3r\Documents\CS 4700\assets\Router.png">
            <a:extLst>
              <a:ext uri="{FF2B5EF4-FFF2-40B4-BE49-F238E27FC236}">
                <a16:creationId xmlns:a16="http://schemas.microsoft.com/office/drawing/2014/main" id="{2AF0FE97-2813-1D49-B969-5CBCAF0F3C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2327" y="1750170"/>
            <a:ext cx="722610" cy="42609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7317E5E-2EF7-0F43-9218-846EF5881667}"/>
              </a:ext>
            </a:extLst>
          </p:cNvPr>
          <p:cNvSpPr txBox="1"/>
          <p:nvPr/>
        </p:nvSpPr>
        <p:spPr>
          <a:xfrm>
            <a:off x="5182135" y="2077642"/>
            <a:ext cx="1601721" cy="400110"/>
          </a:xfrm>
          <a:prstGeom prst="rect">
            <a:avLst/>
          </a:prstGeom>
          <a:noFill/>
        </p:spPr>
        <p:txBody>
          <a:bodyPr wrap="none" rtlCol="0">
            <a:spAutoFit/>
          </a:bodyPr>
          <a:lstStyle/>
          <a:p>
            <a:pPr algn="ctr"/>
            <a:r>
              <a:rPr lang="en-US" sz="2000" b="1" dirty="0">
                <a:solidFill>
                  <a:schemeClr val="bg1"/>
                </a:solidFill>
              </a:rPr>
              <a:t>MTU = 2000</a:t>
            </a:r>
          </a:p>
        </p:txBody>
      </p:sp>
      <p:sp>
        <p:nvSpPr>
          <p:cNvPr id="15" name="TextBox 14">
            <a:extLst>
              <a:ext uri="{FF2B5EF4-FFF2-40B4-BE49-F238E27FC236}">
                <a16:creationId xmlns:a16="http://schemas.microsoft.com/office/drawing/2014/main" id="{C5DDCC73-BA6E-7746-867A-464D844B5B05}"/>
              </a:ext>
            </a:extLst>
          </p:cNvPr>
          <p:cNvSpPr txBox="1"/>
          <p:nvPr/>
        </p:nvSpPr>
        <p:spPr>
          <a:xfrm>
            <a:off x="2133459" y="2047641"/>
            <a:ext cx="1601721" cy="400110"/>
          </a:xfrm>
          <a:prstGeom prst="rect">
            <a:avLst/>
          </a:prstGeom>
          <a:noFill/>
        </p:spPr>
        <p:txBody>
          <a:bodyPr wrap="none" rtlCol="0">
            <a:spAutoFit/>
          </a:bodyPr>
          <a:lstStyle/>
          <a:p>
            <a:pPr algn="ctr"/>
            <a:r>
              <a:rPr lang="en-US" sz="2000" b="1" dirty="0">
                <a:solidFill>
                  <a:schemeClr val="bg1"/>
                </a:solidFill>
              </a:rPr>
              <a:t>MTU = 4000</a:t>
            </a:r>
          </a:p>
        </p:txBody>
      </p:sp>
      <p:sp>
        <p:nvSpPr>
          <p:cNvPr id="16" name="TextBox 15">
            <a:extLst>
              <a:ext uri="{FF2B5EF4-FFF2-40B4-BE49-F238E27FC236}">
                <a16:creationId xmlns:a16="http://schemas.microsoft.com/office/drawing/2014/main" id="{1841BBBD-56DF-2644-AA68-7917C6E7A90E}"/>
              </a:ext>
            </a:extLst>
          </p:cNvPr>
          <p:cNvSpPr txBox="1"/>
          <p:nvPr/>
        </p:nvSpPr>
        <p:spPr>
          <a:xfrm>
            <a:off x="8269817" y="2101271"/>
            <a:ext cx="1601721" cy="400110"/>
          </a:xfrm>
          <a:prstGeom prst="rect">
            <a:avLst/>
          </a:prstGeom>
          <a:noFill/>
        </p:spPr>
        <p:txBody>
          <a:bodyPr wrap="none" rtlCol="0">
            <a:spAutoFit/>
          </a:bodyPr>
          <a:lstStyle/>
          <a:p>
            <a:pPr algn="ctr"/>
            <a:r>
              <a:rPr lang="en-US" sz="2000" b="1" dirty="0">
                <a:solidFill>
                  <a:schemeClr val="bg1"/>
                </a:solidFill>
              </a:rPr>
              <a:t>MTU = 1500</a:t>
            </a:r>
          </a:p>
        </p:txBody>
      </p:sp>
      <p:pic>
        <p:nvPicPr>
          <p:cNvPr id="17" name="Picture 2" descr="C:\Users\t0ph3r\Documents\CS 4700\assets\black_server.png">
            <a:extLst>
              <a:ext uri="{FF2B5EF4-FFF2-40B4-BE49-F238E27FC236}">
                <a16:creationId xmlns:a16="http://schemas.microsoft.com/office/drawing/2014/main" id="{2A9ACB7B-2993-B44B-A532-C5ADA63992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8507" y="1659716"/>
            <a:ext cx="607000" cy="607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0ph3r\Documents\CS 4700\assets\black_server.png">
            <a:extLst>
              <a:ext uri="{FF2B5EF4-FFF2-40B4-BE49-F238E27FC236}">
                <a16:creationId xmlns:a16="http://schemas.microsoft.com/office/drawing/2014/main" id="{C90B01F5-A5AF-1440-AAD8-B1E607A51A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0379" y="1668005"/>
            <a:ext cx="607000" cy="60700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2AADDE84-1D56-A247-8922-EE64ED839C7F}"/>
              </a:ext>
            </a:extLst>
          </p:cNvPr>
          <p:cNvCxnSpPr>
            <a:stCxn id="17" idx="3"/>
            <a:endCxn id="12" idx="1"/>
          </p:cNvCxnSpPr>
          <p:nvPr/>
        </p:nvCxnSpPr>
        <p:spPr>
          <a:xfrm flipV="1">
            <a:off x="2165507" y="1953866"/>
            <a:ext cx="1508288" cy="9350"/>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865DD09-C55A-BA42-8806-3B5F1C24EA5E}"/>
              </a:ext>
            </a:extLst>
          </p:cNvPr>
          <p:cNvCxnSpPr>
            <a:stCxn id="10" idx="3"/>
            <a:endCxn id="11" idx="1"/>
          </p:cNvCxnSpPr>
          <p:nvPr/>
        </p:nvCxnSpPr>
        <p:spPr>
          <a:xfrm>
            <a:off x="5517130" y="1941873"/>
            <a:ext cx="1229750" cy="138"/>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7364A98-AF46-7745-948E-C66F4558A50F}"/>
              </a:ext>
            </a:extLst>
          </p:cNvPr>
          <p:cNvCxnSpPr>
            <a:stCxn id="13" idx="3"/>
            <a:endCxn id="18" idx="1"/>
          </p:cNvCxnSpPr>
          <p:nvPr/>
        </p:nvCxnSpPr>
        <p:spPr>
          <a:xfrm>
            <a:off x="8594937" y="1963216"/>
            <a:ext cx="1435442" cy="8289"/>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743B195-EB2D-F14B-87FA-60967CDA1FE4}"/>
              </a:ext>
            </a:extLst>
          </p:cNvPr>
          <p:cNvSpPr/>
          <p:nvPr/>
        </p:nvSpPr>
        <p:spPr>
          <a:xfrm>
            <a:off x="2133460" y="2822008"/>
            <a:ext cx="1832646"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Datagram</a:t>
            </a:r>
          </a:p>
        </p:txBody>
      </p:sp>
      <p:sp>
        <p:nvSpPr>
          <p:cNvPr id="23" name="Rectangle 22">
            <a:extLst>
              <a:ext uri="{FF2B5EF4-FFF2-40B4-BE49-F238E27FC236}">
                <a16:creationId xmlns:a16="http://schemas.microsoft.com/office/drawing/2014/main" id="{8269BE01-85AA-8243-A742-B56B5E50A6FF}"/>
              </a:ext>
            </a:extLst>
          </p:cNvPr>
          <p:cNvSpPr/>
          <p:nvPr/>
        </p:nvSpPr>
        <p:spPr>
          <a:xfrm>
            <a:off x="4646722" y="2822008"/>
            <a:ext cx="1374624"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Dgram1</a:t>
            </a:r>
          </a:p>
        </p:txBody>
      </p:sp>
      <p:sp>
        <p:nvSpPr>
          <p:cNvPr id="24" name="Rectangle 23">
            <a:extLst>
              <a:ext uri="{FF2B5EF4-FFF2-40B4-BE49-F238E27FC236}">
                <a16:creationId xmlns:a16="http://schemas.microsoft.com/office/drawing/2014/main" id="{60EE5F87-FA90-8F47-A8CB-6D4FE3C485AE}"/>
              </a:ext>
            </a:extLst>
          </p:cNvPr>
          <p:cNvSpPr/>
          <p:nvPr/>
        </p:nvSpPr>
        <p:spPr>
          <a:xfrm>
            <a:off x="6173746" y="2822008"/>
            <a:ext cx="1374624"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Dgram2</a:t>
            </a:r>
          </a:p>
        </p:txBody>
      </p:sp>
      <p:sp>
        <p:nvSpPr>
          <p:cNvPr id="25" name="Rectangle 24">
            <a:extLst>
              <a:ext uri="{FF2B5EF4-FFF2-40B4-BE49-F238E27FC236}">
                <a16:creationId xmlns:a16="http://schemas.microsoft.com/office/drawing/2014/main" id="{0CAD21E6-984F-8046-A9CC-3E7821493F32}"/>
              </a:ext>
            </a:extLst>
          </p:cNvPr>
          <p:cNvSpPr/>
          <p:nvPr/>
        </p:nvSpPr>
        <p:spPr>
          <a:xfrm>
            <a:off x="7989362" y="2822008"/>
            <a:ext cx="503975"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sp>
        <p:nvSpPr>
          <p:cNvPr id="26" name="Rectangle 25">
            <a:extLst>
              <a:ext uri="{FF2B5EF4-FFF2-40B4-BE49-F238E27FC236}">
                <a16:creationId xmlns:a16="http://schemas.microsoft.com/office/drawing/2014/main" id="{76E56DFD-2EC9-8C43-87E4-828B73A97C5C}"/>
              </a:ext>
            </a:extLst>
          </p:cNvPr>
          <p:cNvSpPr/>
          <p:nvPr/>
        </p:nvSpPr>
        <p:spPr>
          <a:xfrm>
            <a:off x="8638688" y="2822008"/>
            <a:ext cx="503975"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27" name="Rectangle 26">
            <a:extLst>
              <a:ext uri="{FF2B5EF4-FFF2-40B4-BE49-F238E27FC236}">
                <a16:creationId xmlns:a16="http://schemas.microsoft.com/office/drawing/2014/main" id="{8810D570-CC15-884D-A321-93414A1F19B1}"/>
              </a:ext>
            </a:extLst>
          </p:cNvPr>
          <p:cNvSpPr/>
          <p:nvPr/>
        </p:nvSpPr>
        <p:spPr>
          <a:xfrm>
            <a:off x="9279866" y="2804626"/>
            <a:ext cx="503975"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28" name="Rectangle 27">
            <a:extLst>
              <a:ext uri="{FF2B5EF4-FFF2-40B4-BE49-F238E27FC236}">
                <a16:creationId xmlns:a16="http://schemas.microsoft.com/office/drawing/2014/main" id="{46F4AC42-E6E9-1F42-B9B0-8A6D35AB7D62}"/>
              </a:ext>
            </a:extLst>
          </p:cNvPr>
          <p:cNvSpPr/>
          <p:nvPr/>
        </p:nvSpPr>
        <p:spPr>
          <a:xfrm>
            <a:off x="9929192" y="2804626"/>
            <a:ext cx="503975"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p>
        </p:txBody>
      </p:sp>
    </p:spTree>
    <p:extLst>
      <p:ext uri="{BB962C8B-B14F-4D97-AF65-F5344CB8AC3E}">
        <p14:creationId xmlns:p14="http://schemas.microsoft.com/office/powerpoint/2010/main" val="378837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anim calcmode="lin" valueType="num">
                                      <p:cBhvr>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2" dur="500" fill="hold"/>
                                        <p:tgtEl>
                                          <p:spTgt spid="4">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anim calcmode="lin" valueType="num">
                                      <p:cBhvr>
                                        <p:cTn id="2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7" dur="500" fill="hold"/>
                                        <p:tgtEl>
                                          <p:spTgt spid="4">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anim calcmode="lin" valueType="num">
                                      <p:cBhvr>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2"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anim calcmode="lin" valueType="num">
                                      <p:cBhvr>
                                        <p:cTn id="38" dur="500" fill="hold"/>
                                        <p:tgtEl>
                                          <p:spTgt spid="22"/>
                                        </p:tgtEl>
                                        <p:attrNameLst>
                                          <p:attrName>ppt_x</p:attrName>
                                        </p:attrNameLst>
                                      </p:cBhvr>
                                      <p:tavLst>
                                        <p:tav tm="0">
                                          <p:val>
                                            <p:strVal val="#ppt_x"/>
                                          </p:val>
                                        </p:tav>
                                        <p:tav tm="100000">
                                          <p:val>
                                            <p:strVal val="#ppt_x"/>
                                          </p:val>
                                        </p:tav>
                                      </p:tavLst>
                                    </p:anim>
                                    <p:anim calcmode="lin" valueType="num">
                                      <p:cBhvr>
                                        <p:cTn id="39" dur="500" fill="hold"/>
                                        <p:tgtEl>
                                          <p:spTgt spid="22"/>
                                        </p:tgtEl>
                                        <p:attrNameLst>
                                          <p:attrName>ppt_y</p:attrName>
                                        </p:attrNameLst>
                                      </p:cBhvr>
                                      <p:tavLst>
                                        <p:tav tm="0">
                                          <p:val>
                                            <p:strVal val="#ppt_y+.1"/>
                                          </p:val>
                                        </p:tav>
                                        <p:tav tm="100000">
                                          <p:val>
                                            <p:strVal val="#ppt_y"/>
                                          </p:val>
                                        </p:tav>
                                      </p:tavLst>
                                    </p:anim>
                                  </p:childTnLst>
                                </p:cTn>
                              </p:par>
                            </p:childTnLst>
                          </p:cTn>
                        </p:par>
                        <p:par>
                          <p:cTn id="40" fill="hold">
                            <p:stCondLst>
                              <p:cond delay="500"/>
                            </p:stCondLst>
                            <p:childTnLst>
                              <p:par>
                                <p:cTn id="41" presetID="42" presetClass="entr" presetSubtype="0"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anim calcmode="lin" valueType="num">
                                      <p:cBhvr>
                                        <p:cTn id="44" dur="500" fill="hold"/>
                                        <p:tgtEl>
                                          <p:spTgt spid="23"/>
                                        </p:tgtEl>
                                        <p:attrNameLst>
                                          <p:attrName>ppt_x</p:attrName>
                                        </p:attrNameLst>
                                      </p:cBhvr>
                                      <p:tavLst>
                                        <p:tav tm="0">
                                          <p:val>
                                            <p:strVal val="#ppt_x"/>
                                          </p:val>
                                        </p:tav>
                                        <p:tav tm="100000">
                                          <p:val>
                                            <p:strVal val="#ppt_x"/>
                                          </p:val>
                                        </p:tav>
                                      </p:tavLst>
                                    </p:anim>
                                    <p:anim calcmode="lin" valueType="num">
                                      <p:cBhvr>
                                        <p:cTn id="45" dur="500" fill="hold"/>
                                        <p:tgtEl>
                                          <p:spTgt spid="23"/>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anim calcmode="lin" valueType="num">
                                      <p:cBhvr>
                                        <p:cTn id="49" dur="500" fill="hold"/>
                                        <p:tgtEl>
                                          <p:spTgt spid="24"/>
                                        </p:tgtEl>
                                        <p:attrNameLst>
                                          <p:attrName>ppt_x</p:attrName>
                                        </p:attrNameLst>
                                      </p:cBhvr>
                                      <p:tavLst>
                                        <p:tav tm="0">
                                          <p:val>
                                            <p:strVal val="#ppt_x"/>
                                          </p:val>
                                        </p:tav>
                                        <p:tav tm="100000">
                                          <p:val>
                                            <p:strVal val="#ppt_x"/>
                                          </p:val>
                                        </p:tav>
                                      </p:tavLst>
                                    </p:anim>
                                    <p:anim calcmode="lin" valueType="num">
                                      <p:cBhvr>
                                        <p:cTn id="50" dur="500" fill="hold"/>
                                        <p:tgtEl>
                                          <p:spTgt spid="24"/>
                                        </p:tgtEl>
                                        <p:attrNameLst>
                                          <p:attrName>ppt_y</p:attrName>
                                        </p:attrNameLst>
                                      </p:cBhvr>
                                      <p:tavLst>
                                        <p:tav tm="0">
                                          <p:val>
                                            <p:strVal val="#ppt_y+.1"/>
                                          </p:val>
                                        </p:tav>
                                        <p:tav tm="100000">
                                          <p:val>
                                            <p:strVal val="#ppt_y"/>
                                          </p:val>
                                        </p:tav>
                                      </p:tavLst>
                                    </p:anim>
                                  </p:childTnLst>
                                </p:cTn>
                              </p:par>
                            </p:childTnLst>
                          </p:cTn>
                        </p:par>
                        <p:par>
                          <p:cTn id="51" fill="hold">
                            <p:stCondLst>
                              <p:cond delay="1000"/>
                            </p:stCondLst>
                            <p:childTnLst>
                              <p:par>
                                <p:cTn id="52" presetID="42" presetClass="entr" presetSubtype="0" fill="hold" grpId="0"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anim calcmode="lin" valueType="num">
                                      <p:cBhvr>
                                        <p:cTn id="55" dur="500" fill="hold"/>
                                        <p:tgtEl>
                                          <p:spTgt spid="25"/>
                                        </p:tgtEl>
                                        <p:attrNameLst>
                                          <p:attrName>ppt_x</p:attrName>
                                        </p:attrNameLst>
                                      </p:cBhvr>
                                      <p:tavLst>
                                        <p:tav tm="0">
                                          <p:val>
                                            <p:strVal val="#ppt_x"/>
                                          </p:val>
                                        </p:tav>
                                        <p:tav tm="100000">
                                          <p:val>
                                            <p:strVal val="#ppt_x"/>
                                          </p:val>
                                        </p:tav>
                                      </p:tavLst>
                                    </p:anim>
                                    <p:anim calcmode="lin" valueType="num">
                                      <p:cBhvr>
                                        <p:cTn id="56" dur="500" fill="hold"/>
                                        <p:tgtEl>
                                          <p:spTgt spid="2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anim calcmode="lin" valueType="num">
                                      <p:cBhvr>
                                        <p:cTn id="60" dur="500" fill="hold"/>
                                        <p:tgtEl>
                                          <p:spTgt spid="26"/>
                                        </p:tgtEl>
                                        <p:attrNameLst>
                                          <p:attrName>ppt_x</p:attrName>
                                        </p:attrNameLst>
                                      </p:cBhvr>
                                      <p:tavLst>
                                        <p:tav tm="0">
                                          <p:val>
                                            <p:strVal val="#ppt_x"/>
                                          </p:val>
                                        </p:tav>
                                        <p:tav tm="100000">
                                          <p:val>
                                            <p:strVal val="#ppt_x"/>
                                          </p:val>
                                        </p:tav>
                                      </p:tavLst>
                                    </p:anim>
                                    <p:anim calcmode="lin" valueType="num">
                                      <p:cBhvr>
                                        <p:cTn id="61" dur="500" fill="hold"/>
                                        <p:tgtEl>
                                          <p:spTgt spid="26"/>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anim calcmode="lin" valueType="num">
                                      <p:cBhvr>
                                        <p:cTn id="65" dur="500" fill="hold"/>
                                        <p:tgtEl>
                                          <p:spTgt spid="27"/>
                                        </p:tgtEl>
                                        <p:attrNameLst>
                                          <p:attrName>ppt_x</p:attrName>
                                        </p:attrNameLst>
                                      </p:cBhvr>
                                      <p:tavLst>
                                        <p:tav tm="0">
                                          <p:val>
                                            <p:strVal val="#ppt_x"/>
                                          </p:val>
                                        </p:tav>
                                        <p:tav tm="100000">
                                          <p:val>
                                            <p:strVal val="#ppt_x"/>
                                          </p:val>
                                        </p:tav>
                                      </p:tavLst>
                                    </p:anim>
                                    <p:anim calcmode="lin" valueType="num">
                                      <p:cBhvr>
                                        <p:cTn id="66" dur="500" fill="hold"/>
                                        <p:tgtEl>
                                          <p:spTgt spid="27"/>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fade">
                                      <p:cBhvr>
                                        <p:cTn id="69" dur="500"/>
                                        <p:tgtEl>
                                          <p:spTgt spid="28"/>
                                        </p:tgtEl>
                                      </p:cBhvr>
                                    </p:animEffect>
                                    <p:anim calcmode="lin" valueType="num">
                                      <p:cBhvr>
                                        <p:cTn id="70" dur="500" fill="hold"/>
                                        <p:tgtEl>
                                          <p:spTgt spid="28"/>
                                        </p:tgtEl>
                                        <p:attrNameLst>
                                          <p:attrName>ppt_x</p:attrName>
                                        </p:attrNameLst>
                                      </p:cBhvr>
                                      <p:tavLst>
                                        <p:tav tm="0">
                                          <p:val>
                                            <p:strVal val="#ppt_x"/>
                                          </p:val>
                                        </p:tav>
                                        <p:tav tm="100000">
                                          <p:val>
                                            <p:strVal val="#ppt_x"/>
                                          </p:val>
                                        </p:tav>
                                      </p:tavLst>
                                    </p:anim>
                                    <p:anim calcmode="lin" valueType="num">
                                      <p:cBhvr>
                                        <p:cTn id="71"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2358-91C9-934C-9360-A42F2111420A}"/>
              </a:ext>
            </a:extLst>
          </p:cNvPr>
          <p:cNvSpPr>
            <a:spLocks noGrp="1"/>
          </p:cNvSpPr>
          <p:nvPr>
            <p:ph type="title"/>
          </p:nvPr>
        </p:nvSpPr>
        <p:spPr/>
        <p:txBody>
          <a:bodyPr/>
          <a:lstStyle/>
          <a:p>
            <a:r>
              <a:rPr lang="en-US" dirty="0"/>
              <a:t>IP Header Fields: Word 2</a:t>
            </a:r>
          </a:p>
        </p:txBody>
      </p:sp>
      <p:sp>
        <p:nvSpPr>
          <p:cNvPr id="3" name="Content Placeholder 2">
            <a:extLst>
              <a:ext uri="{FF2B5EF4-FFF2-40B4-BE49-F238E27FC236}">
                <a16:creationId xmlns:a16="http://schemas.microsoft.com/office/drawing/2014/main" id="{FB39BD88-6F20-3C45-85D0-5F60269ACFA1}"/>
              </a:ext>
            </a:extLst>
          </p:cNvPr>
          <p:cNvSpPr>
            <a:spLocks noGrp="1"/>
          </p:cNvSpPr>
          <p:nvPr>
            <p:ph idx="1"/>
          </p:nvPr>
        </p:nvSpPr>
        <p:spPr/>
        <p:txBody>
          <a:bodyPr/>
          <a:lstStyle/>
          <a:p>
            <a:r>
              <a:rPr lang="en-US" dirty="0"/>
              <a:t>Identifier: a unique number for the original datagram</a:t>
            </a:r>
          </a:p>
          <a:p>
            <a:r>
              <a:rPr lang="en-US" dirty="0"/>
              <a:t>Flags: M flag, i.e., this is the last fragment</a:t>
            </a:r>
          </a:p>
          <a:p>
            <a:r>
              <a:rPr lang="en-US" dirty="0"/>
              <a:t>Offset: byte position of the first byte in the fragment</a:t>
            </a:r>
          </a:p>
          <a:p>
            <a:pPr lvl="1"/>
            <a:r>
              <a:rPr lang="en-US" dirty="0"/>
              <a:t>Divided by 8</a:t>
            </a:r>
          </a:p>
        </p:txBody>
      </p:sp>
      <p:sp>
        <p:nvSpPr>
          <p:cNvPr id="4" name="Rectangle 3">
            <a:extLst>
              <a:ext uri="{FF2B5EF4-FFF2-40B4-BE49-F238E27FC236}">
                <a16:creationId xmlns:a16="http://schemas.microsoft.com/office/drawing/2014/main" id="{22697FB2-7DE0-DF4D-AA78-E26C0E97C671}"/>
              </a:ext>
            </a:extLst>
          </p:cNvPr>
          <p:cNvSpPr/>
          <p:nvPr/>
        </p:nvSpPr>
        <p:spPr>
          <a:xfrm>
            <a:off x="3916104" y="3719397"/>
            <a:ext cx="857458"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Version</a:t>
            </a:r>
          </a:p>
        </p:txBody>
      </p:sp>
      <p:sp>
        <p:nvSpPr>
          <p:cNvPr id="5" name="Rectangle 4">
            <a:extLst>
              <a:ext uri="{FF2B5EF4-FFF2-40B4-BE49-F238E27FC236}">
                <a16:creationId xmlns:a16="http://schemas.microsoft.com/office/drawing/2014/main" id="{D7DC2468-A524-2E4A-82D1-F2387CF97667}"/>
              </a:ext>
            </a:extLst>
          </p:cNvPr>
          <p:cNvSpPr/>
          <p:nvPr/>
        </p:nvSpPr>
        <p:spPr>
          <a:xfrm>
            <a:off x="4773562" y="3719395"/>
            <a:ext cx="949925"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HLen</a:t>
            </a:r>
            <a:endParaRPr lang="en-US" sz="2400" dirty="0"/>
          </a:p>
        </p:txBody>
      </p:sp>
      <p:sp>
        <p:nvSpPr>
          <p:cNvPr id="6" name="Rectangle 5">
            <a:extLst>
              <a:ext uri="{FF2B5EF4-FFF2-40B4-BE49-F238E27FC236}">
                <a16:creationId xmlns:a16="http://schemas.microsoft.com/office/drawing/2014/main" id="{DF82F464-4108-BC4D-AF88-2A5ED1A88270}"/>
              </a:ext>
            </a:extLst>
          </p:cNvPr>
          <p:cNvSpPr/>
          <p:nvPr/>
        </p:nvSpPr>
        <p:spPr>
          <a:xfrm>
            <a:off x="5723487" y="3719397"/>
            <a:ext cx="1857910"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TOS</a:t>
            </a:r>
          </a:p>
        </p:txBody>
      </p:sp>
      <p:sp>
        <p:nvSpPr>
          <p:cNvPr id="7" name="Rectangle 6">
            <a:extLst>
              <a:ext uri="{FF2B5EF4-FFF2-40B4-BE49-F238E27FC236}">
                <a16:creationId xmlns:a16="http://schemas.microsoft.com/office/drawing/2014/main" id="{1793B96D-694B-3A44-924C-25519B516953}"/>
              </a:ext>
            </a:extLst>
          </p:cNvPr>
          <p:cNvSpPr/>
          <p:nvPr/>
        </p:nvSpPr>
        <p:spPr>
          <a:xfrm>
            <a:off x="7581397" y="3719394"/>
            <a:ext cx="3658278"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Datagram Length</a:t>
            </a:r>
          </a:p>
        </p:txBody>
      </p:sp>
      <p:sp>
        <p:nvSpPr>
          <p:cNvPr id="8" name="Rectangle 7">
            <a:extLst>
              <a:ext uri="{FF2B5EF4-FFF2-40B4-BE49-F238E27FC236}">
                <a16:creationId xmlns:a16="http://schemas.microsoft.com/office/drawing/2014/main" id="{75B3CCEB-2125-BE43-A041-59FCE0ABF7F4}"/>
              </a:ext>
            </a:extLst>
          </p:cNvPr>
          <p:cNvSpPr/>
          <p:nvPr/>
        </p:nvSpPr>
        <p:spPr>
          <a:xfrm>
            <a:off x="3616657" y="3229509"/>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a:t>
            </a:r>
          </a:p>
        </p:txBody>
      </p:sp>
      <p:sp>
        <p:nvSpPr>
          <p:cNvPr id="9" name="Rectangle 8">
            <a:extLst>
              <a:ext uri="{FF2B5EF4-FFF2-40B4-BE49-F238E27FC236}">
                <a16:creationId xmlns:a16="http://schemas.microsoft.com/office/drawing/2014/main" id="{CB1860C2-3245-A345-9AAB-595355328B12}"/>
              </a:ext>
            </a:extLst>
          </p:cNvPr>
          <p:cNvSpPr/>
          <p:nvPr/>
        </p:nvSpPr>
        <p:spPr>
          <a:xfrm>
            <a:off x="5424041" y="3229509"/>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10" name="Rectangle 9">
            <a:extLst>
              <a:ext uri="{FF2B5EF4-FFF2-40B4-BE49-F238E27FC236}">
                <a16:creationId xmlns:a16="http://schemas.microsoft.com/office/drawing/2014/main" id="{C47C98D5-A460-DC4C-A1F9-3DD7F2DDB79C}"/>
              </a:ext>
            </a:extLst>
          </p:cNvPr>
          <p:cNvSpPr/>
          <p:nvPr/>
        </p:nvSpPr>
        <p:spPr>
          <a:xfrm>
            <a:off x="7281951" y="3229509"/>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16</a:t>
            </a:r>
          </a:p>
        </p:txBody>
      </p:sp>
      <p:sp>
        <p:nvSpPr>
          <p:cNvPr id="11" name="Rectangle 10">
            <a:extLst>
              <a:ext uri="{FF2B5EF4-FFF2-40B4-BE49-F238E27FC236}">
                <a16:creationId xmlns:a16="http://schemas.microsoft.com/office/drawing/2014/main" id="{8DCD6CB3-BEC1-E946-94CF-A03C7D7C1751}"/>
              </a:ext>
            </a:extLst>
          </p:cNvPr>
          <p:cNvSpPr/>
          <p:nvPr/>
        </p:nvSpPr>
        <p:spPr>
          <a:xfrm>
            <a:off x="9150136" y="3229508"/>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24</a:t>
            </a:r>
          </a:p>
        </p:txBody>
      </p:sp>
      <p:sp>
        <p:nvSpPr>
          <p:cNvPr id="12" name="Rectangle 11">
            <a:extLst>
              <a:ext uri="{FF2B5EF4-FFF2-40B4-BE49-F238E27FC236}">
                <a16:creationId xmlns:a16="http://schemas.microsoft.com/office/drawing/2014/main" id="{BDE7E9F8-D366-1049-A722-57A9B7FACC76}"/>
              </a:ext>
            </a:extLst>
          </p:cNvPr>
          <p:cNvSpPr/>
          <p:nvPr/>
        </p:nvSpPr>
        <p:spPr>
          <a:xfrm>
            <a:off x="10940228" y="3229507"/>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31</a:t>
            </a:r>
          </a:p>
        </p:txBody>
      </p:sp>
      <p:sp>
        <p:nvSpPr>
          <p:cNvPr id="13" name="Rectangle 12">
            <a:extLst>
              <a:ext uri="{FF2B5EF4-FFF2-40B4-BE49-F238E27FC236}">
                <a16:creationId xmlns:a16="http://schemas.microsoft.com/office/drawing/2014/main" id="{62F5E54A-2C3B-8E48-B743-BDBECC5CA320}"/>
              </a:ext>
            </a:extLst>
          </p:cNvPr>
          <p:cNvSpPr/>
          <p:nvPr/>
        </p:nvSpPr>
        <p:spPr>
          <a:xfrm>
            <a:off x="4474116" y="3229509"/>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14" name="Rectangle 13">
            <a:extLst>
              <a:ext uri="{FF2B5EF4-FFF2-40B4-BE49-F238E27FC236}">
                <a16:creationId xmlns:a16="http://schemas.microsoft.com/office/drawing/2014/main" id="{04972A37-A137-DC4B-B49E-9355C50D3229}"/>
              </a:ext>
            </a:extLst>
          </p:cNvPr>
          <p:cNvSpPr/>
          <p:nvPr/>
        </p:nvSpPr>
        <p:spPr>
          <a:xfrm>
            <a:off x="6334735" y="3229506"/>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sp>
        <p:nvSpPr>
          <p:cNvPr id="15" name="Rectangle 14">
            <a:extLst>
              <a:ext uri="{FF2B5EF4-FFF2-40B4-BE49-F238E27FC236}">
                <a16:creationId xmlns:a16="http://schemas.microsoft.com/office/drawing/2014/main" id="{44D5248F-320F-6044-81D3-C680F779FDE7}"/>
              </a:ext>
            </a:extLst>
          </p:cNvPr>
          <p:cNvSpPr/>
          <p:nvPr/>
        </p:nvSpPr>
        <p:spPr>
          <a:xfrm>
            <a:off x="8018022" y="3229509"/>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19</a:t>
            </a:r>
          </a:p>
        </p:txBody>
      </p:sp>
      <p:sp>
        <p:nvSpPr>
          <p:cNvPr id="16" name="Rectangle 15">
            <a:extLst>
              <a:ext uri="{FF2B5EF4-FFF2-40B4-BE49-F238E27FC236}">
                <a16:creationId xmlns:a16="http://schemas.microsoft.com/office/drawing/2014/main" id="{870FF62E-5250-DA47-87D1-E196DF819121}"/>
              </a:ext>
            </a:extLst>
          </p:cNvPr>
          <p:cNvSpPr/>
          <p:nvPr/>
        </p:nvSpPr>
        <p:spPr>
          <a:xfrm>
            <a:off x="3916104" y="4103049"/>
            <a:ext cx="3665293"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Identifier</a:t>
            </a:r>
          </a:p>
        </p:txBody>
      </p:sp>
      <p:sp>
        <p:nvSpPr>
          <p:cNvPr id="17" name="Rectangle 16">
            <a:extLst>
              <a:ext uri="{FF2B5EF4-FFF2-40B4-BE49-F238E27FC236}">
                <a16:creationId xmlns:a16="http://schemas.microsoft.com/office/drawing/2014/main" id="{62A4DBA0-9CEF-7F4A-9C4F-9CCA26F4CE5A}"/>
              </a:ext>
            </a:extLst>
          </p:cNvPr>
          <p:cNvSpPr/>
          <p:nvPr/>
        </p:nvSpPr>
        <p:spPr>
          <a:xfrm>
            <a:off x="7581397" y="4103051"/>
            <a:ext cx="729974"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Flags</a:t>
            </a:r>
          </a:p>
        </p:txBody>
      </p:sp>
      <p:sp>
        <p:nvSpPr>
          <p:cNvPr id="18" name="Rectangle 17">
            <a:extLst>
              <a:ext uri="{FF2B5EF4-FFF2-40B4-BE49-F238E27FC236}">
                <a16:creationId xmlns:a16="http://schemas.microsoft.com/office/drawing/2014/main" id="{C7FC4FC6-812B-D94B-A220-D40114F33BC2}"/>
              </a:ext>
            </a:extLst>
          </p:cNvPr>
          <p:cNvSpPr/>
          <p:nvPr/>
        </p:nvSpPr>
        <p:spPr>
          <a:xfrm>
            <a:off x="8317467" y="4103048"/>
            <a:ext cx="2922207"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Offset</a:t>
            </a:r>
          </a:p>
        </p:txBody>
      </p:sp>
      <p:sp>
        <p:nvSpPr>
          <p:cNvPr id="19" name="Rectangle 18">
            <a:extLst>
              <a:ext uri="{FF2B5EF4-FFF2-40B4-BE49-F238E27FC236}">
                <a16:creationId xmlns:a16="http://schemas.microsoft.com/office/drawing/2014/main" id="{C0E7B07C-C70A-3944-9D54-F5A763378EAA}"/>
              </a:ext>
            </a:extLst>
          </p:cNvPr>
          <p:cNvSpPr/>
          <p:nvPr/>
        </p:nvSpPr>
        <p:spPr>
          <a:xfrm>
            <a:off x="3916103" y="4486700"/>
            <a:ext cx="1807384"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TTL</a:t>
            </a:r>
          </a:p>
        </p:txBody>
      </p:sp>
      <p:sp>
        <p:nvSpPr>
          <p:cNvPr id="20" name="Rectangle 19">
            <a:extLst>
              <a:ext uri="{FF2B5EF4-FFF2-40B4-BE49-F238E27FC236}">
                <a16:creationId xmlns:a16="http://schemas.microsoft.com/office/drawing/2014/main" id="{B382F297-9CC3-3D4C-9DAE-2563F50A4A7B}"/>
              </a:ext>
            </a:extLst>
          </p:cNvPr>
          <p:cNvSpPr/>
          <p:nvPr/>
        </p:nvSpPr>
        <p:spPr>
          <a:xfrm>
            <a:off x="5723486" y="4486700"/>
            <a:ext cx="1857910"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Protocol</a:t>
            </a:r>
          </a:p>
        </p:txBody>
      </p:sp>
      <p:sp>
        <p:nvSpPr>
          <p:cNvPr id="21" name="Rectangle 20">
            <a:extLst>
              <a:ext uri="{FF2B5EF4-FFF2-40B4-BE49-F238E27FC236}">
                <a16:creationId xmlns:a16="http://schemas.microsoft.com/office/drawing/2014/main" id="{D398BBB9-98C7-0F49-A5BB-FD2E1B0AA35B}"/>
              </a:ext>
            </a:extLst>
          </p:cNvPr>
          <p:cNvSpPr/>
          <p:nvPr/>
        </p:nvSpPr>
        <p:spPr>
          <a:xfrm>
            <a:off x="7581396" y="4486697"/>
            <a:ext cx="3658278"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Checksum</a:t>
            </a:r>
          </a:p>
        </p:txBody>
      </p:sp>
      <p:sp>
        <p:nvSpPr>
          <p:cNvPr id="22" name="Rectangle 21">
            <a:extLst>
              <a:ext uri="{FF2B5EF4-FFF2-40B4-BE49-F238E27FC236}">
                <a16:creationId xmlns:a16="http://schemas.microsoft.com/office/drawing/2014/main" id="{63B6BEFC-8D78-3B4B-A260-FC7F90A76673}"/>
              </a:ext>
            </a:extLst>
          </p:cNvPr>
          <p:cNvSpPr/>
          <p:nvPr/>
        </p:nvSpPr>
        <p:spPr>
          <a:xfrm>
            <a:off x="3912728" y="4870352"/>
            <a:ext cx="7326946"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Source IP Address</a:t>
            </a:r>
          </a:p>
        </p:txBody>
      </p:sp>
      <p:sp>
        <p:nvSpPr>
          <p:cNvPr id="23" name="Rectangle 22">
            <a:extLst>
              <a:ext uri="{FF2B5EF4-FFF2-40B4-BE49-F238E27FC236}">
                <a16:creationId xmlns:a16="http://schemas.microsoft.com/office/drawing/2014/main" id="{2EBB620F-EA2C-394A-9EC8-01898E9C1D4D}"/>
              </a:ext>
            </a:extLst>
          </p:cNvPr>
          <p:cNvSpPr/>
          <p:nvPr/>
        </p:nvSpPr>
        <p:spPr>
          <a:xfrm>
            <a:off x="3917924" y="5254004"/>
            <a:ext cx="7326946"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Destination IP Address</a:t>
            </a:r>
          </a:p>
        </p:txBody>
      </p:sp>
      <p:sp>
        <p:nvSpPr>
          <p:cNvPr id="24" name="Rectangle 23">
            <a:extLst>
              <a:ext uri="{FF2B5EF4-FFF2-40B4-BE49-F238E27FC236}">
                <a16:creationId xmlns:a16="http://schemas.microsoft.com/office/drawing/2014/main" id="{83C2E91B-DDFD-644C-A438-3B82DD32F181}"/>
              </a:ext>
            </a:extLst>
          </p:cNvPr>
          <p:cNvSpPr/>
          <p:nvPr/>
        </p:nvSpPr>
        <p:spPr>
          <a:xfrm>
            <a:off x="3917924" y="5637656"/>
            <a:ext cx="7326946" cy="383652"/>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Options (if any, usually not)</a:t>
            </a:r>
          </a:p>
        </p:txBody>
      </p:sp>
      <p:sp>
        <p:nvSpPr>
          <p:cNvPr id="25" name="Rectangle 24">
            <a:extLst>
              <a:ext uri="{FF2B5EF4-FFF2-40B4-BE49-F238E27FC236}">
                <a16:creationId xmlns:a16="http://schemas.microsoft.com/office/drawing/2014/main" id="{8BC77917-3780-284C-96C0-1D0E08233031}"/>
              </a:ext>
            </a:extLst>
          </p:cNvPr>
          <p:cNvSpPr/>
          <p:nvPr/>
        </p:nvSpPr>
        <p:spPr>
          <a:xfrm>
            <a:off x="3917924" y="6018057"/>
            <a:ext cx="7326946" cy="578813"/>
          </a:xfrm>
          <a:prstGeom prst="rect">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a:t>
            </a:r>
          </a:p>
        </p:txBody>
      </p:sp>
    </p:spTree>
    <p:extLst>
      <p:ext uri="{BB962C8B-B14F-4D97-AF65-F5344CB8AC3E}">
        <p14:creationId xmlns:p14="http://schemas.microsoft.com/office/powerpoint/2010/main" val="4046114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6838E-4D20-E349-A4C9-21F8942E5972}"/>
              </a:ext>
            </a:extLst>
          </p:cNvPr>
          <p:cNvSpPr>
            <a:spLocks noGrp="1"/>
          </p:cNvSpPr>
          <p:nvPr>
            <p:ph type="title"/>
          </p:nvPr>
        </p:nvSpPr>
        <p:spPr/>
        <p:txBody>
          <a:bodyPr/>
          <a:lstStyle/>
          <a:p>
            <a:r>
              <a:rPr lang="en-US" dirty="0"/>
              <a:t>Fragmentation Example</a:t>
            </a:r>
          </a:p>
        </p:txBody>
      </p:sp>
      <p:sp>
        <p:nvSpPr>
          <p:cNvPr id="3" name="Content Placeholder 2">
            <a:extLst>
              <a:ext uri="{FF2B5EF4-FFF2-40B4-BE49-F238E27FC236}">
                <a16:creationId xmlns:a16="http://schemas.microsoft.com/office/drawing/2014/main" id="{54153107-3956-1048-82C9-01BFECDD639A}"/>
              </a:ext>
            </a:extLst>
          </p:cNvPr>
          <p:cNvSpPr>
            <a:spLocks noGrp="1"/>
          </p:cNvSpPr>
          <p:nvPr>
            <p:ph idx="1"/>
          </p:nvPr>
        </p:nvSpPr>
        <p:spPr/>
        <p:txBody>
          <a:bodyPr/>
          <a:lstStyle/>
          <a:p>
            <a:endParaRPr lang="en-US"/>
          </a:p>
        </p:txBody>
      </p:sp>
      <p:sp>
        <p:nvSpPr>
          <p:cNvPr id="5" name="Cloud 4">
            <a:extLst>
              <a:ext uri="{FF2B5EF4-FFF2-40B4-BE49-F238E27FC236}">
                <a16:creationId xmlns:a16="http://schemas.microsoft.com/office/drawing/2014/main" id="{EAEE36E4-79A7-A648-949D-B8DEF567A187}"/>
              </a:ext>
            </a:extLst>
          </p:cNvPr>
          <p:cNvSpPr/>
          <p:nvPr/>
        </p:nvSpPr>
        <p:spPr>
          <a:xfrm>
            <a:off x="1617005" y="1532858"/>
            <a:ext cx="2162855" cy="107841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5">
            <a:extLst>
              <a:ext uri="{FF2B5EF4-FFF2-40B4-BE49-F238E27FC236}">
                <a16:creationId xmlns:a16="http://schemas.microsoft.com/office/drawing/2014/main" id="{7A7B4DAB-827F-CF41-8DEB-EA5254D19A92}"/>
              </a:ext>
            </a:extLst>
          </p:cNvPr>
          <p:cNvSpPr/>
          <p:nvPr/>
        </p:nvSpPr>
        <p:spPr>
          <a:xfrm>
            <a:off x="7647840" y="1532858"/>
            <a:ext cx="2162855" cy="1078416"/>
          </a:xfrm>
          <a:prstGeom prst="cloud">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6">
            <a:extLst>
              <a:ext uri="{FF2B5EF4-FFF2-40B4-BE49-F238E27FC236}">
                <a16:creationId xmlns:a16="http://schemas.microsoft.com/office/drawing/2014/main" id="{C029079C-8E3D-774F-85A7-0F014C1A1FE6}"/>
              </a:ext>
            </a:extLst>
          </p:cNvPr>
          <p:cNvSpPr/>
          <p:nvPr/>
        </p:nvSpPr>
        <p:spPr>
          <a:xfrm>
            <a:off x="4617182" y="1532858"/>
            <a:ext cx="2162855" cy="1078416"/>
          </a:xfrm>
          <a:prstGeom prst="cloud">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669F0CC-3340-354E-94E8-806441DD231F}"/>
              </a:ext>
            </a:extLst>
          </p:cNvPr>
          <p:cNvCxnSpPr>
            <a:stCxn id="12" idx="3"/>
            <a:endCxn id="10" idx="1"/>
          </p:cNvCxnSpPr>
          <p:nvPr/>
        </p:nvCxnSpPr>
        <p:spPr>
          <a:xfrm flipV="1">
            <a:off x="4038597" y="1961747"/>
            <a:ext cx="398115" cy="1199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14B428E-E3DC-9D4A-AA37-CA1192CDAD68}"/>
              </a:ext>
            </a:extLst>
          </p:cNvPr>
          <p:cNvCxnSpPr>
            <a:stCxn id="11" idx="3"/>
            <a:endCxn id="13" idx="1"/>
          </p:cNvCxnSpPr>
          <p:nvPr/>
        </p:nvCxnSpPr>
        <p:spPr>
          <a:xfrm>
            <a:off x="7111682" y="1961885"/>
            <a:ext cx="402837" cy="2120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2" descr="C:\Users\t0ph3r\Documents\CS 4700\assets\Router.png">
            <a:extLst>
              <a:ext uri="{FF2B5EF4-FFF2-40B4-BE49-F238E27FC236}">
                <a16:creationId xmlns:a16="http://schemas.microsoft.com/office/drawing/2014/main" id="{2B355AA7-C394-0140-9B7C-6D7F9919B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6712" y="1748701"/>
            <a:ext cx="722610" cy="42609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0ph3r\Documents\CS 4700\assets\Router.png">
            <a:extLst>
              <a:ext uri="{FF2B5EF4-FFF2-40B4-BE49-F238E27FC236}">
                <a16:creationId xmlns:a16="http://schemas.microsoft.com/office/drawing/2014/main" id="{A12191CD-C04D-004F-BE5D-5423D255B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9072" y="1748839"/>
            <a:ext cx="722610" cy="42609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t0ph3r\Documents\CS 4700\assets\Router.png">
            <a:extLst>
              <a:ext uri="{FF2B5EF4-FFF2-40B4-BE49-F238E27FC236}">
                <a16:creationId xmlns:a16="http://schemas.microsoft.com/office/drawing/2014/main" id="{53E27AD9-84CE-1F45-8379-43A38F9C68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987" y="1760694"/>
            <a:ext cx="722610" cy="42609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t0ph3r\Documents\CS 4700\assets\Router.png">
            <a:extLst>
              <a:ext uri="{FF2B5EF4-FFF2-40B4-BE49-F238E27FC236}">
                <a16:creationId xmlns:a16="http://schemas.microsoft.com/office/drawing/2014/main" id="{140C7B6E-CA97-B548-B73A-4FD35BBA8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4519" y="1770044"/>
            <a:ext cx="722610" cy="42609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45BF84F-DBA0-0B45-B9D2-8091A2F8D85C}"/>
              </a:ext>
            </a:extLst>
          </p:cNvPr>
          <p:cNvSpPr txBox="1"/>
          <p:nvPr/>
        </p:nvSpPr>
        <p:spPr>
          <a:xfrm>
            <a:off x="4824327" y="2097516"/>
            <a:ext cx="1601721" cy="400110"/>
          </a:xfrm>
          <a:prstGeom prst="rect">
            <a:avLst/>
          </a:prstGeom>
          <a:noFill/>
        </p:spPr>
        <p:txBody>
          <a:bodyPr wrap="none" rtlCol="0">
            <a:spAutoFit/>
          </a:bodyPr>
          <a:lstStyle/>
          <a:p>
            <a:pPr algn="ctr"/>
            <a:r>
              <a:rPr lang="en-US" sz="2000" b="1" dirty="0">
                <a:solidFill>
                  <a:schemeClr val="bg1"/>
                </a:solidFill>
              </a:rPr>
              <a:t>MTU = 2000</a:t>
            </a:r>
          </a:p>
        </p:txBody>
      </p:sp>
      <p:sp>
        <p:nvSpPr>
          <p:cNvPr id="15" name="TextBox 14">
            <a:extLst>
              <a:ext uri="{FF2B5EF4-FFF2-40B4-BE49-F238E27FC236}">
                <a16:creationId xmlns:a16="http://schemas.microsoft.com/office/drawing/2014/main" id="{4AE7FA65-04DD-AB44-8944-2A9B27E196F0}"/>
              </a:ext>
            </a:extLst>
          </p:cNvPr>
          <p:cNvSpPr txBox="1"/>
          <p:nvPr/>
        </p:nvSpPr>
        <p:spPr>
          <a:xfrm>
            <a:off x="1775651" y="2067515"/>
            <a:ext cx="1601721" cy="400110"/>
          </a:xfrm>
          <a:prstGeom prst="rect">
            <a:avLst/>
          </a:prstGeom>
          <a:noFill/>
        </p:spPr>
        <p:txBody>
          <a:bodyPr wrap="none" rtlCol="0">
            <a:spAutoFit/>
          </a:bodyPr>
          <a:lstStyle/>
          <a:p>
            <a:pPr algn="ctr"/>
            <a:r>
              <a:rPr lang="en-US" sz="2000" b="1" dirty="0">
                <a:solidFill>
                  <a:schemeClr val="bg1"/>
                </a:solidFill>
              </a:rPr>
              <a:t>MTU = 4000</a:t>
            </a:r>
          </a:p>
        </p:txBody>
      </p:sp>
      <p:sp>
        <p:nvSpPr>
          <p:cNvPr id="16" name="TextBox 15">
            <a:extLst>
              <a:ext uri="{FF2B5EF4-FFF2-40B4-BE49-F238E27FC236}">
                <a16:creationId xmlns:a16="http://schemas.microsoft.com/office/drawing/2014/main" id="{25AA388F-D60D-1840-A88C-916BA20302A9}"/>
              </a:ext>
            </a:extLst>
          </p:cNvPr>
          <p:cNvSpPr txBox="1"/>
          <p:nvPr/>
        </p:nvSpPr>
        <p:spPr>
          <a:xfrm>
            <a:off x="7912009" y="2121145"/>
            <a:ext cx="1601721" cy="400110"/>
          </a:xfrm>
          <a:prstGeom prst="rect">
            <a:avLst/>
          </a:prstGeom>
          <a:noFill/>
        </p:spPr>
        <p:txBody>
          <a:bodyPr wrap="none" rtlCol="0">
            <a:spAutoFit/>
          </a:bodyPr>
          <a:lstStyle/>
          <a:p>
            <a:pPr algn="ctr"/>
            <a:r>
              <a:rPr lang="en-US" sz="2000" b="1" dirty="0">
                <a:solidFill>
                  <a:schemeClr val="bg1"/>
                </a:solidFill>
              </a:rPr>
              <a:t>MTU = 1500</a:t>
            </a:r>
          </a:p>
        </p:txBody>
      </p:sp>
      <p:pic>
        <p:nvPicPr>
          <p:cNvPr id="17" name="Picture 2" descr="C:\Users\t0ph3r\Documents\CS 4700\assets\black_server.png">
            <a:extLst>
              <a:ext uri="{FF2B5EF4-FFF2-40B4-BE49-F238E27FC236}">
                <a16:creationId xmlns:a16="http://schemas.microsoft.com/office/drawing/2014/main" id="{6985A444-BFCA-FF42-AA51-9403ED53BC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699" y="1679590"/>
            <a:ext cx="607000" cy="607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0ph3r\Documents\CS 4700\assets\black_server.png">
            <a:extLst>
              <a:ext uri="{FF2B5EF4-FFF2-40B4-BE49-F238E27FC236}">
                <a16:creationId xmlns:a16="http://schemas.microsoft.com/office/drawing/2014/main" id="{12A70122-55BE-8B4E-95DD-81BC8303D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2571" y="1687879"/>
            <a:ext cx="607000" cy="60700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8A7F152A-DDBC-EC42-B4C6-1BEA03B75D06}"/>
              </a:ext>
            </a:extLst>
          </p:cNvPr>
          <p:cNvCxnSpPr>
            <a:stCxn id="17" idx="3"/>
            <a:endCxn id="12" idx="1"/>
          </p:cNvCxnSpPr>
          <p:nvPr/>
        </p:nvCxnSpPr>
        <p:spPr>
          <a:xfrm flipV="1">
            <a:off x="1807699" y="1973740"/>
            <a:ext cx="1508288" cy="9350"/>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BD2DDC0-D25B-7842-8D7F-779FC6DDC0DE}"/>
              </a:ext>
            </a:extLst>
          </p:cNvPr>
          <p:cNvCxnSpPr>
            <a:stCxn id="10" idx="3"/>
            <a:endCxn id="11" idx="1"/>
          </p:cNvCxnSpPr>
          <p:nvPr/>
        </p:nvCxnSpPr>
        <p:spPr>
          <a:xfrm>
            <a:off x="5159322" y="1961747"/>
            <a:ext cx="1229750" cy="138"/>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590FB16-CF96-7743-B1DC-EF5FF4E47A05}"/>
              </a:ext>
            </a:extLst>
          </p:cNvPr>
          <p:cNvCxnSpPr>
            <a:stCxn id="13" idx="3"/>
            <a:endCxn id="18" idx="1"/>
          </p:cNvCxnSpPr>
          <p:nvPr/>
        </p:nvCxnSpPr>
        <p:spPr>
          <a:xfrm>
            <a:off x="8237129" y="1983090"/>
            <a:ext cx="1435442" cy="8289"/>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852F517-3625-EE4A-A14A-EAE826D2AEA9}"/>
              </a:ext>
            </a:extLst>
          </p:cNvPr>
          <p:cNvSpPr/>
          <p:nvPr/>
        </p:nvSpPr>
        <p:spPr>
          <a:xfrm>
            <a:off x="2501990" y="4309074"/>
            <a:ext cx="1735664"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a:t>
            </a:r>
          </a:p>
        </p:txBody>
      </p:sp>
      <p:sp>
        <p:nvSpPr>
          <p:cNvPr id="23" name="Rectangle 22">
            <a:extLst>
              <a:ext uri="{FF2B5EF4-FFF2-40B4-BE49-F238E27FC236}">
                <a16:creationId xmlns:a16="http://schemas.microsoft.com/office/drawing/2014/main" id="{EB236674-565F-5347-BAEA-E08718419002}"/>
              </a:ext>
            </a:extLst>
          </p:cNvPr>
          <p:cNvSpPr/>
          <p:nvPr/>
        </p:nvSpPr>
        <p:spPr>
          <a:xfrm>
            <a:off x="5921322" y="3637256"/>
            <a:ext cx="1374624"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a:t>
            </a:r>
          </a:p>
        </p:txBody>
      </p:sp>
      <p:sp>
        <p:nvSpPr>
          <p:cNvPr id="24" name="Rectangle 23">
            <a:extLst>
              <a:ext uri="{FF2B5EF4-FFF2-40B4-BE49-F238E27FC236}">
                <a16:creationId xmlns:a16="http://schemas.microsoft.com/office/drawing/2014/main" id="{D4BDE903-9A5E-5E4A-8A60-19D59E4457FF}"/>
              </a:ext>
            </a:extLst>
          </p:cNvPr>
          <p:cNvSpPr/>
          <p:nvPr/>
        </p:nvSpPr>
        <p:spPr>
          <a:xfrm>
            <a:off x="5921322" y="5626804"/>
            <a:ext cx="1374624"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a:t>
            </a:r>
          </a:p>
        </p:txBody>
      </p:sp>
      <p:sp>
        <p:nvSpPr>
          <p:cNvPr id="25" name="Rectangle 24">
            <a:extLst>
              <a:ext uri="{FF2B5EF4-FFF2-40B4-BE49-F238E27FC236}">
                <a16:creationId xmlns:a16="http://schemas.microsoft.com/office/drawing/2014/main" id="{F2C2C892-8DA5-6A4C-9BDE-98B99EEE32C1}"/>
              </a:ext>
            </a:extLst>
          </p:cNvPr>
          <p:cNvSpPr/>
          <p:nvPr/>
        </p:nvSpPr>
        <p:spPr>
          <a:xfrm>
            <a:off x="1299535" y="4309074"/>
            <a:ext cx="1202455"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IP </a:t>
            </a:r>
            <a:r>
              <a:rPr lang="en-US" sz="2400" dirty="0" err="1"/>
              <a:t>Hdr</a:t>
            </a:r>
            <a:endParaRPr lang="en-US" sz="2400" dirty="0"/>
          </a:p>
        </p:txBody>
      </p:sp>
      <p:sp>
        <p:nvSpPr>
          <p:cNvPr id="26" name="Rectangle 25">
            <a:extLst>
              <a:ext uri="{FF2B5EF4-FFF2-40B4-BE49-F238E27FC236}">
                <a16:creationId xmlns:a16="http://schemas.microsoft.com/office/drawing/2014/main" id="{17EA43AB-4DD4-1046-ACC3-4A355FDD1D42}"/>
              </a:ext>
            </a:extLst>
          </p:cNvPr>
          <p:cNvSpPr/>
          <p:nvPr/>
        </p:nvSpPr>
        <p:spPr>
          <a:xfrm>
            <a:off x="5320095" y="3637256"/>
            <a:ext cx="601227"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IP</a:t>
            </a:r>
          </a:p>
        </p:txBody>
      </p:sp>
      <p:sp>
        <p:nvSpPr>
          <p:cNvPr id="27" name="Rectangle 26">
            <a:extLst>
              <a:ext uri="{FF2B5EF4-FFF2-40B4-BE49-F238E27FC236}">
                <a16:creationId xmlns:a16="http://schemas.microsoft.com/office/drawing/2014/main" id="{3BB58F8E-B4FE-8746-847A-FDFA53FCA33F}"/>
              </a:ext>
            </a:extLst>
          </p:cNvPr>
          <p:cNvSpPr/>
          <p:nvPr/>
        </p:nvSpPr>
        <p:spPr>
          <a:xfrm>
            <a:off x="5320095" y="5626804"/>
            <a:ext cx="601227"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IP</a:t>
            </a:r>
          </a:p>
        </p:txBody>
      </p:sp>
      <p:sp>
        <p:nvSpPr>
          <p:cNvPr id="28" name="TextBox 27">
            <a:extLst>
              <a:ext uri="{FF2B5EF4-FFF2-40B4-BE49-F238E27FC236}">
                <a16:creationId xmlns:a16="http://schemas.microsoft.com/office/drawing/2014/main" id="{180EBF11-2909-7044-89AA-00F19F2F692E}"/>
              </a:ext>
            </a:extLst>
          </p:cNvPr>
          <p:cNvSpPr txBox="1"/>
          <p:nvPr/>
        </p:nvSpPr>
        <p:spPr>
          <a:xfrm>
            <a:off x="1455013" y="3891300"/>
            <a:ext cx="2616422" cy="400110"/>
          </a:xfrm>
          <a:prstGeom prst="rect">
            <a:avLst/>
          </a:prstGeom>
          <a:noFill/>
        </p:spPr>
        <p:txBody>
          <a:bodyPr wrap="none" rtlCol="0">
            <a:spAutoFit/>
          </a:bodyPr>
          <a:lstStyle/>
          <a:p>
            <a:pPr algn="ctr"/>
            <a:r>
              <a:rPr lang="en-US" sz="2000" dirty="0"/>
              <a:t>Length = 3820, M = 0</a:t>
            </a:r>
          </a:p>
        </p:txBody>
      </p:sp>
      <p:sp>
        <p:nvSpPr>
          <p:cNvPr id="29" name="TextBox 28">
            <a:extLst>
              <a:ext uri="{FF2B5EF4-FFF2-40B4-BE49-F238E27FC236}">
                <a16:creationId xmlns:a16="http://schemas.microsoft.com/office/drawing/2014/main" id="{1AF23624-1D57-4D46-87CF-D58B241A2538}"/>
              </a:ext>
            </a:extLst>
          </p:cNvPr>
          <p:cNvSpPr txBox="1"/>
          <p:nvPr/>
        </p:nvSpPr>
        <p:spPr>
          <a:xfrm>
            <a:off x="2992154" y="4672067"/>
            <a:ext cx="755335" cy="400110"/>
          </a:xfrm>
          <a:prstGeom prst="rect">
            <a:avLst/>
          </a:prstGeom>
          <a:noFill/>
        </p:spPr>
        <p:txBody>
          <a:bodyPr wrap="none" rtlCol="0">
            <a:spAutoFit/>
          </a:bodyPr>
          <a:lstStyle/>
          <a:p>
            <a:pPr algn="ctr"/>
            <a:r>
              <a:rPr lang="en-US" sz="2000" dirty="0"/>
              <a:t>3800</a:t>
            </a:r>
          </a:p>
        </p:txBody>
      </p:sp>
      <p:sp>
        <p:nvSpPr>
          <p:cNvPr id="30" name="TextBox 29">
            <a:extLst>
              <a:ext uri="{FF2B5EF4-FFF2-40B4-BE49-F238E27FC236}">
                <a16:creationId xmlns:a16="http://schemas.microsoft.com/office/drawing/2014/main" id="{1D2AFC50-8E11-9046-8BF1-7EC7EE438E23}"/>
              </a:ext>
            </a:extLst>
          </p:cNvPr>
          <p:cNvSpPr txBox="1"/>
          <p:nvPr/>
        </p:nvSpPr>
        <p:spPr>
          <a:xfrm>
            <a:off x="1665762" y="4692726"/>
            <a:ext cx="470000" cy="400110"/>
          </a:xfrm>
          <a:prstGeom prst="rect">
            <a:avLst/>
          </a:prstGeom>
          <a:noFill/>
        </p:spPr>
        <p:txBody>
          <a:bodyPr wrap="none" rtlCol="0">
            <a:spAutoFit/>
          </a:bodyPr>
          <a:lstStyle/>
          <a:p>
            <a:pPr algn="ctr"/>
            <a:r>
              <a:rPr lang="en-US" sz="2000" dirty="0"/>
              <a:t>20</a:t>
            </a:r>
          </a:p>
        </p:txBody>
      </p:sp>
      <p:sp>
        <p:nvSpPr>
          <p:cNvPr id="31" name="TextBox 30">
            <a:extLst>
              <a:ext uri="{FF2B5EF4-FFF2-40B4-BE49-F238E27FC236}">
                <a16:creationId xmlns:a16="http://schemas.microsoft.com/office/drawing/2014/main" id="{12319381-3F1A-D34D-A00C-6133ED7FEA78}"/>
              </a:ext>
            </a:extLst>
          </p:cNvPr>
          <p:cNvSpPr txBox="1"/>
          <p:nvPr/>
        </p:nvSpPr>
        <p:spPr>
          <a:xfrm>
            <a:off x="4993103" y="2963626"/>
            <a:ext cx="2616421" cy="707886"/>
          </a:xfrm>
          <a:prstGeom prst="rect">
            <a:avLst/>
          </a:prstGeom>
          <a:noFill/>
        </p:spPr>
        <p:txBody>
          <a:bodyPr wrap="none" rtlCol="0">
            <a:spAutoFit/>
          </a:bodyPr>
          <a:lstStyle/>
          <a:p>
            <a:pPr algn="ctr"/>
            <a:r>
              <a:rPr lang="en-US" sz="2000" dirty="0"/>
              <a:t>Length = 2000, M = 1</a:t>
            </a:r>
          </a:p>
          <a:p>
            <a:pPr algn="ctr"/>
            <a:r>
              <a:rPr lang="en-US" sz="2000" dirty="0"/>
              <a:t>Offset = 0</a:t>
            </a:r>
          </a:p>
        </p:txBody>
      </p:sp>
      <p:sp>
        <p:nvSpPr>
          <p:cNvPr id="32" name="TextBox 31">
            <a:extLst>
              <a:ext uri="{FF2B5EF4-FFF2-40B4-BE49-F238E27FC236}">
                <a16:creationId xmlns:a16="http://schemas.microsoft.com/office/drawing/2014/main" id="{832C18C8-267C-1149-A974-10E439FB4B5B}"/>
              </a:ext>
            </a:extLst>
          </p:cNvPr>
          <p:cNvSpPr txBox="1"/>
          <p:nvPr/>
        </p:nvSpPr>
        <p:spPr>
          <a:xfrm>
            <a:off x="4993103" y="4918918"/>
            <a:ext cx="2616422" cy="707886"/>
          </a:xfrm>
          <a:prstGeom prst="rect">
            <a:avLst/>
          </a:prstGeom>
          <a:noFill/>
        </p:spPr>
        <p:txBody>
          <a:bodyPr wrap="none" rtlCol="0">
            <a:spAutoFit/>
          </a:bodyPr>
          <a:lstStyle/>
          <a:p>
            <a:pPr algn="ctr"/>
            <a:r>
              <a:rPr lang="en-US" sz="2000" dirty="0"/>
              <a:t>Length = 1840, M = 0</a:t>
            </a:r>
          </a:p>
          <a:p>
            <a:pPr algn="ctr"/>
            <a:r>
              <a:rPr lang="en-US" sz="2000" dirty="0"/>
              <a:t>Offset = 1980</a:t>
            </a:r>
          </a:p>
        </p:txBody>
      </p:sp>
      <p:sp>
        <p:nvSpPr>
          <p:cNvPr id="33" name="TextBox 32">
            <a:extLst>
              <a:ext uri="{FF2B5EF4-FFF2-40B4-BE49-F238E27FC236}">
                <a16:creationId xmlns:a16="http://schemas.microsoft.com/office/drawing/2014/main" id="{FF852DA9-5E59-8847-8F48-356066E92F3A}"/>
              </a:ext>
            </a:extLst>
          </p:cNvPr>
          <p:cNvSpPr txBox="1"/>
          <p:nvPr/>
        </p:nvSpPr>
        <p:spPr>
          <a:xfrm>
            <a:off x="6230966" y="4026274"/>
            <a:ext cx="755336" cy="400110"/>
          </a:xfrm>
          <a:prstGeom prst="rect">
            <a:avLst/>
          </a:prstGeom>
          <a:noFill/>
        </p:spPr>
        <p:txBody>
          <a:bodyPr wrap="none" rtlCol="0">
            <a:spAutoFit/>
          </a:bodyPr>
          <a:lstStyle/>
          <a:p>
            <a:pPr algn="ctr"/>
            <a:r>
              <a:rPr lang="en-US" sz="2000" dirty="0"/>
              <a:t>1980</a:t>
            </a:r>
          </a:p>
        </p:txBody>
      </p:sp>
      <p:sp>
        <p:nvSpPr>
          <p:cNvPr id="34" name="TextBox 33">
            <a:extLst>
              <a:ext uri="{FF2B5EF4-FFF2-40B4-BE49-F238E27FC236}">
                <a16:creationId xmlns:a16="http://schemas.microsoft.com/office/drawing/2014/main" id="{AE6291BE-9D71-7D4B-871D-2113EDCC983D}"/>
              </a:ext>
            </a:extLst>
          </p:cNvPr>
          <p:cNvSpPr txBox="1"/>
          <p:nvPr/>
        </p:nvSpPr>
        <p:spPr>
          <a:xfrm>
            <a:off x="5385708" y="4026318"/>
            <a:ext cx="470000" cy="400110"/>
          </a:xfrm>
          <a:prstGeom prst="rect">
            <a:avLst/>
          </a:prstGeom>
          <a:noFill/>
        </p:spPr>
        <p:txBody>
          <a:bodyPr wrap="none" rtlCol="0">
            <a:spAutoFit/>
          </a:bodyPr>
          <a:lstStyle/>
          <a:p>
            <a:pPr algn="ctr"/>
            <a:r>
              <a:rPr lang="en-US" sz="2000" dirty="0"/>
              <a:t>20</a:t>
            </a:r>
          </a:p>
        </p:txBody>
      </p:sp>
      <p:sp>
        <p:nvSpPr>
          <p:cNvPr id="35" name="TextBox 34">
            <a:extLst>
              <a:ext uri="{FF2B5EF4-FFF2-40B4-BE49-F238E27FC236}">
                <a16:creationId xmlns:a16="http://schemas.microsoft.com/office/drawing/2014/main" id="{36929414-9179-8E49-BFFA-77E78F4B05E3}"/>
              </a:ext>
            </a:extLst>
          </p:cNvPr>
          <p:cNvSpPr txBox="1"/>
          <p:nvPr/>
        </p:nvSpPr>
        <p:spPr>
          <a:xfrm>
            <a:off x="6230966" y="6010456"/>
            <a:ext cx="755336" cy="400110"/>
          </a:xfrm>
          <a:prstGeom prst="rect">
            <a:avLst/>
          </a:prstGeom>
          <a:noFill/>
        </p:spPr>
        <p:txBody>
          <a:bodyPr wrap="none" rtlCol="0">
            <a:spAutoFit/>
          </a:bodyPr>
          <a:lstStyle/>
          <a:p>
            <a:pPr algn="ctr"/>
            <a:r>
              <a:rPr lang="en-US" sz="2000" dirty="0"/>
              <a:t>1820</a:t>
            </a:r>
          </a:p>
        </p:txBody>
      </p:sp>
      <p:sp>
        <p:nvSpPr>
          <p:cNvPr id="36" name="TextBox 35">
            <a:extLst>
              <a:ext uri="{FF2B5EF4-FFF2-40B4-BE49-F238E27FC236}">
                <a16:creationId xmlns:a16="http://schemas.microsoft.com/office/drawing/2014/main" id="{E0EA0821-ABF5-EA4B-91F0-C92F7D66A260}"/>
              </a:ext>
            </a:extLst>
          </p:cNvPr>
          <p:cNvSpPr txBox="1"/>
          <p:nvPr/>
        </p:nvSpPr>
        <p:spPr>
          <a:xfrm>
            <a:off x="5385708" y="6010500"/>
            <a:ext cx="470000" cy="400110"/>
          </a:xfrm>
          <a:prstGeom prst="rect">
            <a:avLst/>
          </a:prstGeom>
          <a:noFill/>
        </p:spPr>
        <p:txBody>
          <a:bodyPr wrap="none" rtlCol="0">
            <a:spAutoFit/>
          </a:bodyPr>
          <a:lstStyle/>
          <a:p>
            <a:pPr algn="ctr"/>
            <a:r>
              <a:rPr lang="en-US" sz="2000" dirty="0"/>
              <a:t>20</a:t>
            </a:r>
          </a:p>
        </p:txBody>
      </p:sp>
      <p:sp>
        <p:nvSpPr>
          <p:cNvPr id="37" name="Up Arrow 36">
            <a:extLst>
              <a:ext uri="{FF2B5EF4-FFF2-40B4-BE49-F238E27FC236}">
                <a16:creationId xmlns:a16="http://schemas.microsoft.com/office/drawing/2014/main" id="{E000C827-44AB-C844-A13F-30B6EC18680E}"/>
              </a:ext>
            </a:extLst>
          </p:cNvPr>
          <p:cNvSpPr/>
          <p:nvPr/>
        </p:nvSpPr>
        <p:spPr>
          <a:xfrm rot="10345480">
            <a:off x="6295182" y="4394546"/>
            <a:ext cx="846247" cy="891215"/>
          </a:xfrm>
          <a:prstGeom prst="upArrow">
            <a:avLst/>
          </a:prstGeom>
          <a:solidFill>
            <a:schemeClr val="accent2"/>
          </a:solidFill>
          <a:ln w="38100">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Up Arrow 37">
            <a:extLst>
              <a:ext uri="{FF2B5EF4-FFF2-40B4-BE49-F238E27FC236}">
                <a16:creationId xmlns:a16="http://schemas.microsoft.com/office/drawing/2014/main" id="{EDC8F76C-F1EF-E34D-AD31-5B57263E4E2F}"/>
              </a:ext>
            </a:extLst>
          </p:cNvPr>
          <p:cNvSpPr/>
          <p:nvPr/>
        </p:nvSpPr>
        <p:spPr>
          <a:xfrm rot="16200000">
            <a:off x="7561867" y="2707565"/>
            <a:ext cx="846247" cy="891215"/>
          </a:xfrm>
          <a:prstGeom prst="upArrow">
            <a:avLst/>
          </a:prstGeom>
          <a:solidFill>
            <a:schemeClr val="accent2"/>
          </a:solidFill>
          <a:ln w="38100">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Up Arrow 38">
            <a:extLst>
              <a:ext uri="{FF2B5EF4-FFF2-40B4-BE49-F238E27FC236}">
                <a16:creationId xmlns:a16="http://schemas.microsoft.com/office/drawing/2014/main" id="{5769819B-C848-D248-B2A8-B7D4FC857253}"/>
              </a:ext>
            </a:extLst>
          </p:cNvPr>
          <p:cNvSpPr/>
          <p:nvPr/>
        </p:nvSpPr>
        <p:spPr>
          <a:xfrm rot="16200000">
            <a:off x="7561867" y="4667548"/>
            <a:ext cx="846247" cy="891215"/>
          </a:xfrm>
          <a:prstGeom prst="upArrow">
            <a:avLst/>
          </a:prstGeom>
          <a:solidFill>
            <a:schemeClr val="accent2"/>
          </a:solidFill>
          <a:ln w="38100">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Up Arrow 39">
            <a:extLst>
              <a:ext uri="{FF2B5EF4-FFF2-40B4-BE49-F238E27FC236}">
                <a16:creationId xmlns:a16="http://schemas.microsoft.com/office/drawing/2014/main" id="{8BDCDB2A-E1C7-5447-A53E-FF99AF6D5B61}"/>
              </a:ext>
            </a:extLst>
          </p:cNvPr>
          <p:cNvSpPr/>
          <p:nvPr/>
        </p:nvSpPr>
        <p:spPr>
          <a:xfrm rot="16200000">
            <a:off x="4061081" y="3659670"/>
            <a:ext cx="846247" cy="891215"/>
          </a:xfrm>
          <a:prstGeom prst="upArrow">
            <a:avLst/>
          </a:prstGeom>
          <a:solidFill>
            <a:schemeClr val="accent2"/>
          </a:solidFill>
          <a:ln w="38100">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E72898D9-8FB9-7E4A-AC7F-C08C60913177}"/>
              </a:ext>
            </a:extLst>
          </p:cNvPr>
          <p:cNvCxnSpPr>
            <a:stCxn id="33" idx="3"/>
          </p:cNvCxnSpPr>
          <p:nvPr/>
        </p:nvCxnSpPr>
        <p:spPr>
          <a:xfrm>
            <a:off x="6986302" y="4226329"/>
            <a:ext cx="1588537" cy="886826"/>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2010683-E0CF-AD43-990A-F4BD6BF3846E}"/>
              </a:ext>
            </a:extLst>
          </p:cNvPr>
          <p:cNvCxnSpPr>
            <a:stCxn id="35" idx="3"/>
          </p:cNvCxnSpPr>
          <p:nvPr/>
        </p:nvCxnSpPr>
        <p:spPr>
          <a:xfrm flipV="1">
            <a:off x="6986302" y="5265555"/>
            <a:ext cx="1588537" cy="944956"/>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E1B6FC7-0331-1B44-AD37-D54F8BBADEB4}"/>
              </a:ext>
            </a:extLst>
          </p:cNvPr>
          <p:cNvSpPr txBox="1"/>
          <p:nvPr/>
        </p:nvSpPr>
        <p:spPr>
          <a:xfrm>
            <a:off x="8490419" y="4537704"/>
            <a:ext cx="1135247" cy="1200329"/>
          </a:xfrm>
          <a:prstGeom prst="rect">
            <a:avLst/>
          </a:prstGeom>
          <a:noFill/>
        </p:spPr>
        <p:txBody>
          <a:bodyPr wrap="none" rtlCol="0">
            <a:spAutoFit/>
          </a:bodyPr>
          <a:lstStyle/>
          <a:p>
            <a:pPr algn="r"/>
            <a:r>
              <a:rPr lang="en-US" sz="2400" dirty="0"/>
              <a:t>1980</a:t>
            </a:r>
          </a:p>
          <a:p>
            <a:pPr algn="r"/>
            <a:r>
              <a:rPr lang="en-US" sz="2400" dirty="0"/>
              <a:t>+ 1820</a:t>
            </a:r>
          </a:p>
          <a:p>
            <a:pPr algn="r"/>
            <a:r>
              <a:rPr lang="en-US" sz="2400" dirty="0"/>
              <a:t>= 3800</a:t>
            </a:r>
          </a:p>
        </p:txBody>
      </p:sp>
    </p:spTree>
    <p:extLst>
      <p:ext uri="{BB962C8B-B14F-4D97-AF65-F5344CB8AC3E}">
        <p14:creationId xmlns:p14="http://schemas.microsoft.com/office/powerpoint/2010/main" val="377858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anim calcmode="lin" valueType="num">
                                      <p:cBhvr>
                                        <p:cTn id="8" dur="500" fill="hold"/>
                                        <p:tgtEl>
                                          <p:spTgt spid="23"/>
                                        </p:tgtEl>
                                        <p:attrNameLst>
                                          <p:attrName>ppt_x</p:attrName>
                                        </p:attrNameLst>
                                      </p:cBhvr>
                                      <p:tavLst>
                                        <p:tav tm="0">
                                          <p:val>
                                            <p:strVal val="#ppt_x"/>
                                          </p:val>
                                        </p:tav>
                                        <p:tav tm="100000">
                                          <p:val>
                                            <p:strVal val="#ppt_x"/>
                                          </p:val>
                                        </p:tav>
                                      </p:tavLst>
                                    </p:anim>
                                    <p:anim calcmode="lin" valueType="num">
                                      <p:cBhvr>
                                        <p:cTn id="9" dur="5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anim calcmode="lin" valueType="num">
                                      <p:cBhvr>
                                        <p:cTn id="13" dur="500" fill="hold"/>
                                        <p:tgtEl>
                                          <p:spTgt spid="24"/>
                                        </p:tgtEl>
                                        <p:attrNameLst>
                                          <p:attrName>ppt_x</p:attrName>
                                        </p:attrNameLst>
                                      </p:cBhvr>
                                      <p:tavLst>
                                        <p:tav tm="0">
                                          <p:val>
                                            <p:strVal val="#ppt_x"/>
                                          </p:val>
                                        </p:tav>
                                        <p:tav tm="100000">
                                          <p:val>
                                            <p:strVal val="#ppt_x"/>
                                          </p:val>
                                        </p:tav>
                                      </p:tavLst>
                                    </p:anim>
                                    <p:anim calcmode="lin" valueType="num">
                                      <p:cBhvr>
                                        <p:cTn id="14" dur="5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anim calcmode="lin" valueType="num">
                                      <p:cBhvr>
                                        <p:cTn id="18" dur="500" fill="hold"/>
                                        <p:tgtEl>
                                          <p:spTgt spid="26"/>
                                        </p:tgtEl>
                                        <p:attrNameLst>
                                          <p:attrName>ppt_x</p:attrName>
                                        </p:attrNameLst>
                                      </p:cBhvr>
                                      <p:tavLst>
                                        <p:tav tm="0">
                                          <p:val>
                                            <p:strVal val="#ppt_x"/>
                                          </p:val>
                                        </p:tav>
                                        <p:tav tm="100000">
                                          <p:val>
                                            <p:strVal val="#ppt_x"/>
                                          </p:val>
                                        </p:tav>
                                      </p:tavLst>
                                    </p:anim>
                                    <p:anim calcmode="lin" valueType="num">
                                      <p:cBhvr>
                                        <p:cTn id="19" dur="50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anim calcmode="lin" valueType="num">
                                      <p:cBhvr>
                                        <p:cTn id="23" dur="500" fill="hold"/>
                                        <p:tgtEl>
                                          <p:spTgt spid="27"/>
                                        </p:tgtEl>
                                        <p:attrNameLst>
                                          <p:attrName>ppt_x</p:attrName>
                                        </p:attrNameLst>
                                      </p:cBhvr>
                                      <p:tavLst>
                                        <p:tav tm="0">
                                          <p:val>
                                            <p:strVal val="#ppt_x"/>
                                          </p:val>
                                        </p:tav>
                                        <p:tav tm="100000">
                                          <p:val>
                                            <p:strVal val="#ppt_x"/>
                                          </p:val>
                                        </p:tav>
                                      </p:tavLst>
                                    </p:anim>
                                    <p:anim calcmode="lin" valueType="num">
                                      <p:cBhvr>
                                        <p:cTn id="24" dur="5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anim calcmode="lin" valueType="num">
                                      <p:cBhvr>
                                        <p:cTn id="28" dur="500" fill="hold"/>
                                        <p:tgtEl>
                                          <p:spTgt spid="31"/>
                                        </p:tgtEl>
                                        <p:attrNameLst>
                                          <p:attrName>ppt_x</p:attrName>
                                        </p:attrNameLst>
                                      </p:cBhvr>
                                      <p:tavLst>
                                        <p:tav tm="0">
                                          <p:val>
                                            <p:strVal val="#ppt_x"/>
                                          </p:val>
                                        </p:tav>
                                        <p:tav tm="100000">
                                          <p:val>
                                            <p:strVal val="#ppt_x"/>
                                          </p:val>
                                        </p:tav>
                                      </p:tavLst>
                                    </p:anim>
                                    <p:anim calcmode="lin" valueType="num">
                                      <p:cBhvr>
                                        <p:cTn id="29" dur="5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anim calcmode="lin" valueType="num">
                                      <p:cBhvr>
                                        <p:cTn id="33" dur="500" fill="hold"/>
                                        <p:tgtEl>
                                          <p:spTgt spid="32"/>
                                        </p:tgtEl>
                                        <p:attrNameLst>
                                          <p:attrName>ppt_x</p:attrName>
                                        </p:attrNameLst>
                                      </p:cBhvr>
                                      <p:tavLst>
                                        <p:tav tm="0">
                                          <p:val>
                                            <p:strVal val="#ppt_x"/>
                                          </p:val>
                                        </p:tav>
                                        <p:tav tm="100000">
                                          <p:val>
                                            <p:strVal val="#ppt_x"/>
                                          </p:val>
                                        </p:tav>
                                      </p:tavLst>
                                    </p:anim>
                                    <p:anim calcmode="lin" valueType="num">
                                      <p:cBhvr>
                                        <p:cTn id="34" dur="500" fill="hold"/>
                                        <p:tgtEl>
                                          <p:spTgt spid="3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anim calcmode="lin" valueType="num">
                                      <p:cBhvr>
                                        <p:cTn id="38" dur="500" fill="hold"/>
                                        <p:tgtEl>
                                          <p:spTgt spid="33"/>
                                        </p:tgtEl>
                                        <p:attrNameLst>
                                          <p:attrName>ppt_x</p:attrName>
                                        </p:attrNameLst>
                                      </p:cBhvr>
                                      <p:tavLst>
                                        <p:tav tm="0">
                                          <p:val>
                                            <p:strVal val="#ppt_x"/>
                                          </p:val>
                                        </p:tav>
                                        <p:tav tm="100000">
                                          <p:val>
                                            <p:strVal val="#ppt_x"/>
                                          </p:val>
                                        </p:tav>
                                      </p:tavLst>
                                    </p:anim>
                                    <p:anim calcmode="lin" valueType="num">
                                      <p:cBhvr>
                                        <p:cTn id="39" dur="500" fill="hold"/>
                                        <p:tgtEl>
                                          <p:spTgt spid="3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anim calcmode="lin" valueType="num">
                                      <p:cBhvr>
                                        <p:cTn id="43" dur="500" fill="hold"/>
                                        <p:tgtEl>
                                          <p:spTgt spid="34"/>
                                        </p:tgtEl>
                                        <p:attrNameLst>
                                          <p:attrName>ppt_x</p:attrName>
                                        </p:attrNameLst>
                                      </p:cBhvr>
                                      <p:tavLst>
                                        <p:tav tm="0">
                                          <p:val>
                                            <p:strVal val="#ppt_x"/>
                                          </p:val>
                                        </p:tav>
                                        <p:tav tm="100000">
                                          <p:val>
                                            <p:strVal val="#ppt_x"/>
                                          </p:val>
                                        </p:tav>
                                      </p:tavLst>
                                    </p:anim>
                                    <p:anim calcmode="lin" valueType="num">
                                      <p:cBhvr>
                                        <p:cTn id="44" dur="500" fill="hold"/>
                                        <p:tgtEl>
                                          <p:spTgt spid="3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anim calcmode="lin" valueType="num">
                                      <p:cBhvr>
                                        <p:cTn id="48" dur="500" fill="hold"/>
                                        <p:tgtEl>
                                          <p:spTgt spid="35"/>
                                        </p:tgtEl>
                                        <p:attrNameLst>
                                          <p:attrName>ppt_x</p:attrName>
                                        </p:attrNameLst>
                                      </p:cBhvr>
                                      <p:tavLst>
                                        <p:tav tm="0">
                                          <p:val>
                                            <p:strVal val="#ppt_x"/>
                                          </p:val>
                                        </p:tav>
                                        <p:tav tm="100000">
                                          <p:val>
                                            <p:strVal val="#ppt_x"/>
                                          </p:val>
                                        </p:tav>
                                      </p:tavLst>
                                    </p:anim>
                                    <p:anim calcmode="lin" valueType="num">
                                      <p:cBhvr>
                                        <p:cTn id="49" dur="500" fill="hold"/>
                                        <p:tgtEl>
                                          <p:spTgt spid="3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500"/>
                                        <p:tgtEl>
                                          <p:spTgt spid="36"/>
                                        </p:tgtEl>
                                      </p:cBhvr>
                                    </p:animEffect>
                                    <p:anim calcmode="lin" valueType="num">
                                      <p:cBhvr>
                                        <p:cTn id="53" dur="500" fill="hold"/>
                                        <p:tgtEl>
                                          <p:spTgt spid="36"/>
                                        </p:tgtEl>
                                        <p:attrNameLst>
                                          <p:attrName>ppt_x</p:attrName>
                                        </p:attrNameLst>
                                      </p:cBhvr>
                                      <p:tavLst>
                                        <p:tav tm="0">
                                          <p:val>
                                            <p:strVal val="#ppt_x"/>
                                          </p:val>
                                        </p:tav>
                                        <p:tav tm="100000">
                                          <p:val>
                                            <p:strVal val="#ppt_x"/>
                                          </p:val>
                                        </p:tav>
                                      </p:tavLst>
                                    </p:anim>
                                    <p:anim calcmode="lin" valueType="num">
                                      <p:cBhvr>
                                        <p:cTn id="54" dur="5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anim calcmode="lin" valueType="num">
                                      <p:cBhvr>
                                        <p:cTn id="60" dur="500" fill="hold"/>
                                        <p:tgtEl>
                                          <p:spTgt spid="41"/>
                                        </p:tgtEl>
                                        <p:attrNameLst>
                                          <p:attrName>ppt_x</p:attrName>
                                        </p:attrNameLst>
                                      </p:cBhvr>
                                      <p:tavLst>
                                        <p:tav tm="0">
                                          <p:val>
                                            <p:strVal val="#ppt_x"/>
                                          </p:val>
                                        </p:tav>
                                        <p:tav tm="100000">
                                          <p:val>
                                            <p:strVal val="#ppt_x"/>
                                          </p:val>
                                        </p:tav>
                                      </p:tavLst>
                                    </p:anim>
                                    <p:anim calcmode="lin" valueType="num">
                                      <p:cBhvr>
                                        <p:cTn id="61" dur="500" fill="hold"/>
                                        <p:tgtEl>
                                          <p:spTgt spid="41"/>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fade">
                                      <p:cBhvr>
                                        <p:cTn id="64" dur="500"/>
                                        <p:tgtEl>
                                          <p:spTgt spid="42"/>
                                        </p:tgtEl>
                                      </p:cBhvr>
                                    </p:animEffect>
                                    <p:anim calcmode="lin" valueType="num">
                                      <p:cBhvr>
                                        <p:cTn id="65" dur="500" fill="hold"/>
                                        <p:tgtEl>
                                          <p:spTgt spid="42"/>
                                        </p:tgtEl>
                                        <p:attrNameLst>
                                          <p:attrName>ppt_x</p:attrName>
                                        </p:attrNameLst>
                                      </p:cBhvr>
                                      <p:tavLst>
                                        <p:tav tm="0">
                                          <p:val>
                                            <p:strVal val="#ppt_x"/>
                                          </p:val>
                                        </p:tav>
                                        <p:tav tm="100000">
                                          <p:val>
                                            <p:strVal val="#ppt_x"/>
                                          </p:val>
                                        </p:tav>
                                      </p:tavLst>
                                    </p:anim>
                                    <p:anim calcmode="lin" valueType="num">
                                      <p:cBhvr>
                                        <p:cTn id="66" dur="500" fill="hold"/>
                                        <p:tgtEl>
                                          <p:spTgt spid="42"/>
                                        </p:tgtEl>
                                        <p:attrNameLst>
                                          <p:attrName>ppt_y</p:attrName>
                                        </p:attrNameLst>
                                      </p:cBhvr>
                                      <p:tavLst>
                                        <p:tav tm="0">
                                          <p:val>
                                            <p:strVal val="#ppt_y+.1"/>
                                          </p:val>
                                        </p:tav>
                                        <p:tav tm="100000">
                                          <p:val>
                                            <p:strVal val="#ppt_y"/>
                                          </p:val>
                                        </p:tav>
                                      </p:tavLst>
                                    </p:anim>
                                  </p:childTnLst>
                                </p:cTn>
                              </p:par>
                            </p:childTnLst>
                          </p:cTn>
                        </p:par>
                        <p:par>
                          <p:cTn id="67" fill="hold">
                            <p:stCondLst>
                              <p:cond delay="500"/>
                            </p:stCondLst>
                            <p:childTnLst>
                              <p:par>
                                <p:cTn id="68" presetID="42" presetClass="entr" presetSubtype="0" fill="hold" grpId="0" nodeType="after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fade">
                                      <p:cBhvr>
                                        <p:cTn id="70" dur="500"/>
                                        <p:tgtEl>
                                          <p:spTgt spid="43"/>
                                        </p:tgtEl>
                                      </p:cBhvr>
                                    </p:animEffect>
                                    <p:anim calcmode="lin" valueType="num">
                                      <p:cBhvr>
                                        <p:cTn id="71" dur="500" fill="hold"/>
                                        <p:tgtEl>
                                          <p:spTgt spid="43"/>
                                        </p:tgtEl>
                                        <p:attrNameLst>
                                          <p:attrName>ppt_x</p:attrName>
                                        </p:attrNameLst>
                                      </p:cBhvr>
                                      <p:tavLst>
                                        <p:tav tm="0">
                                          <p:val>
                                            <p:strVal val="#ppt_x"/>
                                          </p:val>
                                        </p:tav>
                                        <p:tav tm="100000">
                                          <p:val>
                                            <p:strVal val="#ppt_x"/>
                                          </p:val>
                                        </p:tav>
                                      </p:tavLst>
                                    </p:anim>
                                    <p:anim calcmode="lin" valueType="num">
                                      <p:cBhvr>
                                        <p:cTn id="72" dur="5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xit" presetSubtype="0" fill="hold" grpId="1" nodeType="clickEffect">
                                  <p:stCondLst>
                                    <p:cond delay="0"/>
                                  </p:stCondLst>
                                  <p:childTnLst>
                                    <p:animEffect transition="out" filter="fade">
                                      <p:cBhvr>
                                        <p:cTn id="76" dur="500"/>
                                        <p:tgtEl>
                                          <p:spTgt spid="43"/>
                                        </p:tgtEl>
                                      </p:cBhvr>
                                    </p:animEffect>
                                    <p:anim calcmode="lin" valueType="num">
                                      <p:cBhvr>
                                        <p:cTn id="77" dur="500"/>
                                        <p:tgtEl>
                                          <p:spTgt spid="43"/>
                                        </p:tgtEl>
                                        <p:attrNameLst>
                                          <p:attrName>ppt_x</p:attrName>
                                        </p:attrNameLst>
                                      </p:cBhvr>
                                      <p:tavLst>
                                        <p:tav tm="0">
                                          <p:val>
                                            <p:strVal val="ppt_x"/>
                                          </p:val>
                                        </p:tav>
                                        <p:tav tm="100000">
                                          <p:val>
                                            <p:strVal val="ppt_x"/>
                                          </p:val>
                                        </p:tav>
                                      </p:tavLst>
                                    </p:anim>
                                    <p:anim calcmode="lin" valueType="num">
                                      <p:cBhvr>
                                        <p:cTn id="78" dur="500"/>
                                        <p:tgtEl>
                                          <p:spTgt spid="43"/>
                                        </p:tgtEl>
                                        <p:attrNameLst>
                                          <p:attrName>ppt_y</p:attrName>
                                        </p:attrNameLst>
                                      </p:cBhvr>
                                      <p:tavLst>
                                        <p:tav tm="0">
                                          <p:val>
                                            <p:strVal val="ppt_y"/>
                                          </p:val>
                                        </p:tav>
                                        <p:tav tm="100000">
                                          <p:val>
                                            <p:strVal val="ppt_y+.1"/>
                                          </p:val>
                                        </p:tav>
                                      </p:tavLst>
                                    </p:anim>
                                    <p:set>
                                      <p:cBhvr>
                                        <p:cTn id="79" dur="1" fill="hold">
                                          <p:stCondLst>
                                            <p:cond delay="499"/>
                                          </p:stCondLst>
                                        </p:cTn>
                                        <p:tgtEl>
                                          <p:spTgt spid="43"/>
                                        </p:tgtEl>
                                        <p:attrNameLst>
                                          <p:attrName>style.visibility</p:attrName>
                                        </p:attrNameLst>
                                      </p:cBhvr>
                                      <p:to>
                                        <p:strVal val="hidden"/>
                                      </p:to>
                                    </p:set>
                                  </p:childTnLst>
                                </p:cTn>
                              </p:par>
                              <p:par>
                                <p:cTn id="80" presetID="42" presetClass="exit" presetSubtype="0" fill="hold" nodeType="withEffect">
                                  <p:stCondLst>
                                    <p:cond delay="0"/>
                                  </p:stCondLst>
                                  <p:childTnLst>
                                    <p:animEffect transition="out" filter="fade">
                                      <p:cBhvr>
                                        <p:cTn id="81" dur="500"/>
                                        <p:tgtEl>
                                          <p:spTgt spid="41"/>
                                        </p:tgtEl>
                                      </p:cBhvr>
                                    </p:animEffect>
                                    <p:anim calcmode="lin" valueType="num">
                                      <p:cBhvr>
                                        <p:cTn id="82" dur="500"/>
                                        <p:tgtEl>
                                          <p:spTgt spid="41"/>
                                        </p:tgtEl>
                                        <p:attrNameLst>
                                          <p:attrName>ppt_x</p:attrName>
                                        </p:attrNameLst>
                                      </p:cBhvr>
                                      <p:tavLst>
                                        <p:tav tm="0">
                                          <p:val>
                                            <p:strVal val="ppt_x"/>
                                          </p:val>
                                        </p:tav>
                                        <p:tav tm="100000">
                                          <p:val>
                                            <p:strVal val="ppt_x"/>
                                          </p:val>
                                        </p:tav>
                                      </p:tavLst>
                                    </p:anim>
                                    <p:anim calcmode="lin" valueType="num">
                                      <p:cBhvr>
                                        <p:cTn id="83" dur="500"/>
                                        <p:tgtEl>
                                          <p:spTgt spid="41"/>
                                        </p:tgtEl>
                                        <p:attrNameLst>
                                          <p:attrName>ppt_y</p:attrName>
                                        </p:attrNameLst>
                                      </p:cBhvr>
                                      <p:tavLst>
                                        <p:tav tm="0">
                                          <p:val>
                                            <p:strVal val="ppt_y"/>
                                          </p:val>
                                        </p:tav>
                                        <p:tav tm="100000">
                                          <p:val>
                                            <p:strVal val="ppt_y+.1"/>
                                          </p:val>
                                        </p:tav>
                                      </p:tavLst>
                                    </p:anim>
                                    <p:set>
                                      <p:cBhvr>
                                        <p:cTn id="84" dur="1" fill="hold">
                                          <p:stCondLst>
                                            <p:cond delay="499"/>
                                          </p:stCondLst>
                                        </p:cTn>
                                        <p:tgtEl>
                                          <p:spTgt spid="41"/>
                                        </p:tgtEl>
                                        <p:attrNameLst>
                                          <p:attrName>style.visibility</p:attrName>
                                        </p:attrNameLst>
                                      </p:cBhvr>
                                      <p:to>
                                        <p:strVal val="hidden"/>
                                      </p:to>
                                    </p:set>
                                  </p:childTnLst>
                                </p:cTn>
                              </p:par>
                              <p:par>
                                <p:cTn id="85" presetID="42" presetClass="exit" presetSubtype="0" fill="hold" nodeType="withEffect">
                                  <p:stCondLst>
                                    <p:cond delay="0"/>
                                  </p:stCondLst>
                                  <p:childTnLst>
                                    <p:animEffect transition="out" filter="fade">
                                      <p:cBhvr>
                                        <p:cTn id="86" dur="500"/>
                                        <p:tgtEl>
                                          <p:spTgt spid="42"/>
                                        </p:tgtEl>
                                      </p:cBhvr>
                                    </p:animEffect>
                                    <p:anim calcmode="lin" valueType="num">
                                      <p:cBhvr>
                                        <p:cTn id="87" dur="500"/>
                                        <p:tgtEl>
                                          <p:spTgt spid="42"/>
                                        </p:tgtEl>
                                        <p:attrNameLst>
                                          <p:attrName>ppt_x</p:attrName>
                                        </p:attrNameLst>
                                      </p:cBhvr>
                                      <p:tavLst>
                                        <p:tav tm="0">
                                          <p:val>
                                            <p:strVal val="ppt_x"/>
                                          </p:val>
                                        </p:tav>
                                        <p:tav tm="100000">
                                          <p:val>
                                            <p:strVal val="ppt_x"/>
                                          </p:val>
                                        </p:tav>
                                      </p:tavLst>
                                    </p:anim>
                                    <p:anim calcmode="lin" valueType="num">
                                      <p:cBhvr>
                                        <p:cTn id="88" dur="500"/>
                                        <p:tgtEl>
                                          <p:spTgt spid="42"/>
                                        </p:tgtEl>
                                        <p:attrNameLst>
                                          <p:attrName>ppt_y</p:attrName>
                                        </p:attrNameLst>
                                      </p:cBhvr>
                                      <p:tavLst>
                                        <p:tav tm="0">
                                          <p:val>
                                            <p:strVal val="ppt_y"/>
                                          </p:val>
                                        </p:tav>
                                        <p:tav tm="100000">
                                          <p:val>
                                            <p:strVal val="ppt_y+.1"/>
                                          </p:val>
                                        </p:tav>
                                      </p:tavLst>
                                    </p:anim>
                                    <p:set>
                                      <p:cBhvr>
                                        <p:cTn id="89" dur="1" fill="hold">
                                          <p:stCondLst>
                                            <p:cond delay="499"/>
                                          </p:stCondLst>
                                        </p:cTn>
                                        <p:tgtEl>
                                          <p:spTgt spid="42"/>
                                        </p:tgtEl>
                                        <p:attrNameLst>
                                          <p:attrName>style.visibility</p:attrName>
                                        </p:attrNameLst>
                                      </p:cBhvr>
                                      <p:to>
                                        <p:strVal val="hidden"/>
                                      </p:to>
                                    </p:set>
                                  </p:childTnLst>
                                </p:cTn>
                              </p:par>
                            </p:childTnLst>
                          </p:cTn>
                        </p:par>
                        <p:par>
                          <p:cTn id="90" fill="hold">
                            <p:stCondLst>
                              <p:cond delay="500"/>
                            </p:stCondLst>
                            <p:childTnLst>
                              <p:par>
                                <p:cTn id="91" presetID="42" presetClass="entr" presetSubtype="0" fill="hold" grpId="0" nodeType="after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anim calcmode="lin" valueType="num">
                                      <p:cBhvr>
                                        <p:cTn id="94" dur="500" fill="hold"/>
                                        <p:tgtEl>
                                          <p:spTgt spid="37"/>
                                        </p:tgtEl>
                                        <p:attrNameLst>
                                          <p:attrName>ppt_x</p:attrName>
                                        </p:attrNameLst>
                                      </p:cBhvr>
                                      <p:tavLst>
                                        <p:tav tm="0">
                                          <p:val>
                                            <p:strVal val="#ppt_x"/>
                                          </p:val>
                                        </p:tav>
                                        <p:tav tm="100000">
                                          <p:val>
                                            <p:strVal val="#ppt_x"/>
                                          </p:val>
                                        </p:tav>
                                      </p:tavLst>
                                    </p:anim>
                                    <p:anim calcmode="lin" valueType="num">
                                      <p:cBhvr>
                                        <p:cTn id="95" dur="5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xit" presetSubtype="0" fill="hold" grpId="1" nodeType="clickEffect">
                                  <p:stCondLst>
                                    <p:cond delay="0"/>
                                  </p:stCondLst>
                                  <p:childTnLst>
                                    <p:animEffect transition="out" filter="fade">
                                      <p:cBhvr>
                                        <p:cTn id="99" dur="500"/>
                                        <p:tgtEl>
                                          <p:spTgt spid="37"/>
                                        </p:tgtEl>
                                      </p:cBhvr>
                                    </p:animEffect>
                                    <p:anim calcmode="lin" valueType="num">
                                      <p:cBhvr>
                                        <p:cTn id="100" dur="500"/>
                                        <p:tgtEl>
                                          <p:spTgt spid="37"/>
                                        </p:tgtEl>
                                        <p:attrNameLst>
                                          <p:attrName>ppt_x</p:attrName>
                                        </p:attrNameLst>
                                      </p:cBhvr>
                                      <p:tavLst>
                                        <p:tav tm="0">
                                          <p:val>
                                            <p:strVal val="ppt_x"/>
                                          </p:val>
                                        </p:tav>
                                        <p:tav tm="100000">
                                          <p:val>
                                            <p:strVal val="ppt_x"/>
                                          </p:val>
                                        </p:tav>
                                      </p:tavLst>
                                    </p:anim>
                                    <p:anim calcmode="lin" valueType="num">
                                      <p:cBhvr>
                                        <p:cTn id="101" dur="500"/>
                                        <p:tgtEl>
                                          <p:spTgt spid="37"/>
                                        </p:tgtEl>
                                        <p:attrNameLst>
                                          <p:attrName>ppt_y</p:attrName>
                                        </p:attrNameLst>
                                      </p:cBhvr>
                                      <p:tavLst>
                                        <p:tav tm="0">
                                          <p:val>
                                            <p:strVal val="ppt_y"/>
                                          </p:val>
                                        </p:tav>
                                        <p:tav tm="100000">
                                          <p:val>
                                            <p:strVal val="ppt_y+.1"/>
                                          </p:val>
                                        </p:tav>
                                      </p:tavLst>
                                    </p:anim>
                                    <p:set>
                                      <p:cBhvr>
                                        <p:cTn id="102" dur="1" fill="hold">
                                          <p:stCondLst>
                                            <p:cond delay="499"/>
                                          </p:stCondLst>
                                        </p:cTn>
                                        <p:tgtEl>
                                          <p:spTgt spid="37"/>
                                        </p:tgtEl>
                                        <p:attrNameLst>
                                          <p:attrName>style.visibility</p:attrName>
                                        </p:attrNameLst>
                                      </p:cBhvr>
                                      <p:to>
                                        <p:strVal val="hidden"/>
                                      </p:to>
                                    </p:set>
                                  </p:childTnLst>
                                </p:cTn>
                              </p:par>
                            </p:childTnLst>
                          </p:cTn>
                        </p:par>
                        <p:par>
                          <p:cTn id="103" fill="hold">
                            <p:stCondLst>
                              <p:cond delay="500"/>
                            </p:stCondLst>
                            <p:childTnLst>
                              <p:par>
                                <p:cTn id="104" presetID="42" presetClass="entr" presetSubtype="0" fill="hold" grpId="0" nodeType="after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fade">
                                      <p:cBhvr>
                                        <p:cTn id="106" dur="500"/>
                                        <p:tgtEl>
                                          <p:spTgt spid="38"/>
                                        </p:tgtEl>
                                      </p:cBhvr>
                                    </p:animEffect>
                                    <p:anim calcmode="lin" valueType="num">
                                      <p:cBhvr>
                                        <p:cTn id="107" dur="500" fill="hold"/>
                                        <p:tgtEl>
                                          <p:spTgt spid="38"/>
                                        </p:tgtEl>
                                        <p:attrNameLst>
                                          <p:attrName>ppt_x</p:attrName>
                                        </p:attrNameLst>
                                      </p:cBhvr>
                                      <p:tavLst>
                                        <p:tav tm="0">
                                          <p:val>
                                            <p:strVal val="#ppt_x"/>
                                          </p:val>
                                        </p:tav>
                                        <p:tav tm="100000">
                                          <p:val>
                                            <p:strVal val="#ppt_x"/>
                                          </p:val>
                                        </p:tav>
                                      </p:tavLst>
                                    </p:anim>
                                    <p:anim calcmode="lin" valueType="num">
                                      <p:cBhvr>
                                        <p:cTn id="108" dur="500" fill="hold"/>
                                        <p:tgtEl>
                                          <p:spTgt spid="38"/>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anim calcmode="lin" valueType="num">
                                      <p:cBhvr>
                                        <p:cTn id="112" dur="500" fill="hold"/>
                                        <p:tgtEl>
                                          <p:spTgt spid="39"/>
                                        </p:tgtEl>
                                        <p:attrNameLst>
                                          <p:attrName>ppt_x</p:attrName>
                                        </p:attrNameLst>
                                      </p:cBhvr>
                                      <p:tavLst>
                                        <p:tav tm="0">
                                          <p:val>
                                            <p:strVal val="#ppt_x"/>
                                          </p:val>
                                        </p:tav>
                                        <p:tav tm="100000">
                                          <p:val>
                                            <p:strVal val="#ppt_x"/>
                                          </p:val>
                                        </p:tav>
                                      </p:tavLst>
                                    </p:anim>
                                    <p:anim calcmode="lin" valueType="num">
                                      <p:cBhvr>
                                        <p:cTn id="113" dur="500" fill="hold"/>
                                        <p:tgtEl>
                                          <p:spTgt spid="39"/>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40"/>
                                        </p:tgtEl>
                                        <p:attrNameLst>
                                          <p:attrName>style.visibility</p:attrName>
                                        </p:attrNameLst>
                                      </p:cBhvr>
                                      <p:to>
                                        <p:strVal val="visible"/>
                                      </p:to>
                                    </p:set>
                                    <p:animEffect transition="in" filter="fade">
                                      <p:cBhvr>
                                        <p:cTn id="116" dur="500"/>
                                        <p:tgtEl>
                                          <p:spTgt spid="40"/>
                                        </p:tgtEl>
                                      </p:cBhvr>
                                    </p:animEffect>
                                    <p:anim calcmode="lin" valueType="num">
                                      <p:cBhvr>
                                        <p:cTn id="117" dur="500" fill="hold"/>
                                        <p:tgtEl>
                                          <p:spTgt spid="40"/>
                                        </p:tgtEl>
                                        <p:attrNameLst>
                                          <p:attrName>ppt_x</p:attrName>
                                        </p:attrNameLst>
                                      </p:cBhvr>
                                      <p:tavLst>
                                        <p:tav tm="0">
                                          <p:val>
                                            <p:strVal val="#ppt_x"/>
                                          </p:val>
                                        </p:tav>
                                        <p:tav tm="100000">
                                          <p:val>
                                            <p:strVal val="#ppt_x"/>
                                          </p:val>
                                        </p:tav>
                                      </p:tavLst>
                                    </p:anim>
                                    <p:anim calcmode="lin" valueType="num">
                                      <p:cBhvr>
                                        <p:cTn id="118" dur="5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6" grpId="0" animBg="1"/>
      <p:bldP spid="27" grpId="0" animBg="1"/>
      <p:bldP spid="31" grpId="0"/>
      <p:bldP spid="32" grpId="0"/>
      <p:bldP spid="33" grpId="0"/>
      <p:bldP spid="34" grpId="0"/>
      <p:bldP spid="35" grpId="0"/>
      <p:bldP spid="36" grpId="0"/>
      <p:bldP spid="37" grpId="0" animBg="1"/>
      <p:bldP spid="37" grpId="1" animBg="1"/>
      <p:bldP spid="38" grpId="0" animBg="1"/>
      <p:bldP spid="39" grpId="0" animBg="1"/>
      <p:bldP spid="40" grpId="0" animBg="1"/>
      <p:bldP spid="43" grpId="0"/>
      <p:bldP spid="4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C6FAB-133A-1B4F-87BA-782A00C7FB4F}"/>
              </a:ext>
            </a:extLst>
          </p:cNvPr>
          <p:cNvSpPr>
            <a:spLocks noGrp="1"/>
          </p:cNvSpPr>
          <p:nvPr>
            <p:ph type="title"/>
          </p:nvPr>
        </p:nvSpPr>
        <p:spPr/>
        <p:txBody>
          <a:bodyPr/>
          <a:lstStyle/>
          <a:p>
            <a:r>
              <a:rPr lang="en-US" dirty="0"/>
              <a:t>IP Fragment Reassembly</a:t>
            </a:r>
          </a:p>
        </p:txBody>
      </p:sp>
      <p:sp>
        <p:nvSpPr>
          <p:cNvPr id="3" name="Content Placeholder 2">
            <a:extLst>
              <a:ext uri="{FF2B5EF4-FFF2-40B4-BE49-F238E27FC236}">
                <a16:creationId xmlns:a16="http://schemas.microsoft.com/office/drawing/2014/main" id="{74B345C1-E566-0240-936E-A3BCE747A2C2}"/>
              </a:ext>
            </a:extLst>
          </p:cNvPr>
          <p:cNvSpPr>
            <a:spLocks noGrp="1"/>
          </p:cNvSpPr>
          <p:nvPr>
            <p:ph idx="1"/>
          </p:nvPr>
        </p:nvSpPr>
        <p:spPr/>
        <p:txBody>
          <a:bodyPr/>
          <a:lstStyle/>
          <a:p>
            <a:endParaRPr lang="en-US" dirty="0"/>
          </a:p>
        </p:txBody>
      </p:sp>
      <p:sp>
        <p:nvSpPr>
          <p:cNvPr id="5" name="Content Placeholder 3">
            <a:extLst>
              <a:ext uri="{FF2B5EF4-FFF2-40B4-BE49-F238E27FC236}">
                <a16:creationId xmlns:a16="http://schemas.microsoft.com/office/drawing/2014/main" id="{9FC02605-9F22-DC46-A578-5688FC88101E}"/>
              </a:ext>
            </a:extLst>
          </p:cNvPr>
          <p:cNvSpPr txBox="1">
            <a:spLocks/>
          </p:cNvSpPr>
          <p:nvPr/>
        </p:nvSpPr>
        <p:spPr>
          <a:xfrm>
            <a:off x="4991840" y="1500881"/>
            <a:ext cx="6648644" cy="51252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Performed at destination</a:t>
            </a:r>
          </a:p>
          <a:p>
            <a:r>
              <a:rPr lang="en-US" dirty="0"/>
              <a:t>M = 0 fragment gives us total data size</a:t>
            </a:r>
          </a:p>
          <a:p>
            <a:pPr lvl="1"/>
            <a:r>
              <a:rPr lang="en-US" dirty="0"/>
              <a:t>360 – 20 + 3460 = 3800</a:t>
            </a:r>
          </a:p>
          <a:p>
            <a:r>
              <a:rPr lang="en-US" dirty="0"/>
              <a:t>Challenges:</a:t>
            </a:r>
          </a:p>
          <a:p>
            <a:pPr lvl="1"/>
            <a:r>
              <a:rPr lang="en-US" dirty="0"/>
              <a:t>Out-of-order fragments</a:t>
            </a:r>
          </a:p>
          <a:p>
            <a:pPr lvl="1"/>
            <a:r>
              <a:rPr lang="en-US" dirty="0"/>
              <a:t>Duplicate fragments</a:t>
            </a:r>
          </a:p>
          <a:p>
            <a:pPr lvl="1"/>
            <a:r>
              <a:rPr lang="en-US" dirty="0"/>
              <a:t>Missing fragments</a:t>
            </a:r>
          </a:p>
          <a:p>
            <a:r>
              <a:rPr lang="en-US" dirty="0"/>
              <a:t>Basically, memory management nightmare</a:t>
            </a:r>
          </a:p>
        </p:txBody>
      </p:sp>
      <p:grpSp>
        <p:nvGrpSpPr>
          <p:cNvPr id="6" name="Group 5">
            <a:extLst>
              <a:ext uri="{FF2B5EF4-FFF2-40B4-BE49-F238E27FC236}">
                <a16:creationId xmlns:a16="http://schemas.microsoft.com/office/drawing/2014/main" id="{1DB76EE5-262E-B84C-ADF9-042FD02B9262}"/>
              </a:ext>
            </a:extLst>
          </p:cNvPr>
          <p:cNvGrpSpPr/>
          <p:nvPr/>
        </p:nvGrpSpPr>
        <p:grpSpPr>
          <a:xfrm>
            <a:off x="1184518" y="1890031"/>
            <a:ext cx="1711556" cy="783762"/>
            <a:chOff x="507351" y="2355624"/>
            <a:chExt cx="1711556" cy="783762"/>
          </a:xfrm>
        </p:grpSpPr>
        <p:sp>
          <p:nvSpPr>
            <p:cNvPr id="7" name="Rectangle 6">
              <a:extLst>
                <a:ext uri="{FF2B5EF4-FFF2-40B4-BE49-F238E27FC236}">
                  <a16:creationId xmlns:a16="http://schemas.microsoft.com/office/drawing/2014/main" id="{07DC0394-3659-4C43-8C17-220D6A03C239}"/>
                </a:ext>
              </a:extLst>
            </p:cNvPr>
            <p:cNvSpPr/>
            <p:nvPr/>
          </p:nvSpPr>
          <p:spPr>
            <a:xfrm>
              <a:off x="1108578" y="2355624"/>
              <a:ext cx="1110329"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a:t>
              </a:r>
            </a:p>
          </p:txBody>
        </p:sp>
        <p:sp>
          <p:nvSpPr>
            <p:cNvPr id="8" name="Rectangle 7">
              <a:extLst>
                <a:ext uri="{FF2B5EF4-FFF2-40B4-BE49-F238E27FC236}">
                  <a16:creationId xmlns:a16="http://schemas.microsoft.com/office/drawing/2014/main" id="{020C337D-1437-BE47-BC21-05E1880F32F9}"/>
                </a:ext>
              </a:extLst>
            </p:cNvPr>
            <p:cNvSpPr/>
            <p:nvPr/>
          </p:nvSpPr>
          <p:spPr>
            <a:xfrm>
              <a:off x="507351" y="2355624"/>
              <a:ext cx="601227"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IP</a:t>
              </a:r>
            </a:p>
          </p:txBody>
        </p:sp>
        <p:sp>
          <p:nvSpPr>
            <p:cNvPr id="9" name="TextBox 8">
              <a:extLst>
                <a:ext uri="{FF2B5EF4-FFF2-40B4-BE49-F238E27FC236}">
                  <a16:creationId xmlns:a16="http://schemas.microsoft.com/office/drawing/2014/main" id="{DED34806-D694-2C4D-86B2-E831B7F16BE1}"/>
                </a:ext>
              </a:extLst>
            </p:cNvPr>
            <p:cNvSpPr txBox="1"/>
            <p:nvPr/>
          </p:nvSpPr>
          <p:spPr>
            <a:xfrm>
              <a:off x="581001" y="2739276"/>
              <a:ext cx="470000" cy="400110"/>
            </a:xfrm>
            <a:prstGeom prst="rect">
              <a:avLst/>
            </a:prstGeom>
            <a:noFill/>
          </p:spPr>
          <p:txBody>
            <a:bodyPr wrap="none" rtlCol="0">
              <a:spAutoFit/>
            </a:bodyPr>
            <a:lstStyle/>
            <a:p>
              <a:pPr algn="ctr"/>
              <a:r>
                <a:rPr lang="en-US" sz="2000" dirty="0"/>
                <a:t>20</a:t>
              </a:r>
            </a:p>
          </p:txBody>
        </p:sp>
        <p:sp>
          <p:nvSpPr>
            <p:cNvPr id="10" name="TextBox 9">
              <a:extLst>
                <a:ext uri="{FF2B5EF4-FFF2-40B4-BE49-F238E27FC236}">
                  <a16:creationId xmlns:a16="http://schemas.microsoft.com/office/drawing/2014/main" id="{FDF4E0A5-5E80-3147-81BB-B361E6FD4512}"/>
                </a:ext>
              </a:extLst>
            </p:cNvPr>
            <p:cNvSpPr txBox="1"/>
            <p:nvPr/>
          </p:nvSpPr>
          <p:spPr>
            <a:xfrm>
              <a:off x="1282359" y="2739276"/>
              <a:ext cx="755336" cy="400110"/>
            </a:xfrm>
            <a:prstGeom prst="rect">
              <a:avLst/>
            </a:prstGeom>
            <a:noFill/>
          </p:spPr>
          <p:txBody>
            <a:bodyPr wrap="none" rtlCol="0">
              <a:spAutoFit/>
            </a:bodyPr>
            <a:lstStyle/>
            <a:p>
              <a:pPr algn="ctr"/>
              <a:r>
                <a:rPr lang="en-US" sz="2000" dirty="0"/>
                <a:t>1480</a:t>
              </a:r>
            </a:p>
          </p:txBody>
        </p:sp>
      </p:grpSp>
      <p:grpSp>
        <p:nvGrpSpPr>
          <p:cNvPr id="11" name="Group 10">
            <a:extLst>
              <a:ext uri="{FF2B5EF4-FFF2-40B4-BE49-F238E27FC236}">
                <a16:creationId xmlns:a16="http://schemas.microsoft.com/office/drawing/2014/main" id="{8953B2F7-DDC5-2D49-B526-6F9EE6A5ECA4}"/>
              </a:ext>
            </a:extLst>
          </p:cNvPr>
          <p:cNvGrpSpPr/>
          <p:nvPr/>
        </p:nvGrpSpPr>
        <p:grpSpPr>
          <a:xfrm>
            <a:off x="1184518" y="3173813"/>
            <a:ext cx="1488484" cy="787415"/>
            <a:chOff x="569689" y="3964526"/>
            <a:chExt cx="1488484" cy="787415"/>
          </a:xfrm>
        </p:grpSpPr>
        <p:sp>
          <p:nvSpPr>
            <p:cNvPr id="12" name="Rectangle 11">
              <a:extLst>
                <a:ext uri="{FF2B5EF4-FFF2-40B4-BE49-F238E27FC236}">
                  <a16:creationId xmlns:a16="http://schemas.microsoft.com/office/drawing/2014/main" id="{4F80341B-331B-BE4F-9AE9-1127E5640A52}"/>
                </a:ext>
              </a:extLst>
            </p:cNvPr>
            <p:cNvSpPr/>
            <p:nvPr/>
          </p:nvSpPr>
          <p:spPr>
            <a:xfrm>
              <a:off x="1170916" y="3964526"/>
              <a:ext cx="887257"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a:t>
              </a:r>
            </a:p>
          </p:txBody>
        </p:sp>
        <p:sp>
          <p:nvSpPr>
            <p:cNvPr id="13" name="Rectangle 12">
              <a:extLst>
                <a:ext uri="{FF2B5EF4-FFF2-40B4-BE49-F238E27FC236}">
                  <a16:creationId xmlns:a16="http://schemas.microsoft.com/office/drawing/2014/main" id="{88ED06AF-B0E4-E94E-9DBB-19B8D925A6EF}"/>
                </a:ext>
              </a:extLst>
            </p:cNvPr>
            <p:cNvSpPr/>
            <p:nvPr/>
          </p:nvSpPr>
          <p:spPr>
            <a:xfrm>
              <a:off x="569689" y="3964526"/>
              <a:ext cx="601227"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IP</a:t>
              </a:r>
            </a:p>
          </p:txBody>
        </p:sp>
        <p:sp>
          <p:nvSpPr>
            <p:cNvPr id="14" name="TextBox 13">
              <a:extLst>
                <a:ext uri="{FF2B5EF4-FFF2-40B4-BE49-F238E27FC236}">
                  <a16:creationId xmlns:a16="http://schemas.microsoft.com/office/drawing/2014/main" id="{24AF75B2-AB68-A247-8A4B-2FEE6B2EA31C}"/>
                </a:ext>
              </a:extLst>
            </p:cNvPr>
            <p:cNvSpPr txBox="1"/>
            <p:nvPr/>
          </p:nvSpPr>
          <p:spPr>
            <a:xfrm>
              <a:off x="632309" y="4351831"/>
              <a:ext cx="470000" cy="400110"/>
            </a:xfrm>
            <a:prstGeom prst="rect">
              <a:avLst/>
            </a:prstGeom>
            <a:noFill/>
          </p:spPr>
          <p:txBody>
            <a:bodyPr wrap="none" rtlCol="0">
              <a:spAutoFit/>
            </a:bodyPr>
            <a:lstStyle/>
            <a:p>
              <a:pPr algn="ctr"/>
              <a:r>
                <a:rPr lang="en-US" sz="2000" dirty="0"/>
                <a:t>20</a:t>
              </a:r>
            </a:p>
          </p:txBody>
        </p:sp>
        <p:sp>
          <p:nvSpPr>
            <p:cNvPr id="15" name="TextBox 14">
              <a:extLst>
                <a:ext uri="{FF2B5EF4-FFF2-40B4-BE49-F238E27FC236}">
                  <a16:creationId xmlns:a16="http://schemas.microsoft.com/office/drawing/2014/main" id="{379D89A8-C454-DE47-810C-FCB35D640288}"/>
                </a:ext>
              </a:extLst>
            </p:cNvPr>
            <p:cNvSpPr txBox="1"/>
            <p:nvPr/>
          </p:nvSpPr>
          <p:spPr>
            <a:xfrm>
              <a:off x="1308210" y="4348178"/>
              <a:ext cx="612668" cy="400110"/>
            </a:xfrm>
            <a:prstGeom prst="rect">
              <a:avLst/>
            </a:prstGeom>
            <a:noFill/>
          </p:spPr>
          <p:txBody>
            <a:bodyPr wrap="none" rtlCol="0">
              <a:spAutoFit/>
            </a:bodyPr>
            <a:lstStyle/>
            <a:p>
              <a:pPr algn="ctr"/>
              <a:r>
                <a:rPr lang="en-US" sz="2000" dirty="0"/>
                <a:t>500</a:t>
              </a:r>
            </a:p>
          </p:txBody>
        </p:sp>
      </p:grpSp>
      <p:sp>
        <p:nvSpPr>
          <p:cNvPr id="16" name="TextBox 15">
            <a:extLst>
              <a:ext uri="{FF2B5EF4-FFF2-40B4-BE49-F238E27FC236}">
                <a16:creationId xmlns:a16="http://schemas.microsoft.com/office/drawing/2014/main" id="{76168C7C-43F7-7140-BBF4-99057380835C}"/>
              </a:ext>
            </a:extLst>
          </p:cNvPr>
          <p:cNvSpPr txBox="1"/>
          <p:nvPr/>
        </p:nvSpPr>
        <p:spPr>
          <a:xfrm>
            <a:off x="1184518" y="2760567"/>
            <a:ext cx="4152291" cy="400110"/>
          </a:xfrm>
          <a:prstGeom prst="rect">
            <a:avLst/>
          </a:prstGeom>
          <a:noFill/>
        </p:spPr>
        <p:txBody>
          <a:bodyPr wrap="none" rtlCol="0">
            <a:spAutoFit/>
          </a:bodyPr>
          <a:lstStyle/>
          <a:p>
            <a:r>
              <a:rPr lang="en-US" sz="2000" dirty="0"/>
              <a:t>Length = 520, M = 1, Offset = 1480</a:t>
            </a:r>
          </a:p>
        </p:txBody>
      </p:sp>
      <p:sp>
        <p:nvSpPr>
          <p:cNvPr id="17" name="TextBox 16">
            <a:extLst>
              <a:ext uri="{FF2B5EF4-FFF2-40B4-BE49-F238E27FC236}">
                <a16:creationId xmlns:a16="http://schemas.microsoft.com/office/drawing/2014/main" id="{43753488-DC29-1140-84AF-C672569B964B}"/>
              </a:ext>
            </a:extLst>
          </p:cNvPr>
          <p:cNvSpPr txBox="1"/>
          <p:nvPr/>
        </p:nvSpPr>
        <p:spPr>
          <a:xfrm>
            <a:off x="1184518" y="1500881"/>
            <a:ext cx="3866956" cy="400110"/>
          </a:xfrm>
          <a:prstGeom prst="rect">
            <a:avLst/>
          </a:prstGeom>
          <a:noFill/>
        </p:spPr>
        <p:txBody>
          <a:bodyPr wrap="none" rtlCol="0">
            <a:spAutoFit/>
          </a:bodyPr>
          <a:lstStyle/>
          <a:p>
            <a:r>
              <a:rPr lang="en-US" sz="2000" dirty="0"/>
              <a:t>Length = 1500, M = 1, Offset = 0</a:t>
            </a:r>
          </a:p>
        </p:txBody>
      </p:sp>
      <p:grpSp>
        <p:nvGrpSpPr>
          <p:cNvPr id="18" name="Group 17">
            <a:extLst>
              <a:ext uri="{FF2B5EF4-FFF2-40B4-BE49-F238E27FC236}">
                <a16:creationId xmlns:a16="http://schemas.microsoft.com/office/drawing/2014/main" id="{E439CA05-E27E-9640-9096-81C59C591DE4}"/>
              </a:ext>
            </a:extLst>
          </p:cNvPr>
          <p:cNvGrpSpPr/>
          <p:nvPr/>
        </p:nvGrpSpPr>
        <p:grpSpPr>
          <a:xfrm>
            <a:off x="1184518" y="4480478"/>
            <a:ext cx="1711556" cy="783762"/>
            <a:chOff x="3451567" y="3000017"/>
            <a:chExt cx="1711556" cy="783762"/>
          </a:xfrm>
        </p:grpSpPr>
        <p:sp>
          <p:nvSpPr>
            <p:cNvPr id="19" name="Rectangle 18">
              <a:extLst>
                <a:ext uri="{FF2B5EF4-FFF2-40B4-BE49-F238E27FC236}">
                  <a16:creationId xmlns:a16="http://schemas.microsoft.com/office/drawing/2014/main" id="{1515B681-00EE-DD4B-947E-01A58A9F3602}"/>
                </a:ext>
              </a:extLst>
            </p:cNvPr>
            <p:cNvSpPr/>
            <p:nvPr/>
          </p:nvSpPr>
          <p:spPr>
            <a:xfrm>
              <a:off x="4052794" y="3000017"/>
              <a:ext cx="1110329"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a:t>
              </a:r>
            </a:p>
          </p:txBody>
        </p:sp>
        <p:sp>
          <p:nvSpPr>
            <p:cNvPr id="20" name="Rectangle 19">
              <a:extLst>
                <a:ext uri="{FF2B5EF4-FFF2-40B4-BE49-F238E27FC236}">
                  <a16:creationId xmlns:a16="http://schemas.microsoft.com/office/drawing/2014/main" id="{8821B614-F2A1-2F43-B1A7-8BF19938E170}"/>
                </a:ext>
              </a:extLst>
            </p:cNvPr>
            <p:cNvSpPr/>
            <p:nvPr/>
          </p:nvSpPr>
          <p:spPr>
            <a:xfrm>
              <a:off x="3451567" y="3000017"/>
              <a:ext cx="601227"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IP</a:t>
              </a:r>
            </a:p>
          </p:txBody>
        </p:sp>
        <p:sp>
          <p:nvSpPr>
            <p:cNvPr id="21" name="TextBox 20">
              <a:extLst>
                <a:ext uri="{FF2B5EF4-FFF2-40B4-BE49-F238E27FC236}">
                  <a16:creationId xmlns:a16="http://schemas.microsoft.com/office/drawing/2014/main" id="{48FA8FD2-E072-A04C-AB1E-01DFC16174FA}"/>
                </a:ext>
              </a:extLst>
            </p:cNvPr>
            <p:cNvSpPr txBox="1"/>
            <p:nvPr/>
          </p:nvSpPr>
          <p:spPr>
            <a:xfrm>
              <a:off x="3525217" y="3383669"/>
              <a:ext cx="470000" cy="400110"/>
            </a:xfrm>
            <a:prstGeom prst="rect">
              <a:avLst/>
            </a:prstGeom>
            <a:noFill/>
          </p:spPr>
          <p:txBody>
            <a:bodyPr wrap="none" rtlCol="0">
              <a:spAutoFit/>
            </a:bodyPr>
            <a:lstStyle/>
            <a:p>
              <a:pPr algn="ctr"/>
              <a:r>
                <a:rPr lang="en-US" sz="2000" dirty="0"/>
                <a:t>20</a:t>
              </a:r>
            </a:p>
          </p:txBody>
        </p:sp>
        <p:sp>
          <p:nvSpPr>
            <p:cNvPr id="22" name="TextBox 21">
              <a:extLst>
                <a:ext uri="{FF2B5EF4-FFF2-40B4-BE49-F238E27FC236}">
                  <a16:creationId xmlns:a16="http://schemas.microsoft.com/office/drawing/2014/main" id="{985C7A2D-679C-AC40-9093-91DB131C3152}"/>
                </a:ext>
              </a:extLst>
            </p:cNvPr>
            <p:cNvSpPr txBox="1"/>
            <p:nvPr/>
          </p:nvSpPr>
          <p:spPr>
            <a:xfrm>
              <a:off x="4226575" y="3383669"/>
              <a:ext cx="755336" cy="400110"/>
            </a:xfrm>
            <a:prstGeom prst="rect">
              <a:avLst/>
            </a:prstGeom>
            <a:noFill/>
          </p:spPr>
          <p:txBody>
            <a:bodyPr wrap="none" rtlCol="0">
              <a:spAutoFit/>
            </a:bodyPr>
            <a:lstStyle/>
            <a:p>
              <a:pPr algn="ctr"/>
              <a:r>
                <a:rPr lang="en-US" sz="2000" dirty="0"/>
                <a:t>1480</a:t>
              </a:r>
            </a:p>
          </p:txBody>
        </p:sp>
      </p:grpSp>
      <p:grpSp>
        <p:nvGrpSpPr>
          <p:cNvPr id="23" name="Group 22">
            <a:extLst>
              <a:ext uri="{FF2B5EF4-FFF2-40B4-BE49-F238E27FC236}">
                <a16:creationId xmlns:a16="http://schemas.microsoft.com/office/drawing/2014/main" id="{70F8A17B-93B2-6C4F-A0A7-84E04AA0B2FD}"/>
              </a:ext>
            </a:extLst>
          </p:cNvPr>
          <p:cNvGrpSpPr/>
          <p:nvPr/>
        </p:nvGrpSpPr>
        <p:grpSpPr>
          <a:xfrm>
            <a:off x="1184518" y="5809566"/>
            <a:ext cx="1488484" cy="787415"/>
            <a:chOff x="3513905" y="4608919"/>
            <a:chExt cx="1488484" cy="787415"/>
          </a:xfrm>
        </p:grpSpPr>
        <p:sp>
          <p:nvSpPr>
            <p:cNvPr id="24" name="Rectangle 23">
              <a:extLst>
                <a:ext uri="{FF2B5EF4-FFF2-40B4-BE49-F238E27FC236}">
                  <a16:creationId xmlns:a16="http://schemas.microsoft.com/office/drawing/2014/main" id="{24556A62-2D1B-2D4E-9FE9-6053E7003767}"/>
                </a:ext>
              </a:extLst>
            </p:cNvPr>
            <p:cNvSpPr/>
            <p:nvPr/>
          </p:nvSpPr>
          <p:spPr>
            <a:xfrm>
              <a:off x="4115132" y="4608919"/>
              <a:ext cx="887257"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a:t>
              </a:r>
            </a:p>
          </p:txBody>
        </p:sp>
        <p:sp>
          <p:nvSpPr>
            <p:cNvPr id="25" name="Rectangle 24">
              <a:extLst>
                <a:ext uri="{FF2B5EF4-FFF2-40B4-BE49-F238E27FC236}">
                  <a16:creationId xmlns:a16="http://schemas.microsoft.com/office/drawing/2014/main" id="{52904440-A040-B34F-B262-A3142607E390}"/>
                </a:ext>
              </a:extLst>
            </p:cNvPr>
            <p:cNvSpPr/>
            <p:nvPr/>
          </p:nvSpPr>
          <p:spPr>
            <a:xfrm>
              <a:off x="3513905" y="4608919"/>
              <a:ext cx="601227"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IP</a:t>
              </a:r>
            </a:p>
          </p:txBody>
        </p:sp>
        <p:sp>
          <p:nvSpPr>
            <p:cNvPr id="26" name="TextBox 25">
              <a:extLst>
                <a:ext uri="{FF2B5EF4-FFF2-40B4-BE49-F238E27FC236}">
                  <a16:creationId xmlns:a16="http://schemas.microsoft.com/office/drawing/2014/main" id="{40EEE861-D375-CF45-950F-2907FB9ADB5D}"/>
                </a:ext>
              </a:extLst>
            </p:cNvPr>
            <p:cNvSpPr txBox="1"/>
            <p:nvPr/>
          </p:nvSpPr>
          <p:spPr>
            <a:xfrm>
              <a:off x="3576525" y="4996224"/>
              <a:ext cx="470000" cy="400110"/>
            </a:xfrm>
            <a:prstGeom prst="rect">
              <a:avLst/>
            </a:prstGeom>
            <a:noFill/>
          </p:spPr>
          <p:txBody>
            <a:bodyPr wrap="none" rtlCol="0">
              <a:spAutoFit/>
            </a:bodyPr>
            <a:lstStyle/>
            <a:p>
              <a:pPr algn="ctr"/>
              <a:r>
                <a:rPr lang="en-US" sz="2000" dirty="0"/>
                <a:t>20</a:t>
              </a:r>
            </a:p>
          </p:txBody>
        </p:sp>
        <p:sp>
          <p:nvSpPr>
            <p:cNvPr id="27" name="TextBox 26">
              <a:extLst>
                <a:ext uri="{FF2B5EF4-FFF2-40B4-BE49-F238E27FC236}">
                  <a16:creationId xmlns:a16="http://schemas.microsoft.com/office/drawing/2014/main" id="{9261602A-B174-9342-8CAE-33FDB1E8542C}"/>
                </a:ext>
              </a:extLst>
            </p:cNvPr>
            <p:cNvSpPr txBox="1"/>
            <p:nvPr/>
          </p:nvSpPr>
          <p:spPr>
            <a:xfrm>
              <a:off x="4252426" y="4992571"/>
              <a:ext cx="612668" cy="400110"/>
            </a:xfrm>
            <a:prstGeom prst="rect">
              <a:avLst/>
            </a:prstGeom>
            <a:noFill/>
          </p:spPr>
          <p:txBody>
            <a:bodyPr wrap="none" rtlCol="0">
              <a:spAutoFit/>
            </a:bodyPr>
            <a:lstStyle/>
            <a:p>
              <a:pPr algn="ctr"/>
              <a:r>
                <a:rPr lang="en-US" sz="2000" dirty="0"/>
                <a:t>340</a:t>
              </a:r>
            </a:p>
          </p:txBody>
        </p:sp>
      </p:grpSp>
      <p:sp>
        <p:nvSpPr>
          <p:cNvPr id="28" name="TextBox 27">
            <a:extLst>
              <a:ext uri="{FF2B5EF4-FFF2-40B4-BE49-F238E27FC236}">
                <a16:creationId xmlns:a16="http://schemas.microsoft.com/office/drawing/2014/main" id="{37031AF1-54D3-D84F-88C0-4CB68CEFDEFD}"/>
              </a:ext>
            </a:extLst>
          </p:cNvPr>
          <p:cNvSpPr txBox="1"/>
          <p:nvPr/>
        </p:nvSpPr>
        <p:spPr>
          <a:xfrm>
            <a:off x="1184518" y="5396320"/>
            <a:ext cx="4152291" cy="400110"/>
          </a:xfrm>
          <a:prstGeom prst="rect">
            <a:avLst/>
          </a:prstGeom>
          <a:noFill/>
        </p:spPr>
        <p:txBody>
          <a:bodyPr wrap="none" rtlCol="0">
            <a:spAutoFit/>
          </a:bodyPr>
          <a:lstStyle/>
          <a:p>
            <a:r>
              <a:rPr lang="en-US" sz="2000" dirty="0"/>
              <a:t>Length = 360, M = 0, Offset = 3460</a:t>
            </a:r>
          </a:p>
        </p:txBody>
      </p:sp>
      <p:sp>
        <p:nvSpPr>
          <p:cNvPr id="29" name="TextBox 28">
            <a:extLst>
              <a:ext uri="{FF2B5EF4-FFF2-40B4-BE49-F238E27FC236}">
                <a16:creationId xmlns:a16="http://schemas.microsoft.com/office/drawing/2014/main" id="{93251101-50AC-604B-9B1E-6F709F05359C}"/>
              </a:ext>
            </a:extLst>
          </p:cNvPr>
          <p:cNvSpPr txBox="1"/>
          <p:nvPr/>
        </p:nvSpPr>
        <p:spPr>
          <a:xfrm>
            <a:off x="1184518" y="4079938"/>
            <a:ext cx="4294958" cy="400110"/>
          </a:xfrm>
          <a:prstGeom prst="rect">
            <a:avLst/>
          </a:prstGeom>
          <a:noFill/>
        </p:spPr>
        <p:txBody>
          <a:bodyPr wrap="none" rtlCol="0">
            <a:spAutoFit/>
          </a:bodyPr>
          <a:lstStyle/>
          <a:p>
            <a:r>
              <a:rPr lang="en-US" sz="2000" dirty="0"/>
              <a:t>Length = 1500, M = 1, Offset = 1980</a:t>
            </a:r>
          </a:p>
        </p:txBody>
      </p:sp>
    </p:spTree>
    <p:extLst>
      <p:ext uri="{BB962C8B-B14F-4D97-AF65-F5344CB8AC3E}">
        <p14:creationId xmlns:p14="http://schemas.microsoft.com/office/powerpoint/2010/main" val="95237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anim calcmode="lin" valueType="num">
                                      <p:cBhvr>
                                        <p:cTn id="8"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anim calcmode="lin" valueType="num">
                                      <p:cBhvr>
                                        <p:cTn id="1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5">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anim calcmode="lin" valueType="num">
                                      <p:cBhvr>
                                        <p:cTn id="18"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9" dur="500" fill="hold"/>
                                        <p:tgtEl>
                                          <p:spTgt spid="5">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anim calcmode="lin" valueType="num">
                                      <p:cBhvr>
                                        <p:cTn id="2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4" dur="5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fade">
                                      <p:cBhvr>
                                        <p:cTn id="29" dur="500"/>
                                        <p:tgtEl>
                                          <p:spTgt spid="5">
                                            <p:txEl>
                                              <p:pRg st="7" end="7"/>
                                            </p:txEl>
                                          </p:spTgt>
                                        </p:tgtEl>
                                      </p:cBhvr>
                                    </p:animEffect>
                                    <p:anim calcmode="lin" valueType="num">
                                      <p:cBhvr>
                                        <p:cTn id="30"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1" dur="5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751</TotalTime>
  <Words>1817</Words>
  <Application>Microsoft Macintosh PowerPoint</Application>
  <PresentationFormat>Widescreen</PresentationFormat>
  <Paragraphs>467</Paragraphs>
  <Slides>28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等线 Light</vt:lpstr>
      <vt:lpstr>Arial</vt:lpstr>
      <vt:lpstr>Calibri</vt:lpstr>
      <vt:lpstr>Calibri Light</vt:lpstr>
      <vt:lpstr>Tw Cen MT</vt:lpstr>
      <vt:lpstr>Office Theme</vt:lpstr>
      <vt:lpstr>CS 334 / CS 534 Networking</vt:lpstr>
      <vt:lpstr>IP Datagrams</vt:lpstr>
      <vt:lpstr>IP Header Fields: Word 1</vt:lpstr>
      <vt:lpstr>IP Header Fields: Word 3</vt:lpstr>
      <vt:lpstr>IP Header Fields: Word 4 and 5</vt:lpstr>
      <vt:lpstr>Problem: Fragmentation</vt:lpstr>
      <vt:lpstr>IP Header Fields: Word 2</vt:lpstr>
      <vt:lpstr>Fragmentation Example</vt:lpstr>
      <vt:lpstr>IP Fragment Reassembly</vt:lpstr>
      <vt:lpstr>Fragmentation Concepts</vt:lpstr>
      <vt:lpstr>Fragmentation in Reality</vt:lpstr>
      <vt:lpstr>The IPv4 Address Space Crisis</vt:lpstr>
      <vt:lpstr>IPv6</vt:lpstr>
      <vt:lpstr>IPv6  </vt:lpstr>
      <vt:lpstr>IPv6 Header</vt:lpstr>
      <vt:lpstr>Differences from IPv4 Header</vt:lpstr>
      <vt:lpstr>Performance Improvements</vt:lpstr>
      <vt:lpstr>Additional IPv6 Features</vt:lpstr>
      <vt:lpstr>Deployment Challenges</vt:lpstr>
      <vt:lpstr>Update on IPv6 Adoption</vt:lpstr>
      <vt:lpstr>Transitioning to IPv6</vt:lpstr>
      <vt:lpstr>Transition Technologies</vt:lpstr>
      <vt:lpstr>6to4 Basics</vt:lpstr>
      <vt:lpstr>Routing from 6to4 to 6to4</vt:lpstr>
      <vt:lpstr>Routing from 6to4 to Native IPv6</vt:lpstr>
      <vt:lpstr>Routing from Native IPv6 to 6to4</vt:lpstr>
      <vt:lpstr>Problems with 6to4</vt:lpstr>
      <vt:lpstr>Consequences of IPv6</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dc:title>
  <dc:creator>Blackburn, Jeremy H</dc:creator>
  <cp:lastModifiedBy>Yan, Da</cp:lastModifiedBy>
  <cp:revision>27</cp:revision>
  <dcterms:created xsi:type="dcterms:W3CDTF">2018-08-28T11:44:01Z</dcterms:created>
  <dcterms:modified xsi:type="dcterms:W3CDTF">2021-01-03T01:07:18Z</dcterms:modified>
</cp:coreProperties>
</file>