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9" r:id="rId3"/>
    <p:sldId id="260"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301" r:id="rId32"/>
    <p:sldId id="302" r:id="rId33"/>
    <p:sldId id="303" r:id="rId34"/>
    <p:sldId id="304" r:id="rId35"/>
    <p:sldId id="305" r:id="rId36"/>
    <p:sldId id="306" r:id="rId37"/>
    <p:sldId id="307" r:id="rId38"/>
    <p:sldId id="308" r:id="rId39"/>
    <p:sldId id="309" r:id="rId40"/>
    <p:sldId id="261" r:id="rId41"/>
    <p:sldId id="293" r:id="rId42"/>
    <p:sldId id="294" r:id="rId43"/>
    <p:sldId id="295" r:id="rId44"/>
    <p:sldId id="310" r:id="rId45"/>
    <p:sldId id="296" r:id="rId46"/>
    <p:sldId id="297" r:id="rId47"/>
    <p:sldId id="298" r:id="rId48"/>
    <p:sldId id="299" r:id="rId49"/>
    <p:sldId id="300" r:id="rId50"/>
    <p:sldId id="311" r:id="rId51"/>
    <p:sldId id="312" r:id="rId52"/>
    <p:sldId id="313" r:id="rId53"/>
    <p:sldId id="314" r:id="rId54"/>
    <p:sldId id="318" r:id="rId55"/>
    <p:sldId id="315" r:id="rId56"/>
    <p:sldId id="316" r:id="rId57"/>
    <p:sldId id="317" r:id="rId58"/>
    <p:sldId id="262" r:id="rId59"/>
    <p:sldId id="263" r:id="rId60"/>
    <p:sldId id="264" r:id="rId61"/>
    <p:sldId id="265" r:id="rId62"/>
    <p:sldId id="31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87865" autoAdjust="0"/>
  </p:normalViewPr>
  <p:slideViewPr>
    <p:cSldViewPr snapToGrid="0">
      <p:cViewPr>
        <p:scale>
          <a:sx n="71" d="100"/>
          <a:sy n="71" d="100"/>
        </p:scale>
        <p:origin x="125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A34AA-2403-48AA-8BF6-85D8B2EE173A}"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C02E9-7D51-4FC9-B393-882119CA8440}" type="slidenum">
              <a:rPr lang="en-US" smtClean="0"/>
              <a:t>‹#›</a:t>
            </a:fld>
            <a:endParaRPr lang="en-US"/>
          </a:p>
        </p:txBody>
      </p:sp>
    </p:spTree>
    <p:extLst>
      <p:ext uri="{BB962C8B-B14F-4D97-AF65-F5344CB8AC3E}">
        <p14:creationId xmlns:p14="http://schemas.microsoft.com/office/powerpoint/2010/main" val="178606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Sender adds a 0 after 5 1 bits. If the sender doesn’t do this, and 6 1s are in the payload followed by a 0, the receiver will read the data stream as an end flag. If there are 6 1s in the payload followed by a 1, the receiver will discard the frame. IT WILL ALWAYS STUFF. 20% at worst because after every 5</a:t>
            </a:r>
            <a:r>
              <a:rPr lang="en-US" baseline="30000" dirty="0"/>
              <a:t>th</a:t>
            </a:r>
            <a:r>
              <a:rPr lang="en-US" dirty="0"/>
              <a:t> bit a 0 will be stuffed. 1/5 = 20%</a:t>
            </a:r>
          </a:p>
          <a:p>
            <a:r>
              <a:rPr lang="en-US" dirty="0"/>
              <a:t>Computer knows to throw away stuffed bit, it reads data like it wasn’t there, just knows not to terminate.</a:t>
            </a:r>
          </a:p>
        </p:txBody>
      </p:sp>
      <p:sp>
        <p:nvSpPr>
          <p:cNvPr id="4" name="Slide Number Placeholder 3"/>
          <p:cNvSpPr>
            <a:spLocks noGrp="1"/>
          </p:cNvSpPr>
          <p:nvPr>
            <p:ph type="sldNum" sz="quarter" idx="5"/>
          </p:nvPr>
        </p:nvSpPr>
        <p:spPr/>
        <p:txBody>
          <a:bodyPr/>
          <a:lstStyle/>
          <a:p>
            <a:fld id="{E5DA153F-E9CE-4FB2-8553-44A9D9ADA777}" type="slidenum">
              <a:rPr lang="en-US" smtClean="0"/>
              <a:t>7</a:t>
            </a:fld>
            <a:endParaRPr lang="en-US"/>
          </a:p>
        </p:txBody>
      </p:sp>
    </p:spTree>
    <p:extLst>
      <p:ext uri="{BB962C8B-B14F-4D97-AF65-F5344CB8AC3E}">
        <p14:creationId xmlns:p14="http://schemas.microsoft.com/office/powerpoint/2010/main" val="1465872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C1E08E-29AA-5845-977D-3C4C3610C8F6}" type="slidenum">
              <a:rPr lang="en-US" smtClean="0"/>
              <a:t>43</a:t>
            </a:fld>
            <a:endParaRPr lang="en-US"/>
          </a:p>
        </p:txBody>
      </p:sp>
    </p:spTree>
    <p:extLst>
      <p:ext uri="{BB962C8B-B14F-4D97-AF65-F5344CB8AC3E}">
        <p14:creationId xmlns:p14="http://schemas.microsoft.com/office/powerpoint/2010/main" val="2547877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maximum transmission unit (</a:t>
            </a:r>
            <a:r>
              <a:rPr lang="en-US" sz="1200" b="1" i="0" kern="1200" dirty="0">
                <a:solidFill>
                  <a:schemeClr val="tx1"/>
                </a:solidFill>
                <a:effectLst/>
                <a:latin typeface="+mn-lt"/>
                <a:ea typeface="+mn-ea"/>
                <a:cs typeface="+mn-cs"/>
              </a:rPr>
              <a:t>MTU</a:t>
            </a:r>
            <a:r>
              <a:rPr lang="en-US" sz="1200" b="0" i="0" kern="1200" dirty="0">
                <a:solidFill>
                  <a:schemeClr val="tx1"/>
                </a:solidFill>
                <a:effectLst/>
                <a:latin typeface="+mn-lt"/>
                <a:ea typeface="+mn-ea"/>
                <a:cs typeface="+mn-cs"/>
              </a:rPr>
              <a:t>) is the largest size packet or frame, specified in octets (eight-bit bytes)</a:t>
            </a:r>
            <a:endParaRPr lang="en-US" dirty="0"/>
          </a:p>
        </p:txBody>
      </p:sp>
      <p:sp>
        <p:nvSpPr>
          <p:cNvPr id="4" name="Slide Number Placeholder 3"/>
          <p:cNvSpPr>
            <a:spLocks noGrp="1"/>
          </p:cNvSpPr>
          <p:nvPr>
            <p:ph type="sldNum" sz="quarter" idx="5"/>
          </p:nvPr>
        </p:nvSpPr>
        <p:spPr/>
        <p:txBody>
          <a:bodyPr/>
          <a:lstStyle/>
          <a:p>
            <a:fld id="{5EB3DFBB-C92C-B441-8527-EC74638C5639}" type="slidenum">
              <a:rPr lang="en-US" smtClean="0"/>
              <a:t>45</a:t>
            </a:fld>
            <a:endParaRPr lang="en-US"/>
          </a:p>
        </p:txBody>
      </p:sp>
    </p:spTree>
    <p:extLst>
      <p:ext uri="{BB962C8B-B14F-4D97-AF65-F5344CB8AC3E}">
        <p14:creationId xmlns:p14="http://schemas.microsoft.com/office/powerpoint/2010/main" val="3972745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 by 8 because you need 16 bits (2^16) - 1 = 65,535 to inform how many bytes you are sending, however, you only have 13 bits to do this. So to represent efficiently we need to scale down fragment offset field by (2^16)/(2^13) = 8</a:t>
            </a:r>
          </a:p>
        </p:txBody>
      </p:sp>
      <p:sp>
        <p:nvSpPr>
          <p:cNvPr id="4" name="Slide Number Placeholder 3"/>
          <p:cNvSpPr>
            <a:spLocks noGrp="1"/>
          </p:cNvSpPr>
          <p:nvPr>
            <p:ph type="sldNum" sz="quarter" idx="5"/>
          </p:nvPr>
        </p:nvSpPr>
        <p:spPr/>
        <p:txBody>
          <a:bodyPr/>
          <a:lstStyle/>
          <a:p>
            <a:fld id="{5EB3DFBB-C92C-B441-8527-EC74638C5639}" type="slidenum">
              <a:rPr lang="en-US" smtClean="0"/>
              <a:t>46</a:t>
            </a:fld>
            <a:endParaRPr lang="en-US"/>
          </a:p>
        </p:txBody>
      </p:sp>
    </p:spTree>
    <p:extLst>
      <p:ext uri="{BB962C8B-B14F-4D97-AF65-F5344CB8AC3E}">
        <p14:creationId xmlns:p14="http://schemas.microsoft.com/office/powerpoint/2010/main" val="1402009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Length of Datagram - 3820</a:t>
            </a:r>
          </a:p>
          <a:p>
            <a:r>
              <a:rPr lang="en-US" dirty="0"/>
              <a:t>MTU is 2000</a:t>
            </a:r>
          </a:p>
          <a:p>
            <a:r>
              <a:rPr lang="en-US" dirty="0"/>
              <a:t>Datagram split into 2 </a:t>
            </a:r>
          </a:p>
          <a:p>
            <a:r>
              <a:rPr lang="en-US" dirty="0"/>
              <a:t>1. Length 2000 as it is the max</a:t>
            </a:r>
          </a:p>
          <a:p>
            <a:r>
              <a:rPr lang="en-US" dirty="0"/>
              <a:t>	Headers 20, Data 1980</a:t>
            </a:r>
          </a:p>
          <a:p>
            <a:r>
              <a:rPr lang="en-US" dirty="0"/>
              <a:t>2. Length 1840 as it is </a:t>
            </a:r>
            <a:r>
              <a:rPr lang="en-US" dirty="0" err="1"/>
              <a:t>whats</a:t>
            </a:r>
            <a:r>
              <a:rPr lang="en-US" dirty="0"/>
              <a:t> left</a:t>
            </a:r>
          </a:p>
          <a:p>
            <a:r>
              <a:rPr lang="en-US" dirty="0"/>
              <a:t>	Headers 20, Data 1820</a:t>
            </a:r>
          </a:p>
        </p:txBody>
      </p:sp>
      <p:sp>
        <p:nvSpPr>
          <p:cNvPr id="4" name="Slide Number Placeholder 3"/>
          <p:cNvSpPr>
            <a:spLocks noGrp="1"/>
          </p:cNvSpPr>
          <p:nvPr>
            <p:ph type="sldNum" sz="quarter" idx="5"/>
          </p:nvPr>
        </p:nvSpPr>
        <p:spPr/>
        <p:txBody>
          <a:bodyPr/>
          <a:lstStyle/>
          <a:p>
            <a:fld id="{5EB3DFBB-C92C-B441-8527-EC74638C5639}" type="slidenum">
              <a:rPr lang="en-US" smtClean="0"/>
              <a:t>47</a:t>
            </a:fld>
            <a:endParaRPr lang="en-US"/>
          </a:p>
        </p:txBody>
      </p:sp>
    </p:spTree>
    <p:extLst>
      <p:ext uri="{BB962C8B-B14F-4D97-AF65-F5344CB8AC3E}">
        <p14:creationId xmlns:p14="http://schemas.microsoft.com/office/powerpoint/2010/main" val="763720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Fragments need fragments because Datagram already fragmented when MTU went from 4000 to 2000. Then it dropped to 1500, thus needing the fragments to break into more fragments.</a:t>
            </a:r>
          </a:p>
        </p:txBody>
      </p:sp>
      <p:sp>
        <p:nvSpPr>
          <p:cNvPr id="4" name="Slide Number Placeholder 3"/>
          <p:cNvSpPr>
            <a:spLocks noGrp="1"/>
          </p:cNvSpPr>
          <p:nvPr>
            <p:ph type="sldNum" sz="quarter" idx="5"/>
          </p:nvPr>
        </p:nvSpPr>
        <p:spPr/>
        <p:txBody>
          <a:bodyPr/>
          <a:lstStyle/>
          <a:p>
            <a:fld id="{5EB3DFBB-C92C-B441-8527-EC74638C5639}" type="slidenum">
              <a:rPr lang="en-US" smtClean="0"/>
              <a:t>49</a:t>
            </a:fld>
            <a:endParaRPr lang="en-US"/>
          </a:p>
        </p:txBody>
      </p:sp>
    </p:spTree>
    <p:extLst>
      <p:ext uri="{BB962C8B-B14F-4D97-AF65-F5344CB8AC3E}">
        <p14:creationId xmlns:p14="http://schemas.microsoft.com/office/powerpoint/2010/main" val="2668706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5CE4E490-72AC-4EA7-A79F-C33F55F1D32E}" type="slidenum">
              <a:rPr lang="en-US" altLang="zh-CN" sz="1300">
                <a:solidFill>
                  <a:srgbClr val="000000"/>
                </a:solidFill>
                <a:latin typeface="Times New Roman" panose="02020603050405020304" pitchFamily="18" charset="0"/>
              </a:rPr>
              <a:pPr/>
              <a:t>51</a:t>
            </a:fld>
            <a:endParaRPr lang="en-US" altLang="zh-CN" sz="1300">
              <a:solidFill>
                <a:srgbClr val="000000"/>
              </a:solidFill>
              <a:latin typeface="Times New Roman" panose="02020603050405020304" pitchFamily="18"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anose="020B0600070205080204" pitchFamily="34" charset="-128"/>
            </a:endParaRPr>
          </a:p>
        </p:txBody>
      </p:sp>
    </p:spTree>
    <p:extLst>
      <p:ext uri="{BB962C8B-B14F-4D97-AF65-F5344CB8AC3E}">
        <p14:creationId xmlns:p14="http://schemas.microsoft.com/office/powerpoint/2010/main" val="2470634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991B3857-47E5-4620-AF5E-9843094148FB}" type="slidenum">
              <a:rPr lang="en-US" altLang="zh-CN" sz="1300">
                <a:solidFill>
                  <a:srgbClr val="000000"/>
                </a:solidFill>
                <a:latin typeface="Times New Roman" panose="02020603050405020304" pitchFamily="18" charset="0"/>
              </a:rPr>
              <a:pPr/>
              <a:t>52</a:t>
            </a:fld>
            <a:endParaRPr lang="en-US" altLang="zh-CN" sz="1300">
              <a:solidFill>
                <a:srgbClr val="000000"/>
              </a:solidFill>
              <a:latin typeface="Times New Roman" panose="02020603050405020304" pitchFamily="18"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anose="020B0600070205080204" pitchFamily="34" charset="-128"/>
            </a:endParaRPr>
          </a:p>
        </p:txBody>
      </p:sp>
    </p:spTree>
    <p:extLst>
      <p:ext uri="{BB962C8B-B14F-4D97-AF65-F5344CB8AC3E}">
        <p14:creationId xmlns:p14="http://schemas.microsoft.com/office/powerpoint/2010/main" val="3251350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a:fld id="{2F44CE02-A834-4B9A-B5BC-5CB7CED69842}" type="slidenum">
              <a:rPr lang="en-US" altLang="zh-CN" sz="1300">
                <a:solidFill>
                  <a:srgbClr val="000000"/>
                </a:solidFill>
                <a:latin typeface="Times New Roman" panose="02020603050405020304" pitchFamily="18" charset="0"/>
              </a:rPr>
              <a:pPr algn="r"/>
              <a:t>53</a:t>
            </a:fld>
            <a:endParaRPr lang="en-US" altLang="zh-CN" sz="1300">
              <a:solidFill>
                <a:srgbClr val="000000"/>
              </a:solidFill>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anose="020B0600070205080204" pitchFamily="34" charset="-128"/>
            </a:endParaRPr>
          </a:p>
        </p:txBody>
      </p:sp>
    </p:spTree>
    <p:extLst>
      <p:ext uri="{BB962C8B-B14F-4D97-AF65-F5344CB8AC3E}">
        <p14:creationId xmlns:p14="http://schemas.microsoft.com/office/powerpoint/2010/main" val="2672989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9" tIns="48325" rIns="96649" bIns="48325" anchor="b"/>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r"/>
            <a:fld id="{2F44CE02-A834-4B9A-B5BC-5CB7CED69842}" type="slidenum">
              <a:rPr lang="en-US" altLang="zh-CN" sz="1300">
                <a:solidFill>
                  <a:srgbClr val="000000"/>
                </a:solidFill>
                <a:latin typeface="Times New Roman" panose="02020603050405020304" pitchFamily="18" charset="0"/>
              </a:rPr>
              <a:pPr algn="r"/>
              <a:t>54</a:t>
            </a:fld>
            <a:endParaRPr lang="en-US" altLang="zh-CN" sz="1300">
              <a:solidFill>
                <a:srgbClr val="000000"/>
              </a:solidFill>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ea typeface="ＭＳ Ｐゴシック" panose="020B0600070205080204" pitchFamily="34" charset="-128"/>
            </a:endParaRPr>
          </a:p>
        </p:txBody>
      </p:sp>
    </p:spTree>
    <p:extLst>
      <p:ext uri="{BB962C8B-B14F-4D97-AF65-F5344CB8AC3E}">
        <p14:creationId xmlns:p14="http://schemas.microsoft.com/office/powerpoint/2010/main" val="1698469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D5DCD85E-1630-42E1-BF14-74855F780A1F}" type="slidenum">
              <a:rPr lang="en-US" altLang="zh-CN" sz="1300">
                <a:latin typeface="Times New Roman" panose="02020603050405020304" pitchFamily="18" charset="0"/>
              </a:rPr>
              <a:pPr/>
              <a:t>55</a:t>
            </a:fld>
            <a:endParaRPr lang="en-US" altLang="zh-CN" sz="1300">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anose="020B0600070205080204" pitchFamily="34" charset="-128"/>
            </a:endParaRPr>
          </a:p>
        </p:txBody>
      </p:sp>
    </p:spTree>
    <p:extLst>
      <p:ext uri="{BB962C8B-B14F-4D97-AF65-F5344CB8AC3E}">
        <p14:creationId xmlns:p14="http://schemas.microsoft.com/office/powerpoint/2010/main" val="1491420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STS – Synchronous Transport Signal.</a:t>
            </a:r>
          </a:p>
        </p:txBody>
      </p:sp>
      <p:sp>
        <p:nvSpPr>
          <p:cNvPr id="4" name="Slide Number Placeholder 3"/>
          <p:cNvSpPr>
            <a:spLocks noGrp="1"/>
          </p:cNvSpPr>
          <p:nvPr>
            <p:ph type="sldNum" sz="quarter" idx="5"/>
          </p:nvPr>
        </p:nvSpPr>
        <p:spPr/>
        <p:txBody>
          <a:bodyPr/>
          <a:lstStyle/>
          <a:p>
            <a:fld id="{E5DA153F-E9CE-4FB2-8553-44A9D9ADA777}" type="slidenum">
              <a:rPr lang="en-US" smtClean="0"/>
              <a:t>8</a:t>
            </a:fld>
            <a:endParaRPr lang="en-US"/>
          </a:p>
        </p:txBody>
      </p:sp>
    </p:spTree>
    <p:extLst>
      <p:ext uri="{BB962C8B-B14F-4D97-AF65-F5344CB8AC3E}">
        <p14:creationId xmlns:p14="http://schemas.microsoft.com/office/powerpoint/2010/main" val="2057803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3CF08519-51C5-451A-B2B3-BEFF4991A0DD}" type="slidenum">
              <a:rPr lang="en-US" altLang="zh-CN" sz="1300">
                <a:latin typeface="Times New Roman" panose="02020603050405020304" pitchFamily="18" charset="0"/>
              </a:rPr>
              <a:pPr/>
              <a:t>56</a:t>
            </a:fld>
            <a:endParaRPr lang="en-US" altLang="zh-CN" sz="1300">
              <a:latin typeface="Times New Roman" panose="02020603050405020304" pitchFamily="18"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anose="020B0600070205080204" pitchFamily="34" charset="-128"/>
            </a:endParaRPr>
          </a:p>
        </p:txBody>
      </p:sp>
    </p:spTree>
    <p:extLst>
      <p:ext uri="{BB962C8B-B14F-4D97-AF65-F5344CB8AC3E}">
        <p14:creationId xmlns:p14="http://schemas.microsoft.com/office/powerpoint/2010/main" val="2541577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cs typeface="Arial" panose="020B0604020202020204" pitchFamily="34" charset="0"/>
              </a:defRPr>
            </a:lvl1pPr>
            <a:lvl2pPr marL="742950" indent="-285750" defTabSz="966788">
              <a:defRPr sz="2400">
                <a:solidFill>
                  <a:schemeClr val="tx1"/>
                </a:solidFill>
                <a:latin typeface="Arial" panose="020B0604020202020204" pitchFamily="34" charset="0"/>
                <a:cs typeface="Arial" panose="020B0604020202020204" pitchFamily="34" charset="0"/>
              </a:defRPr>
            </a:lvl2pPr>
            <a:lvl3pPr marL="1143000" indent="-228600" defTabSz="966788">
              <a:defRPr sz="2400">
                <a:solidFill>
                  <a:schemeClr val="tx1"/>
                </a:solidFill>
                <a:latin typeface="Arial" panose="020B0604020202020204" pitchFamily="34" charset="0"/>
                <a:cs typeface="Arial" panose="020B0604020202020204" pitchFamily="34" charset="0"/>
              </a:defRPr>
            </a:lvl3pPr>
            <a:lvl4pPr marL="1600200" indent="-228600" defTabSz="966788">
              <a:defRPr sz="2400">
                <a:solidFill>
                  <a:schemeClr val="tx1"/>
                </a:solidFill>
                <a:latin typeface="Arial" panose="020B0604020202020204" pitchFamily="34" charset="0"/>
                <a:cs typeface="Arial" panose="020B0604020202020204" pitchFamily="34" charset="0"/>
              </a:defRPr>
            </a:lvl4pPr>
            <a:lvl5pPr marL="2057400" indent="-228600" defTabSz="966788">
              <a:defRPr sz="24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630B5C13-CF32-4A70-BD1E-6C80D97359BF}" type="slidenum">
              <a:rPr lang="en-US" altLang="zh-CN" sz="1300">
                <a:latin typeface="Times New Roman" panose="02020603050405020304" pitchFamily="18" charset="0"/>
              </a:rPr>
              <a:pPr/>
              <a:t>57</a:t>
            </a:fld>
            <a:endParaRPr lang="en-US" altLang="zh-CN" sz="1300">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ＭＳ Ｐゴシック" panose="020B0600070205080204" pitchFamily="34" charset="-128"/>
            </a:endParaRPr>
          </a:p>
        </p:txBody>
      </p:sp>
    </p:spTree>
    <p:extLst>
      <p:ext uri="{BB962C8B-B14F-4D97-AF65-F5344CB8AC3E}">
        <p14:creationId xmlns:p14="http://schemas.microsoft.com/office/powerpoint/2010/main" val="1528895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Checkpointing – Fault Tolerance (Snapshots of connection state)</a:t>
            </a:r>
          </a:p>
        </p:txBody>
      </p:sp>
      <p:sp>
        <p:nvSpPr>
          <p:cNvPr id="4" name="Slide Number Placeholder 3"/>
          <p:cNvSpPr>
            <a:spLocks noGrp="1"/>
          </p:cNvSpPr>
          <p:nvPr>
            <p:ph type="sldNum" sz="quarter" idx="5"/>
          </p:nvPr>
        </p:nvSpPr>
        <p:spPr/>
        <p:txBody>
          <a:bodyPr/>
          <a:lstStyle/>
          <a:p>
            <a:fld id="{B26AC177-1D01-4B56-9BDA-60F022EB8A5C}" type="slidenum">
              <a:rPr lang="en-US" smtClean="0"/>
              <a:t>59</a:t>
            </a:fld>
            <a:endParaRPr lang="en-US"/>
          </a:p>
        </p:txBody>
      </p:sp>
    </p:spTree>
    <p:extLst>
      <p:ext uri="{BB962C8B-B14F-4D97-AF65-F5344CB8AC3E}">
        <p14:creationId xmlns:p14="http://schemas.microsoft.com/office/powerpoint/2010/main" val="1191869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if your application assumes the payload is in ASCII but it’s really in some other character set like (Extended Binary) EBCDIC (Extended Binary Coded Decimal Interchange Code) </a:t>
            </a:r>
          </a:p>
          <a:p>
            <a:r>
              <a:rPr lang="en-US" dirty="0"/>
              <a:t>Big endian assumption but coded in little endian?</a:t>
            </a:r>
          </a:p>
          <a:p>
            <a:endParaRPr lang="en-US" dirty="0"/>
          </a:p>
        </p:txBody>
      </p:sp>
      <p:sp>
        <p:nvSpPr>
          <p:cNvPr id="4" name="Slide Number Placeholder 3"/>
          <p:cNvSpPr>
            <a:spLocks noGrp="1"/>
          </p:cNvSpPr>
          <p:nvPr>
            <p:ph type="sldNum" sz="quarter" idx="5"/>
          </p:nvPr>
        </p:nvSpPr>
        <p:spPr/>
        <p:txBody>
          <a:bodyPr/>
          <a:lstStyle/>
          <a:p>
            <a:fld id="{B26AC177-1D01-4B56-9BDA-60F022EB8A5C}" type="slidenum">
              <a:rPr lang="en-US" smtClean="0"/>
              <a:t>60</a:t>
            </a:fld>
            <a:endParaRPr lang="en-US"/>
          </a:p>
        </p:txBody>
      </p:sp>
    </p:spTree>
    <p:extLst>
      <p:ext uri="{BB962C8B-B14F-4D97-AF65-F5344CB8AC3E}">
        <p14:creationId xmlns:p14="http://schemas.microsoft.com/office/powerpoint/2010/main" val="313241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makes the number of 1s even. </a:t>
            </a:r>
          </a:p>
          <a:p>
            <a:r>
              <a:rPr lang="en-US" dirty="0"/>
              <a:t>Failed Transmission Scenario – Alice sends 1001 parity bit 0 =&gt; 10010 … some transmission error … bob receives 11010 which is 1101 parity bit0 – Bob reports incorrect transmission </a:t>
            </a:r>
          </a:p>
          <a:p>
            <a:r>
              <a:rPr lang="en-US" dirty="0"/>
              <a:t>Burst Error – Multiple bits changed. </a:t>
            </a:r>
            <a:r>
              <a:rPr lang="en-US" sz="1200" b="0" i="0" kern="1200" dirty="0">
                <a:solidFill>
                  <a:schemeClr val="tx1"/>
                </a:solidFill>
                <a:effectLst/>
                <a:latin typeface="+mn-lt"/>
                <a:ea typeface="+mn-ea"/>
                <a:cs typeface="+mn-cs"/>
              </a:rPr>
              <a:t>The length of burst error is measured from first changed bit to last changed bit</a:t>
            </a:r>
            <a:endParaRPr lang="en-US" dirty="0"/>
          </a:p>
        </p:txBody>
      </p:sp>
      <p:sp>
        <p:nvSpPr>
          <p:cNvPr id="4" name="Slide Number Placeholder 3"/>
          <p:cNvSpPr>
            <a:spLocks noGrp="1"/>
          </p:cNvSpPr>
          <p:nvPr>
            <p:ph type="sldNum" sz="quarter" idx="5"/>
          </p:nvPr>
        </p:nvSpPr>
        <p:spPr/>
        <p:txBody>
          <a:bodyPr/>
          <a:lstStyle/>
          <a:p>
            <a:fld id="{E5DA153F-E9CE-4FB2-8553-44A9D9ADA777}" type="slidenum">
              <a:rPr lang="en-US" smtClean="0"/>
              <a:t>9</a:t>
            </a:fld>
            <a:endParaRPr lang="en-US"/>
          </a:p>
        </p:txBody>
      </p:sp>
    </p:spTree>
    <p:extLst>
      <p:ext uri="{BB962C8B-B14F-4D97-AF65-F5344CB8AC3E}">
        <p14:creationId xmlns:p14="http://schemas.microsoft.com/office/powerpoint/2010/main" val="13395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called? Why is that important? Collisions. SHA 1 first collision took 2 years and 9 quintillion computations</a:t>
            </a:r>
          </a:p>
        </p:txBody>
      </p:sp>
      <p:sp>
        <p:nvSpPr>
          <p:cNvPr id="4" name="Slide Number Placeholder 3"/>
          <p:cNvSpPr>
            <a:spLocks noGrp="1"/>
          </p:cNvSpPr>
          <p:nvPr>
            <p:ph type="sldNum" sz="quarter" idx="5"/>
          </p:nvPr>
        </p:nvSpPr>
        <p:spPr/>
        <p:txBody>
          <a:bodyPr/>
          <a:lstStyle/>
          <a:p>
            <a:fld id="{E5DA153F-E9CE-4FB2-8553-44A9D9ADA777}" type="slidenum">
              <a:rPr lang="en-US" smtClean="0"/>
              <a:t>12</a:t>
            </a:fld>
            <a:endParaRPr lang="en-US"/>
          </a:p>
        </p:txBody>
      </p:sp>
    </p:spTree>
    <p:extLst>
      <p:ext uri="{BB962C8B-B14F-4D97-AF65-F5344CB8AC3E}">
        <p14:creationId xmlns:p14="http://schemas.microsoft.com/office/powerpoint/2010/main" val="418359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a 4,294,967,296‬ -- 4.2 Trillion</a:t>
            </a:r>
          </a:p>
        </p:txBody>
      </p:sp>
      <p:sp>
        <p:nvSpPr>
          <p:cNvPr id="4" name="Slide Number Placeholder 3"/>
          <p:cNvSpPr>
            <a:spLocks noGrp="1"/>
          </p:cNvSpPr>
          <p:nvPr>
            <p:ph type="sldNum" sz="quarter" idx="5"/>
          </p:nvPr>
        </p:nvSpPr>
        <p:spPr/>
        <p:txBody>
          <a:bodyPr/>
          <a:lstStyle/>
          <a:p>
            <a:fld id="{E5DA153F-E9CE-4FB2-8553-44A9D9ADA777}" type="slidenum">
              <a:rPr lang="en-US" smtClean="0"/>
              <a:t>13</a:t>
            </a:fld>
            <a:endParaRPr lang="en-US"/>
          </a:p>
        </p:txBody>
      </p:sp>
    </p:spTree>
    <p:extLst>
      <p:ext uri="{BB962C8B-B14F-4D97-AF65-F5344CB8AC3E}">
        <p14:creationId xmlns:p14="http://schemas.microsoft.com/office/powerpoint/2010/main" val="535649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preamble is to help synching clocks. It might take some time for the hardware to synchronize its clock with the other end of the connection, and there is a chance for some bits </a:t>
            </a:r>
            <a:r>
              <a:rPr lang="en-US" dirty="0" err="1"/>
              <a:t>ot</a:t>
            </a:r>
            <a:r>
              <a:rPr lang="en-US" dirty="0"/>
              <a:t> be lost too. The preamble is basically just a “ready, set…” and then the SF is the “GO”</a:t>
            </a:r>
          </a:p>
        </p:txBody>
      </p:sp>
      <p:sp>
        <p:nvSpPr>
          <p:cNvPr id="4" name="Slide Number Placeholder 3"/>
          <p:cNvSpPr>
            <a:spLocks noGrp="1"/>
          </p:cNvSpPr>
          <p:nvPr>
            <p:ph type="sldNum" sz="quarter" idx="5"/>
          </p:nvPr>
        </p:nvSpPr>
        <p:spPr/>
        <p:txBody>
          <a:bodyPr/>
          <a:lstStyle/>
          <a:p>
            <a:fld id="{3C057202-B8A1-A440-B5CF-8493C31C8C52}" type="slidenum">
              <a:rPr lang="en-US" smtClean="0"/>
              <a:t>19</a:t>
            </a:fld>
            <a:endParaRPr lang="en-US"/>
          </a:p>
        </p:txBody>
      </p:sp>
    </p:spTree>
    <p:extLst>
      <p:ext uri="{BB962C8B-B14F-4D97-AF65-F5344CB8AC3E}">
        <p14:creationId xmlns:p14="http://schemas.microsoft.com/office/powerpoint/2010/main" val="452167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is too far from C and visa versa. B can hear both.</a:t>
            </a:r>
          </a:p>
        </p:txBody>
      </p:sp>
      <p:sp>
        <p:nvSpPr>
          <p:cNvPr id="4" name="Slide Number Placeholder 3"/>
          <p:cNvSpPr>
            <a:spLocks noGrp="1"/>
          </p:cNvSpPr>
          <p:nvPr>
            <p:ph type="sldNum" sz="quarter" idx="5"/>
          </p:nvPr>
        </p:nvSpPr>
        <p:spPr/>
        <p:txBody>
          <a:bodyPr/>
          <a:lstStyle/>
          <a:p>
            <a:fld id="{3C057202-B8A1-A440-B5CF-8493C31C8C52}" type="slidenum">
              <a:rPr lang="en-US" smtClean="0"/>
              <a:t>26</a:t>
            </a:fld>
            <a:endParaRPr lang="en-US"/>
          </a:p>
        </p:txBody>
      </p:sp>
    </p:spTree>
    <p:extLst>
      <p:ext uri="{BB962C8B-B14F-4D97-AF65-F5344CB8AC3E}">
        <p14:creationId xmlns:p14="http://schemas.microsoft.com/office/powerpoint/2010/main" val="170479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Ready to Send</a:t>
            </a:r>
          </a:p>
          <a:p>
            <a:r>
              <a:rPr lang="en-US" dirty="0"/>
              <a:t>Clear to Send</a:t>
            </a:r>
          </a:p>
        </p:txBody>
      </p:sp>
      <p:sp>
        <p:nvSpPr>
          <p:cNvPr id="4" name="Slide Number Placeholder 3"/>
          <p:cNvSpPr>
            <a:spLocks noGrp="1"/>
          </p:cNvSpPr>
          <p:nvPr>
            <p:ph type="sldNum" sz="quarter" idx="5"/>
          </p:nvPr>
        </p:nvSpPr>
        <p:spPr/>
        <p:txBody>
          <a:bodyPr/>
          <a:lstStyle/>
          <a:p>
            <a:fld id="{3C057202-B8A1-A440-B5CF-8493C31C8C52}" type="slidenum">
              <a:rPr lang="en-US" smtClean="0"/>
              <a:t>29</a:t>
            </a:fld>
            <a:endParaRPr lang="en-US"/>
          </a:p>
        </p:txBody>
      </p:sp>
    </p:spTree>
    <p:extLst>
      <p:ext uri="{BB962C8B-B14F-4D97-AF65-F5344CB8AC3E}">
        <p14:creationId xmlns:p14="http://schemas.microsoft.com/office/powerpoint/2010/main" val="2847404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Prefix – Essentially what you are </a:t>
            </a:r>
            <a:r>
              <a:rPr lang="en-US" dirty="0" err="1"/>
              <a:t>assignened</a:t>
            </a:r>
            <a:endParaRPr lang="en-US" dirty="0"/>
          </a:p>
        </p:txBody>
      </p:sp>
      <p:sp>
        <p:nvSpPr>
          <p:cNvPr id="4" name="Slide Number Placeholder 3"/>
          <p:cNvSpPr>
            <a:spLocks noGrp="1"/>
          </p:cNvSpPr>
          <p:nvPr>
            <p:ph type="sldNum" sz="quarter" idx="5"/>
          </p:nvPr>
        </p:nvSpPr>
        <p:spPr/>
        <p:txBody>
          <a:bodyPr/>
          <a:lstStyle/>
          <a:p>
            <a:fld id="{70C1E08E-29AA-5845-977D-3C4C3610C8F6}" type="slidenum">
              <a:rPr lang="en-US" smtClean="0"/>
              <a:t>42</a:t>
            </a:fld>
            <a:endParaRPr lang="en-US"/>
          </a:p>
        </p:txBody>
      </p:sp>
    </p:spTree>
    <p:extLst>
      <p:ext uri="{BB962C8B-B14F-4D97-AF65-F5344CB8AC3E}">
        <p14:creationId xmlns:p14="http://schemas.microsoft.com/office/powerpoint/2010/main" val="2552595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3BD4FD-B76D-4F16-8C0C-D18E3E84319E}"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230063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BD4FD-B76D-4F16-8C0C-D18E3E84319E}"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350550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BD4FD-B76D-4F16-8C0C-D18E3E84319E}"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191900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BD4FD-B76D-4F16-8C0C-D18E3E84319E}"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264385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3BD4FD-B76D-4F16-8C0C-D18E3E84319E}" type="datetimeFigureOut">
              <a:rPr lang="en-US" smtClean="0"/>
              <a:t>3/8/21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243047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3BD4FD-B76D-4F16-8C0C-D18E3E84319E}" type="datetimeFigureOut">
              <a:rPr lang="en-US" smtClean="0"/>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297859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3BD4FD-B76D-4F16-8C0C-D18E3E84319E}" type="datetimeFigureOut">
              <a:rPr lang="en-US" smtClean="0"/>
              <a:t>3/8/21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298760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3BD4FD-B76D-4F16-8C0C-D18E3E84319E}" type="datetimeFigureOut">
              <a:rPr lang="en-US" smtClean="0"/>
              <a:t>3/8/21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227041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BD4FD-B76D-4F16-8C0C-D18E3E84319E}" type="datetimeFigureOut">
              <a:rPr lang="en-US" smtClean="0"/>
              <a:t>3/8/21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228962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3BD4FD-B76D-4F16-8C0C-D18E3E84319E}" type="datetimeFigureOut">
              <a:rPr lang="en-US" smtClean="0"/>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4089832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3BD4FD-B76D-4F16-8C0C-D18E3E84319E}" type="datetimeFigureOut">
              <a:rPr lang="en-US" smtClean="0"/>
              <a:t>3/8/21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BD69B3-7CC1-4A1F-803C-F177A05A80D7}" type="slidenum">
              <a:rPr lang="en-US" smtClean="0"/>
              <a:t>‹#›</a:t>
            </a:fld>
            <a:endParaRPr lang="en-US"/>
          </a:p>
        </p:txBody>
      </p:sp>
    </p:spTree>
    <p:extLst>
      <p:ext uri="{BB962C8B-B14F-4D97-AF65-F5344CB8AC3E}">
        <p14:creationId xmlns:p14="http://schemas.microsoft.com/office/powerpoint/2010/main" val="365717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BD4FD-B76D-4F16-8C0C-D18E3E84319E}" type="datetimeFigureOut">
              <a:rPr lang="en-US" smtClean="0"/>
              <a:t>3/8/21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D69B3-7CC1-4A1F-803C-F177A05A80D7}" type="slidenum">
              <a:rPr lang="en-US" smtClean="0"/>
              <a:t>‹#›</a:t>
            </a:fld>
            <a:endParaRPr lang="en-US"/>
          </a:p>
        </p:txBody>
      </p:sp>
    </p:spTree>
    <p:extLst>
      <p:ext uri="{BB962C8B-B14F-4D97-AF65-F5344CB8AC3E}">
        <p14:creationId xmlns:p14="http://schemas.microsoft.com/office/powerpoint/2010/main" val="166464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hyperlink" Target="https://www2.tkn.tu-berlin.de/teaching/rn/animations/queue/"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741" y="515533"/>
            <a:ext cx="9144000" cy="3408073"/>
          </a:xfrm>
        </p:spPr>
        <p:txBody>
          <a:bodyPr>
            <a:normAutofit/>
          </a:bodyPr>
          <a:lstStyle/>
          <a:p>
            <a:pPr>
              <a:lnSpc>
                <a:spcPct val="150000"/>
              </a:lnSpc>
            </a:pPr>
            <a:r>
              <a:rPr lang="en-US" dirty="0"/>
              <a:t>CS 334/534 Networking</a:t>
            </a:r>
            <a:br>
              <a:rPr lang="en-US" dirty="0"/>
            </a:br>
            <a:r>
              <a:rPr lang="en-US" dirty="0"/>
              <a:t>Midterm Exam Review</a:t>
            </a:r>
          </a:p>
        </p:txBody>
      </p:sp>
      <p:pic>
        <p:nvPicPr>
          <p:cNvPr id="4" name="Picture 3" descr="https://www.uab.edu/brand/home/images/downloads/uab_logos/UAB_WORDMARK_flush_right.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0038" y="5131537"/>
            <a:ext cx="39370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176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B6F6-F02A-FB4C-9435-DE9CA5C63CA5}"/>
              </a:ext>
            </a:extLst>
          </p:cNvPr>
          <p:cNvSpPr>
            <a:spLocks noGrp="1"/>
          </p:cNvSpPr>
          <p:nvPr>
            <p:ph type="title"/>
          </p:nvPr>
        </p:nvSpPr>
        <p:spPr/>
        <p:txBody>
          <a:bodyPr/>
          <a:lstStyle/>
          <a:p>
            <a:r>
              <a:rPr lang="en-US" dirty="0"/>
              <a:t>Two Dimensional Parity</a:t>
            </a:r>
          </a:p>
        </p:txBody>
      </p:sp>
      <p:sp>
        <p:nvSpPr>
          <p:cNvPr id="3" name="Content Placeholder 2">
            <a:extLst>
              <a:ext uri="{FF2B5EF4-FFF2-40B4-BE49-F238E27FC236}">
                <a16:creationId xmlns:a16="http://schemas.microsoft.com/office/drawing/2014/main" id="{060DEB31-81FD-8442-8CE7-846789BBD692}"/>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82E74628-AE2D-9D4F-A3BE-F35187767FD8}"/>
              </a:ext>
            </a:extLst>
          </p:cNvPr>
          <p:cNvSpPr txBox="1">
            <a:spLocks/>
          </p:cNvSpPr>
          <p:nvPr/>
        </p:nvSpPr>
        <p:spPr>
          <a:xfrm>
            <a:off x="1543882" y="5259432"/>
            <a:ext cx="8839200" cy="1505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Can detect all 1-, 2-, and 3-bit errors, some 4-bit errors</a:t>
            </a:r>
          </a:p>
          <a:p>
            <a:r>
              <a:rPr lang="en-US"/>
              <a:t>14% overhead</a:t>
            </a:r>
            <a:endParaRPr lang="en-US" dirty="0"/>
          </a:p>
        </p:txBody>
      </p:sp>
      <p:sp>
        <p:nvSpPr>
          <p:cNvPr id="5" name="TextBox 4">
            <a:extLst>
              <a:ext uri="{FF2B5EF4-FFF2-40B4-BE49-F238E27FC236}">
                <a16:creationId xmlns:a16="http://schemas.microsoft.com/office/drawing/2014/main" id="{119A5AF6-FD10-A84F-88F0-9973DD92EDE9}"/>
              </a:ext>
            </a:extLst>
          </p:cNvPr>
          <p:cNvSpPr txBox="1"/>
          <p:nvPr/>
        </p:nvSpPr>
        <p:spPr>
          <a:xfrm>
            <a:off x="4699021" y="1795441"/>
            <a:ext cx="1374094" cy="2308324"/>
          </a:xfrm>
          <a:prstGeom prst="rect">
            <a:avLst/>
          </a:prstGeom>
          <a:noFill/>
        </p:spPr>
        <p:txBody>
          <a:bodyPr wrap="none" rtlCol="0">
            <a:spAutoFit/>
          </a:bodyPr>
          <a:lstStyle/>
          <a:p>
            <a:r>
              <a:rPr lang="en-US" sz="2400" dirty="0"/>
              <a:t>0101001</a:t>
            </a:r>
          </a:p>
          <a:p>
            <a:r>
              <a:rPr lang="en-US" sz="2400" dirty="0"/>
              <a:t>1101001</a:t>
            </a:r>
          </a:p>
          <a:p>
            <a:r>
              <a:rPr lang="en-US" sz="2400" dirty="0"/>
              <a:t>1011110</a:t>
            </a:r>
          </a:p>
          <a:p>
            <a:r>
              <a:rPr lang="en-US" sz="2400" dirty="0"/>
              <a:t>0001110</a:t>
            </a:r>
          </a:p>
          <a:p>
            <a:r>
              <a:rPr lang="en-US" sz="2400" dirty="0"/>
              <a:t>0110100</a:t>
            </a:r>
          </a:p>
          <a:p>
            <a:r>
              <a:rPr lang="en-US" sz="2400" dirty="0"/>
              <a:t>1011111</a:t>
            </a:r>
          </a:p>
        </p:txBody>
      </p:sp>
      <p:sp>
        <p:nvSpPr>
          <p:cNvPr id="6" name="TextBox 5">
            <a:extLst>
              <a:ext uri="{FF2B5EF4-FFF2-40B4-BE49-F238E27FC236}">
                <a16:creationId xmlns:a16="http://schemas.microsoft.com/office/drawing/2014/main" id="{E77AB83C-BA12-154F-B2D8-13926F7BFB6A}"/>
              </a:ext>
            </a:extLst>
          </p:cNvPr>
          <p:cNvSpPr txBox="1"/>
          <p:nvPr/>
        </p:nvSpPr>
        <p:spPr>
          <a:xfrm>
            <a:off x="6075387" y="1795441"/>
            <a:ext cx="354584" cy="2308324"/>
          </a:xfrm>
          <a:prstGeom prst="rect">
            <a:avLst/>
          </a:prstGeom>
          <a:solidFill>
            <a:schemeClr val="bg2"/>
          </a:solidFill>
        </p:spPr>
        <p:txBody>
          <a:bodyPr wrap="none" rtlCol="0">
            <a:spAutoFit/>
          </a:bodyPr>
          <a:lstStyle/>
          <a:p>
            <a:r>
              <a:rPr lang="en-US" sz="2400" dirty="0"/>
              <a:t>1</a:t>
            </a:r>
          </a:p>
          <a:p>
            <a:r>
              <a:rPr lang="en-US" sz="2400" dirty="0"/>
              <a:t>0</a:t>
            </a:r>
          </a:p>
          <a:p>
            <a:r>
              <a:rPr lang="en-US" sz="2400" dirty="0"/>
              <a:t>1</a:t>
            </a:r>
          </a:p>
          <a:p>
            <a:r>
              <a:rPr lang="en-US" sz="2400" dirty="0"/>
              <a:t>1</a:t>
            </a:r>
          </a:p>
          <a:p>
            <a:r>
              <a:rPr lang="en-US" sz="2400" dirty="0"/>
              <a:t>1</a:t>
            </a:r>
          </a:p>
          <a:p>
            <a:r>
              <a:rPr lang="en-US" sz="2400" dirty="0"/>
              <a:t>0</a:t>
            </a:r>
          </a:p>
        </p:txBody>
      </p:sp>
      <p:sp>
        <p:nvSpPr>
          <p:cNvPr id="7" name="TextBox 6">
            <a:extLst>
              <a:ext uri="{FF2B5EF4-FFF2-40B4-BE49-F238E27FC236}">
                <a16:creationId xmlns:a16="http://schemas.microsoft.com/office/drawing/2014/main" id="{012D09B0-468D-0F4A-AD52-A0CE9137D342}"/>
              </a:ext>
            </a:extLst>
          </p:cNvPr>
          <p:cNvSpPr txBox="1"/>
          <p:nvPr/>
        </p:nvSpPr>
        <p:spPr>
          <a:xfrm>
            <a:off x="4699021" y="4103765"/>
            <a:ext cx="1374094" cy="461665"/>
          </a:xfrm>
          <a:prstGeom prst="rect">
            <a:avLst/>
          </a:prstGeom>
          <a:solidFill>
            <a:srgbClr val="FFFF00"/>
          </a:solidFill>
        </p:spPr>
        <p:txBody>
          <a:bodyPr wrap="none" rtlCol="0">
            <a:spAutoFit/>
          </a:bodyPr>
          <a:lstStyle/>
          <a:p>
            <a:r>
              <a:rPr lang="en-US" sz="2400" dirty="0"/>
              <a:t>1111011</a:t>
            </a:r>
          </a:p>
        </p:txBody>
      </p:sp>
      <p:sp>
        <p:nvSpPr>
          <p:cNvPr id="8" name="TextBox 7">
            <a:extLst>
              <a:ext uri="{FF2B5EF4-FFF2-40B4-BE49-F238E27FC236}">
                <a16:creationId xmlns:a16="http://schemas.microsoft.com/office/drawing/2014/main" id="{5DBDC9D6-55FE-6447-831D-CFE9AC70001D}"/>
              </a:ext>
            </a:extLst>
          </p:cNvPr>
          <p:cNvSpPr txBox="1"/>
          <p:nvPr/>
        </p:nvSpPr>
        <p:spPr>
          <a:xfrm>
            <a:off x="6075387" y="4103764"/>
            <a:ext cx="354584" cy="461665"/>
          </a:xfrm>
          <a:prstGeom prst="rect">
            <a:avLst/>
          </a:prstGeom>
          <a:solidFill>
            <a:srgbClr val="92D050"/>
          </a:solidFill>
        </p:spPr>
        <p:txBody>
          <a:bodyPr wrap="none" rtlCol="0">
            <a:spAutoFit/>
          </a:bodyPr>
          <a:lstStyle/>
          <a:p>
            <a:r>
              <a:rPr lang="en-US" sz="2400" dirty="0"/>
              <a:t>0</a:t>
            </a:r>
          </a:p>
        </p:txBody>
      </p:sp>
      <p:grpSp>
        <p:nvGrpSpPr>
          <p:cNvPr id="9" name="Group 8">
            <a:extLst>
              <a:ext uri="{FF2B5EF4-FFF2-40B4-BE49-F238E27FC236}">
                <a16:creationId xmlns:a16="http://schemas.microsoft.com/office/drawing/2014/main" id="{4C056BA2-FAB4-DA49-A87A-95A5A9788E0B}"/>
              </a:ext>
            </a:extLst>
          </p:cNvPr>
          <p:cNvGrpSpPr/>
          <p:nvPr/>
        </p:nvGrpSpPr>
        <p:grpSpPr>
          <a:xfrm flipH="1">
            <a:off x="6984340" y="1664736"/>
            <a:ext cx="2330741" cy="954107"/>
            <a:chOff x="1219200" y="4876799"/>
            <a:chExt cx="5181605" cy="1384995"/>
          </a:xfrm>
        </p:grpSpPr>
        <p:sp>
          <p:nvSpPr>
            <p:cNvPr id="10" name="Rectangular Callout 9">
              <a:extLst>
                <a:ext uri="{FF2B5EF4-FFF2-40B4-BE49-F238E27FC236}">
                  <a16:creationId xmlns:a16="http://schemas.microsoft.com/office/drawing/2014/main" id="{75DDD395-FD21-854F-BAE2-2D5E00C10107}"/>
                </a:ext>
              </a:extLst>
            </p:cNvPr>
            <p:cNvSpPr/>
            <p:nvPr/>
          </p:nvSpPr>
          <p:spPr>
            <a:xfrm>
              <a:off x="1219200" y="4876799"/>
              <a:ext cx="5181601" cy="1384995"/>
            </a:xfrm>
            <a:prstGeom prst="wedgeRectCallout">
              <a:avLst>
                <a:gd name="adj1" fmla="val 77433"/>
                <a:gd name="adj2" fmla="val -7674"/>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1" name="TextBox 10">
              <a:extLst>
                <a:ext uri="{FF2B5EF4-FFF2-40B4-BE49-F238E27FC236}">
                  <a16:creationId xmlns:a16="http://schemas.microsoft.com/office/drawing/2014/main" id="{3FC78517-A5DE-1243-BB59-36274A258551}"/>
                </a:ext>
              </a:extLst>
            </p:cNvPr>
            <p:cNvSpPr txBox="1"/>
            <p:nvPr/>
          </p:nvSpPr>
          <p:spPr>
            <a:xfrm>
              <a:off x="1219204" y="4876799"/>
              <a:ext cx="5181601"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Parity bit</a:t>
              </a:r>
              <a:r>
                <a:rPr kumimoji="0" lang="en-US" sz="2800" b="0" i="0" u="none" strike="noStrike" kern="0" cap="none" spc="0" normalizeH="0" noProof="0" dirty="0">
                  <a:ln>
                    <a:noFill/>
                  </a:ln>
                  <a:solidFill>
                    <a:sysClr val="window" lastClr="FFFFFF"/>
                  </a:solidFill>
                  <a:effectLst/>
                  <a:uLnTx/>
                  <a:uFillTx/>
                </a:rPr>
                <a:t> for each row</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12" name="Group 11">
            <a:extLst>
              <a:ext uri="{FF2B5EF4-FFF2-40B4-BE49-F238E27FC236}">
                <a16:creationId xmlns:a16="http://schemas.microsoft.com/office/drawing/2014/main" id="{AE2976C8-55F2-B24C-85EA-CD98DC8CC2E6}"/>
              </a:ext>
            </a:extLst>
          </p:cNvPr>
          <p:cNvGrpSpPr/>
          <p:nvPr/>
        </p:nvGrpSpPr>
        <p:grpSpPr>
          <a:xfrm flipH="1">
            <a:off x="2079487" y="3556730"/>
            <a:ext cx="2330741" cy="954107"/>
            <a:chOff x="1219200" y="4876799"/>
            <a:chExt cx="5181605" cy="1384995"/>
          </a:xfrm>
        </p:grpSpPr>
        <p:sp>
          <p:nvSpPr>
            <p:cNvPr id="13" name="Rectangular Callout 12">
              <a:extLst>
                <a:ext uri="{FF2B5EF4-FFF2-40B4-BE49-F238E27FC236}">
                  <a16:creationId xmlns:a16="http://schemas.microsoft.com/office/drawing/2014/main" id="{9612123C-B4AF-BD4D-BFA1-855AC9893049}"/>
                </a:ext>
              </a:extLst>
            </p:cNvPr>
            <p:cNvSpPr/>
            <p:nvPr/>
          </p:nvSpPr>
          <p:spPr>
            <a:xfrm>
              <a:off x="1219200" y="4876799"/>
              <a:ext cx="5181601" cy="1384995"/>
            </a:xfrm>
            <a:prstGeom prst="wedgeRectCallout">
              <a:avLst>
                <a:gd name="adj1" fmla="val -64857"/>
                <a:gd name="adj2" fmla="val 33808"/>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4" name="TextBox 13">
              <a:extLst>
                <a:ext uri="{FF2B5EF4-FFF2-40B4-BE49-F238E27FC236}">
                  <a16:creationId xmlns:a16="http://schemas.microsoft.com/office/drawing/2014/main" id="{3B585870-291C-B347-8A0C-F713588B3BCC}"/>
                </a:ext>
              </a:extLst>
            </p:cNvPr>
            <p:cNvSpPr txBox="1"/>
            <p:nvPr/>
          </p:nvSpPr>
          <p:spPr>
            <a:xfrm>
              <a:off x="1219204" y="4876799"/>
              <a:ext cx="5181601"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Parity bit</a:t>
              </a:r>
              <a:r>
                <a:rPr kumimoji="0" lang="en-US" sz="2800" b="0" i="0" u="none" strike="noStrike" kern="0" cap="none" spc="0" normalizeH="0" noProof="0" dirty="0">
                  <a:ln>
                    <a:noFill/>
                  </a:ln>
                  <a:solidFill>
                    <a:sysClr val="window" lastClr="FFFFFF"/>
                  </a:solidFill>
                  <a:effectLst/>
                  <a:uLnTx/>
                  <a:uFillTx/>
                </a:rPr>
                <a:t> for each column</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15" name="Group 14">
            <a:extLst>
              <a:ext uri="{FF2B5EF4-FFF2-40B4-BE49-F238E27FC236}">
                <a16:creationId xmlns:a16="http://schemas.microsoft.com/office/drawing/2014/main" id="{1C467099-4B92-F34E-B1F5-13EB50A99DCE}"/>
              </a:ext>
            </a:extLst>
          </p:cNvPr>
          <p:cNvGrpSpPr/>
          <p:nvPr/>
        </p:nvGrpSpPr>
        <p:grpSpPr>
          <a:xfrm flipH="1">
            <a:off x="6984342" y="3974715"/>
            <a:ext cx="2330739" cy="954107"/>
            <a:chOff x="1606901" y="4432477"/>
            <a:chExt cx="5181601" cy="1384996"/>
          </a:xfrm>
        </p:grpSpPr>
        <p:sp>
          <p:nvSpPr>
            <p:cNvPr id="16" name="Rectangular Callout 15">
              <a:extLst>
                <a:ext uri="{FF2B5EF4-FFF2-40B4-BE49-F238E27FC236}">
                  <a16:creationId xmlns:a16="http://schemas.microsoft.com/office/drawing/2014/main" id="{4A1E4386-F235-2449-9755-6CFFEC5CE8D3}"/>
                </a:ext>
              </a:extLst>
            </p:cNvPr>
            <p:cNvSpPr/>
            <p:nvPr/>
          </p:nvSpPr>
          <p:spPr>
            <a:xfrm>
              <a:off x="1606901" y="4432477"/>
              <a:ext cx="5181601" cy="1384995"/>
            </a:xfrm>
            <a:prstGeom prst="wedgeRectCallout">
              <a:avLst>
                <a:gd name="adj1" fmla="val 77434"/>
                <a:gd name="adj2" fmla="val -9105"/>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7" name="TextBox 16">
              <a:extLst>
                <a:ext uri="{FF2B5EF4-FFF2-40B4-BE49-F238E27FC236}">
                  <a16:creationId xmlns:a16="http://schemas.microsoft.com/office/drawing/2014/main" id="{AE5A9229-EB36-0141-BDCB-2EE74867544E}"/>
                </a:ext>
              </a:extLst>
            </p:cNvPr>
            <p:cNvSpPr txBox="1"/>
            <p:nvPr/>
          </p:nvSpPr>
          <p:spPr>
            <a:xfrm>
              <a:off x="1606901" y="4432478"/>
              <a:ext cx="5181601"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Parity bit</a:t>
              </a:r>
              <a:r>
                <a:rPr kumimoji="0" lang="en-US" sz="2800" b="0" i="0" u="none" strike="noStrike" kern="0" cap="none" spc="0" normalizeH="0" noProof="0" dirty="0">
                  <a:ln>
                    <a:noFill/>
                  </a:ln>
                  <a:solidFill>
                    <a:sysClr val="window" lastClr="FFFFFF"/>
                  </a:solidFill>
                  <a:effectLst/>
                  <a:uLnTx/>
                  <a:uFillTx/>
                </a:rPr>
                <a:t> for the parity byte</a:t>
              </a:r>
              <a:endParaRPr kumimoji="0" lang="en-US" sz="2800" b="0" i="0" u="none" strike="noStrike" kern="0" cap="none" spc="0" normalizeH="0" baseline="0" noProof="0" dirty="0">
                <a:ln>
                  <a:noFill/>
                </a:ln>
                <a:solidFill>
                  <a:sysClr val="window" lastClr="FFFFFF"/>
                </a:solidFill>
                <a:effectLst/>
                <a:uLnTx/>
                <a:uFillTx/>
              </a:endParaRPr>
            </a:p>
          </p:txBody>
        </p:sp>
      </p:grpSp>
      <p:pic>
        <p:nvPicPr>
          <p:cNvPr id="18" name="Picture 17"/>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180492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anim calcmode="lin" valueType="num">
                                      <p:cBhvr>
                                        <p:cTn id="3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4">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anim calcmode="lin" valueType="num">
                                      <p:cBhvr>
                                        <p:cTn id="4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31EC-9AAB-C945-8B1A-AC1305209B70}"/>
              </a:ext>
            </a:extLst>
          </p:cNvPr>
          <p:cNvSpPr>
            <a:spLocks noGrp="1"/>
          </p:cNvSpPr>
          <p:nvPr>
            <p:ph type="title"/>
          </p:nvPr>
        </p:nvSpPr>
        <p:spPr/>
        <p:txBody>
          <a:bodyPr/>
          <a:lstStyle/>
          <a:p>
            <a:r>
              <a:rPr lang="en-US" dirty="0"/>
              <a:t>Two Dimensional Parity Examples</a:t>
            </a:r>
          </a:p>
        </p:txBody>
      </p:sp>
      <p:sp>
        <p:nvSpPr>
          <p:cNvPr id="3" name="Content Placeholder 2">
            <a:extLst>
              <a:ext uri="{FF2B5EF4-FFF2-40B4-BE49-F238E27FC236}">
                <a16:creationId xmlns:a16="http://schemas.microsoft.com/office/drawing/2014/main" id="{4FF8A4CD-3F75-9B40-8273-01A26B3D41E4}"/>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BAFBE064-A0FB-0A49-B215-35234E4288B8}"/>
              </a:ext>
            </a:extLst>
          </p:cNvPr>
          <p:cNvSpPr txBox="1"/>
          <p:nvPr/>
        </p:nvSpPr>
        <p:spPr>
          <a:xfrm>
            <a:off x="3963523" y="1954466"/>
            <a:ext cx="1374094" cy="2308324"/>
          </a:xfrm>
          <a:prstGeom prst="rect">
            <a:avLst/>
          </a:prstGeom>
          <a:noFill/>
        </p:spPr>
        <p:txBody>
          <a:bodyPr wrap="none" rtlCol="0">
            <a:spAutoFit/>
          </a:bodyPr>
          <a:lstStyle/>
          <a:p>
            <a:r>
              <a:rPr lang="en-US" sz="2400" dirty="0"/>
              <a:t>0101001</a:t>
            </a:r>
          </a:p>
          <a:p>
            <a:r>
              <a:rPr lang="en-US" sz="2400" dirty="0"/>
              <a:t>1101001</a:t>
            </a:r>
          </a:p>
          <a:p>
            <a:r>
              <a:rPr lang="en-US" sz="2400" dirty="0"/>
              <a:t>1011110</a:t>
            </a:r>
          </a:p>
          <a:p>
            <a:r>
              <a:rPr lang="en-US" sz="2400" dirty="0"/>
              <a:t>0001110</a:t>
            </a:r>
          </a:p>
          <a:p>
            <a:r>
              <a:rPr lang="en-US" sz="2400" dirty="0"/>
              <a:t>0110100</a:t>
            </a:r>
          </a:p>
          <a:p>
            <a:r>
              <a:rPr lang="en-US" sz="2400" dirty="0"/>
              <a:t>1011111</a:t>
            </a:r>
          </a:p>
        </p:txBody>
      </p:sp>
      <p:sp>
        <p:nvSpPr>
          <p:cNvPr id="5" name="TextBox 4">
            <a:extLst>
              <a:ext uri="{FF2B5EF4-FFF2-40B4-BE49-F238E27FC236}">
                <a16:creationId xmlns:a16="http://schemas.microsoft.com/office/drawing/2014/main" id="{00EFA3BD-D9D0-BA4A-B45B-987AD7A84E94}"/>
              </a:ext>
            </a:extLst>
          </p:cNvPr>
          <p:cNvSpPr txBox="1"/>
          <p:nvPr/>
        </p:nvSpPr>
        <p:spPr>
          <a:xfrm>
            <a:off x="5339889" y="1954466"/>
            <a:ext cx="354584" cy="2308324"/>
          </a:xfrm>
          <a:prstGeom prst="rect">
            <a:avLst/>
          </a:prstGeom>
          <a:solidFill>
            <a:schemeClr val="bg2"/>
          </a:solidFill>
        </p:spPr>
        <p:txBody>
          <a:bodyPr wrap="none" rtlCol="0">
            <a:spAutoFit/>
          </a:bodyPr>
          <a:lstStyle/>
          <a:p>
            <a:r>
              <a:rPr lang="en-US" sz="2400" dirty="0"/>
              <a:t>1</a:t>
            </a:r>
          </a:p>
          <a:p>
            <a:r>
              <a:rPr lang="en-US" sz="2400" dirty="0"/>
              <a:t>0</a:t>
            </a:r>
          </a:p>
          <a:p>
            <a:r>
              <a:rPr lang="en-US" sz="2400" dirty="0"/>
              <a:t>1</a:t>
            </a:r>
          </a:p>
          <a:p>
            <a:r>
              <a:rPr lang="en-US" sz="2400" dirty="0"/>
              <a:t>1</a:t>
            </a:r>
          </a:p>
          <a:p>
            <a:r>
              <a:rPr lang="en-US" sz="2400" dirty="0"/>
              <a:t>1</a:t>
            </a:r>
          </a:p>
          <a:p>
            <a:r>
              <a:rPr lang="en-US" sz="2400" dirty="0"/>
              <a:t>0</a:t>
            </a:r>
          </a:p>
        </p:txBody>
      </p:sp>
      <p:sp>
        <p:nvSpPr>
          <p:cNvPr id="6" name="TextBox 5">
            <a:extLst>
              <a:ext uri="{FF2B5EF4-FFF2-40B4-BE49-F238E27FC236}">
                <a16:creationId xmlns:a16="http://schemas.microsoft.com/office/drawing/2014/main" id="{7B40A20C-FFCE-E140-A606-DBEACBB3601B}"/>
              </a:ext>
            </a:extLst>
          </p:cNvPr>
          <p:cNvSpPr txBox="1"/>
          <p:nvPr/>
        </p:nvSpPr>
        <p:spPr>
          <a:xfrm>
            <a:off x="3963523" y="4262790"/>
            <a:ext cx="1374094" cy="461665"/>
          </a:xfrm>
          <a:prstGeom prst="rect">
            <a:avLst/>
          </a:prstGeom>
          <a:solidFill>
            <a:srgbClr val="FFFF00"/>
          </a:solidFill>
        </p:spPr>
        <p:txBody>
          <a:bodyPr wrap="none" rtlCol="0">
            <a:spAutoFit/>
          </a:bodyPr>
          <a:lstStyle/>
          <a:p>
            <a:r>
              <a:rPr lang="en-US" sz="2400" dirty="0"/>
              <a:t>1111011</a:t>
            </a:r>
          </a:p>
        </p:txBody>
      </p:sp>
      <p:sp>
        <p:nvSpPr>
          <p:cNvPr id="7" name="TextBox 6">
            <a:extLst>
              <a:ext uri="{FF2B5EF4-FFF2-40B4-BE49-F238E27FC236}">
                <a16:creationId xmlns:a16="http://schemas.microsoft.com/office/drawing/2014/main" id="{1B05F3DF-4648-7647-8640-24AD1A1646E5}"/>
              </a:ext>
            </a:extLst>
          </p:cNvPr>
          <p:cNvSpPr txBox="1"/>
          <p:nvPr/>
        </p:nvSpPr>
        <p:spPr>
          <a:xfrm>
            <a:off x="5339889" y="4262789"/>
            <a:ext cx="356188" cy="461665"/>
          </a:xfrm>
          <a:prstGeom prst="rect">
            <a:avLst/>
          </a:prstGeom>
          <a:solidFill>
            <a:srgbClr val="92D050"/>
          </a:solidFill>
        </p:spPr>
        <p:txBody>
          <a:bodyPr wrap="none" rtlCol="0">
            <a:spAutoFit/>
          </a:bodyPr>
          <a:lstStyle/>
          <a:p>
            <a:r>
              <a:rPr lang="en-US" sz="2400" dirty="0"/>
              <a:t>0</a:t>
            </a:r>
          </a:p>
        </p:txBody>
      </p:sp>
      <p:grpSp>
        <p:nvGrpSpPr>
          <p:cNvPr id="8" name="Group 7">
            <a:extLst>
              <a:ext uri="{FF2B5EF4-FFF2-40B4-BE49-F238E27FC236}">
                <a16:creationId xmlns:a16="http://schemas.microsoft.com/office/drawing/2014/main" id="{29B973B7-1E21-E04F-8E04-C40F64366B13}"/>
              </a:ext>
            </a:extLst>
          </p:cNvPr>
          <p:cNvGrpSpPr/>
          <p:nvPr/>
        </p:nvGrpSpPr>
        <p:grpSpPr>
          <a:xfrm flipH="1">
            <a:off x="5991416" y="2927269"/>
            <a:ext cx="2269186" cy="954107"/>
            <a:chOff x="1219200" y="4876799"/>
            <a:chExt cx="5181605" cy="1410052"/>
          </a:xfrm>
        </p:grpSpPr>
        <p:sp>
          <p:nvSpPr>
            <p:cNvPr id="9" name="Rectangular Callout 8">
              <a:extLst>
                <a:ext uri="{FF2B5EF4-FFF2-40B4-BE49-F238E27FC236}">
                  <a16:creationId xmlns:a16="http://schemas.microsoft.com/office/drawing/2014/main" id="{CF9BE598-5CFB-694D-B1C2-4DF7648BEA58}"/>
                </a:ext>
              </a:extLst>
            </p:cNvPr>
            <p:cNvSpPr/>
            <p:nvPr/>
          </p:nvSpPr>
          <p:spPr>
            <a:xfrm>
              <a:off x="1219200" y="4876799"/>
              <a:ext cx="5181600" cy="1384995"/>
            </a:xfrm>
            <a:prstGeom prst="wedgeRectCallout">
              <a:avLst>
                <a:gd name="adj1" fmla="val 66677"/>
                <a:gd name="adj2" fmla="val -7674"/>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 name="TextBox 9">
              <a:extLst>
                <a:ext uri="{FF2B5EF4-FFF2-40B4-BE49-F238E27FC236}">
                  <a16:creationId xmlns:a16="http://schemas.microsoft.com/office/drawing/2014/main" id="{E20D09E9-D875-F14F-9DCD-B4BCA658B165}"/>
                </a:ext>
              </a:extLst>
            </p:cNvPr>
            <p:cNvSpPr txBox="1"/>
            <p:nvPr/>
          </p:nvSpPr>
          <p:spPr>
            <a:xfrm>
              <a:off x="1219205" y="4876799"/>
              <a:ext cx="5181600" cy="141005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Odd number of 1s</a:t>
              </a:r>
            </a:p>
          </p:txBody>
        </p:sp>
      </p:grpSp>
      <p:grpSp>
        <p:nvGrpSpPr>
          <p:cNvPr id="11" name="Group 10">
            <a:extLst>
              <a:ext uri="{FF2B5EF4-FFF2-40B4-BE49-F238E27FC236}">
                <a16:creationId xmlns:a16="http://schemas.microsoft.com/office/drawing/2014/main" id="{332EEE67-2EBE-7B4B-929B-672DA9874FEA}"/>
              </a:ext>
            </a:extLst>
          </p:cNvPr>
          <p:cNvGrpSpPr/>
          <p:nvPr/>
        </p:nvGrpSpPr>
        <p:grpSpPr>
          <a:xfrm flipH="1">
            <a:off x="3029072" y="5034053"/>
            <a:ext cx="2438380" cy="967805"/>
            <a:chOff x="1585760" y="4432477"/>
            <a:chExt cx="5202742" cy="1384995"/>
          </a:xfrm>
        </p:grpSpPr>
        <p:sp>
          <p:nvSpPr>
            <p:cNvPr id="12" name="Rectangular Callout 11">
              <a:extLst>
                <a:ext uri="{FF2B5EF4-FFF2-40B4-BE49-F238E27FC236}">
                  <a16:creationId xmlns:a16="http://schemas.microsoft.com/office/drawing/2014/main" id="{FF68BFBB-207E-E545-A970-7BB65C55E878}"/>
                </a:ext>
              </a:extLst>
            </p:cNvPr>
            <p:cNvSpPr/>
            <p:nvPr/>
          </p:nvSpPr>
          <p:spPr>
            <a:xfrm>
              <a:off x="1585760" y="4432477"/>
              <a:ext cx="5181601" cy="1384995"/>
            </a:xfrm>
            <a:prstGeom prst="wedgeRectCallout">
              <a:avLst>
                <a:gd name="adj1" fmla="val -8178"/>
                <a:gd name="adj2" fmla="val -90406"/>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3" name="TextBox 12">
              <a:extLst>
                <a:ext uri="{FF2B5EF4-FFF2-40B4-BE49-F238E27FC236}">
                  <a16:creationId xmlns:a16="http://schemas.microsoft.com/office/drawing/2014/main" id="{73AAC9DD-37B7-D948-9F49-7594C1E91578}"/>
                </a:ext>
              </a:extLst>
            </p:cNvPr>
            <p:cNvSpPr txBox="1"/>
            <p:nvPr/>
          </p:nvSpPr>
          <p:spPr>
            <a:xfrm>
              <a:off x="1606901" y="4432477"/>
              <a:ext cx="5181601" cy="136539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Odd Number of 1s</a:t>
              </a:r>
            </a:p>
          </p:txBody>
        </p:sp>
      </p:grpSp>
      <p:grpSp>
        <p:nvGrpSpPr>
          <p:cNvPr id="14" name="Group 13">
            <a:extLst>
              <a:ext uri="{FF2B5EF4-FFF2-40B4-BE49-F238E27FC236}">
                <a16:creationId xmlns:a16="http://schemas.microsoft.com/office/drawing/2014/main" id="{802CE4A4-A395-2E4E-8B7B-2F2DC3F0B4C7}"/>
              </a:ext>
            </a:extLst>
          </p:cNvPr>
          <p:cNvGrpSpPr/>
          <p:nvPr/>
        </p:nvGrpSpPr>
        <p:grpSpPr>
          <a:xfrm>
            <a:off x="4307391" y="3051179"/>
            <a:ext cx="354584" cy="461665"/>
            <a:chOff x="3651407" y="2832520"/>
            <a:chExt cx="354584" cy="461665"/>
          </a:xfrm>
        </p:grpSpPr>
        <p:sp>
          <p:nvSpPr>
            <p:cNvPr id="15" name="Rectangle 14">
              <a:extLst>
                <a:ext uri="{FF2B5EF4-FFF2-40B4-BE49-F238E27FC236}">
                  <a16:creationId xmlns:a16="http://schemas.microsoft.com/office/drawing/2014/main" id="{9016E324-A727-324D-95F2-CECA22760C55}"/>
                </a:ext>
              </a:extLst>
            </p:cNvPr>
            <p:cNvSpPr/>
            <p:nvPr/>
          </p:nvSpPr>
          <p:spPr>
            <a:xfrm>
              <a:off x="3743071" y="2952582"/>
              <a:ext cx="153947" cy="233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E16F7BB-C302-ED4F-9F6A-01BCFAD20515}"/>
                </a:ext>
              </a:extLst>
            </p:cNvPr>
            <p:cNvSpPr txBox="1"/>
            <p:nvPr/>
          </p:nvSpPr>
          <p:spPr>
            <a:xfrm>
              <a:off x="3651407" y="2832520"/>
              <a:ext cx="354584" cy="461665"/>
            </a:xfrm>
            <a:prstGeom prst="rect">
              <a:avLst/>
            </a:prstGeom>
            <a:noFill/>
          </p:spPr>
          <p:txBody>
            <a:bodyPr wrap="none" rtlCol="0">
              <a:spAutoFit/>
            </a:bodyPr>
            <a:lstStyle/>
            <a:p>
              <a:r>
                <a:rPr lang="en-US" sz="2400" b="1" dirty="0">
                  <a:solidFill>
                    <a:schemeClr val="bg1"/>
                  </a:solidFill>
                </a:rPr>
                <a:t>1</a:t>
              </a:r>
            </a:p>
          </p:txBody>
        </p:sp>
      </p:grpSp>
      <p:grpSp>
        <p:nvGrpSpPr>
          <p:cNvPr id="17" name="Group 16">
            <a:extLst>
              <a:ext uri="{FF2B5EF4-FFF2-40B4-BE49-F238E27FC236}">
                <a16:creationId xmlns:a16="http://schemas.microsoft.com/office/drawing/2014/main" id="{7890EDD4-F0C5-664C-9DC0-644A5F0FB54F}"/>
              </a:ext>
            </a:extLst>
          </p:cNvPr>
          <p:cNvGrpSpPr/>
          <p:nvPr/>
        </p:nvGrpSpPr>
        <p:grpSpPr>
          <a:xfrm>
            <a:off x="4974061" y="3057709"/>
            <a:ext cx="348172" cy="461665"/>
            <a:chOff x="3642435" y="2833280"/>
            <a:chExt cx="348172" cy="461665"/>
          </a:xfrm>
        </p:grpSpPr>
        <p:sp>
          <p:nvSpPr>
            <p:cNvPr id="18" name="Rectangle 17">
              <a:extLst>
                <a:ext uri="{FF2B5EF4-FFF2-40B4-BE49-F238E27FC236}">
                  <a16:creationId xmlns:a16="http://schemas.microsoft.com/office/drawing/2014/main" id="{29C656BA-4BA1-A540-A9E4-64B461CF0D41}"/>
                </a:ext>
              </a:extLst>
            </p:cNvPr>
            <p:cNvSpPr/>
            <p:nvPr/>
          </p:nvSpPr>
          <p:spPr>
            <a:xfrm>
              <a:off x="3718488" y="2952582"/>
              <a:ext cx="196066" cy="233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978C4F0-7701-1B4C-9D03-0AE0885AA591}"/>
                </a:ext>
              </a:extLst>
            </p:cNvPr>
            <p:cNvSpPr txBox="1"/>
            <p:nvPr/>
          </p:nvSpPr>
          <p:spPr>
            <a:xfrm>
              <a:off x="3642435" y="2833280"/>
              <a:ext cx="348172" cy="461665"/>
            </a:xfrm>
            <a:prstGeom prst="rect">
              <a:avLst/>
            </a:prstGeom>
            <a:noFill/>
          </p:spPr>
          <p:txBody>
            <a:bodyPr wrap="none" rtlCol="0">
              <a:spAutoFit/>
            </a:bodyPr>
            <a:lstStyle/>
            <a:p>
              <a:r>
                <a:rPr lang="en-US" sz="2400" b="1" dirty="0">
                  <a:solidFill>
                    <a:schemeClr val="bg1"/>
                  </a:solidFill>
                </a:rPr>
                <a:t>1</a:t>
              </a:r>
            </a:p>
          </p:txBody>
        </p:sp>
      </p:grpSp>
      <p:grpSp>
        <p:nvGrpSpPr>
          <p:cNvPr id="20" name="Group 19">
            <a:extLst>
              <a:ext uri="{FF2B5EF4-FFF2-40B4-BE49-F238E27FC236}">
                <a16:creationId xmlns:a16="http://schemas.microsoft.com/office/drawing/2014/main" id="{265E761E-F9C3-5647-A38C-CA92AB678C6A}"/>
              </a:ext>
            </a:extLst>
          </p:cNvPr>
          <p:cNvGrpSpPr/>
          <p:nvPr/>
        </p:nvGrpSpPr>
        <p:grpSpPr>
          <a:xfrm flipH="1">
            <a:off x="6195042" y="5012280"/>
            <a:ext cx="2222455" cy="954107"/>
            <a:chOff x="1219200" y="4876799"/>
            <a:chExt cx="5181605" cy="1410052"/>
          </a:xfrm>
        </p:grpSpPr>
        <p:sp>
          <p:nvSpPr>
            <p:cNvPr id="21" name="Rectangular Callout 20">
              <a:extLst>
                <a:ext uri="{FF2B5EF4-FFF2-40B4-BE49-F238E27FC236}">
                  <a16:creationId xmlns:a16="http://schemas.microsoft.com/office/drawing/2014/main" id="{B9165707-C059-B14B-92A2-DE3A35DC1A08}"/>
                </a:ext>
              </a:extLst>
            </p:cNvPr>
            <p:cNvSpPr/>
            <p:nvPr/>
          </p:nvSpPr>
          <p:spPr>
            <a:xfrm>
              <a:off x="1219200" y="4876799"/>
              <a:ext cx="5181600" cy="1384995"/>
            </a:xfrm>
            <a:prstGeom prst="wedgeRectCallout">
              <a:avLst>
                <a:gd name="adj1" fmla="val 95069"/>
                <a:gd name="adj2" fmla="val -90078"/>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2" name="TextBox 21">
              <a:extLst>
                <a:ext uri="{FF2B5EF4-FFF2-40B4-BE49-F238E27FC236}">
                  <a16:creationId xmlns:a16="http://schemas.microsoft.com/office/drawing/2014/main" id="{3387FA40-6569-604D-9F3A-6E0B884849EE}"/>
                </a:ext>
              </a:extLst>
            </p:cNvPr>
            <p:cNvSpPr txBox="1"/>
            <p:nvPr/>
          </p:nvSpPr>
          <p:spPr>
            <a:xfrm>
              <a:off x="1219205" y="4876799"/>
              <a:ext cx="5181600" cy="141005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Odd number of 1s</a:t>
              </a:r>
            </a:p>
          </p:txBody>
        </p:sp>
      </p:grpSp>
      <p:grpSp>
        <p:nvGrpSpPr>
          <p:cNvPr id="23" name="Group 22">
            <a:extLst>
              <a:ext uri="{FF2B5EF4-FFF2-40B4-BE49-F238E27FC236}">
                <a16:creationId xmlns:a16="http://schemas.microsoft.com/office/drawing/2014/main" id="{9BB06D61-85CA-6C48-B909-2439A3CC6D69}"/>
              </a:ext>
            </a:extLst>
          </p:cNvPr>
          <p:cNvGrpSpPr/>
          <p:nvPr/>
        </p:nvGrpSpPr>
        <p:grpSpPr>
          <a:xfrm>
            <a:off x="4298736" y="2313822"/>
            <a:ext cx="354584" cy="461665"/>
            <a:chOff x="3651407" y="2832520"/>
            <a:chExt cx="354584" cy="461665"/>
          </a:xfrm>
        </p:grpSpPr>
        <p:sp>
          <p:nvSpPr>
            <p:cNvPr id="24" name="Rectangle 23">
              <a:extLst>
                <a:ext uri="{FF2B5EF4-FFF2-40B4-BE49-F238E27FC236}">
                  <a16:creationId xmlns:a16="http://schemas.microsoft.com/office/drawing/2014/main" id="{EAE96D5D-B111-C541-A8CE-AF062B9277F1}"/>
                </a:ext>
              </a:extLst>
            </p:cNvPr>
            <p:cNvSpPr/>
            <p:nvPr/>
          </p:nvSpPr>
          <p:spPr>
            <a:xfrm>
              <a:off x="3743071" y="2952582"/>
              <a:ext cx="153947" cy="233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780C199-3A08-7240-B35E-2FA7C7D3B9DA}"/>
                </a:ext>
              </a:extLst>
            </p:cNvPr>
            <p:cNvSpPr txBox="1"/>
            <p:nvPr/>
          </p:nvSpPr>
          <p:spPr>
            <a:xfrm>
              <a:off x="3651407" y="2832520"/>
              <a:ext cx="354584" cy="461665"/>
            </a:xfrm>
            <a:prstGeom prst="rect">
              <a:avLst/>
            </a:prstGeom>
            <a:noFill/>
          </p:spPr>
          <p:txBody>
            <a:bodyPr wrap="none" rtlCol="0">
              <a:spAutoFit/>
            </a:bodyPr>
            <a:lstStyle/>
            <a:p>
              <a:r>
                <a:rPr lang="en-US" sz="2400" b="1" dirty="0">
                  <a:solidFill>
                    <a:schemeClr val="bg1"/>
                  </a:solidFill>
                </a:rPr>
                <a:t>1</a:t>
              </a:r>
            </a:p>
          </p:txBody>
        </p:sp>
      </p:grpSp>
      <p:grpSp>
        <p:nvGrpSpPr>
          <p:cNvPr id="26" name="Group 25">
            <a:extLst>
              <a:ext uri="{FF2B5EF4-FFF2-40B4-BE49-F238E27FC236}">
                <a16:creationId xmlns:a16="http://schemas.microsoft.com/office/drawing/2014/main" id="{61DF553A-6513-4741-A6ED-EBEB450C1AE2}"/>
              </a:ext>
            </a:extLst>
          </p:cNvPr>
          <p:cNvGrpSpPr/>
          <p:nvPr/>
        </p:nvGrpSpPr>
        <p:grpSpPr>
          <a:xfrm flipH="1">
            <a:off x="5997818" y="2189912"/>
            <a:ext cx="2197471" cy="954107"/>
            <a:chOff x="1219200" y="4876799"/>
            <a:chExt cx="5181605" cy="1410052"/>
          </a:xfrm>
        </p:grpSpPr>
        <p:sp>
          <p:nvSpPr>
            <p:cNvPr id="27" name="Rectangular Callout 26">
              <a:extLst>
                <a:ext uri="{FF2B5EF4-FFF2-40B4-BE49-F238E27FC236}">
                  <a16:creationId xmlns:a16="http://schemas.microsoft.com/office/drawing/2014/main" id="{15977607-A426-2742-9AD1-39AD84F451F8}"/>
                </a:ext>
              </a:extLst>
            </p:cNvPr>
            <p:cNvSpPr/>
            <p:nvPr/>
          </p:nvSpPr>
          <p:spPr>
            <a:xfrm>
              <a:off x="1219200" y="4876799"/>
              <a:ext cx="5181600" cy="1384995"/>
            </a:xfrm>
            <a:prstGeom prst="wedgeRectCallout">
              <a:avLst>
                <a:gd name="adj1" fmla="val 66677"/>
                <a:gd name="adj2" fmla="val -7674"/>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8" name="TextBox 27">
              <a:extLst>
                <a:ext uri="{FF2B5EF4-FFF2-40B4-BE49-F238E27FC236}">
                  <a16:creationId xmlns:a16="http://schemas.microsoft.com/office/drawing/2014/main" id="{F0AFDDBF-4E15-D54C-A82D-315EC6D5D65F}"/>
                </a:ext>
              </a:extLst>
            </p:cNvPr>
            <p:cNvSpPr txBox="1"/>
            <p:nvPr/>
          </p:nvSpPr>
          <p:spPr>
            <a:xfrm>
              <a:off x="1219205" y="4876799"/>
              <a:ext cx="5181600" cy="141005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Odd number of 1s</a:t>
              </a:r>
            </a:p>
          </p:txBody>
        </p:sp>
      </p:grpSp>
      <p:grpSp>
        <p:nvGrpSpPr>
          <p:cNvPr id="29" name="Group 28">
            <a:extLst>
              <a:ext uri="{FF2B5EF4-FFF2-40B4-BE49-F238E27FC236}">
                <a16:creationId xmlns:a16="http://schemas.microsoft.com/office/drawing/2014/main" id="{84030077-CDF8-BF41-95ED-DCD350285AE3}"/>
              </a:ext>
            </a:extLst>
          </p:cNvPr>
          <p:cNvGrpSpPr/>
          <p:nvPr/>
        </p:nvGrpSpPr>
        <p:grpSpPr>
          <a:xfrm>
            <a:off x="5012161" y="2323906"/>
            <a:ext cx="348172" cy="461665"/>
            <a:chOff x="3642435" y="2833280"/>
            <a:chExt cx="348172" cy="461665"/>
          </a:xfrm>
        </p:grpSpPr>
        <p:sp>
          <p:nvSpPr>
            <p:cNvPr id="30" name="Rectangle 29">
              <a:extLst>
                <a:ext uri="{FF2B5EF4-FFF2-40B4-BE49-F238E27FC236}">
                  <a16:creationId xmlns:a16="http://schemas.microsoft.com/office/drawing/2014/main" id="{241520FC-2DD2-3A4E-B694-4BA72A626FB1}"/>
                </a:ext>
              </a:extLst>
            </p:cNvPr>
            <p:cNvSpPr/>
            <p:nvPr/>
          </p:nvSpPr>
          <p:spPr>
            <a:xfrm>
              <a:off x="3718488" y="2952582"/>
              <a:ext cx="196066" cy="2330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C989325-DB66-6246-8318-0A9E7409F86B}"/>
                </a:ext>
              </a:extLst>
            </p:cNvPr>
            <p:cNvSpPr txBox="1"/>
            <p:nvPr/>
          </p:nvSpPr>
          <p:spPr>
            <a:xfrm>
              <a:off x="3642435" y="2833280"/>
              <a:ext cx="348172" cy="461665"/>
            </a:xfrm>
            <a:prstGeom prst="rect">
              <a:avLst/>
            </a:prstGeom>
            <a:noFill/>
          </p:spPr>
          <p:txBody>
            <a:bodyPr wrap="none" rtlCol="0">
              <a:spAutoFit/>
            </a:bodyPr>
            <a:lstStyle/>
            <a:p>
              <a:r>
                <a:rPr lang="en-US" sz="2400" b="1" dirty="0">
                  <a:solidFill>
                    <a:schemeClr val="bg1"/>
                  </a:solidFill>
                </a:rPr>
                <a:t>0</a:t>
              </a:r>
            </a:p>
          </p:txBody>
        </p:sp>
      </p:grpSp>
      <p:pic>
        <p:nvPicPr>
          <p:cNvPr id="34" name="Picture 33"/>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132970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6"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500"/>
                                        <p:tgtEl>
                                          <p:spTgt spid="8"/>
                                        </p:tgtEl>
                                      </p:cBhvr>
                                    </p:animEffect>
                                    <p:anim calcmode="lin" valueType="num">
                                      <p:cBhvr>
                                        <p:cTn id="29" dur="500"/>
                                        <p:tgtEl>
                                          <p:spTgt spid="8"/>
                                        </p:tgtEl>
                                        <p:attrNameLst>
                                          <p:attrName>ppt_x</p:attrName>
                                        </p:attrNameLst>
                                      </p:cBhvr>
                                      <p:tavLst>
                                        <p:tav tm="0">
                                          <p:val>
                                            <p:strVal val="ppt_x"/>
                                          </p:val>
                                        </p:tav>
                                        <p:tav tm="100000">
                                          <p:val>
                                            <p:strVal val="ppt_x"/>
                                          </p:val>
                                        </p:tav>
                                      </p:tavLst>
                                    </p:anim>
                                    <p:anim calcmode="lin" valueType="num">
                                      <p:cBhvr>
                                        <p:cTn id="30" dur="500"/>
                                        <p:tgtEl>
                                          <p:spTgt spid="8"/>
                                        </p:tgtEl>
                                        <p:attrNameLst>
                                          <p:attrName>ppt_y</p:attrName>
                                        </p:attrNameLst>
                                      </p:cBhvr>
                                      <p:tavLst>
                                        <p:tav tm="0">
                                          <p:val>
                                            <p:strVal val="ppt_y"/>
                                          </p:val>
                                        </p:tav>
                                        <p:tav tm="100000">
                                          <p:val>
                                            <p:strVal val="ppt_y+.1"/>
                                          </p:val>
                                        </p:tav>
                                      </p:tavLst>
                                    </p:anim>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nodeType="clickEffect">
                                  <p:stCondLst>
                                    <p:cond delay="0"/>
                                  </p:stCondLst>
                                  <p:childTnLst>
                                    <p:animEffect transition="out" filter="fade">
                                      <p:cBhvr>
                                        <p:cTn id="46" dur="500"/>
                                        <p:tgtEl>
                                          <p:spTgt spid="11"/>
                                        </p:tgtEl>
                                      </p:cBhvr>
                                    </p:animEffect>
                                    <p:anim calcmode="lin" valueType="num">
                                      <p:cBhvr>
                                        <p:cTn id="47" dur="500"/>
                                        <p:tgtEl>
                                          <p:spTgt spid="11"/>
                                        </p:tgtEl>
                                        <p:attrNameLst>
                                          <p:attrName>ppt_x</p:attrName>
                                        </p:attrNameLst>
                                      </p:cBhvr>
                                      <p:tavLst>
                                        <p:tav tm="0">
                                          <p:val>
                                            <p:strVal val="ppt_x"/>
                                          </p:val>
                                        </p:tav>
                                        <p:tav tm="100000">
                                          <p:val>
                                            <p:strVal val="ppt_x"/>
                                          </p:val>
                                        </p:tav>
                                      </p:tavLst>
                                    </p:anim>
                                    <p:anim calcmode="lin" valueType="num">
                                      <p:cBhvr>
                                        <p:cTn id="48" dur="500"/>
                                        <p:tgtEl>
                                          <p:spTgt spid="11"/>
                                        </p:tgtEl>
                                        <p:attrNameLst>
                                          <p:attrName>ppt_y</p:attrName>
                                        </p:attrNameLst>
                                      </p:cBhvr>
                                      <p:tavLst>
                                        <p:tav tm="0">
                                          <p:val>
                                            <p:strVal val="ppt_y"/>
                                          </p:val>
                                        </p:tav>
                                        <p:tav tm="100000">
                                          <p:val>
                                            <p:strVal val="ppt_y+.1"/>
                                          </p:val>
                                        </p:tav>
                                      </p:tavLst>
                                    </p:anim>
                                    <p:set>
                                      <p:cBhvr>
                                        <p:cTn id="49" dur="1" fill="hold">
                                          <p:stCondLst>
                                            <p:cond delay="499"/>
                                          </p:stCondLst>
                                        </p:cTn>
                                        <p:tgtEl>
                                          <p:spTgt spid="11"/>
                                        </p:tgtEl>
                                        <p:attrNameLst>
                                          <p:attrName>style.visibility</p:attrName>
                                        </p:attrNameLst>
                                      </p:cBhvr>
                                      <p:to>
                                        <p:strVal val="hidden"/>
                                      </p:to>
                                    </p:set>
                                  </p:childTnLst>
                                </p:cTn>
                              </p:par>
                            </p:childTnLst>
                          </p:cTn>
                        </p:par>
                        <p:par>
                          <p:cTn id="50" fill="hold">
                            <p:stCondLst>
                              <p:cond delay="500"/>
                            </p:stCondLst>
                            <p:childTnLst>
                              <p:par>
                                <p:cTn id="51" presetID="2" presetClass="entr" presetSubtype="2" fill="hold"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1+#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xit" presetSubtype="0" fill="hold" nodeType="clickEffect">
                                  <p:stCondLst>
                                    <p:cond delay="0"/>
                                  </p:stCondLst>
                                  <p:childTnLst>
                                    <p:animEffect transition="out" filter="fade">
                                      <p:cBhvr>
                                        <p:cTn id="64" dur="500"/>
                                        <p:tgtEl>
                                          <p:spTgt spid="20"/>
                                        </p:tgtEl>
                                      </p:cBhvr>
                                    </p:animEffect>
                                    <p:anim calcmode="lin" valueType="num">
                                      <p:cBhvr>
                                        <p:cTn id="65" dur="500"/>
                                        <p:tgtEl>
                                          <p:spTgt spid="20"/>
                                        </p:tgtEl>
                                        <p:attrNameLst>
                                          <p:attrName>ppt_x</p:attrName>
                                        </p:attrNameLst>
                                      </p:cBhvr>
                                      <p:tavLst>
                                        <p:tav tm="0">
                                          <p:val>
                                            <p:strVal val="ppt_x"/>
                                          </p:val>
                                        </p:tav>
                                        <p:tav tm="100000">
                                          <p:val>
                                            <p:strVal val="ppt_x"/>
                                          </p:val>
                                        </p:tav>
                                      </p:tavLst>
                                    </p:anim>
                                    <p:anim calcmode="lin" valueType="num">
                                      <p:cBhvr>
                                        <p:cTn id="66" dur="500"/>
                                        <p:tgtEl>
                                          <p:spTgt spid="20"/>
                                        </p:tgtEl>
                                        <p:attrNameLst>
                                          <p:attrName>ppt_y</p:attrName>
                                        </p:attrNameLst>
                                      </p:cBhvr>
                                      <p:tavLst>
                                        <p:tav tm="0">
                                          <p:val>
                                            <p:strVal val="ppt_y"/>
                                          </p:val>
                                        </p:tav>
                                        <p:tav tm="100000">
                                          <p:val>
                                            <p:strVal val="ppt_y+.1"/>
                                          </p:val>
                                        </p:tav>
                                      </p:tavLst>
                                    </p:anim>
                                    <p:set>
                                      <p:cBhvr>
                                        <p:cTn id="67" dur="1" fill="hold">
                                          <p:stCondLst>
                                            <p:cond delay="499"/>
                                          </p:stCondLst>
                                        </p:cTn>
                                        <p:tgtEl>
                                          <p:spTgt spid="20"/>
                                        </p:tgtEl>
                                        <p:attrNameLst>
                                          <p:attrName>style.visibility</p:attrName>
                                        </p:attrNameLst>
                                      </p:cBhvr>
                                      <p:to>
                                        <p:strVal val="hidden"/>
                                      </p:to>
                                    </p:set>
                                  </p:childTnLst>
                                </p:cTn>
                              </p:par>
                              <p:par>
                                <p:cTn id="68" presetID="42" presetClass="exit" presetSubtype="0" fill="hold" nodeType="withEffect">
                                  <p:stCondLst>
                                    <p:cond delay="0"/>
                                  </p:stCondLst>
                                  <p:childTnLst>
                                    <p:animEffect transition="out" filter="fade">
                                      <p:cBhvr>
                                        <p:cTn id="69" dur="500"/>
                                        <p:tgtEl>
                                          <p:spTgt spid="26"/>
                                        </p:tgtEl>
                                      </p:cBhvr>
                                    </p:animEffect>
                                    <p:anim calcmode="lin" valueType="num">
                                      <p:cBhvr>
                                        <p:cTn id="70" dur="500"/>
                                        <p:tgtEl>
                                          <p:spTgt spid="26"/>
                                        </p:tgtEl>
                                        <p:attrNameLst>
                                          <p:attrName>ppt_x</p:attrName>
                                        </p:attrNameLst>
                                      </p:cBhvr>
                                      <p:tavLst>
                                        <p:tav tm="0">
                                          <p:val>
                                            <p:strVal val="ppt_x"/>
                                          </p:val>
                                        </p:tav>
                                        <p:tav tm="100000">
                                          <p:val>
                                            <p:strVal val="ppt_x"/>
                                          </p:val>
                                        </p:tav>
                                      </p:tavLst>
                                    </p:anim>
                                    <p:anim calcmode="lin" valueType="num">
                                      <p:cBhvr>
                                        <p:cTn id="71" dur="500"/>
                                        <p:tgtEl>
                                          <p:spTgt spid="26"/>
                                        </p:tgtEl>
                                        <p:attrNameLst>
                                          <p:attrName>ppt_y</p:attrName>
                                        </p:attrNameLst>
                                      </p:cBhvr>
                                      <p:tavLst>
                                        <p:tav tm="0">
                                          <p:val>
                                            <p:strVal val="ppt_y"/>
                                          </p:val>
                                        </p:tav>
                                        <p:tav tm="100000">
                                          <p:val>
                                            <p:strVal val="ppt_y+.1"/>
                                          </p:val>
                                        </p:tav>
                                      </p:tavLst>
                                    </p:anim>
                                    <p:set>
                                      <p:cBhvr>
                                        <p:cTn id="72"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20DA-C683-EE44-884D-E20072BF48C8}"/>
              </a:ext>
            </a:extLst>
          </p:cNvPr>
          <p:cNvSpPr>
            <a:spLocks noGrp="1"/>
          </p:cNvSpPr>
          <p:nvPr>
            <p:ph type="title"/>
          </p:nvPr>
        </p:nvSpPr>
        <p:spPr/>
        <p:txBody>
          <a:bodyPr/>
          <a:lstStyle/>
          <a:p>
            <a:r>
              <a:rPr lang="en-US" dirty="0"/>
              <a:t>Checksums</a:t>
            </a:r>
          </a:p>
        </p:txBody>
      </p:sp>
      <p:sp>
        <p:nvSpPr>
          <p:cNvPr id="3" name="Content Placeholder 2">
            <a:extLst>
              <a:ext uri="{FF2B5EF4-FFF2-40B4-BE49-F238E27FC236}">
                <a16:creationId xmlns:a16="http://schemas.microsoft.com/office/drawing/2014/main" id="{FFC4FB2D-4839-414E-8793-70FA39A7B8A8}"/>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F4704CDE-3836-5F4D-86C6-068AF54E558B}"/>
              </a:ext>
            </a:extLst>
          </p:cNvPr>
          <p:cNvSpPr txBox="1">
            <a:spLocks/>
          </p:cNvSpPr>
          <p:nvPr/>
        </p:nvSpPr>
        <p:spPr>
          <a:xfrm>
            <a:off x="1285460" y="1699591"/>
            <a:ext cx="88392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Idea:</a:t>
            </a:r>
          </a:p>
          <a:p>
            <a:pPr lvl="1"/>
            <a:r>
              <a:rPr lang="en-US" dirty="0"/>
              <a:t>Add up the bytes in the data</a:t>
            </a:r>
          </a:p>
          <a:p>
            <a:pPr lvl="1"/>
            <a:r>
              <a:rPr lang="en-US" dirty="0"/>
              <a:t>Include the sum in the frame</a:t>
            </a:r>
          </a:p>
          <a:p>
            <a:pPr lvl="1"/>
            <a:endParaRPr lang="en-US" dirty="0"/>
          </a:p>
          <a:p>
            <a:pPr lvl="1"/>
            <a:endParaRPr lang="en-US" dirty="0"/>
          </a:p>
          <a:p>
            <a:r>
              <a:rPr lang="en-US" dirty="0"/>
              <a:t>Use ones-complement arithmetic</a:t>
            </a:r>
          </a:p>
          <a:p>
            <a:r>
              <a:rPr lang="en-US" dirty="0"/>
              <a:t>Lower overhead than parity: 16 bits per frame</a:t>
            </a:r>
          </a:p>
          <a:p>
            <a:r>
              <a:rPr lang="en-US" dirty="0"/>
              <a:t>But, not resilient to errors</a:t>
            </a:r>
          </a:p>
          <a:p>
            <a:r>
              <a:rPr lang="en-US" dirty="0"/>
              <a:t>Used in UDP, TCP, and IP</a:t>
            </a:r>
          </a:p>
        </p:txBody>
      </p:sp>
      <p:sp>
        <p:nvSpPr>
          <p:cNvPr id="5" name="TextBox 4">
            <a:extLst>
              <a:ext uri="{FF2B5EF4-FFF2-40B4-BE49-F238E27FC236}">
                <a16:creationId xmlns:a16="http://schemas.microsoft.com/office/drawing/2014/main" id="{802611CA-98C3-F448-B0BE-6BBDD6455D8D}"/>
              </a:ext>
            </a:extLst>
          </p:cNvPr>
          <p:cNvSpPr txBox="1"/>
          <p:nvPr/>
        </p:nvSpPr>
        <p:spPr>
          <a:xfrm>
            <a:off x="2724160" y="3070885"/>
            <a:ext cx="4798325" cy="523220"/>
          </a:xfrm>
          <a:prstGeom prst="rect">
            <a:avLst/>
          </a:prstGeom>
          <a:solidFill>
            <a:schemeClr val="accent1"/>
          </a:solidFill>
          <a:ln w="38100">
            <a:solidFill>
              <a:schemeClr val="accent1">
                <a:lumMod val="50000"/>
              </a:schemeClr>
            </a:solidFill>
          </a:ln>
        </p:spPr>
        <p:txBody>
          <a:bodyPr wrap="square" rtlCol="0">
            <a:spAutoFit/>
          </a:bodyPr>
          <a:lstStyle/>
          <a:p>
            <a:pPr algn="ctr"/>
            <a:r>
              <a:rPr lang="en-US" sz="2800" dirty="0">
                <a:solidFill>
                  <a:schemeClr val="bg1"/>
                </a:solidFill>
              </a:rPr>
              <a:t>Data</a:t>
            </a:r>
          </a:p>
        </p:txBody>
      </p:sp>
      <p:sp>
        <p:nvSpPr>
          <p:cNvPr id="6" name="TextBox 5">
            <a:extLst>
              <a:ext uri="{FF2B5EF4-FFF2-40B4-BE49-F238E27FC236}">
                <a16:creationId xmlns:a16="http://schemas.microsoft.com/office/drawing/2014/main" id="{B738672D-B424-2D42-B102-2F404B65DC8B}"/>
              </a:ext>
            </a:extLst>
          </p:cNvPr>
          <p:cNvSpPr txBox="1"/>
          <p:nvPr/>
        </p:nvSpPr>
        <p:spPr>
          <a:xfrm>
            <a:off x="1386679" y="3070885"/>
            <a:ext cx="1337481" cy="52322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800" dirty="0">
                <a:solidFill>
                  <a:schemeClr val="bg1"/>
                </a:solidFill>
              </a:rPr>
              <a:t>START</a:t>
            </a:r>
          </a:p>
        </p:txBody>
      </p:sp>
      <p:sp>
        <p:nvSpPr>
          <p:cNvPr id="7" name="TextBox 6">
            <a:extLst>
              <a:ext uri="{FF2B5EF4-FFF2-40B4-BE49-F238E27FC236}">
                <a16:creationId xmlns:a16="http://schemas.microsoft.com/office/drawing/2014/main" id="{9C60473D-3FC5-1848-B7C5-C63D4CA74933}"/>
              </a:ext>
            </a:extLst>
          </p:cNvPr>
          <p:cNvSpPr txBox="1"/>
          <p:nvPr/>
        </p:nvSpPr>
        <p:spPr>
          <a:xfrm>
            <a:off x="9101078" y="3073188"/>
            <a:ext cx="961031" cy="52322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800" dirty="0">
                <a:solidFill>
                  <a:schemeClr val="bg1"/>
                </a:solidFill>
              </a:rPr>
              <a:t>END</a:t>
            </a:r>
          </a:p>
        </p:txBody>
      </p:sp>
      <p:sp>
        <p:nvSpPr>
          <p:cNvPr id="8" name="TextBox 7">
            <a:extLst>
              <a:ext uri="{FF2B5EF4-FFF2-40B4-BE49-F238E27FC236}">
                <a16:creationId xmlns:a16="http://schemas.microsoft.com/office/drawing/2014/main" id="{FDA0031D-17BA-D847-8185-77002CE02BC6}"/>
              </a:ext>
            </a:extLst>
          </p:cNvPr>
          <p:cNvSpPr txBox="1"/>
          <p:nvPr/>
        </p:nvSpPr>
        <p:spPr>
          <a:xfrm>
            <a:off x="7114760" y="3070885"/>
            <a:ext cx="1986319" cy="523220"/>
          </a:xfrm>
          <a:prstGeom prst="rect">
            <a:avLst/>
          </a:prstGeom>
          <a:solidFill>
            <a:schemeClr val="accent3"/>
          </a:solidFill>
          <a:ln w="38100">
            <a:solidFill>
              <a:schemeClr val="accent3">
                <a:lumMod val="50000"/>
              </a:schemeClr>
            </a:solidFill>
          </a:ln>
        </p:spPr>
        <p:txBody>
          <a:bodyPr wrap="square" rtlCol="0">
            <a:spAutoFit/>
          </a:bodyPr>
          <a:lstStyle/>
          <a:p>
            <a:pPr algn="ctr"/>
            <a:r>
              <a:rPr lang="en-US" sz="2800" dirty="0">
                <a:solidFill>
                  <a:schemeClr val="bg1"/>
                </a:solidFill>
              </a:rPr>
              <a:t>Checksum</a:t>
            </a:r>
          </a:p>
        </p:txBody>
      </p:sp>
      <p:sp>
        <p:nvSpPr>
          <p:cNvPr id="9" name="TextBox 8">
            <a:extLst>
              <a:ext uri="{FF2B5EF4-FFF2-40B4-BE49-F238E27FC236}">
                <a16:creationId xmlns:a16="http://schemas.microsoft.com/office/drawing/2014/main" id="{93AF53A3-918D-7644-B9AF-35CC1EC65783}"/>
              </a:ext>
            </a:extLst>
          </p:cNvPr>
          <p:cNvSpPr txBox="1"/>
          <p:nvPr/>
        </p:nvSpPr>
        <p:spPr>
          <a:xfrm>
            <a:off x="3060128" y="5707187"/>
            <a:ext cx="1403765" cy="461665"/>
          </a:xfrm>
          <a:prstGeom prst="rect">
            <a:avLst/>
          </a:prstGeom>
          <a:noFill/>
        </p:spPr>
        <p:txBody>
          <a:bodyPr wrap="square" rtlCol="0">
            <a:spAutoFit/>
          </a:bodyPr>
          <a:lstStyle/>
          <a:p>
            <a:r>
              <a:rPr lang="en-US" sz="2400" dirty="0"/>
              <a:t>0101001</a:t>
            </a:r>
          </a:p>
        </p:txBody>
      </p:sp>
      <p:sp>
        <p:nvSpPr>
          <p:cNvPr id="10" name="TextBox 9">
            <a:extLst>
              <a:ext uri="{FF2B5EF4-FFF2-40B4-BE49-F238E27FC236}">
                <a16:creationId xmlns:a16="http://schemas.microsoft.com/office/drawing/2014/main" id="{FE136118-AA5C-804E-850B-69653FB5BB9F}"/>
              </a:ext>
            </a:extLst>
          </p:cNvPr>
          <p:cNvSpPr txBox="1"/>
          <p:nvPr/>
        </p:nvSpPr>
        <p:spPr>
          <a:xfrm>
            <a:off x="4754451" y="5707187"/>
            <a:ext cx="3557330" cy="461665"/>
          </a:xfrm>
          <a:prstGeom prst="rect">
            <a:avLst/>
          </a:prstGeom>
          <a:noFill/>
        </p:spPr>
        <p:txBody>
          <a:bodyPr wrap="square" rtlCol="0">
            <a:spAutoFit/>
          </a:bodyPr>
          <a:lstStyle/>
          <a:p>
            <a:r>
              <a:rPr lang="en-US" sz="2400" dirty="0"/>
              <a:t>1101001= 10010010</a:t>
            </a:r>
          </a:p>
        </p:txBody>
      </p:sp>
      <p:sp>
        <p:nvSpPr>
          <p:cNvPr id="11" name="TextBox 10">
            <a:extLst>
              <a:ext uri="{FF2B5EF4-FFF2-40B4-BE49-F238E27FC236}">
                <a16:creationId xmlns:a16="http://schemas.microsoft.com/office/drawing/2014/main" id="{E0EF8ACE-1C68-414A-8667-BFD6D652127E}"/>
              </a:ext>
            </a:extLst>
          </p:cNvPr>
          <p:cNvSpPr txBox="1"/>
          <p:nvPr/>
        </p:nvSpPr>
        <p:spPr>
          <a:xfrm>
            <a:off x="4341061" y="5707187"/>
            <a:ext cx="388773" cy="461665"/>
          </a:xfrm>
          <a:prstGeom prst="rect">
            <a:avLst/>
          </a:prstGeom>
          <a:noFill/>
        </p:spPr>
        <p:txBody>
          <a:bodyPr wrap="square" rtlCol="0">
            <a:spAutoFit/>
          </a:bodyPr>
          <a:lstStyle/>
          <a:p>
            <a:r>
              <a:rPr lang="en-US" sz="2400" dirty="0"/>
              <a:t>+</a:t>
            </a:r>
          </a:p>
        </p:txBody>
      </p:sp>
      <p:sp>
        <p:nvSpPr>
          <p:cNvPr id="12" name="TextBox 11">
            <a:extLst>
              <a:ext uri="{FF2B5EF4-FFF2-40B4-BE49-F238E27FC236}">
                <a16:creationId xmlns:a16="http://schemas.microsoft.com/office/drawing/2014/main" id="{259126BF-F206-DF4A-A490-90088DFDD5E9}"/>
              </a:ext>
            </a:extLst>
          </p:cNvPr>
          <p:cNvSpPr txBox="1"/>
          <p:nvPr/>
        </p:nvSpPr>
        <p:spPr>
          <a:xfrm>
            <a:off x="4670288" y="5703311"/>
            <a:ext cx="354584" cy="461665"/>
          </a:xfrm>
          <a:prstGeom prst="rect">
            <a:avLst/>
          </a:prstGeom>
          <a:solidFill>
            <a:schemeClr val="accent2"/>
          </a:solidFill>
        </p:spPr>
        <p:txBody>
          <a:bodyPr wrap="none" rtlCol="0">
            <a:spAutoFit/>
          </a:bodyPr>
          <a:lstStyle/>
          <a:p>
            <a:r>
              <a:rPr lang="en-US" sz="2400" dirty="0">
                <a:solidFill>
                  <a:schemeClr val="bg1"/>
                </a:solidFill>
              </a:rPr>
              <a:t>0</a:t>
            </a:r>
          </a:p>
        </p:txBody>
      </p:sp>
      <p:sp>
        <p:nvSpPr>
          <p:cNvPr id="13" name="TextBox 12">
            <a:extLst>
              <a:ext uri="{FF2B5EF4-FFF2-40B4-BE49-F238E27FC236}">
                <a16:creationId xmlns:a16="http://schemas.microsoft.com/office/drawing/2014/main" id="{98168FB1-DAC9-3245-B3D8-B39F52FBDE59}"/>
              </a:ext>
            </a:extLst>
          </p:cNvPr>
          <p:cNvSpPr txBox="1"/>
          <p:nvPr/>
        </p:nvSpPr>
        <p:spPr>
          <a:xfrm>
            <a:off x="2978372" y="5703312"/>
            <a:ext cx="354584" cy="461665"/>
          </a:xfrm>
          <a:prstGeom prst="rect">
            <a:avLst/>
          </a:prstGeom>
          <a:solidFill>
            <a:schemeClr val="accent2"/>
          </a:solidFill>
        </p:spPr>
        <p:txBody>
          <a:bodyPr wrap="none" rtlCol="0">
            <a:spAutoFit/>
          </a:bodyPr>
          <a:lstStyle/>
          <a:p>
            <a:r>
              <a:rPr lang="en-US" sz="2400" dirty="0">
                <a:solidFill>
                  <a:schemeClr val="bg1"/>
                </a:solidFill>
              </a:rPr>
              <a:t>1</a:t>
            </a:r>
          </a:p>
        </p:txBody>
      </p:sp>
      <p:pic>
        <p:nvPicPr>
          <p:cNvPr id="15" name="Picture 14"/>
          <p:cNvPicPr>
            <a:picLocks noChangeAspect="1"/>
          </p:cNvPicPr>
          <p:nvPr/>
        </p:nvPicPr>
        <p:blipFill>
          <a:blip r:embed="rId3"/>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350609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y+.1"/>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anim calcmode="lin" valueType="num">
                                      <p:cBhvr>
                                        <p:cTn id="31" dur="500" fill="hold"/>
                                        <p:tgtEl>
                                          <p:spTgt spid="12"/>
                                        </p:tgtEl>
                                        <p:attrNameLst>
                                          <p:attrName>ppt_x</p:attrName>
                                        </p:attrNameLst>
                                      </p:cBhvr>
                                      <p:tavLst>
                                        <p:tav tm="0">
                                          <p:val>
                                            <p:strVal val="#ppt_x"/>
                                          </p:val>
                                        </p:tav>
                                        <p:tav tm="100000">
                                          <p:val>
                                            <p:strVal val="#ppt_x"/>
                                          </p:val>
                                        </p:tav>
                                      </p:tavLst>
                                    </p:anim>
                                    <p:anim calcmode="lin" valueType="num">
                                      <p:cBhvr>
                                        <p:cTn id="32"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2E1F-ED16-DD4E-95CC-65392E8B8C8C}"/>
              </a:ext>
            </a:extLst>
          </p:cNvPr>
          <p:cNvSpPr>
            <a:spLocks noGrp="1"/>
          </p:cNvSpPr>
          <p:nvPr>
            <p:ph type="title"/>
          </p:nvPr>
        </p:nvSpPr>
        <p:spPr/>
        <p:txBody>
          <a:bodyPr/>
          <a:lstStyle/>
          <a:p>
            <a:r>
              <a:rPr lang="en-US" dirty="0"/>
              <a:t>Cyclic Redundancy Check (CRC)</a:t>
            </a:r>
          </a:p>
        </p:txBody>
      </p:sp>
      <p:sp>
        <p:nvSpPr>
          <p:cNvPr id="3" name="Content Placeholder 2">
            <a:extLst>
              <a:ext uri="{FF2B5EF4-FFF2-40B4-BE49-F238E27FC236}">
                <a16:creationId xmlns:a16="http://schemas.microsoft.com/office/drawing/2014/main" id="{A0D9AE46-B253-0142-8A87-050B5CA37328}"/>
              </a:ext>
            </a:extLst>
          </p:cNvPr>
          <p:cNvSpPr>
            <a:spLocks noGrp="1"/>
          </p:cNvSpPr>
          <p:nvPr>
            <p:ph idx="1"/>
          </p:nvPr>
        </p:nvSpPr>
        <p:spPr/>
        <p:txBody>
          <a:bodyPr>
            <a:normAutofit/>
          </a:bodyPr>
          <a:lstStyle/>
          <a:p>
            <a:r>
              <a:rPr lang="en-US" dirty="0"/>
              <a:t>Uses field theory to compute a semi-unique value for a given message</a:t>
            </a:r>
          </a:p>
          <a:p>
            <a:endParaRPr lang="en-US" dirty="0"/>
          </a:p>
          <a:p>
            <a:r>
              <a:rPr lang="en-US" dirty="0"/>
              <a:t>Much better performance than previous approaches</a:t>
            </a:r>
          </a:p>
          <a:p>
            <a:pPr lvl="1"/>
            <a:r>
              <a:rPr lang="en-US" dirty="0"/>
              <a:t>Fixed size overhead per frame (usually 32-bits)</a:t>
            </a:r>
          </a:p>
          <a:p>
            <a:pPr lvl="1"/>
            <a:r>
              <a:rPr lang="en-US" dirty="0"/>
              <a:t>Quick to implement in hardware</a:t>
            </a:r>
          </a:p>
          <a:p>
            <a:pPr lvl="1"/>
            <a:r>
              <a:rPr lang="en-US" dirty="0"/>
              <a:t>Only 1 in 2^32 chance of missing an error with 32-bit CRC</a:t>
            </a:r>
          </a:p>
          <a:p>
            <a:endParaRPr lang="en-US" dirty="0"/>
          </a:p>
          <a:p>
            <a:r>
              <a:rPr lang="en-US" dirty="0"/>
              <a:t>Details are going to be in the book/Wikipedia</a:t>
            </a:r>
          </a:p>
          <a:p>
            <a:pPr lvl="1"/>
            <a:r>
              <a:rPr lang="en-US" dirty="0"/>
              <a:t>Seriously, just google it and you should be fine </a:t>
            </a:r>
            <a:r>
              <a:rPr lang="en-US" dirty="0">
                <a:sym typeface="Wingdings" pitchFamily="2" charset="2"/>
              </a:rPr>
              <a:t></a:t>
            </a:r>
            <a:endParaRPr lang="en-US" dirty="0"/>
          </a:p>
        </p:txBody>
      </p:sp>
      <p:pic>
        <p:nvPicPr>
          <p:cNvPr id="4" name="Picture 3"/>
          <p:cNvPicPr>
            <a:picLocks noChangeAspect="1"/>
          </p:cNvPicPr>
          <p:nvPr/>
        </p:nvPicPr>
        <p:blipFill>
          <a:blip r:embed="rId3"/>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43247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841F-DEC1-9545-9A99-9EAB3BD4E3D4}"/>
              </a:ext>
            </a:extLst>
          </p:cNvPr>
          <p:cNvSpPr>
            <a:spLocks noGrp="1"/>
          </p:cNvSpPr>
          <p:nvPr>
            <p:ph type="title"/>
          </p:nvPr>
        </p:nvSpPr>
        <p:spPr/>
        <p:txBody>
          <a:bodyPr/>
          <a:lstStyle/>
          <a:p>
            <a:r>
              <a:rPr lang="en-US" dirty="0"/>
              <a:t>Strategies for Media Access</a:t>
            </a:r>
          </a:p>
        </p:txBody>
      </p:sp>
      <p:sp>
        <p:nvSpPr>
          <p:cNvPr id="3" name="Content Placeholder 2">
            <a:extLst>
              <a:ext uri="{FF2B5EF4-FFF2-40B4-BE49-F238E27FC236}">
                <a16:creationId xmlns:a16="http://schemas.microsoft.com/office/drawing/2014/main" id="{E7B4F033-212B-EB4A-9659-E42BBD7453DA}"/>
              </a:ext>
            </a:extLst>
          </p:cNvPr>
          <p:cNvSpPr>
            <a:spLocks noGrp="1"/>
          </p:cNvSpPr>
          <p:nvPr>
            <p:ph idx="1"/>
          </p:nvPr>
        </p:nvSpPr>
        <p:spPr/>
        <p:txBody>
          <a:bodyPr>
            <a:normAutofit lnSpcReduction="10000"/>
          </a:bodyPr>
          <a:lstStyle/>
          <a:p>
            <a:r>
              <a:rPr lang="en-US" dirty="0"/>
              <a:t>Channel partitioning</a:t>
            </a:r>
          </a:p>
          <a:p>
            <a:pPr lvl="1"/>
            <a:r>
              <a:rPr lang="en-US" dirty="0"/>
              <a:t>Divide the resource into small pieces</a:t>
            </a:r>
          </a:p>
          <a:p>
            <a:pPr lvl="1"/>
            <a:r>
              <a:rPr lang="en-US" dirty="0"/>
              <a:t>Allocate each piece to one host</a:t>
            </a:r>
          </a:p>
          <a:p>
            <a:pPr lvl="1"/>
            <a:r>
              <a:rPr lang="en-US" dirty="0"/>
              <a:t>Example: Time Division Multi-Access (TDMA) cellular</a:t>
            </a:r>
          </a:p>
          <a:p>
            <a:pPr lvl="1"/>
            <a:r>
              <a:rPr lang="en-US" dirty="0"/>
              <a:t>Example: Frequency Division Multi-Access (FDMA) cellular</a:t>
            </a:r>
          </a:p>
          <a:p>
            <a:r>
              <a:rPr lang="en-US" dirty="0"/>
              <a:t>Taking turns</a:t>
            </a:r>
          </a:p>
          <a:p>
            <a:pPr lvl="1"/>
            <a:r>
              <a:rPr lang="en-US" dirty="0"/>
              <a:t>Tightly coordinate shared access to avoid collisions</a:t>
            </a:r>
          </a:p>
          <a:p>
            <a:pPr lvl="1"/>
            <a:r>
              <a:rPr lang="en-US" dirty="0"/>
              <a:t>Example: Token ring networks</a:t>
            </a:r>
          </a:p>
          <a:p>
            <a:r>
              <a:rPr lang="en-US" dirty="0"/>
              <a:t>Contention</a:t>
            </a:r>
          </a:p>
          <a:p>
            <a:pPr lvl="1"/>
            <a:r>
              <a:rPr lang="en-US" dirty="0"/>
              <a:t>Allow collisions, but use strategies to recover</a:t>
            </a:r>
          </a:p>
          <a:p>
            <a:pPr lvl="1"/>
            <a:r>
              <a:rPr lang="en-US" dirty="0"/>
              <a:t>Examples: Ethernet, </a:t>
            </a:r>
            <a:r>
              <a:rPr lang="en-US" dirty="0" err="1"/>
              <a:t>WiFi</a:t>
            </a:r>
            <a:endParaRPr lang="en-US" dirty="0"/>
          </a:p>
          <a:p>
            <a:endParaRPr lang="en-US" dirty="0"/>
          </a:p>
        </p:txBody>
      </p:sp>
      <p:pic>
        <p:nvPicPr>
          <p:cNvPr id="4" name="Picture 3"/>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1327200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D7AD-C428-AF45-AE7F-3D5EDA48584B}"/>
              </a:ext>
            </a:extLst>
          </p:cNvPr>
          <p:cNvSpPr>
            <a:spLocks noGrp="1"/>
          </p:cNvSpPr>
          <p:nvPr>
            <p:ph type="title"/>
          </p:nvPr>
        </p:nvSpPr>
        <p:spPr/>
        <p:txBody>
          <a:bodyPr/>
          <a:lstStyle/>
          <a:p>
            <a:r>
              <a:rPr lang="en-US" dirty="0"/>
              <a:t>Contention Protocol Evolution</a:t>
            </a:r>
          </a:p>
        </p:txBody>
      </p:sp>
      <p:sp>
        <p:nvSpPr>
          <p:cNvPr id="3" name="Content Placeholder 2">
            <a:extLst>
              <a:ext uri="{FF2B5EF4-FFF2-40B4-BE49-F238E27FC236}">
                <a16:creationId xmlns:a16="http://schemas.microsoft.com/office/drawing/2014/main" id="{6F5CF36C-7D36-824B-9689-733D0AA2EA7C}"/>
              </a:ext>
            </a:extLst>
          </p:cNvPr>
          <p:cNvSpPr>
            <a:spLocks noGrp="1"/>
          </p:cNvSpPr>
          <p:nvPr>
            <p:ph idx="1"/>
          </p:nvPr>
        </p:nvSpPr>
        <p:spPr/>
        <p:txBody>
          <a:bodyPr>
            <a:normAutofit/>
          </a:bodyPr>
          <a:lstStyle/>
          <a:p>
            <a:r>
              <a:rPr lang="en-US" dirty="0"/>
              <a:t>ALOHA</a:t>
            </a:r>
          </a:p>
          <a:p>
            <a:pPr lvl="1"/>
            <a:r>
              <a:rPr lang="en-US" dirty="0"/>
              <a:t>Developed in the 70s for packet radio networks</a:t>
            </a:r>
          </a:p>
          <a:p>
            <a:r>
              <a:rPr lang="en-US" dirty="0"/>
              <a:t>Slotted ALOHA</a:t>
            </a:r>
          </a:p>
          <a:p>
            <a:pPr lvl="1"/>
            <a:r>
              <a:rPr lang="en-US" dirty="0"/>
              <a:t>Start transmissions only at fixed time slots</a:t>
            </a:r>
          </a:p>
          <a:p>
            <a:pPr lvl="1"/>
            <a:r>
              <a:rPr lang="en-US" dirty="0"/>
              <a:t>Significantly fewer collisions than ALOHA</a:t>
            </a:r>
          </a:p>
          <a:p>
            <a:r>
              <a:rPr lang="en-US" dirty="0"/>
              <a:t>Carrier Sense Multiple Access (CSMA)</a:t>
            </a:r>
          </a:p>
          <a:p>
            <a:pPr lvl="1"/>
            <a:r>
              <a:rPr lang="en-US" dirty="0"/>
              <a:t>Start transmission only if the channel is idle</a:t>
            </a:r>
          </a:p>
          <a:p>
            <a:r>
              <a:rPr lang="en-US" dirty="0"/>
              <a:t>CSMA / Collision Detection (CSMA/CD)</a:t>
            </a:r>
          </a:p>
          <a:p>
            <a:pPr lvl="1"/>
            <a:r>
              <a:rPr lang="en-US" dirty="0"/>
              <a:t>Stop ongoing transmission if collision is detected</a:t>
            </a:r>
          </a:p>
        </p:txBody>
      </p:sp>
      <p:pic>
        <p:nvPicPr>
          <p:cNvPr id="4" name="Picture 3"/>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1596127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8FA0-2506-0E47-9E20-454914D92F7C}"/>
              </a:ext>
            </a:extLst>
          </p:cNvPr>
          <p:cNvSpPr>
            <a:spLocks noGrp="1"/>
          </p:cNvSpPr>
          <p:nvPr>
            <p:ph type="title"/>
          </p:nvPr>
        </p:nvSpPr>
        <p:spPr/>
        <p:txBody>
          <a:bodyPr/>
          <a:lstStyle/>
          <a:p>
            <a:r>
              <a:rPr lang="en-US" dirty="0"/>
              <a:t>ALOHA</a:t>
            </a:r>
          </a:p>
        </p:txBody>
      </p:sp>
      <p:sp>
        <p:nvSpPr>
          <p:cNvPr id="3" name="Content Placeholder 2">
            <a:extLst>
              <a:ext uri="{FF2B5EF4-FFF2-40B4-BE49-F238E27FC236}">
                <a16:creationId xmlns:a16="http://schemas.microsoft.com/office/drawing/2014/main" id="{0E4051B3-69A6-5A49-A867-664A36B866B2}"/>
              </a:ext>
            </a:extLst>
          </p:cNvPr>
          <p:cNvSpPr>
            <a:spLocks noGrp="1"/>
          </p:cNvSpPr>
          <p:nvPr>
            <p:ph idx="1"/>
          </p:nvPr>
        </p:nvSpPr>
        <p:spPr/>
        <p:txBody>
          <a:bodyPr/>
          <a:lstStyle/>
          <a:p>
            <a:r>
              <a:rPr lang="en-US" dirty="0"/>
              <a:t>Topology: radio broadcast with multiple stations</a:t>
            </a:r>
          </a:p>
          <a:p>
            <a:r>
              <a:rPr lang="en-US" dirty="0"/>
              <a:t>Protocol:</a:t>
            </a:r>
          </a:p>
          <a:p>
            <a:pPr lvl="1"/>
            <a:r>
              <a:rPr lang="en-US" dirty="0"/>
              <a:t>Stations transmit data immediately</a:t>
            </a:r>
          </a:p>
          <a:p>
            <a:pPr lvl="1"/>
            <a:r>
              <a:rPr lang="en-US" dirty="0"/>
              <a:t>Receivers ACK all packets</a:t>
            </a:r>
          </a:p>
          <a:p>
            <a:pPr lvl="1"/>
            <a:r>
              <a:rPr lang="en-US" dirty="0"/>
              <a:t>No ACK = collision, wait a random time, then retransmit</a:t>
            </a:r>
          </a:p>
        </p:txBody>
      </p:sp>
      <p:sp>
        <p:nvSpPr>
          <p:cNvPr id="4" name="Oval 3">
            <a:extLst>
              <a:ext uri="{FF2B5EF4-FFF2-40B4-BE49-F238E27FC236}">
                <a16:creationId xmlns:a16="http://schemas.microsoft.com/office/drawing/2014/main" id="{EB6FCB1A-4081-4E4D-B27B-5EB900CDFEEC}"/>
              </a:ext>
            </a:extLst>
          </p:cNvPr>
          <p:cNvSpPr/>
          <p:nvPr/>
        </p:nvSpPr>
        <p:spPr>
          <a:xfrm>
            <a:off x="1273583" y="2376008"/>
            <a:ext cx="5578597" cy="5578597"/>
          </a:xfrm>
          <a:prstGeom prst="ellipse">
            <a:avLst/>
          </a:prstGeom>
          <a:solidFill>
            <a:schemeClr val="accent1">
              <a:alpha val="2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A69464B-CC99-CD44-848E-DB8ADB0C45B5}"/>
              </a:ext>
            </a:extLst>
          </p:cNvPr>
          <p:cNvSpPr/>
          <p:nvPr/>
        </p:nvSpPr>
        <p:spPr>
          <a:xfrm>
            <a:off x="3254782" y="2376008"/>
            <a:ext cx="5578597" cy="5578597"/>
          </a:xfrm>
          <a:prstGeom prst="ellipse">
            <a:avLst/>
          </a:prstGeom>
          <a:solidFill>
            <a:schemeClr val="accent3">
              <a:alpha val="2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B52E127-9E18-FC4A-914C-7A9450660019}"/>
              </a:ext>
            </a:extLst>
          </p:cNvPr>
          <p:cNvSpPr/>
          <p:nvPr/>
        </p:nvSpPr>
        <p:spPr>
          <a:xfrm>
            <a:off x="5235982" y="2376008"/>
            <a:ext cx="5578597" cy="5578597"/>
          </a:xfrm>
          <a:prstGeom prst="ellipse">
            <a:avLst/>
          </a:prstGeom>
          <a:solidFill>
            <a:schemeClr val="accent4">
              <a:alpha val="25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018FAE2-9AAE-FF40-8339-FDEDB6392504}"/>
              </a:ext>
            </a:extLst>
          </p:cNvPr>
          <p:cNvGrpSpPr/>
          <p:nvPr/>
        </p:nvGrpSpPr>
        <p:grpSpPr>
          <a:xfrm>
            <a:off x="3877575" y="5161820"/>
            <a:ext cx="370614" cy="1562670"/>
            <a:chOff x="2107517" y="5261211"/>
            <a:chExt cx="370614" cy="1562670"/>
          </a:xfrm>
        </p:grpSpPr>
        <p:cxnSp>
          <p:nvCxnSpPr>
            <p:cNvPr id="8" name="Straight Connector 7">
              <a:extLst>
                <a:ext uri="{FF2B5EF4-FFF2-40B4-BE49-F238E27FC236}">
                  <a16:creationId xmlns:a16="http://schemas.microsoft.com/office/drawing/2014/main" id="{B7E37831-2F14-4D42-BC24-DCE33A9647F3}"/>
                </a:ext>
              </a:extLst>
            </p:cNvPr>
            <p:cNvCxnSpPr/>
            <p:nvPr/>
          </p:nvCxnSpPr>
          <p:spPr>
            <a:xfrm>
              <a:off x="22928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EB6E82-3A92-ED4D-99C5-8609DC9B1911}"/>
                </a:ext>
              </a:extLst>
            </p:cNvPr>
            <p:cNvSpPr txBox="1"/>
            <p:nvPr/>
          </p:nvSpPr>
          <p:spPr>
            <a:xfrm>
              <a:off x="2107517" y="6362216"/>
              <a:ext cx="370614" cy="461665"/>
            </a:xfrm>
            <a:prstGeom prst="rect">
              <a:avLst/>
            </a:prstGeom>
            <a:noFill/>
          </p:spPr>
          <p:txBody>
            <a:bodyPr wrap="none" rtlCol="0">
              <a:spAutoFit/>
            </a:bodyPr>
            <a:lstStyle/>
            <a:p>
              <a:pPr algn="ctr"/>
              <a:r>
                <a:rPr lang="en-US" sz="2400" dirty="0"/>
                <a:t>A</a:t>
              </a:r>
            </a:p>
          </p:txBody>
        </p:sp>
      </p:grpSp>
      <p:grpSp>
        <p:nvGrpSpPr>
          <p:cNvPr id="10" name="Group 9">
            <a:extLst>
              <a:ext uri="{FF2B5EF4-FFF2-40B4-BE49-F238E27FC236}">
                <a16:creationId xmlns:a16="http://schemas.microsoft.com/office/drawing/2014/main" id="{4D7DA812-28E1-B549-BC60-33F056E6A2AD}"/>
              </a:ext>
            </a:extLst>
          </p:cNvPr>
          <p:cNvGrpSpPr/>
          <p:nvPr/>
        </p:nvGrpSpPr>
        <p:grpSpPr>
          <a:xfrm>
            <a:off x="5874803" y="5161820"/>
            <a:ext cx="338554" cy="1562670"/>
            <a:chOff x="4186633" y="5261211"/>
            <a:chExt cx="338554" cy="1562670"/>
          </a:xfrm>
        </p:grpSpPr>
        <p:cxnSp>
          <p:nvCxnSpPr>
            <p:cNvPr id="11" name="Straight Connector 10">
              <a:extLst>
                <a:ext uri="{FF2B5EF4-FFF2-40B4-BE49-F238E27FC236}">
                  <a16:creationId xmlns:a16="http://schemas.microsoft.com/office/drawing/2014/main" id="{5420BA9B-18BA-2B4E-A76E-BA5FAD9619CD}"/>
                </a:ext>
              </a:extLst>
            </p:cNvPr>
            <p:cNvCxnSpPr/>
            <p:nvPr/>
          </p:nvCxnSpPr>
          <p:spPr>
            <a:xfrm>
              <a:off x="4355910"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857D70A-F1BC-A841-86A4-0EADC783BBBC}"/>
                </a:ext>
              </a:extLst>
            </p:cNvPr>
            <p:cNvSpPr txBox="1"/>
            <p:nvPr/>
          </p:nvSpPr>
          <p:spPr>
            <a:xfrm>
              <a:off x="4186633" y="6362216"/>
              <a:ext cx="338554" cy="461665"/>
            </a:xfrm>
            <a:prstGeom prst="rect">
              <a:avLst/>
            </a:prstGeom>
            <a:noFill/>
          </p:spPr>
          <p:txBody>
            <a:bodyPr wrap="none" rtlCol="0">
              <a:spAutoFit/>
            </a:bodyPr>
            <a:lstStyle/>
            <a:p>
              <a:pPr algn="ctr"/>
              <a:r>
                <a:rPr lang="en-US" sz="2400" dirty="0"/>
                <a:t>B</a:t>
              </a:r>
            </a:p>
          </p:txBody>
        </p:sp>
      </p:grpSp>
      <p:grpSp>
        <p:nvGrpSpPr>
          <p:cNvPr id="13" name="Group 12">
            <a:extLst>
              <a:ext uri="{FF2B5EF4-FFF2-40B4-BE49-F238E27FC236}">
                <a16:creationId xmlns:a16="http://schemas.microsoft.com/office/drawing/2014/main" id="{3AEB436B-35A3-0548-9B4A-FA128361E634}"/>
              </a:ext>
            </a:extLst>
          </p:cNvPr>
          <p:cNvGrpSpPr/>
          <p:nvPr/>
        </p:nvGrpSpPr>
        <p:grpSpPr>
          <a:xfrm>
            <a:off x="7839973" y="5161820"/>
            <a:ext cx="370615" cy="1562670"/>
            <a:chOff x="6069916" y="5261211"/>
            <a:chExt cx="370615" cy="1562670"/>
          </a:xfrm>
        </p:grpSpPr>
        <p:cxnSp>
          <p:nvCxnSpPr>
            <p:cNvPr id="14" name="Straight Connector 13">
              <a:extLst>
                <a:ext uri="{FF2B5EF4-FFF2-40B4-BE49-F238E27FC236}">
                  <a16:creationId xmlns:a16="http://schemas.microsoft.com/office/drawing/2014/main" id="{5299D845-2186-5941-8A6A-F47E647363DB}"/>
                </a:ext>
              </a:extLst>
            </p:cNvPr>
            <p:cNvCxnSpPr/>
            <p:nvPr/>
          </p:nvCxnSpPr>
          <p:spPr>
            <a:xfrm>
              <a:off x="62552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BB9BB7-2E12-4546-ABE2-10CB08376A61}"/>
                </a:ext>
              </a:extLst>
            </p:cNvPr>
            <p:cNvSpPr txBox="1"/>
            <p:nvPr/>
          </p:nvSpPr>
          <p:spPr>
            <a:xfrm>
              <a:off x="6069916" y="6362216"/>
              <a:ext cx="370615" cy="461665"/>
            </a:xfrm>
            <a:prstGeom prst="rect">
              <a:avLst/>
            </a:prstGeom>
            <a:noFill/>
          </p:spPr>
          <p:txBody>
            <a:bodyPr wrap="none" rtlCol="0">
              <a:spAutoFit/>
            </a:bodyPr>
            <a:lstStyle/>
            <a:p>
              <a:pPr algn="ctr"/>
              <a:r>
                <a:rPr lang="en-US" sz="2400" dirty="0"/>
                <a:t>C</a:t>
              </a:r>
            </a:p>
          </p:txBody>
        </p:sp>
      </p:grpSp>
      <p:sp>
        <p:nvSpPr>
          <p:cNvPr id="16" name="Up Arrow 15">
            <a:extLst>
              <a:ext uri="{FF2B5EF4-FFF2-40B4-BE49-F238E27FC236}">
                <a16:creationId xmlns:a16="http://schemas.microsoft.com/office/drawing/2014/main" id="{CCB02754-3B5A-A84B-862B-9FC7200E3D6C}"/>
              </a:ext>
            </a:extLst>
          </p:cNvPr>
          <p:cNvSpPr/>
          <p:nvPr/>
        </p:nvSpPr>
        <p:spPr>
          <a:xfrm rot="5400000">
            <a:off x="4520224" y="4962099"/>
            <a:ext cx="1198585" cy="1510573"/>
          </a:xfrm>
          <a:prstGeom prst="upArrow">
            <a:avLst/>
          </a:prstGeom>
          <a:solidFill>
            <a:schemeClr val="accent1"/>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Up Arrow 16">
            <a:extLst>
              <a:ext uri="{FF2B5EF4-FFF2-40B4-BE49-F238E27FC236}">
                <a16:creationId xmlns:a16="http://schemas.microsoft.com/office/drawing/2014/main" id="{36F392B4-2E93-F34D-8B14-0DF6217F9827}"/>
              </a:ext>
            </a:extLst>
          </p:cNvPr>
          <p:cNvSpPr/>
          <p:nvPr/>
        </p:nvSpPr>
        <p:spPr>
          <a:xfrm rot="16200000">
            <a:off x="4448556" y="4962099"/>
            <a:ext cx="1198585" cy="1510573"/>
          </a:xfrm>
          <a:prstGeom prst="upArrow">
            <a:avLst/>
          </a:prstGeom>
          <a:solidFill>
            <a:schemeClr val="accent3"/>
          </a:solidFill>
          <a:ln w="3810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988FF2BD-8E62-764E-AEB1-B9F93403BD25}"/>
              </a:ext>
            </a:extLst>
          </p:cNvPr>
          <p:cNvSpPr/>
          <p:nvPr/>
        </p:nvSpPr>
        <p:spPr>
          <a:xfrm rot="5400000">
            <a:off x="4520224" y="4950095"/>
            <a:ext cx="1198585" cy="1510573"/>
          </a:xfrm>
          <a:prstGeom prst="upArrow">
            <a:avLst/>
          </a:prstGeom>
          <a:solidFill>
            <a:schemeClr val="accent1"/>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Up Arrow 18">
            <a:extLst>
              <a:ext uri="{FF2B5EF4-FFF2-40B4-BE49-F238E27FC236}">
                <a16:creationId xmlns:a16="http://schemas.microsoft.com/office/drawing/2014/main" id="{06AF62F0-B073-9B4E-8CC5-9AAC337CA588}"/>
              </a:ext>
            </a:extLst>
          </p:cNvPr>
          <p:cNvSpPr/>
          <p:nvPr/>
        </p:nvSpPr>
        <p:spPr>
          <a:xfrm rot="16200000">
            <a:off x="6374917" y="4986563"/>
            <a:ext cx="1198585" cy="1510573"/>
          </a:xfrm>
          <a:prstGeom prst="upArrow">
            <a:avLst/>
          </a:prstGeom>
          <a:solidFill>
            <a:schemeClr val="accent5"/>
          </a:solidFill>
          <a:ln w="38100">
            <a:solidFill>
              <a:schemeClr val="accent5">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Multiply 19">
            <a:extLst>
              <a:ext uri="{FF2B5EF4-FFF2-40B4-BE49-F238E27FC236}">
                <a16:creationId xmlns:a16="http://schemas.microsoft.com/office/drawing/2014/main" id="{6EC38C50-DE4D-D94A-B140-3DBCC3EB8C37}"/>
              </a:ext>
            </a:extLst>
          </p:cNvPr>
          <p:cNvSpPr/>
          <p:nvPr/>
        </p:nvSpPr>
        <p:spPr>
          <a:xfrm>
            <a:off x="5479614" y="4612918"/>
            <a:ext cx="1128932" cy="1128932"/>
          </a:xfrm>
          <a:prstGeom prst="mathMultiply">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F9CECC5-B766-7742-9631-457370C022BC}"/>
              </a:ext>
            </a:extLst>
          </p:cNvPr>
          <p:cNvGrpSpPr/>
          <p:nvPr/>
        </p:nvGrpSpPr>
        <p:grpSpPr>
          <a:xfrm>
            <a:off x="1915943" y="4019302"/>
            <a:ext cx="8451716" cy="2603484"/>
            <a:chOff x="414979" y="3333623"/>
            <a:chExt cx="8263530" cy="1523216"/>
          </a:xfrm>
        </p:grpSpPr>
        <p:sp>
          <p:nvSpPr>
            <p:cNvPr id="22" name="Rectangle 21">
              <a:extLst>
                <a:ext uri="{FF2B5EF4-FFF2-40B4-BE49-F238E27FC236}">
                  <a16:creationId xmlns:a16="http://schemas.microsoft.com/office/drawing/2014/main" id="{AA8C7318-610E-E049-854C-F06172E982DC}"/>
                </a:ext>
              </a:extLst>
            </p:cNvPr>
            <p:cNvSpPr/>
            <p:nvPr/>
          </p:nvSpPr>
          <p:spPr>
            <a:xfrm>
              <a:off x="414979" y="3333623"/>
              <a:ext cx="8263530" cy="1523216"/>
            </a:xfrm>
            <a:prstGeom prst="rect">
              <a:avLst/>
            </a:prstGeom>
            <a:ln w="571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FAEFCC68-0F6D-4E48-AFD0-34A6A60DF8A5}"/>
                </a:ext>
              </a:extLst>
            </p:cNvPr>
            <p:cNvSpPr txBox="1">
              <a:spLocks/>
            </p:cNvSpPr>
            <p:nvPr/>
          </p:nvSpPr>
          <p:spPr>
            <a:xfrm>
              <a:off x="514376" y="3429251"/>
              <a:ext cx="8118848" cy="1427588"/>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Clr>
                  <a:schemeClr val="bg1"/>
                </a:buClr>
              </a:pPr>
              <a:r>
                <a:rPr lang="en-US" sz="3200" dirty="0">
                  <a:solidFill>
                    <a:schemeClr val="bg1"/>
                  </a:solidFill>
                </a:rPr>
                <a:t>Simple, but radical concept</a:t>
              </a:r>
            </a:p>
            <a:p>
              <a:pPr>
                <a:buClr>
                  <a:schemeClr val="bg1"/>
                </a:buClr>
              </a:pPr>
              <a:r>
                <a:rPr lang="en-US" sz="3200" dirty="0">
                  <a:solidFill>
                    <a:schemeClr val="bg1"/>
                  </a:solidFill>
                </a:rPr>
                <a:t>Previous attempts all divided the channel</a:t>
              </a:r>
            </a:p>
            <a:p>
              <a:pPr lvl="1">
                <a:buClr>
                  <a:schemeClr val="bg1"/>
                </a:buClr>
              </a:pPr>
              <a:r>
                <a:rPr lang="en-US" sz="2800" dirty="0">
                  <a:solidFill>
                    <a:schemeClr val="bg1"/>
                  </a:solidFill>
                </a:rPr>
                <a:t>TDMA, FDMA, etc.</a:t>
              </a:r>
            </a:p>
            <a:p>
              <a:pPr>
                <a:buClr>
                  <a:schemeClr val="bg1"/>
                </a:buClr>
              </a:pPr>
              <a:r>
                <a:rPr lang="en-US" sz="3200" dirty="0">
                  <a:solidFill>
                    <a:schemeClr val="bg1"/>
                  </a:solidFill>
                </a:rPr>
                <a:t>Optimized for the common case: few senders</a:t>
              </a:r>
            </a:p>
          </p:txBody>
        </p:sp>
      </p:grpSp>
      <p:pic>
        <p:nvPicPr>
          <p:cNvPr id="24" name="Picture 23"/>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326380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4"/>
                                        </p:tgtEl>
                                        <p:attrNameLst>
                                          <p:attrName>ppt_w</p:attrName>
                                        </p:attrNameLst>
                                      </p:cBhvr>
                                      <p:tavLst>
                                        <p:tav tm="0">
                                          <p:val>
                                            <p:strVal val="ppt_w"/>
                                          </p:val>
                                        </p:tav>
                                        <p:tav tm="100000">
                                          <p:val>
                                            <p:fltVal val="0"/>
                                          </p:val>
                                        </p:tav>
                                      </p:tavLst>
                                    </p:anim>
                                    <p:anim calcmode="lin" valueType="num">
                                      <p:cBhvr>
                                        <p:cTn id="17" dur="500"/>
                                        <p:tgtEl>
                                          <p:spTgt spid="4"/>
                                        </p:tgtEl>
                                        <p:attrNameLst>
                                          <p:attrName>ppt_h</p:attrName>
                                        </p:attrNameLst>
                                      </p:cBhvr>
                                      <p:tavLst>
                                        <p:tav tm="0">
                                          <p:val>
                                            <p:strVal val="ppt_h"/>
                                          </p:val>
                                        </p:tav>
                                        <p:tav tm="100000">
                                          <p:val>
                                            <p:fltVal val="0"/>
                                          </p:val>
                                        </p:tav>
                                      </p:tavLst>
                                    </p:anim>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22" presetClass="exit" presetSubtype="2" fill="hold" grpId="1" nodeType="withEffect">
                                  <p:stCondLst>
                                    <p:cond delay="0"/>
                                  </p:stCondLst>
                                  <p:childTnLst>
                                    <p:animEffect transition="out" filter="wipe(right)">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righ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xit" presetSubtype="32" fill="hold" grpId="1" nodeType="clickEffect">
                                  <p:stCondLst>
                                    <p:cond delay="0"/>
                                  </p:stCondLst>
                                  <p:childTnLst>
                                    <p:anim calcmode="lin" valueType="num">
                                      <p:cBhvr>
                                        <p:cTn id="36" dur="500"/>
                                        <p:tgtEl>
                                          <p:spTgt spid="5"/>
                                        </p:tgtEl>
                                        <p:attrNameLst>
                                          <p:attrName>ppt_w</p:attrName>
                                        </p:attrNameLst>
                                      </p:cBhvr>
                                      <p:tavLst>
                                        <p:tav tm="0">
                                          <p:val>
                                            <p:strVal val="ppt_w"/>
                                          </p:val>
                                        </p:tav>
                                        <p:tav tm="100000">
                                          <p:val>
                                            <p:fltVal val="0"/>
                                          </p:val>
                                        </p:tav>
                                      </p:tavLst>
                                    </p:anim>
                                    <p:anim calcmode="lin" valueType="num">
                                      <p:cBhvr>
                                        <p:cTn id="37" dur="500"/>
                                        <p:tgtEl>
                                          <p:spTgt spid="5"/>
                                        </p:tgtEl>
                                        <p:attrNameLst>
                                          <p:attrName>ppt_h</p:attrName>
                                        </p:attrNameLst>
                                      </p:cBhvr>
                                      <p:tavLst>
                                        <p:tav tm="0">
                                          <p:val>
                                            <p:strVal val="ppt_h"/>
                                          </p:val>
                                        </p:tav>
                                        <p:tav tm="100000">
                                          <p:val>
                                            <p:fltVal val="0"/>
                                          </p:val>
                                        </p:tav>
                                      </p:tavLst>
                                    </p:anim>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22" presetClass="exit" presetSubtype="8" fill="hold" grpId="1" nodeType="withEffect">
                                  <p:stCondLst>
                                    <p:cond delay="0"/>
                                  </p:stCondLst>
                                  <p:childTnLst>
                                    <p:animEffect transition="out" filter="wipe(left)">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2"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right)">
                                      <p:cBhvr>
                                        <p:cTn id="60" dur="500"/>
                                        <p:tgtEl>
                                          <p:spTgt spid="19"/>
                                        </p:tgtEl>
                                      </p:cBhvr>
                                    </p:animEffect>
                                  </p:childTnLst>
                                </p:cTn>
                              </p:par>
                            </p:childTnLst>
                          </p:cTn>
                        </p:par>
                        <p:par>
                          <p:cTn id="61" fill="hold">
                            <p:stCondLst>
                              <p:cond delay="500"/>
                            </p:stCondLst>
                            <p:childTnLst>
                              <p:par>
                                <p:cTn id="62" presetID="6" presetClass="entr" presetSubtype="16"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circle(in)">
                                      <p:cBhvr>
                                        <p:cTn id="64" dur="75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xit" presetSubtype="32" fill="hold" grpId="1" nodeType="clickEffect">
                                  <p:stCondLst>
                                    <p:cond delay="0"/>
                                  </p:stCondLst>
                                  <p:childTnLst>
                                    <p:animEffect transition="out" filter="circle(out)">
                                      <p:cBhvr>
                                        <p:cTn id="68" dur="750"/>
                                        <p:tgtEl>
                                          <p:spTgt spid="20"/>
                                        </p:tgtEl>
                                      </p:cBhvr>
                                    </p:animEffect>
                                    <p:set>
                                      <p:cBhvr>
                                        <p:cTn id="69" dur="1" fill="hold">
                                          <p:stCondLst>
                                            <p:cond delay="749"/>
                                          </p:stCondLst>
                                        </p:cTn>
                                        <p:tgtEl>
                                          <p:spTgt spid="20"/>
                                        </p:tgtEl>
                                        <p:attrNameLst>
                                          <p:attrName>style.visibility</p:attrName>
                                        </p:attrNameLst>
                                      </p:cBhvr>
                                      <p:to>
                                        <p:strVal val="hidden"/>
                                      </p:to>
                                    </p:set>
                                  </p:childTnLst>
                                </p:cTn>
                              </p:par>
                              <p:par>
                                <p:cTn id="70" presetID="22" presetClass="exit" presetSubtype="2" fill="hold" grpId="1" nodeType="withEffect">
                                  <p:stCondLst>
                                    <p:cond delay="0"/>
                                  </p:stCondLst>
                                  <p:childTnLst>
                                    <p:animEffect transition="out" filter="wipe(right)">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53" presetClass="exit" presetSubtype="32" fill="hold" grpId="3" nodeType="withEffect">
                                  <p:stCondLst>
                                    <p:cond delay="0"/>
                                  </p:stCondLst>
                                  <p:childTnLst>
                                    <p:anim calcmode="lin" valueType="num">
                                      <p:cBhvr>
                                        <p:cTn id="74" dur="500"/>
                                        <p:tgtEl>
                                          <p:spTgt spid="4"/>
                                        </p:tgtEl>
                                        <p:attrNameLst>
                                          <p:attrName>ppt_w</p:attrName>
                                        </p:attrNameLst>
                                      </p:cBhvr>
                                      <p:tavLst>
                                        <p:tav tm="0">
                                          <p:val>
                                            <p:strVal val="ppt_w"/>
                                          </p:val>
                                        </p:tav>
                                        <p:tav tm="100000">
                                          <p:val>
                                            <p:fltVal val="0"/>
                                          </p:val>
                                        </p:tav>
                                      </p:tavLst>
                                    </p:anim>
                                    <p:anim calcmode="lin" valueType="num">
                                      <p:cBhvr>
                                        <p:cTn id="75" dur="500"/>
                                        <p:tgtEl>
                                          <p:spTgt spid="4"/>
                                        </p:tgtEl>
                                        <p:attrNameLst>
                                          <p:attrName>ppt_h</p:attrName>
                                        </p:attrNameLst>
                                      </p:cBhvr>
                                      <p:tavLst>
                                        <p:tav tm="0">
                                          <p:val>
                                            <p:strVal val="ppt_h"/>
                                          </p:val>
                                        </p:tav>
                                        <p:tav tm="100000">
                                          <p:val>
                                            <p:fltVal val="0"/>
                                          </p:val>
                                        </p:tav>
                                      </p:tavLst>
                                    </p:anim>
                                    <p:animEffect transition="out" filter="fade">
                                      <p:cBhvr>
                                        <p:cTn id="76" dur="500"/>
                                        <p:tgtEl>
                                          <p:spTgt spid="4"/>
                                        </p:tgtEl>
                                      </p:cBhvr>
                                    </p:animEffect>
                                    <p:set>
                                      <p:cBhvr>
                                        <p:cTn id="77" dur="1" fill="hold">
                                          <p:stCondLst>
                                            <p:cond delay="499"/>
                                          </p:stCondLst>
                                        </p:cTn>
                                        <p:tgtEl>
                                          <p:spTgt spid="4"/>
                                        </p:tgtEl>
                                        <p:attrNameLst>
                                          <p:attrName>style.visibility</p:attrName>
                                        </p:attrNameLst>
                                      </p:cBhvr>
                                      <p:to>
                                        <p:strVal val="hidden"/>
                                      </p:to>
                                    </p:set>
                                  </p:childTnLst>
                                </p:cTn>
                              </p:par>
                              <p:par>
                                <p:cTn id="78" presetID="22" presetClass="exit" presetSubtype="8" fill="hold" grpId="1" nodeType="withEffect">
                                  <p:stCondLst>
                                    <p:cond delay="0"/>
                                  </p:stCondLst>
                                  <p:childTnLst>
                                    <p:animEffect transition="out" filter="wipe(left)">
                                      <p:cBhvr>
                                        <p:cTn id="79" dur="500"/>
                                        <p:tgtEl>
                                          <p:spTgt spid="19"/>
                                        </p:tgtEl>
                                      </p:cBhvr>
                                    </p:animEffect>
                                    <p:set>
                                      <p:cBhvr>
                                        <p:cTn id="80" dur="1" fill="hold">
                                          <p:stCondLst>
                                            <p:cond delay="499"/>
                                          </p:stCondLst>
                                        </p:cTn>
                                        <p:tgtEl>
                                          <p:spTgt spid="19"/>
                                        </p:tgtEl>
                                        <p:attrNameLst>
                                          <p:attrName>style.visibility</p:attrName>
                                        </p:attrNameLst>
                                      </p:cBhvr>
                                      <p:to>
                                        <p:strVal val="hidden"/>
                                      </p:to>
                                    </p:set>
                                  </p:childTnLst>
                                </p:cTn>
                              </p:par>
                              <p:par>
                                <p:cTn id="81" presetID="53" presetClass="exit" presetSubtype="32" fill="hold" grpId="1" nodeType="withEffect">
                                  <p:stCondLst>
                                    <p:cond delay="0"/>
                                  </p:stCondLst>
                                  <p:childTnLst>
                                    <p:anim calcmode="lin" valueType="num">
                                      <p:cBhvr>
                                        <p:cTn id="82" dur="500"/>
                                        <p:tgtEl>
                                          <p:spTgt spid="6"/>
                                        </p:tgtEl>
                                        <p:attrNameLst>
                                          <p:attrName>ppt_w</p:attrName>
                                        </p:attrNameLst>
                                      </p:cBhvr>
                                      <p:tavLst>
                                        <p:tav tm="0">
                                          <p:val>
                                            <p:strVal val="ppt_w"/>
                                          </p:val>
                                        </p:tav>
                                        <p:tav tm="100000">
                                          <p:val>
                                            <p:fltVal val="0"/>
                                          </p:val>
                                        </p:tav>
                                      </p:tavLst>
                                    </p:anim>
                                    <p:anim calcmode="lin" valueType="num">
                                      <p:cBhvr>
                                        <p:cTn id="83" dur="500"/>
                                        <p:tgtEl>
                                          <p:spTgt spid="6"/>
                                        </p:tgtEl>
                                        <p:attrNameLst>
                                          <p:attrName>ppt_h</p:attrName>
                                        </p:attrNameLst>
                                      </p:cBhvr>
                                      <p:tavLst>
                                        <p:tav tm="0">
                                          <p:val>
                                            <p:strVal val="ppt_h"/>
                                          </p:val>
                                        </p:tav>
                                        <p:tav tm="100000">
                                          <p:val>
                                            <p:fltVal val="0"/>
                                          </p:val>
                                        </p:tav>
                                      </p:tavLst>
                                    </p:anim>
                                    <p:animEffect transition="out" filter="fade">
                                      <p:cBhvr>
                                        <p:cTn id="84" dur="500"/>
                                        <p:tgtEl>
                                          <p:spTgt spid="6"/>
                                        </p:tgtEl>
                                      </p:cBhvr>
                                    </p:animEffect>
                                    <p:set>
                                      <p:cBhvr>
                                        <p:cTn id="85" dur="1" fill="hold">
                                          <p:stCondLst>
                                            <p:cond delay="499"/>
                                          </p:stCondLst>
                                        </p:cTn>
                                        <p:tgtEl>
                                          <p:spTgt spid="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anim calcmode="lin" valueType="num">
                                      <p:cBhvr>
                                        <p:cTn id="91" dur="500" fill="hold"/>
                                        <p:tgtEl>
                                          <p:spTgt spid="21"/>
                                        </p:tgtEl>
                                        <p:attrNameLst>
                                          <p:attrName>ppt_x</p:attrName>
                                        </p:attrNameLst>
                                      </p:cBhvr>
                                      <p:tavLst>
                                        <p:tav tm="0">
                                          <p:val>
                                            <p:strVal val="#ppt_x"/>
                                          </p:val>
                                        </p:tav>
                                        <p:tav tm="100000">
                                          <p:val>
                                            <p:strVal val="#ppt_x"/>
                                          </p:val>
                                        </p:tav>
                                      </p:tavLst>
                                    </p:anim>
                                    <p:anim calcmode="lin" valueType="num">
                                      <p:cBhvr>
                                        <p:cTn id="92"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6" grpId="0" animBg="1"/>
      <p:bldP spid="6"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88FA-2424-E74B-AC8A-52EA08BE6BDC}"/>
              </a:ext>
            </a:extLst>
          </p:cNvPr>
          <p:cNvSpPr>
            <a:spLocks noGrp="1"/>
          </p:cNvSpPr>
          <p:nvPr>
            <p:ph type="title"/>
          </p:nvPr>
        </p:nvSpPr>
        <p:spPr/>
        <p:txBody>
          <a:bodyPr>
            <a:normAutofit/>
          </a:bodyPr>
          <a:lstStyle/>
          <a:p>
            <a:r>
              <a:rPr lang="en-US" dirty="0"/>
              <a:t>Tradeoffs vs. TDMA</a:t>
            </a:r>
          </a:p>
        </p:txBody>
      </p:sp>
      <p:sp>
        <p:nvSpPr>
          <p:cNvPr id="3" name="Content Placeholder 2">
            <a:extLst>
              <a:ext uri="{FF2B5EF4-FFF2-40B4-BE49-F238E27FC236}">
                <a16:creationId xmlns:a16="http://schemas.microsoft.com/office/drawing/2014/main" id="{44C7DA67-0509-6542-9BB2-060151866ECB}"/>
              </a:ext>
            </a:extLst>
          </p:cNvPr>
          <p:cNvSpPr>
            <a:spLocks noGrp="1"/>
          </p:cNvSpPr>
          <p:nvPr>
            <p:ph idx="1"/>
          </p:nvPr>
        </p:nvSpPr>
        <p:spPr/>
        <p:txBody>
          <a:bodyPr/>
          <a:lstStyle/>
          <a:p>
            <a:r>
              <a:rPr lang="en-US" dirty="0"/>
              <a:t>In TDMA, each host must wait for its turn</a:t>
            </a:r>
          </a:p>
          <a:p>
            <a:pPr lvl="1"/>
            <a:r>
              <a:rPr lang="en-US" i="1" dirty="0"/>
              <a:t>Delay is proportional to number of hosts</a:t>
            </a:r>
          </a:p>
          <a:p>
            <a:r>
              <a:rPr lang="en-US" dirty="0"/>
              <a:t>In ALOHA, each host sends immediately</a:t>
            </a:r>
          </a:p>
          <a:p>
            <a:pPr lvl="1"/>
            <a:r>
              <a:rPr lang="en-US" dirty="0"/>
              <a:t>Much lower delay</a:t>
            </a:r>
          </a:p>
          <a:p>
            <a:pPr lvl="1"/>
            <a:r>
              <a:rPr lang="en-US" dirty="0"/>
              <a:t>But, much lower utilization</a:t>
            </a:r>
          </a:p>
        </p:txBody>
      </p:sp>
      <p:sp>
        <p:nvSpPr>
          <p:cNvPr id="4" name="TextBox 3">
            <a:extLst>
              <a:ext uri="{FF2B5EF4-FFF2-40B4-BE49-F238E27FC236}">
                <a16:creationId xmlns:a16="http://schemas.microsoft.com/office/drawing/2014/main" id="{501F42A7-9355-C449-AB1E-9B9E2ECFD356}"/>
              </a:ext>
            </a:extLst>
          </p:cNvPr>
          <p:cNvSpPr txBox="1"/>
          <p:nvPr/>
        </p:nvSpPr>
        <p:spPr>
          <a:xfrm>
            <a:off x="6176500" y="4754594"/>
            <a:ext cx="2674962" cy="523220"/>
          </a:xfrm>
          <a:prstGeom prst="rect">
            <a:avLst/>
          </a:prstGeom>
          <a:solidFill>
            <a:schemeClr val="accent1"/>
          </a:solidFill>
          <a:ln w="38100">
            <a:solidFill>
              <a:schemeClr val="accent1">
                <a:lumMod val="50000"/>
              </a:schemeClr>
            </a:solidFill>
          </a:ln>
        </p:spPr>
        <p:txBody>
          <a:bodyPr wrap="square" rtlCol="0">
            <a:spAutoFit/>
          </a:bodyPr>
          <a:lstStyle/>
          <a:p>
            <a:pPr algn="ctr"/>
            <a:r>
              <a:rPr lang="en-US" sz="2800" dirty="0">
                <a:solidFill>
                  <a:schemeClr val="bg1"/>
                </a:solidFill>
              </a:rPr>
              <a:t>ALOHA Frame</a:t>
            </a:r>
          </a:p>
        </p:txBody>
      </p:sp>
      <p:sp>
        <p:nvSpPr>
          <p:cNvPr id="5" name="TextBox 4">
            <a:extLst>
              <a:ext uri="{FF2B5EF4-FFF2-40B4-BE49-F238E27FC236}">
                <a16:creationId xmlns:a16="http://schemas.microsoft.com/office/drawing/2014/main" id="{3F555D3D-67BF-4949-A613-71B4056E4799}"/>
              </a:ext>
            </a:extLst>
          </p:cNvPr>
          <p:cNvSpPr txBox="1"/>
          <p:nvPr/>
        </p:nvSpPr>
        <p:spPr>
          <a:xfrm>
            <a:off x="3501538" y="4230252"/>
            <a:ext cx="2674962" cy="523220"/>
          </a:xfrm>
          <a:prstGeom prst="rect">
            <a:avLst/>
          </a:prstGeom>
          <a:solidFill>
            <a:schemeClr val="accent1"/>
          </a:solidFill>
          <a:ln w="38100">
            <a:solidFill>
              <a:schemeClr val="accent1">
                <a:lumMod val="50000"/>
              </a:schemeClr>
            </a:solidFill>
          </a:ln>
        </p:spPr>
        <p:txBody>
          <a:bodyPr wrap="square" rtlCol="0">
            <a:spAutoFit/>
          </a:bodyPr>
          <a:lstStyle/>
          <a:p>
            <a:pPr algn="ctr"/>
            <a:r>
              <a:rPr lang="en-US" sz="2800" dirty="0">
                <a:solidFill>
                  <a:schemeClr val="bg1"/>
                </a:solidFill>
              </a:rPr>
              <a:t>ALOHA Frame</a:t>
            </a:r>
          </a:p>
        </p:txBody>
      </p:sp>
      <p:cxnSp>
        <p:nvCxnSpPr>
          <p:cNvPr id="6" name="Straight Arrow Connector 5">
            <a:extLst>
              <a:ext uri="{FF2B5EF4-FFF2-40B4-BE49-F238E27FC236}">
                <a16:creationId xmlns:a16="http://schemas.microsoft.com/office/drawing/2014/main" id="{AFA2B258-E9F6-7F4A-B0F7-A0C8C2D77BB0}"/>
              </a:ext>
            </a:extLst>
          </p:cNvPr>
          <p:cNvCxnSpPr/>
          <p:nvPr/>
        </p:nvCxnSpPr>
        <p:spPr>
          <a:xfrm>
            <a:off x="3092106" y="5571931"/>
            <a:ext cx="655092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A4D621-3BE1-3944-BC9A-367FA808A51E}"/>
              </a:ext>
            </a:extLst>
          </p:cNvPr>
          <p:cNvSpPr txBox="1"/>
          <p:nvPr/>
        </p:nvSpPr>
        <p:spPr>
          <a:xfrm>
            <a:off x="5774787" y="5567461"/>
            <a:ext cx="803425" cy="461665"/>
          </a:xfrm>
          <a:prstGeom prst="rect">
            <a:avLst/>
          </a:prstGeom>
          <a:noFill/>
        </p:spPr>
        <p:txBody>
          <a:bodyPr wrap="none" rtlCol="0">
            <a:spAutoFit/>
          </a:bodyPr>
          <a:lstStyle/>
          <a:p>
            <a:r>
              <a:rPr lang="en-US" sz="2400" b="1" dirty="0"/>
              <a:t>Time</a:t>
            </a:r>
          </a:p>
        </p:txBody>
      </p:sp>
      <p:sp>
        <p:nvSpPr>
          <p:cNvPr id="8" name="TextBox 7">
            <a:extLst>
              <a:ext uri="{FF2B5EF4-FFF2-40B4-BE49-F238E27FC236}">
                <a16:creationId xmlns:a16="http://schemas.microsoft.com/office/drawing/2014/main" id="{4280CB32-0D5B-B344-AF1D-742C8E1F1467}"/>
              </a:ext>
            </a:extLst>
          </p:cNvPr>
          <p:cNvSpPr txBox="1"/>
          <p:nvPr/>
        </p:nvSpPr>
        <p:spPr>
          <a:xfrm>
            <a:off x="1750072" y="4261029"/>
            <a:ext cx="1342034" cy="461665"/>
          </a:xfrm>
          <a:prstGeom prst="rect">
            <a:avLst/>
          </a:prstGeom>
          <a:noFill/>
        </p:spPr>
        <p:txBody>
          <a:bodyPr wrap="none" rtlCol="0">
            <a:spAutoFit/>
          </a:bodyPr>
          <a:lstStyle/>
          <a:p>
            <a:r>
              <a:rPr lang="en-US" sz="2400" b="1" dirty="0"/>
              <a:t>Sender A</a:t>
            </a:r>
          </a:p>
        </p:txBody>
      </p:sp>
      <p:sp>
        <p:nvSpPr>
          <p:cNvPr id="9" name="TextBox 8">
            <a:extLst>
              <a:ext uri="{FF2B5EF4-FFF2-40B4-BE49-F238E27FC236}">
                <a16:creationId xmlns:a16="http://schemas.microsoft.com/office/drawing/2014/main" id="{50738FFF-4EDD-9A47-BD1D-854055DF7FD5}"/>
              </a:ext>
            </a:extLst>
          </p:cNvPr>
          <p:cNvSpPr txBox="1"/>
          <p:nvPr/>
        </p:nvSpPr>
        <p:spPr>
          <a:xfrm>
            <a:off x="1750072" y="4816149"/>
            <a:ext cx="1293944" cy="461665"/>
          </a:xfrm>
          <a:prstGeom prst="rect">
            <a:avLst/>
          </a:prstGeom>
          <a:noFill/>
        </p:spPr>
        <p:txBody>
          <a:bodyPr wrap="none" rtlCol="0">
            <a:spAutoFit/>
          </a:bodyPr>
          <a:lstStyle/>
          <a:p>
            <a:r>
              <a:rPr lang="en-US" sz="2400" b="1" dirty="0"/>
              <a:t>Sender B</a:t>
            </a:r>
          </a:p>
        </p:txBody>
      </p:sp>
      <p:grpSp>
        <p:nvGrpSpPr>
          <p:cNvPr id="10" name="Group 9">
            <a:extLst>
              <a:ext uri="{FF2B5EF4-FFF2-40B4-BE49-F238E27FC236}">
                <a16:creationId xmlns:a16="http://schemas.microsoft.com/office/drawing/2014/main" id="{EE1AD8CA-D640-0240-BC06-AFDA349CCA36}"/>
              </a:ext>
            </a:extLst>
          </p:cNvPr>
          <p:cNvGrpSpPr/>
          <p:nvPr/>
        </p:nvGrpSpPr>
        <p:grpSpPr>
          <a:xfrm rot="5400000">
            <a:off x="5757708" y="1671310"/>
            <a:ext cx="837591" cy="5349926"/>
            <a:chOff x="2014791" y="2763244"/>
            <a:chExt cx="837591" cy="1439131"/>
          </a:xfrm>
        </p:grpSpPr>
        <p:sp>
          <p:nvSpPr>
            <p:cNvPr id="11" name="Left Brace 10">
              <a:extLst>
                <a:ext uri="{FF2B5EF4-FFF2-40B4-BE49-F238E27FC236}">
                  <a16:creationId xmlns:a16="http://schemas.microsoft.com/office/drawing/2014/main" id="{9CD75D80-D0A6-404E-8DB4-7B5402B18B85}"/>
                </a:ext>
              </a:extLst>
            </p:cNvPr>
            <p:cNvSpPr/>
            <p:nvPr/>
          </p:nvSpPr>
          <p:spPr>
            <a:xfrm>
              <a:off x="2476453" y="2763244"/>
              <a:ext cx="375929" cy="1439131"/>
            </a:xfrm>
            <a:prstGeom prst="leftBrace">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526346BE-A2E6-F941-AE7C-6AB1024CBEB7}"/>
                </a:ext>
              </a:extLst>
            </p:cNvPr>
            <p:cNvSpPr txBox="1"/>
            <p:nvPr/>
          </p:nvSpPr>
          <p:spPr>
            <a:xfrm rot="16200000">
              <a:off x="1954248" y="3251976"/>
              <a:ext cx="582752" cy="461665"/>
            </a:xfrm>
            <a:prstGeom prst="rect">
              <a:avLst/>
            </a:prstGeom>
            <a:noFill/>
          </p:spPr>
          <p:txBody>
            <a:bodyPr wrap="none" rtlCol="0">
              <a:spAutoFit/>
            </a:bodyPr>
            <a:lstStyle/>
            <a:p>
              <a:pPr algn="ctr"/>
              <a:r>
                <a:rPr lang="en-US" sz="2400" dirty="0"/>
                <a:t>2*</a:t>
              </a:r>
              <a:r>
                <a:rPr lang="en-US" sz="2400" dirty="0" err="1"/>
                <a:t>Frame_Width</a:t>
              </a:r>
              <a:endParaRPr lang="en-US" sz="2400" dirty="0"/>
            </a:p>
          </p:txBody>
        </p:sp>
      </p:grpSp>
      <p:sp>
        <p:nvSpPr>
          <p:cNvPr id="13" name="Content Placeholder 3">
            <a:extLst>
              <a:ext uri="{FF2B5EF4-FFF2-40B4-BE49-F238E27FC236}">
                <a16:creationId xmlns:a16="http://schemas.microsoft.com/office/drawing/2014/main" id="{A8272AEA-3326-D64A-B516-6030795EEA33}"/>
              </a:ext>
            </a:extLst>
          </p:cNvPr>
          <p:cNvSpPr txBox="1">
            <a:spLocks/>
          </p:cNvSpPr>
          <p:nvPr/>
        </p:nvSpPr>
        <p:spPr>
          <a:xfrm>
            <a:off x="1462098" y="6023139"/>
            <a:ext cx="8839200" cy="769235"/>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r>
              <a:rPr lang="en-US" dirty="0"/>
              <a:t>Maximum throughput is ~18% of channel capacity</a:t>
            </a:r>
          </a:p>
        </p:txBody>
      </p:sp>
      <p:grpSp>
        <p:nvGrpSpPr>
          <p:cNvPr id="14" name="Group 13">
            <a:extLst>
              <a:ext uri="{FF2B5EF4-FFF2-40B4-BE49-F238E27FC236}">
                <a16:creationId xmlns:a16="http://schemas.microsoft.com/office/drawing/2014/main" id="{99944F40-1BDD-064A-AD4A-18EA472F7F24}"/>
              </a:ext>
            </a:extLst>
          </p:cNvPr>
          <p:cNvGrpSpPr/>
          <p:nvPr/>
        </p:nvGrpSpPr>
        <p:grpSpPr>
          <a:xfrm>
            <a:off x="2767934" y="1504273"/>
            <a:ext cx="6578435" cy="5182236"/>
            <a:chOff x="-376424" y="1559758"/>
            <a:chExt cx="6578435" cy="5182236"/>
          </a:xfrm>
        </p:grpSpPr>
        <p:sp>
          <p:nvSpPr>
            <p:cNvPr id="15" name="Rectangle 14">
              <a:extLst>
                <a:ext uri="{FF2B5EF4-FFF2-40B4-BE49-F238E27FC236}">
                  <a16:creationId xmlns:a16="http://schemas.microsoft.com/office/drawing/2014/main" id="{747DED3A-2C1F-C44F-9FF8-A5E9873A3127}"/>
                </a:ext>
              </a:extLst>
            </p:cNvPr>
            <p:cNvSpPr/>
            <p:nvPr/>
          </p:nvSpPr>
          <p:spPr>
            <a:xfrm>
              <a:off x="-376424" y="1559758"/>
              <a:ext cx="6578435" cy="5182236"/>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F2C67F3B-4E2F-1648-8F0E-A73902F878C5}"/>
                </a:ext>
              </a:extLst>
            </p:cNvPr>
            <p:cNvSpPr txBox="1"/>
            <p:nvPr/>
          </p:nvSpPr>
          <p:spPr>
            <a:xfrm>
              <a:off x="2547893" y="6127378"/>
              <a:ext cx="797013" cy="461665"/>
            </a:xfrm>
            <a:prstGeom prst="rect">
              <a:avLst/>
            </a:prstGeom>
            <a:noFill/>
          </p:spPr>
          <p:txBody>
            <a:bodyPr wrap="none" rtlCol="0">
              <a:spAutoFit/>
            </a:bodyPr>
            <a:lstStyle/>
            <a:p>
              <a:r>
                <a:rPr lang="en-US" sz="2400" dirty="0"/>
                <a:t>Load</a:t>
              </a:r>
            </a:p>
          </p:txBody>
        </p:sp>
        <p:sp>
          <p:nvSpPr>
            <p:cNvPr id="17" name="TextBox 16">
              <a:extLst>
                <a:ext uri="{FF2B5EF4-FFF2-40B4-BE49-F238E27FC236}">
                  <a16:creationId xmlns:a16="http://schemas.microsoft.com/office/drawing/2014/main" id="{0F591B2E-EA71-E74E-9CE7-2D27A0F23BB0}"/>
                </a:ext>
              </a:extLst>
            </p:cNvPr>
            <p:cNvSpPr txBox="1"/>
            <p:nvPr/>
          </p:nvSpPr>
          <p:spPr>
            <a:xfrm rot="16200000">
              <a:off x="-765723" y="3646013"/>
              <a:ext cx="1531445" cy="461665"/>
            </a:xfrm>
            <a:prstGeom prst="rect">
              <a:avLst/>
            </a:prstGeom>
            <a:noFill/>
          </p:spPr>
          <p:txBody>
            <a:bodyPr wrap="none" rtlCol="0">
              <a:spAutoFit/>
            </a:bodyPr>
            <a:lstStyle/>
            <a:p>
              <a:r>
                <a:rPr lang="en-US" sz="2400" dirty="0"/>
                <a:t>Throughput</a:t>
              </a:r>
            </a:p>
          </p:txBody>
        </p:sp>
      </p:grpSp>
      <p:pic>
        <p:nvPicPr>
          <p:cNvPr id="18" name="Picture 2" descr="C:\Users\t0ph3r\Documents\CS 4700\assets\ALOHA.png">
            <a:extLst>
              <a:ext uri="{FF2B5EF4-FFF2-40B4-BE49-F238E27FC236}">
                <a16:creationId xmlns:a16="http://schemas.microsoft.com/office/drawing/2014/main" id="{983934B8-E736-E64B-B45B-C07B448E3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468" y="1635824"/>
            <a:ext cx="5892800" cy="44704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3"/>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8068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2.77778E-7 3.96855E-6 L 0.58802 -0.00047 " pathEditMode="relative" rAng="0" ptsTypes="AA">
                                      <p:cBhvr>
                                        <p:cTn id="38" dur="2000" fill="hold"/>
                                        <p:tgtEl>
                                          <p:spTgt spid="5"/>
                                        </p:tgtEl>
                                        <p:attrNameLst>
                                          <p:attrName>ppt_x</p:attrName>
                                          <p:attrName>ppt_y</p:attrName>
                                        </p:attrNameLst>
                                      </p:cBhvr>
                                      <p:rCtr x="29392" y="-23"/>
                                    </p:animMotion>
                                  </p:childTnLst>
                                </p:cTn>
                              </p:par>
                            </p:childTnLst>
                          </p:cTn>
                        </p:par>
                        <p:par>
                          <p:cTn id="39" fill="hold">
                            <p:stCondLst>
                              <p:cond delay="2000"/>
                            </p:stCondLst>
                            <p:childTnLst>
                              <p:par>
                                <p:cTn id="40" presetID="42" presetClass="entr" presetSubtype="0"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anim calcmode="lin" valueType="num">
                                      <p:cBhvr>
                                        <p:cTn id="43" dur="500" fill="hold"/>
                                        <p:tgtEl>
                                          <p:spTgt spid="10"/>
                                        </p:tgtEl>
                                        <p:attrNameLst>
                                          <p:attrName>ppt_x</p:attrName>
                                        </p:attrNameLst>
                                      </p:cBhvr>
                                      <p:tavLst>
                                        <p:tav tm="0">
                                          <p:val>
                                            <p:strVal val="#ppt_x"/>
                                          </p:val>
                                        </p:tav>
                                        <p:tav tm="100000">
                                          <p:val>
                                            <p:strVal val="#ppt_x"/>
                                          </p:val>
                                        </p:tav>
                                      </p:tavLst>
                                    </p:anim>
                                    <p:anim calcmode="lin" valueType="num">
                                      <p:cBhvr>
                                        <p:cTn id="4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strVal val="#ppt_x"/>
                                          </p:val>
                                        </p:tav>
                                        <p:tav tm="100000">
                                          <p:val>
                                            <p:strVal val="#ppt_x"/>
                                          </p:val>
                                        </p:tav>
                                      </p:tavLst>
                                    </p:anim>
                                    <p:anim calcmode="lin" valueType="num">
                                      <p:cBhvr>
                                        <p:cTn id="5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anim calcmode="lin" valueType="num">
                                      <p:cBhvr>
                                        <p:cTn id="57" dur="500" fill="hold"/>
                                        <p:tgtEl>
                                          <p:spTgt spid="18"/>
                                        </p:tgtEl>
                                        <p:attrNameLst>
                                          <p:attrName>ppt_x</p:attrName>
                                        </p:attrNameLst>
                                      </p:cBhvr>
                                      <p:tavLst>
                                        <p:tav tm="0">
                                          <p:val>
                                            <p:strVal val="#ppt_x"/>
                                          </p:val>
                                        </p:tav>
                                        <p:tav tm="100000">
                                          <p:val>
                                            <p:strVal val="#ppt_x"/>
                                          </p:val>
                                        </p:tav>
                                      </p:tavLst>
                                    </p:anim>
                                    <p:anim calcmode="lin" valueType="num">
                                      <p:cBhvr>
                                        <p:cTn id="58" dur="500" fill="hold"/>
                                        <p:tgtEl>
                                          <p:spTgt spid="18"/>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anim calcmode="lin" valueType="num">
                                      <p:cBhvr>
                                        <p:cTn id="62" dur="500" fill="hold"/>
                                        <p:tgtEl>
                                          <p:spTgt spid="14"/>
                                        </p:tgtEl>
                                        <p:attrNameLst>
                                          <p:attrName>ppt_x</p:attrName>
                                        </p:attrNameLst>
                                      </p:cBhvr>
                                      <p:tavLst>
                                        <p:tav tm="0">
                                          <p:val>
                                            <p:strVal val="#ppt_x"/>
                                          </p:val>
                                        </p:tav>
                                        <p:tav tm="100000">
                                          <p:val>
                                            <p:strVal val="#ppt_x"/>
                                          </p:val>
                                        </p:tav>
                                      </p:tavLst>
                                    </p:anim>
                                    <p:anim calcmode="lin" valueType="num">
                                      <p:cBhvr>
                                        <p:cTn id="6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7" grpId="0"/>
      <p:bldP spid="8" grpId="0"/>
      <p:bldP spid="9"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689E-A3F8-BF43-A468-A0E67ACD1826}"/>
              </a:ext>
            </a:extLst>
          </p:cNvPr>
          <p:cNvSpPr>
            <a:spLocks noGrp="1"/>
          </p:cNvSpPr>
          <p:nvPr>
            <p:ph type="title"/>
          </p:nvPr>
        </p:nvSpPr>
        <p:spPr/>
        <p:txBody>
          <a:bodyPr/>
          <a:lstStyle/>
          <a:p>
            <a:r>
              <a:rPr lang="en-US" dirty="0"/>
              <a:t>Slotted ALOHA</a:t>
            </a:r>
          </a:p>
        </p:txBody>
      </p:sp>
      <p:sp>
        <p:nvSpPr>
          <p:cNvPr id="3" name="Content Placeholder 2">
            <a:extLst>
              <a:ext uri="{FF2B5EF4-FFF2-40B4-BE49-F238E27FC236}">
                <a16:creationId xmlns:a16="http://schemas.microsoft.com/office/drawing/2014/main" id="{B1549F4A-ADB9-9642-8D7A-63A779A238AC}"/>
              </a:ext>
            </a:extLst>
          </p:cNvPr>
          <p:cNvSpPr>
            <a:spLocks noGrp="1"/>
          </p:cNvSpPr>
          <p:nvPr>
            <p:ph idx="1"/>
          </p:nvPr>
        </p:nvSpPr>
        <p:spPr/>
        <p:txBody>
          <a:bodyPr/>
          <a:lstStyle/>
          <a:p>
            <a:r>
              <a:rPr lang="en-US" dirty="0"/>
              <a:t>Protocol</a:t>
            </a:r>
          </a:p>
          <a:p>
            <a:pPr lvl="1"/>
            <a:r>
              <a:rPr lang="en-US" dirty="0"/>
              <a:t>Same as ALOHA, except time is divided into </a:t>
            </a:r>
            <a:r>
              <a:rPr lang="en-US" i="1" dirty="0"/>
              <a:t>slots</a:t>
            </a:r>
            <a:endParaRPr lang="en-US" dirty="0"/>
          </a:p>
          <a:p>
            <a:pPr lvl="1"/>
            <a:r>
              <a:rPr lang="en-US" dirty="0"/>
              <a:t>Hosts may only transmit at </a:t>
            </a:r>
            <a:r>
              <a:rPr lang="en-US" i="1" dirty="0"/>
              <a:t>beginning</a:t>
            </a:r>
            <a:r>
              <a:rPr lang="en-US" dirty="0"/>
              <a:t> of a slot</a:t>
            </a:r>
          </a:p>
          <a:p>
            <a:r>
              <a:rPr lang="en-US" dirty="0"/>
              <a:t>Thus, frames either collide completely, or not at all</a:t>
            </a:r>
          </a:p>
          <a:p>
            <a:pPr lvl="1"/>
            <a:r>
              <a:rPr lang="en-US" dirty="0"/>
              <a:t>37% throughput vs. 18% for ALOHA</a:t>
            </a:r>
          </a:p>
          <a:p>
            <a:pPr lvl="1"/>
            <a:r>
              <a:rPr lang="en-US" dirty="0"/>
              <a:t>But, hosts must have synchronized clocks</a:t>
            </a:r>
          </a:p>
        </p:txBody>
      </p:sp>
      <p:grpSp>
        <p:nvGrpSpPr>
          <p:cNvPr id="4" name="Group 3">
            <a:extLst>
              <a:ext uri="{FF2B5EF4-FFF2-40B4-BE49-F238E27FC236}">
                <a16:creationId xmlns:a16="http://schemas.microsoft.com/office/drawing/2014/main" id="{918331DD-53D7-AD43-8A26-A0BF004C6482}"/>
              </a:ext>
            </a:extLst>
          </p:cNvPr>
          <p:cNvGrpSpPr/>
          <p:nvPr/>
        </p:nvGrpSpPr>
        <p:grpSpPr>
          <a:xfrm>
            <a:off x="2705813" y="1040847"/>
            <a:ext cx="6578435" cy="5182236"/>
            <a:chOff x="-376424" y="1559758"/>
            <a:chExt cx="6578435" cy="5182236"/>
          </a:xfrm>
        </p:grpSpPr>
        <p:sp>
          <p:nvSpPr>
            <p:cNvPr id="5" name="Rectangle 4">
              <a:extLst>
                <a:ext uri="{FF2B5EF4-FFF2-40B4-BE49-F238E27FC236}">
                  <a16:creationId xmlns:a16="http://schemas.microsoft.com/office/drawing/2014/main" id="{06C6EAA2-64C4-864C-A029-07AF6347FFC1}"/>
                </a:ext>
              </a:extLst>
            </p:cNvPr>
            <p:cNvSpPr/>
            <p:nvPr/>
          </p:nvSpPr>
          <p:spPr>
            <a:xfrm>
              <a:off x="-376424" y="1559758"/>
              <a:ext cx="6578435" cy="5182236"/>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TextBox 5">
              <a:extLst>
                <a:ext uri="{FF2B5EF4-FFF2-40B4-BE49-F238E27FC236}">
                  <a16:creationId xmlns:a16="http://schemas.microsoft.com/office/drawing/2014/main" id="{9F4AA4A5-B9ED-F74B-8E4F-FD3DA20E0498}"/>
                </a:ext>
              </a:extLst>
            </p:cNvPr>
            <p:cNvSpPr txBox="1"/>
            <p:nvPr/>
          </p:nvSpPr>
          <p:spPr>
            <a:xfrm>
              <a:off x="2547893" y="6127378"/>
              <a:ext cx="797013" cy="461665"/>
            </a:xfrm>
            <a:prstGeom prst="rect">
              <a:avLst/>
            </a:prstGeom>
            <a:noFill/>
          </p:spPr>
          <p:txBody>
            <a:bodyPr wrap="none" rtlCol="0">
              <a:spAutoFit/>
            </a:bodyPr>
            <a:lstStyle/>
            <a:p>
              <a:r>
                <a:rPr lang="en-US" sz="2400" b="1" dirty="0"/>
                <a:t>Load</a:t>
              </a:r>
            </a:p>
          </p:txBody>
        </p:sp>
        <p:sp>
          <p:nvSpPr>
            <p:cNvPr id="7" name="TextBox 6">
              <a:extLst>
                <a:ext uri="{FF2B5EF4-FFF2-40B4-BE49-F238E27FC236}">
                  <a16:creationId xmlns:a16="http://schemas.microsoft.com/office/drawing/2014/main" id="{B17C0895-F186-AD4A-B7E5-5146691AE600}"/>
                </a:ext>
              </a:extLst>
            </p:cNvPr>
            <p:cNvSpPr txBox="1"/>
            <p:nvPr/>
          </p:nvSpPr>
          <p:spPr>
            <a:xfrm rot="16200000">
              <a:off x="-843052" y="3646013"/>
              <a:ext cx="1686103" cy="461665"/>
            </a:xfrm>
            <a:prstGeom prst="rect">
              <a:avLst/>
            </a:prstGeom>
            <a:noFill/>
          </p:spPr>
          <p:txBody>
            <a:bodyPr wrap="none" rtlCol="0">
              <a:spAutoFit/>
            </a:bodyPr>
            <a:lstStyle/>
            <a:p>
              <a:r>
                <a:rPr lang="en-US" sz="2400" b="1" dirty="0"/>
                <a:t>Throughput</a:t>
              </a:r>
            </a:p>
          </p:txBody>
        </p:sp>
      </p:grpSp>
      <p:pic>
        <p:nvPicPr>
          <p:cNvPr id="8" name="Picture 2" descr="C:\Users\t0ph3r\Documents\CS 4700\assets\S-ALOHA.png">
            <a:extLst>
              <a:ext uri="{FF2B5EF4-FFF2-40B4-BE49-F238E27FC236}">
                <a16:creationId xmlns:a16="http://schemas.microsoft.com/office/drawing/2014/main" id="{2FDDCDD7-051A-354C-A3A7-5BDDCB6B9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10" y="1127978"/>
            <a:ext cx="5582666" cy="43471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271987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5E85-3497-BC47-98A7-065499B70E0F}"/>
              </a:ext>
            </a:extLst>
          </p:cNvPr>
          <p:cNvSpPr>
            <a:spLocks noGrp="1"/>
          </p:cNvSpPr>
          <p:nvPr>
            <p:ph type="title"/>
          </p:nvPr>
        </p:nvSpPr>
        <p:spPr/>
        <p:txBody>
          <a:bodyPr/>
          <a:lstStyle/>
          <a:p>
            <a:r>
              <a:rPr lang="en-US" dirty="0"/>
              <a:t>802.3 Ethernet</a:t>
            </a:r>
          </a:p>
        </p:txBody>
      </p:sp>
      <p:sp>
        <p:nvSpPr>
          <p:cNvPr id="3" name="Content Placeholder 2">
            <a:extLst>
              <a:ext uri="{FF2B5EF4-FFF2-40B4-BE49-F238E27FC236}">
                <a16:creationId xmlns:a16="http://schemas.microsoft.com/office/drawing/2014/main" id="{426DCF66-0017-3C43-BD81-C7F27E4A0EAE}"/>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010E612F-0571-6047-AB40-EAF755B58228}"/>
              </a:ext>
            </a:extLst>
          </p:cNvPr>
          <p:cNvSpPr txBox="1">
            <a:spLocks/>
          </p:cNvSpPr>
          <p:nvPr/>
        </p:nvSpPr>
        <p:spPr>
          <a:xfrm>
            <a:off x="1603514" y="3288818"/>
            <a:ext cx="8839200" cy="3198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Preamble is 7 bytes of 10101010. Why?</a:t>
            </a:r>
          </a:p>
          <a:p>
            <a:r>
              <a:rPr lang="en-US"/>
              <a:t>Start Frame (SF) is 10101011</a:t>
            </a:r>
          </a:p>
          <a:p>
            <a:r>
              <a:rPr lang="en-US"/>
              <a:t>Source and destination are MAC addresses</a:t>
            </a:r>
          </a:p>
          <a:p>
            <a:pPr lvl="1"/>
            <a:r>
              <a:rPr lang="en-US"/>
              <a:t>E.g. 00:45:A5:F3:25:0C</a:t>
            </a:r>
          </a:p>
          <a:p>
            <a:pPr lvl="1"/>
            <a:r>
              <a:rPr lang="en-US"/>
              <a:t>Broadcast: FF:FF:FF:FF:FF:FF</a:t>
            </a:r>
          </a:p>
          <a:p>
            <a:r>
              <a:rPr lang="en-US"/>
              <a:t>Minimum packet length of 64 bytes, hence the pad</a:t>
            </a:r>
            <a:endParaRPr lang="en-US" dirty="0"/>
          </a:p>
        </p:txBody>
      </p:sp>
      <p:sp>
        <p:nvSpPr>
          <p:cNvPr id="5" name="TextBox 4">
            <a:extLst>
              <a:ext uri="{FF2B5EF4-FFF2-40B4-BE49-F238E27FC236}">
                <a16:creationId xmlns:a16="http://schemas.microsoft.com/office/drawing/2014/main" id="{C2098926-FC00-9C4B-BF4A-C401C9B03797}"/>
              </a:ext>
            </a:extLst>
          </p:cNvPr>
          <p:cNvSpPr txBox="1"/>
          <p:nvPr/>
        </p:nvSpPr>
        <p:spPr>
          <a:xfrm>
            <a:off x="2095261" y="1838841"/>
            <a:ext cx="1337481" cy="40011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000" dirty="0">
                <a:solidFill>
                  <a:schemeClr val="bg1"/>
                </a:solidFill>
              </a:rPr>
              <a:t>Preamble</a:t>
            </a:r>
          </a:p>
        </p:txBody>
      </p:sp>
      <p:sp>
        <p:nvSpPr>
          <p:cNvPr id="6" name="TextBox 5">
            <a:extLst>
              <a:ext uri="{FF2B5EF4-FFF2-40B4-BE49-F238E27FC236}">
                <a16:creationId xmlns:a16="http://schemas.microsoft.com/office/drawing/2014/main" id="{F6C31885-1FF4-4240-940A-5DDB533567F9}"/>
              </a:ext>
            </a:extLst>
          </p:cNvPr>
          <p:cNvSpPr txBox="1"/>
          <p:nvPr/>
        </p:nvSpPr>
        <p:spPr>
          <a:xfrm>
            <a:off x="3432742" y="1838841"/>
            <a:ext cx="536249" cy="400110"/>
          </a:xfrm>
          <a:prstGeom prst="rect">
            <a:avLst/>
          </a:prstGeom>
          <a:solidFill>
            <a:schemeClr val="accent3"/>
          </a:solidFill>
          <a:ln w="38100">
            <a:solidFill>
              <a:schemeClr val="accent3">
                <a:lumMod val="50000"/>
              </a:schemeClr>
            </a:solidFill>
          </a:ln>
        </p:spPr>
        <p:txBody>
          <a:bodyPr wrap="square" rtlCol="0">
            <a:spAutoFit/>
          </a:bodyPr>
          <a:lstStyle/>
          <a:p>
            <a:pPr algn="ctr"/>
            <a:r>
              <a:rPr lang="en-US" sz="2000" dirty="0">
                <a:solidFill>
                  <a:schemeClr val="bg1"/>
                </a:solidFill>
              </a:rPr>
              <a:t>SF</a:t>
            </a:r>
          </a:p>
        </p:txBody>
      </p:sp>
      <p:sp>
        <p:nvSpPr>
          <p:cNvPr id="7" name="TextBox 6">
            <a:extLst>
              <a:ext uri="{FF2B5EF4-FFF2-40B4-BE49-F238E27FC236}">
                <a16:creationId xmlns:a16="http://schemas.microsoft.com/office/drawing/2014/main" id="{52C64D8B-AF9E-5041-9818-D30992F2BCEC}"/>
              </a:ext>
            </a:extLst>
          </p:cNvPr>
          <p:cNvSpPr txBox="1"/>
          <p:nvPr/>
        </p:nvSpPr>
        <p:spPr>
          <a:xfrm>
            <a:off x="3968991" y="1838841"/>
            <a:ext cx="999701" cy="400110"/>
          </a:xfrm>
          <a:prstGeom prst="rect">
            <a:avLst/>
          </a:prstGeom>
          <a:solidFill>
            <a:schemeClr val="accent4"/>
          </a:solidFill>
          <a:ln w="38100">
            <a:solidFill>
              <a:schemeClr val="accent4">
                <a:lumMod val="50000"/>
              </a:schemeClr>
            </a:solidFill>
          </a:ln>
        </p:spPr>
        <p:txBody>
          <a:bodyPr wrap="square" rtlCol="0">
            <a:spAutoFit/>
          </a:bodyPr>
          <a:lstStyle/>
          <a:p>
            <a:pPr algn="ctr"/>
            <a:r>
              <a:rPr lang="en-US" sz="2000" dirty="0">
                <a:solidFill>
                  <a:schemeClr val="bg1"/>
                </a:solidFill>
              </a:rPr>
              <a:t>Source</a:t>
            </a:r>
          </a:p>
        </p:txBody>
      </p:sp>
      <p:sp>
        <p:nvSpPr>
          <p:cNvPr id="8" name="TextBox 7">
            <a:extLst>
              <a:ext uri="{FF2B5EF4-FFF2-40B4-BE49-F238E27FC236}">
                <a16:creationId xmlns:a16="http://schemas.microsoft.com/office/drawing/2014/main" id="{F542A6E6-2E05-9F44-A0BA-56564C413390}"/>
              </a:ext>
            </a:extLst>
          </p:cNvPr>
          <p:cNvSpPr txBox="1"/>
          <p:nvPr/>
        </p:nvSpPr>
        <p:spPr>
          <a:xfrm>
            <a:off x="4968691" y="1838841"/>
            <a:ext cx="999701" cy="400110"/>
          </a:xfrm>
          <a:prstGeom prst="rect">
            <a:avLst/>
          </a:prstGeom>
          <a:solidFill>
            <a:schemeClr val="accent5"/>
          </a:solidFill>
          <a:ln w="38100">
            <a:solidFill>
              <a:schemeClr val="accent5">
                <a:lumMod val="50000"/>
              </a:schemeClr>
            </a:solidFill>
          </a:ln>
        </p:spPr>
        <p:txBody>
          <a:bodyPr wrap="square" rtlCol="0">
            <a:spAutoFit/>
          </a:bodyPr>
          <a:lstStyle/>
          <a:p>
            <a:pPr algn="ctr"/>
            <a:r>
              <a:rPr lang="en-US" sz="2000" dirty="0" err="1">
                <a:solidFill>
                  <a:schemeClr val="bg1"/>
                </a:solidFill>
              </a:rPr>
              <a:t>Dest</a:t>
            </a:r>
            <a:r>
              <a:rPr lang="en-US" sz="2000" dirty="0">
                <a:solidFill>
                  <a:schemeClr val="bg1"/>
                </a:solidFill>
              </a:rPr>
              <a:t>.</a:t>
            </a:r>
          </a:p>
        </p:txBody>
      </p:sp>
      <p:sp>
        <p:nvSpPr>
          <p:cNvPr id="9" name="TextBox 8">
            <a:extLst>
              <a:ext uri="{FF2B5EF4-FFF2-40B4-BE49-F238E27FC236}">
                <a16:creationId xmlns:a16="http://schemas.microsoft.com/office/drawing/2014/main" id="{BE40FDEB-9934-314B-977E-4F30C641542C}"/>
              </a:ext>
            </a:extLst>
          </p:cNvPr>
          <p:cNvSpPr txBox="1"/>
          <p:nvPr/>
        </p:nvSpPr>
        <p:spPr>
          <a:xfrm>
            <a:off x="5968393" y="1838841"/>
            <a:ext cx="1008930" cy="400110"/>
          </a:xfrm>
          <a:prstGeom prst="rect">
            <a:avLst/>
          </a:prstGeom>
          <a:solidFill>
            <a:srgbClr val="92D050"/>
          </a:solidFill>
          <a:ln w="38100">
            <a:solidFill>
              <a:srgbClr val="00B050"/>
            </a:solidFill>
          </a:ln>
        </p:spPr>
        <p:txBody>
          <a:bodyPr wrap="square" rtlCol="0">
            <a:spAutoFit/>
          </a:bodyPr>
          <a:lstStyle/>
          <a:p>
            <a:pPr algn="ctr"/>
            <a:r>
              <a:rPr lang="en-US" sz="2000" dirty="0">
                <a:solidFill>
                  <a:schemeClr val="bg1"/>
                </a:solidFill>
              </a:rPr>
              <a:t>Length</a:t>
            </a:r>
          </a:p>
        </p:txBody>
      </p:sp>
      <p:sp>
        <p:nvSpPr>
          <p:cNvPr id="10" name="TextBox 9">
            <a:extLst>
              <a:ext uri="{FF2B5EF4-FFF2-40B4-BE49-F238E27FC236}">
                <a16:creationId xmlns:a16="http://schemas.microsoft.com/office/drawing/2014/main" id="{F63DBAA4-BC03-1747-99D7-8876D4035680}"/>
              </a:ext>
            </a:extLst>
          </p:cNvPr>
          <p:cNvSpPr txBox="1"/>
          <p:nvPr/>
        </p:nvSpPr>
        <p:spPr>
          <a:xfrm>
            <a:off x="1465456" y="1378328"/>
            <a:ext cx="832279" cy="461665"/>
          </a:xfrm>
          <a:prstGeom prst="rect">
            <a:avLst/>
          </a:prstGeom>
          <a:noFill/>
        </p:spPr>
        <p:txBody>
          <a:bodyPr wrap="none" rtlCol="0">
            <a:spAutoFit/>
          </a:bodyPr>
          <a:lstStyle/>
          <a:p>
            <a:r>
              <a:rPr lang="en-US" sz="2400" dirty="0"/>
              <a:t>Bytes</a:t>
            </a:r>
          </a:p>
        </p:txBody>
      </p:sp>
      <p:sp>
        <p:nvSpPr>
          <p:cNvPr id="11" name="Up Arrow 10">
            <a:extLst>
              <a:ext uri="{FF2B5EF4-FFF2-40B4-BE49-F238E27FC236}">
                <a16:creationId xmlns:a16="http://schemas.microsoft.com/office/drawing/2014/main" id="{B6C87FC2-C3ED-DE45-9B05-2DC845555406}"/>
              </a:ext>
            </a:extLst>
          </p:cNvPr>
          <p:cNvSpPr/>
          <p:nvPr/>
        </p:nvSpPr>
        <p:spPr>
          <a:xfrm>
            <a:off x="2486596" y="2409724"/>
            <a:ext cx="846247" cy="606138"/>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293EB96-F3D9-E848-B612-0627A131C60D}"/>
              </a:ext>
            </a:extLst>
          </p:cNvPr>
          <p:cNvSpPr txBox="1"/>
          <p:nvPr/>
        </p:nvSpPr>
        <p:spPr>
          <a:xfrm>
            <a:off x="6972546" y="1838841"/>
            <a:ext cx="1261284" cy="400110"/>
          </a:xfrm>
          <a:prstGeom prst="rect">
            <a:avLst/>
          </a:prstGeom>
          <a:solidFill>
            <a:schemeClr val="accent1"/>
          </a:solidFill>
          <a:ln w="38100">
            <a:solidFill>
              <a:schemeClr val="accent1">
                <a:lumMod val="50000"/>
              </a:schemeClr>
            </a:solidFill>
          </a:ln>
        </p:spPr>
        <p:txBody>
          <a:bodyPr wrap="square" rtlCol="0">
            <a:spAutoFit/>
          </a:bodyPr>
          <a:lstStyle/>
          <a:p>
            <a:pPr algn="ctr"/>
            <a:r>
              <a:rPr lang="en-US" sz="2000" dirty="0">
                <a:solidFill>
                  <a:schemeClr val="bg1"/>
                </a:solidFill>
              </a:rPr>
              <a:t>Data</a:t>
            </a:r>
            <a:endParaRPr lang="en-US" sz="2800" dirty="0">
              <a:solidFill>
                <a:schemeClr val="bg1"/>
              </a:solidFill>
            </a:endParaRPr>
          </a:p>
        </p:txBody>
      </p:sp>
      <p:sp>
        <p:nvSpPr>
          <p:cNvPr id="13" name="TextBox 12">
            <a:extLst>
              <a:ext uri="{FF2B5EF4-FFF2-40B4-BE49-F238E27FC236}">
                <a16:creationId xmlns:a16="http://schemas.microsoft.com/office/drawing/2014/main" id="{00814CCC-66DB-CF49-B108-F8DD57A5D38A}"/>
              </a:ext>
            </a:extLst>
          </p:cNvPr>
          <p:cNvSpPr txBox="1"/>
          <p:nvPr/>
        </p:nvSpPr>
        <p:spPr>
          <a:xfrm>
            <a:off x="9021012" y="1838841"/>
            <a:ext cx="1423607" cy="40011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000" dirty="0">
                <a:solidFill>
                  <a:schemeClr val="bg1"/>
                </a:solidFill>
              </a:rPr>
              <a:t>Checksum</a:t>
            </a:r>
          </a:p>
        </p:txBody>
      </p:sp>
      <p:sp>
        <p:nvSpPr>
          <p:cNvPr id="14" name="TextBox 13">
            <a:extLst>
              <a:ext uri="{FF2B5EF4-FFF2-40B4-BE49-F238E27FC236}">
                <a16:creationId xmlns:a16="http://schemas.microsoft.com/office/drawing/2014/main" id="{2C299365-4256-534B-8269-709EF219EC69}"/>
              </a:ext>
            </a:extLst>
          </p:cNvPr>
          <p:cNvSpPr txBox="1"/>
          <p:nvPr/>
        </p:nvSpPr>
        <p:spPr>
          <a:xfrm>
            <a:off x="8233830" y="1838841"/>
            <a:ext cx="777353" cy="400110"/>
          </a:xfrm>
          <a:prstGeom prst="rect">
            <a:avLst/>
          </a:prstGeom>
          <a:solidFill>
            <a:schemeClr val="accent3"/>
          </a:solidFill>
          <a:ln w="38100">
            <a:solidFill>
              <a:schemeClr val="accent3">
                <a:lumMod val="50000"/>
              </a:schemeClr>
            </a:solidFill>
          </a:ln>
        </p:spPr>
        <p:txBody>
          <a:bodyPr wrap="square" rtlCol="0">
            <a:spAutoFit/>
          </a:bodyPr>
          <a:lstStyle/>
          <a:p>
            <a:pPr algn="ctr"/>
            <a:r>
              <a:rPr lang="en-US" sz="2000" dirty="0">
                <a:solidFill>
                  <a:schemeClr val="bg1"/>
                </a:solidFill>
              </a:rPr>
              <a:t>Pad</a:t>
            </a:r>
          </a:p>
        </p:txBody>
      </p:sp>
      <p:pic>
        <p:nvPicPr>
          <p:cNvPr id="15" name="Picture 14"/>
          <p:cNvPicPr>
            <a:picLocks noChangeAspect="1"/>
          </p:cNvPicPr>
          <p:nvPr/>
        </p:nvPicPr>
        <p:blipFill>
          <a:blip r:embed="rId3"/>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133356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anim calcmode="lin" valueType="num">
                                      <p:cBhvr>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path" presetSubtype="0" accel="50000" decel="50000" fill="hold" grpId="1" nodeType="withEffect">
                                  <p:stCondLst>
                                    <p:cond delay="0"/>
                                  </p:stCondLst>
                                  <p:childTnLst>
                                    <p:animMotion origin="layout" path="M 5E-6 4.81036E-7 L 0.10296 4.81036E-7 " pathEditMode="relative" rAng="0" ptsTypes="AA">
                                      <p:cBhvr>
                                        <p:cTn id="23" dur="500" fill="hold"/>
                                        <p:tgtEl>
                                          <p:spTgt spid="11"/>
                                        </p:tgtEl>
                                        <p:attrNameLst>
                                          <p:attrName>ppt_x</p:attrName>
                                          <p:attrName>ppt_y</p:attrName>
                                        </p:attrNameLst>
                                      </p:cBhvr>
                                      <p:rCtr x="5139" y="0"/>
                                    </p:animMotion>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anim calcmode="lin" valueType="num">
                                      <p:cBhvr>
                                        <p:cTn id="2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anim calcmode="lin" valueType="num">
                                      <p:cBhvr>
                                        <p:cTn id="3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4">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anim calcmode="lin" valueType="num">
                                      <p:cBhvr>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4">
                                            <p:txEl>
                                              <p:pRg st="4" end="4"/>
                                            </p:txEl>
                                          </p:spTgt>
                                        </p:tgtEl>
                                        <p:attrNameLst>
                                          <p:attrName>ppt_y</p:attrName>
                                        </p:attrNameLst>
                                      </p:cBhvr>
                                      <p:tavLst>
                                        <p:tav tm="0">
                                          <p:val>
                                            <p:strVal val="#ppt_y+.1"/>
                                          </p:val>
                                        </p:tav>
                                        <p:tav tm="100000">
                                          <p:val>
                                            <p:strVal val="#ppt_y"/>
                                          </p:val>
                                        </p:tav>
                                      </p:tavLst>
                                    </p:anim>
                                  </p:childTnLst>
                                </p:cTn>
                              </p:par>
                              <p:par>
                                <p:cTn id="41" presetID="42" presetClass="path" presetSubtype="0" accel="50000" decel="50000" fill="hold" grpId="2" nodeType="withEffect">
                                  <p:stCondLst>
                                    <p:cond delay="0"/>
                                  </p:stCondLst>
                                  <p:childTnLst>
                                    <p:animMotion origin="layout" path="M 0.10296 4.81036E-7 L 0.24028 -0.00046 " pathEditMode="relative" rAng="0" ptsTypes="AA">
                                      <p:cBhvr>
                                        <p:cTn id="42" dur="500" fill="hold"/>
                                        <p:tgtEl>
                                          <p:spTgt spid="11"/>
                                        </p:tgtEl>
                                        <p:attrNameLst>
                                          <p:attrName>ppt_x</p:attrName>
                                          <p:attrName>ppt_y</p:attrName>
                                        </p:attrNameLst>
                                      </p:cBhvr>
                                      <p:rCtr x="6858" y="-23"/>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3" nodeType="clickEffect">
                                  <p:stCondLst>
                                    <p:cond delay="0"/>
                                  </p:stCondLst>
                                  <p:childTnLst>
                                    <p:animMotion origin="layout" path="M 0.24028 -0.00046 L 0.51789 -0.00324 " pathEditMode="relative" rAng="0" ptsTypes="AA">
                                      <p:cBhvr>
                                        <p:cTn id="46" dur="500" fill="hold"/>
                                        <p:tgtEl>
                                          <p:spTgt spid="11"/>
                                        </p:tgtEl>
                                        <p:attrNameLst>
                                          <p:attrName>ppt_x</p:attrName>
                                          <p:attrName>ppt_y</p:attrName>
                                        </p:attrNameLst>
                                      </p:cBhvr>
                                      <p:rCtr x="13872" y="-139"/>
                                    </p:animMotion>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animEffect transition="in" filter="fade">
                                      <p:cBhvr>
                                        <p:cTn id="51" dur="500"/>
                                        <p:tgtEl>
                                          <p:spTgt spid="4">
                                            <p:txEl>
                                              <p:pRg st="5" end="5"/>
                                            </p:txEl>
                                          </p:spTgt>
                                        </p:tgtEl>
                                      </p:cBhvr>
                                    </p:animEffect>
                                    <p:anim calcmode="lin" valueType="num">
                                      <p:cBhvr>
                                        <p:cTn id="5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3" dur="500" fill="hold"/>
                                        <p:tgtEl>
                                          <p:spTgt spid="4">
                                            <p:txEl>
                                              <p:pRg st="5" end="5"/>
                                            </p:txEl>
                                          </p:spTgt>
                                        </p:tgtEl>
                                        <p:attrNameLst>
                                          <p:attrName>ppt_y</p:attrName>
                                        </p:attrNameLst>
                                      </p:cBhvr>
                                      <p:tavLst>
                                        <p:tav tm="0">
                                          <p:val>
                                            <p:strVal val="#ppt_y+.1"/>
                                          </p:val>
                                        </p:tav>
                                        <p:tav tm="100000">
                                          <p:val>
                                            <p:strVal val="#ppt_y"/>
                                          </p:val>
                                        </p:tav>
                                      </p:tavLst>
                                    </p:anim>
                                  </p:childTnLst>
                                </p:cTn>
                              </p:par>
                              <p:par>
                                <p:cTn id="54" presetID="42" presetClass="path" presetSubtype="0" accel="50000" decel="50000" fill="hold" grpId="4" nodeType="withEffect">
                                  <p:stCondLst>
                                    <p:cond delay="0"/>
                                  </p:stCondLst>
                                  <p:childTnLst>
                                    <p:animMotion origin="layout" path="M 0.51789 -0.00324 L 0.62691 -0.0037 " pathEditMode="relative" rAng="0" ptsTypes="AA">
                                      <p:cBhvr>
                                        <p:cTn id="55" dur="500" fill="hold"/>
                                        <p:tgtEl>
                                          <p:spTgt spid="11"/>
                                        </p:tgtEl>
                                        <p:attrNameLst>
                                          <p:attrName>ppt_x</p:attrName>
                                          <p:attrName>ppt_y</p:attrName>
                                        </p:attrNameLst>
                                      </p:cBhvr>
                                      <p:rCtr x="5451" y="-23"/>
                                    </p:animMotion>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5" nodeType="clickEffect">
                                  <p:stCondLst>
                                    <p:cond delay="0"/>
                                  </p:stCondLst>
                                  <p:childTnLst>
                                    <p:animMotion origin="layout" path="M 0.62691 -0.0037 L 0.74185 -0.00416 " pathEditMode="relative" rAng="0" ptsTypes="AA">
                                      <p:cBhvr>
                                        <p:cTn id="59" dur="500" fill="hold"/>
                                        <p:tgtEl>
                                          <p:spTgt spid="11"/>
                                        </p:tgtEl>
                                        <p:attrNameLst>
                                          <p:attrName>ppt_x</p:attrName>
                                          <p:attrName>ppt_y</p:attrName>
                                        </p:attrNameLst>
                                      </p:cBhvr>
                                      <p:rCtr x="5747"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3" animBg="1"/>
      <p:bldP spid="11" grpId="4" animBg="1"/>
      <p:bldP spid="11" grpId="5"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B64F-1592-ED4A-98AC-C1565728D32D}"/>
              </a:ext>
            </a:extLst>
          </p:cNvPr>
          <p:cNvSpPr>
            <a:spLocks noGrp="1"/>
          </p:cNvSpPr>
          <p:nvPr>
            <p:ph type="title"/>
          </p:nvPr>
        </p:nvSpPr>
        <p:spPr/>
        <p:txBody>
          <a:bodyPr/>
          <a:lstStyle/>
          <a:p>
            <a:r>
              <a:rPr lang="en-US" dirty="0"/>
              <a:t>Physical Layer</a:t>
            </a:r>
          </a:p>
        </p:txBody>
      </p:sp>
      <p:sp>
        <p:nvSpPr>
          <p:cNvPr id="3" name="Content Placeholder 2">
            <a:extLst>
              <a:ext uri="{FF2B5EF4-FFF2-40B4-BE49-F238E27FC236}">
                <a16:creationId xmlns:a16="http://schemas.microsoft.com/office/drawing/2014/main" id="{558AC8F2-479D-9049-A8E7-53B7BDB8FC72}"/>
              </a:ext>
            </a:extLst>
          </p:cNvPr>
          <p:cNvSpPr>
            <a:spLocks noGrp="1"/>
          </p:cNvSpPr>
          <p:nvPr>
            <p:ph idx="1"/>
          </p:nvPr>
        </p:nvSpPr>
        <p:spPr>
          <a:xfrm>
            <a:off x="4334494" y="1825625"/>
            <a:ext cx="7019306" cy="4351338"/>
          </a:xfrm>
        </p:spPr>
        <p:txBody>
          <a:bodyPr>
            <a:normAutofit lnSpcReduction="10000"/>
          </a:bodyPr>
          <a:lstStyle/>
          <a:p>
            <a:r>
              <a:rPr lang="en-US" dirty="0"/>
              <a:t>Service</a:t>
            </a:r>
          </a:p>
          <a:p>
            <a:pPr lvl="1"/>
            <a:r>
              <a:rPr lang="en-US" dirty="0"/>
              <a:t>Move information between two systems connected by a physical link</a:t>
            </a:r>
          </a:p>
          <a:p>
            <a:r>
              <a:rPr lang="en-US" dirty="0"/>
              <a:t>Interface</a:t>
            </a:r>
          </a:p>
          <a:p>
            <a:pPr lvl="1"/>
            <a:r>
              <a:rPr lang="en-US" dirty="0"/>
              <a:t>Specifies how to send one </a:t>
            </a:r>
            <a:r>
              <a:rPr lang="en-US" b="1" i="1" dirty="0"/>
              <a:t>bit</a:t>
            </a:r>
            <a:endParaRPr lang="en-US" dirty="0"/>
          </a:p>
          <a:p>
            <a:r>
              <a:rPr lang="en-US" dirty="0"/>
              <a:t>Protocol</a:t>
            </a:r>
          </a:p>
          <a:p>
            <a:pPr lvl="1"/>
            <a:r>
              <a:rPr lang="en-US" dirty="0"/>
              <a:t>Encoding scheme for one bit</a:t>
            </a:r>
          </a:p>
          <a:p>
            <a:pPr lvl="1"/>
            <a:r>
              <a:rPr lang="en-US" dirty="0"/>
              <a:t>Voltage levels</a:t>
            </a:r>
          </a:p>
          <a:p>
            <a:pPr lvl="1"/>
            <a:r>
              <a:rPr lang="en-US" dirty="0"/>
              <a:t>Timing of signals</a:t>
            </a:r>
          </a:p>
          <a:p>
            <a:r>
              <a:rPr lang="en-US" dirty="0"/>
              <a:t>Examples: coaxial cable, fiber optics, radio frequency transmitters</a:t>
            </a:r>
          </a:p>
        </p:txBody>
      </p:sp>
      <p:sp>
        <p:nvSpPr>
          <p:cNvPr id="4" name="Rectangle 3">
            <a:extLst>
              <a:ext uri="{FF2B5EF4-FFF2-40B4-BE49-F238E27FC236}">
                <a16:creationId xmlns:a16="http://schemas.microsoft.com/office/drawing/2014/main" id="{67D4E492-6976-034D-B3F8-15F47E7B290A}"/>
              </a:ext>
            </a:extLst>
          </p:cNvPr>
          <p:cNvSpPr/>
          <p:nvPr/>
        </p:nvSpPr>
        <p:spPr>
          <a:xfrm>
            <a:off x="1098889" y="1957508"/>
            <a:ext cx="2258720"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574AC6A8-E0DD-744D-AE2D-FAB1F29712AF}"/>
              </a:ext>
            </a:extLst>
          </p:cNvPr>
          <p:cNvSpPr txBox="1">
            <a:spLocks/>
          </p:cNvSpPr>
          <p:nvPr/>
        </p:nvSpPr>
        <p:spPr>
          <a:xfrm>
            <a:off x="1071467" y="1957508"/>
            <a:ext cx="2231550"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6" name="Rectangle 5">
            <a:extLst>
              <a:ext uri="{FF2B5EF4-FFF2-40B4-BE49-F238E27FC236}">
                <a16:creationId xmlns:a16="http://schemas.microsoft.com/office/drawing/2014/main" id="{581FC7CB-BD6A-A84A-A205-619A25512327}"/>
              </a:ext>
            </a:extLst>
          </p:cNvPr>
          <p:cNvSpPr/>
          <p:nvPr/>
        </p:nvSpPr>
        <p:spPr>
          <a:xfrm>
            <a:off x="1087649" y="2532996"/>
            <a:ext cx="2269960" cy="573177"/>
          </a:xfrm>
          <a:prstGeom prst="rect">
            <a:avLst/>
          </a:prstGeom>
          <a:solidFill>
            <a:srgbClr val="00206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14630E4-E199-664E-9EF0-DF71619A0B4A}"/>
              </a:ext>
            </a:extLst>
          </p:cNvPr>
          <p:cNvSpPr txBox="1">
            <a:spLocks/>
          </p:cNvSpPr>
          <p:nvPr/>
        </p:nvSpPr>
        <p:spPr>
          <a:xfrm>
            <a:off x="1060091" y="2532996"/>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Presentation</a:t>
            </a:r>
          </a:p>
        </p:txBody>
      </p:sp>
      <p:sp>
        <p:nvSpPr>
          <p:cNvPr id="8" name="Rectangle 7">
            <a:extLst>
              <a:ext uri="{FF2B5EF4-FFF2-40B4-BE49-F238E27FC236}">
                <a16:creationId xmlns:a16="http://schemas.microsoft.com/office/drawing/2014/main" id="{5DE81A41-B4F8-214A-9F0E-3F1BE87010D0}"/>
              </a:ext>
            </a:extLst>
          </p:cNvPr>
          <p:cNvSpPr/>
          <p:nvPr/>
        </p:nvSpPr>
        <p:spPr>
          <a:xfrm>
            <a:off x="1087780" y="3106173"/>
            <a:ext cx="2269960" cy="573177"/>
          </a:xfrm>
          <a:prstGeom prst="rect">
            <a:avLst/>
          </a:prstGeom>
          <a:solidFill>
            <a:srgbClr val="0070C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6A16F84A-3D50-2843-9B9B-3047456F1411}"/>
              </a:ext>
            </a:extLst>
          </p:cNvPr>
          <p:cNvSpPr txBox="1">
            <a:spLocks/>
          </p:cNvSpPr>
          <p:nvPr/>
        </p:nvSpPr>
        <p:spPr>
          <a:xfrm>
            <a:off x="1060222" y="3106173"/>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Session</a:t>
            </a:r>
          </a:p>
        </p:txBody>
      </p:sp>
      <p:sp>
        <p:nvSpPr>
          <p:cNvPr id="10" name="Rectangle 9">
            <a:extLst>
              <a:ext uri="{FF2B5EF4-FFF2-40B4-BE49-F238E27FC236}">
                <a16:creationId xmlns:a16="http://schemas.microsoft.com/office/drawing/2014/main" id="{6DC929E2-845F-5F4E-82F3-C1126EFE9668}"/>
              </a:ext>
            </a:extLst>
          </p:cNvPr>
          <p:cNvSpPr/>
          <p:nvPr/>
        </p:nvSpPr>
        <p:spPr>
          <a:xfrm>
            <a:off x="1087780" y="3679350"/>
            <a:ext cx="2269960"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6775F990-16E1-BD4A-9C70-958CF007A230}"/>
              </a:ext>
            </a:extLst>
          </p:cNvPr>
          <p:cNvSpPr txBox="1">
            <a:spLocks/>
          </p:cNvSpPr>
          <p:nvPr/>
        </p:nvSpPr>
        <p:spPr>
          <a:xfrm>
            <a:off x="1060222" y="3679350"/>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2" name="Rectangle 11">
            <a:extLst>
              <a:ext uri="{FF2B5EF4-FFF2-40B4-BE49-F238E27FC236}">
                <a16:creationId xmlns:a16="http://schemas.microsoft.com/office/drawing/2014/main" id="{17E861C1-D6E0-694F-935E-2C64205B62FE}"/>
              </a:ext>
            </a:extLst>
          </p:cNvPr>
          <p:cNvSpPr/>
          <p:nvPr/>
        </p:nvSpPr>
        <p:spPr>
          <a:xfrm>
            <a:off x="1087780" y="4252527"/>
            <a:ext cx="2269960"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4531E2D-39F2-AC49-B288-522CBD648727}"/>
              </a:ext>
            </a:extLst>
          </p:cNvPr>
          <p:cNvSpPr txBox="1">
            <a:spLocks/>
          </p:cNvSpPr>
          <p:nvPr/>
        </p:nvSpPr>
        <p:spPr>
          <a:xfrm>
            <a:off x="1060222" y="4252527"/>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4" name="Rectangle 13">
            <a:extLst>
              <a:ext uri="{FF2B5EF4-FFF2-40B4-BE49-F238E27FC236}">
                <a16:creationId xmlns:a16="http://schemas.microsoft.com/office/drawing/2014/main" id="{CE23C442-4023-DD4F-8CCD-AB52DD91FDC6}"/>
              </a:ext>
            </a:extLst>
          </p:cNvPr>
          <p:cNvSpPr/>
          <p:nvPr/>
        </p:nvSpPr>
        <p:spPr>
          <a:xfrm>
            <a:off x="1087780" y="4830261"/>
            <a:ext cx="2269960" cy="573177"/>
          </a:xfrm>
          <a:prstGeom prst="rect">
            <a:avLst/>
          </a:prstGeom>
          <a:solidFill>
            <a:schemeClr val="accent3"/>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94188E0-EE7D-ED4D-80E0-BA6325B52CAE}"/>
              </a:ext>
            </a:extLst>
          </p:cNvPr>
          <p:cNvSpPr txBox="1">
            <a:spLocks/>
          </p:cNvSpPr>
          <p:nvPr/>
        </p:nvSpPr>
        <p:spPr>
          <a:xfrm>
            <a:off x="1060222" y="4830261"/>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6" name="Rectangle 15">
            <a:extLst>
              <a:ext uri="{FF2B5EF4-FFF2-40B4-BE49-F238E27FC236}">
                <a16:creationId xmlns:a16="http://schemas.microsoft.com/office/drawing/2014/main" id="{64F2076F-7164-F748-9EFD-C6ADC834B6D3}"/>
              </a:ext>
            </a:extLst>
          </p:cNvPr>
          <p:cNvSpPr/>
          <p:nvPr/>
        </p:nvSpPr>
        <p:spPr>
          <a:xfrm>
            <a:off x="1087911" y="5403438"/>
            <a:ext cx="2269960"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E2EE2AF0-ED96-4143-9E9C-FC026A64764D}"/>
              </a:ext>
            </a:extLst>
          </p:cNvPr>
          <p:cNvSpPr txBox="1">
            <a:spLocks/>
          </p:cNvSpPr>
          <p:nvPr/>
        </p:nvSpPr>
        <p:spPr>
          <a:xfrm>
            <a:off x="1060353" y="5403438"/>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18" name="Left Brace 17">
            <a:extLst>
              <a:ext uri="{FF2B5EF4-FFF2-40B4-BE49-F238E27FC236}">
                <a16:creationId xmlns:a16="http://schemas.microsoft.com/office/drawing/2014/main" id="{C884E451-A48D-EF46-9D17-F98A2D516CE4}"/>
              </a:ext>
            </a:extLst>
          </p:cNvPr>
          <p:cNvSpPr/>
          <p:nvPr/>
        </p:nvSpPr>
        <p:spPr>
          <a:xfrm>
            <a:off x="3655911" y="1866209"/>
            <a:ext cx="559559" cy="4251379"/>
          </a:xfrm>
          <a:prstGeom prst="leftBrace">
            <a:avLst>
              <a:gd name="adj1" fmla="val 8333"/>
              <a:gd name="adj2" fmla="val 90609"/>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45501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3A7C-18EB-7F48-905C-C29764A07DBA}"/>
              </a:ext>
            </a:extLst>
          </p:cNvPr>
          <p:cNvSpPr>
            <a:spLocks noGrp="1"/>
          </p:cNvSpPr>
          <p:nvPr>
            <p:ph type="title"/>
          </p:nvPr>
        </p:nvSpPr>
        <p:spPr/>
        <p:txBody>
          <a:bodyPr/>
          <a:lstStyle/>
          <a:p>
            <a:r>
              <a:rPr lang="en-US" dirty="0"/>
              <a:t>Broadcast Ethernet</a:t>
            </a:r>
          </a:p>
        </p:txBody>
      </p:sp>
      <p:sp>
        <p:nvSpPr>
          <p:cNvPr id="3" name="Content Placeholder 2">
            <a:extLst>
              <a:ext uri="{FF2B5EF4-FFF2-40B4-BE49-F238E27FC236}">
                <a16:creationId xmlns:a16="http://schemas.microsoft.com/office/drawing/2014/main" id="{CFC7B996-5B0F-5A43-8D69-26E37AC885C7}"/>
              </a:ext>
            </a:extLst>
          </p:cNvPr>
          <p:cNvSpPr>
            <a:spLocks noGrp="1"/>
          </p:cNvSpPr>
          <p:nvPr>
            <p:ph idx="1"/>
          </p:nvPr>
        </p:nvSpPr>
        <p:spPr>
          <a:xfrm>
            <a:off x="838200" y="1451113"/>
            <a:ext cx="10515600" cy="4725850"/>
          </a:xfrm>
        </p:spPr>
        <p:txBody>
          <a:bodyPr/>
          <a:lstStyle/>
          <a:p>
            <a:r>
              <a:rPr lang="en-US" dirty="0"/>
              <a:t>Originally, Ethernet was a </a:t>
            </a:r>
            <a:r>
              <a:rPr lang="en-US" i="1" dirty="0"/>
              <a:t>broadcast</a:t>
            </a:r>
            <a:r>
              <a:rPr lang="en-US" dirty="0"/>
              <a:t> technology</a:t>
            </a:r>
          </a:p>
        </p:txBody>
      </p:sp>
      <p:cxnSp>
        <p:nvCxnSpPr>
          <p:cNvPr id="4" name="Straight Connector 3">
            <a:extLst>
              <a:ext uri="{FF2B5EF4-FFF2-40B4-BE49-F238E27FC236}">
                <a16:creationId xmlns:a16="http://schemas.microsoft.com/office/drawing/2014/main" id="{6E07EE7D-DF37-1C46-A3E5-2A966F9B772E}"/>
              </a:ext>
            </a:extLst>
          </p:cNvPr>
          <p:cNvCxnSpPr/>
          <p:nvPr/>
        </p:nvCxnSpPr>
        <p:spPr>
          <a:xfrm>
            <a:off x="2492372" y="3363573"/>
            <a:ext cx="6204615"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AA24F54-DFC7-DD41-AB5E-59FBA3213B68}"/>
              </a:ext>
            </a:extLst>
          </p:cNvPr>
          <p:cNvSpPr/>
          <p:nvPr/>
        </p:nvSpPr>
        <p:spPr>
          <a:xfrm>
            <a:off x="2259800" y="3234772"/>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3057FFB-D60E-B948-9B76-06FA09B15707}"/>
              </a:ext>
            </a:extLst>
          </p:cNvPr>
          <p:cNvGrpSpPr/>
          <p:nvPr/>
        </p:nvGrpSpPr>
        <p:grpSpPr>
          <a:xfrm>
            <a:off x="2847220" y="2247873"/>
            <a:ext cx="813748" cy="1197587"/>
            <a:chOff x="769390" y="2282588"/>
            <a:chExt cx="813748" cy="1197587"/>
          </a:xfrm>
        </p:grpSpPr>
        <p:sp>
          <p:nvSpPr>
            <p:cNvPr id="7" name="Up Arrow Callout 6">
              <a:extLst>
                <a:ext uri="{FF2B5EF4-FFF2-40B4-BE49-F238E27FC236}">
                  <a16:creationId xmlns:a16="http://schemas.microsoft.com/office/drawing/2014/main" id="{3D3FB2B6-460A-E245-BC02-E54274D3C8F6}"/>
                </a:ext>
              </a:extLst>
            </p:cNvPr>
            <p:cNvSpPr/>
            <p:nvPr/>
          </p:nvSpPr>
          <p:spPr>
            <a:xfrm>
              <a:off x="972401"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t0ph3r\Documents\CS 4700\assets\black_server.png">
              <a:extLst>
                <a:ext uri="{FF2B5EF4-FFF2-40B4-BE49-F238E27FC236}">
                  <a16:creationId xmlns:a16="http://schemas.microsoft.com/office/drawing/2014/main" id="{77D0B44C-CB98-6841-A108-69F2995F5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90"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84E2C141-5456-624F-BDDF-59DAAA7C79E8}"/>
              </a:ext>
            </a:extLst>
          </p:cNvPr>
          <p:cNvGrpSpPr/>
          <p:nvPr/>
        </p:nvGrpSpPr>
        <p:grpSpPr>
          <a:xfrm>
            <a:off x="4355296" y="2247873"/>
            <a:ext cx="813748" cy="1197586"/>
            <a:chOff x="2354807" y="2282588"/>
            <a:chExt cx="813748" cy="1197586"/>
          </a:xfrm>
        </p:grpSpPr>
        <p:sp>
          <p:nvSpPr>
            <p:cNvPr id="10" name="Up Arrow Callout 9">
              <a:extLst>
                <a:ext uri="{FF2B5EF4-FFF2-40B4-BE49-F238E27FC236}">
                  <a16:creationId xmlns:a16="http://schemas.microsoft.com/office/drawing/2014/main" id="{D370F72A-77E9-4C41-999A-057DF4BBFD8F}"/>
                </a:ext>
              </a:extLst>
            </p:cNvPr>
            <p:cNvSpPr/>
            <p:nvPr/>
          </p:nvSpPr>
          <p:spPr>
            <a:xfrm>
              <a:off x="2557818" y="2998497"/>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t0ph3r\Documents\CS 4700\assets\black_server.png">
              <a:extLst>
                <a:ext uri="{FF2B5EF4-FFF2-40B4-BE49-F238E27FC236}">
                  <a16:creationId xmlns:a16="http://schemas.microsoft.com/office/drawing/2014/main" id="{975766B3-893D-0D4F-8A02-9B0C498F7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807"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E3F319A0-925E-D047-A838-D80CD0FE0D73}"/>
              </a:ext>
            </a:extLst>
          </p:cNvPr>
          <p:cNvGrpSpPr/>
          <p:nvPr/>
        </p:nvGrpSpPr>
        <p:grpSpPr>
          <a:xfrm>
            <a:off x="5863372" y="2247873"/>
            <a:ext cx="813748" cy="1197587"/>
            <a:chOff x="3967518" y="2282588"/>
            <a:chExt cx="813748" cy="1197587"/>
          </a:xfrm>
        </p:grpSpPr>
        <p:sp>
          <p:nvSpPr>
            <p:cNvPr id="13" name="Up Arrow Callout 12">
              <a:extLst>
                <a:ext uri="{FF2B5EF4-FFF2-40B4-BE49-F238E27FC236}">
                  <a16:creationId xmlns:a16="http://schemas.microsoft.com/office/drawing/2014/main" id="{DF849418-2AE9-D041-8749-EAE5292755CF}"/>
                </a:ext>
              </a:extLst>
            </p:cNvPr>
            <p:cNvSpPr/>
            <p:nvPr/>
          </p:nvSpPr>
          <p:spPr>
            <a:xfrm>
              <a:off x="4170529"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t0ph3r\Documents\CS 4700\assets\black_server.png">
              <a:extLst>
                <a:ext uri="{FF2B5EF4-FFF2-40B4-BE49-F238E27FC236}">
                  <a16:creationId xmlns:a16="http://schemas.microsoft.com/office/drawing/2014/main" id="{747D9CAC-8AF9-4945-BD83-94E1F25D5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518"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9D28C713-9768-8A46-AA04-7F714A355938}"/>
              </a:ext>
            </a:extLst>
          </p:cNvPr>
          <p:cNvGrpSpPr/>
          <p:nvPr/>
        </p:nvGrpSpPr>
        <p:grpSpPr>
          <a:xfrm>
            <a:off x="7371449" y="2247873"/>
            <a:ext cx="813748" cy="1197587"/>
            <a:chOff x="5662115" y="2282588"/>
            <a:chExt cx="813748" cy="1197587"/>
          </a:xfrm>
        </p:grpSpPr>
        <p:sp>
          <p:nvSpPr>
            <p:cNvPr id="16" name="Up Arrow Callout 15">
              <a:extLst>
                <a:ext uri="{FF2B5EF4-FFF2-40B4-BE49-F238E27FC236}">
                  <a16:creationId xmlns:a16="http://schemas.microsoft.com/office/drawing/2014/main" id="{AAF8BE41-D655-6A47-9B3C-3A9C09699041}"/>
                </a:ext>
              </a:extLst>
            </p:cNvPr>
            <p:cNvSpPr/>
            <p:nvPr/>
          </p:nvSpPr>
          <p:spPr>
            <a:xfrm>
              <a:off x="5870528"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C:\Users\t0ph3r\Documents\CS 4700\assets\black_server.png">
              <a:extLst>
                <a:ext uri="{FF2B5EF4-FFF2-40B4-BE49-F238E27FC236}">
                  <a16:creationId xmlns:a16="http://schemas.microsoft.com/office/drawing/2014/main" id="{5C2C1515-A8DF-6C4A-9899-AB31B858D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115"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3" descr="C:\Users\t0ph3r\Documents\CS 4700\assets\20620842-260x260-0-0_Ctg%2B7%2Bft%2BCoaxial%2BEthernet%2B10Base%2B2%2BCable%2B03183.jpg">
            <a:extLst>
              <a:ext uri="{FF2B5EF4-FFF2-40B4-BE49-F238E27FC236}">
                <a16:creationId xmlns:a16="http://schemas.microsoft.com/office/drawing/2014/main" id="{AE20C793-48CF-D345-8085-E39858C162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43" r="13790"/>
          <a:stretch/>
        </p:blipFill>
        <p:spPr bwMode="auto">
          <a:xfrm>
            <a:off x="9275196" y="2032588"/>
            <a:ext cx="1280160" cy="192694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BBE89ED-0A98-764D-B193-7B42327B31E6}"/>
              </a:ext>
            </a:extLst>
          </p:cNvPr>
          <p:cNvSpPr txBox="1"/>
          <p:nvPr/>
        </p:nvSpPr>
        <p:spPr>
          <a:xfrm>
            <a:off x="2340577" y="3868545"/>
            <a:ext cx="1908921" cy="461665"/>
          </a:xfrm>
          <a:prstGeom prst="rect">
            <a:avLst/>
          </a:prstGeom>
          <a:noFill/>
        </p:spPr>
        <p:txBody>
          <a:bodyPr wrap="none" rtlCol="0">
            <a:spAutoFit/>
          </a:bodyPr>
          <a:lstStyle/>
          <a:p>
            <a:pPr algn="ctr"/>
            <a:r>
              <a:rPr lang="en-US" sz="2400" dirty="0"/>
              <a:t>Tee Connector</a:t>
            </a:r>
          </a:p>
        </p:txBody>
      </p:sp>
      <p:sp>
        <p:nvSpPr>
          <p:cNvPr id="20" name="TextBox 19">
            <a:extLst>
              <a:ext uri="{FF2B5EF4-FFF2-40B4-BE49-F238E27FC236}">
                <a16:creationId xmlns:a16="http://schemas.microsoft.com/office/drawing/2014/main" id="{8CFA0ED6-BDE7-794E-BDF2-D14CB16E3555}"/>
              </a:ext>
            </a:extLst>
          </p:cNvPr>
          <p:cNvSpPr txBox="1"/>
          <p:nvPr/>
        </p:nvSpPr>
        <p:spPr>
          <a:xfrm>
            <a:off x="1411356" y="2281372"/>
            <a:ext cx="1474250" cy="461665"/>
          </a:xfrm>
          <a:prstGeom prst="rect">
            <a:avLst/>
          </a:prstGeom>
          <a:noFill/>
        </p:spPr>
        <p:txBody>
          <a:bodyPr wrap="none" rtlCol="0">
            <a:spAutoFit/>
          </a:bodyPr>
          <a:lstStyle/>
          <a:p>
            <a:pPr algn="ctr"/>
            <a:r>
              <a:rPr lang="en-US" sz="2400" dirty="0"/>
              <a:t>Terminator</a:t>
            </a:r>
          </a:p>
        </p:txBody>
      </p:sp>
      <p:cxnSp>
        <p:nvCxnSpPr>
          <p:cNvPr id="21" name="Straight Arrow Connector 20">
            <a:extLst>
              <a:ext uri="{FF2B5EF4-FFF2-40B4-BE49-F238E27FC236}">
                <a16:creationId xmlns:a16="http://schemas.microsoft.com/office/drawing/2014/main" id="{67753CDB-8471-5D46-A0E9-F2DE9547E570}"/>
              </a:ext>
            </a:extLst>
          </p:cNvPr>
          <p:cNvCxnSpPr/>
          <p:nvPr/>
        </p:nvCxnSpPr>
        <p:spPr>
          <a:xfrm>
            <a:off x="2224681" y="2743037"/>
            <a:ext cx="163920" cy="449938"/>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CBA274-40FF-2B4F-854A-68CCC11602A4}"/>
              </a:ext>
            </a:extLst>
          </p:cNvPr>
          <p:cNvCxnSpPr/>
          <p:nvPr/>
        </p:nvCxnSpPr>
        <p:spPr>
          <a:xfrm flipV="1">
            <a:off x="3295037" y="3509154"/>
            <a:ext cx="0" cy="450375"/>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E22842C-9629-6A46-8E80-967D9C77D387}"/>
              </a:ext>
            </a:extLst>
          </p:cNvPr>
          <p:cNvCxnSpPr/>
          <p:nvPr/>
        </p:nvCxnSpPr>
        <p:spPr>
          <a:xfrm flipV="1">
            <a:off x="4059019" y="5405793"/>
            <a:ext cx="1997689" cy="100485"/>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712FCFD-F9D3-DC4B-9AAD-B40FEDD014A2}"/>
              </a:ext>
            </a:extLst>
          </p:cNvPr>
          <p:cNvCxnSpPr/>
          <p:nvPr/>
        </p:nvCxnSpPr>
        <p:spPr>
          <a:xfrm flipV="1">
            <a:off x="4946128" y="5405794"/>
            <a:ext cx="1110580" cy="882054"/>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932469D-4C1B-B144-BCF7-927042245ECA}"/>
              </a:ext>
            </a:extLst>
          </p:cNvPr>
          <p:cNvCxnSpPr/>
          <p:nvPr/>
        </p:nvCxnSpPr>
        <p:spPr>
          <a:xfrm>
            <a:off x="4946128" y="4772693"/>
            <a:ext cx="1110580" cy="633101"/>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4" descr="C:\Users\t0ph3r\Documents\CS 4700\assets\black_server.png">
            <a:extLst>
              <a:ext uri="{FF2B5EF4-FFF2-40B4-BE49-F238E27FC236}">
                <a16:creationId xmlns:a16="http://schemas.microsoft.com/office/drawing/2014/main" id="{675AC15D-8927-A944-B5CF-CCE9BE567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828" y="4964767"/>
            <a:ext cx="882054" cy="88205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C:\Users\t0ph3r\Documents\CS 4700\assets\black_server.png">
            <a:extLst>
              <a:ext uri="{FF2B5EF4-FFF2-40B4-BE49-F238E27FC236}">
                <a16:creationId xmlns:a16="http://schemas.microsoft.com/office/drawing/2014/main" id="{1B28613B-6EEA-9A40-982D-CB02F03CE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055" y="5846821"/>
            <a:ext cx="882054" cy="88205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Users\t0ph3r\Documents\CS 4700\assets\black_server.png">
            <a:extLst>
              <a:ext uri="{FF2B5EF4-FFF2-40B4-BE49-F238E27FC236}">
                <a16:creationId xmlns:a16="http://schemas.microsoft.com/office/drawing/2014/main" id="{CBE5BDA4-2FF1-D94E-AF88-485944B4E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055" y="4147920"/>
            <a:ext cx="882054" cy="88205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00B8223-3872-E447-88CB-0A08D99BCE4A}"/>
              </a:ext>
            </a:extLst>
          </p:cNvPr>
          <p:cNvSpPr txBox="1"/>
          <p:nvPr/>
        </p:nvSpPr>
        <p:spPr>
          <a:xfrm>
            <a:off x="5811901" y="5113406"/>
            <a:ext cx="1309616" cy="584775"/>
          </a:xfrm>
          <a:prstGeom prst="rect">
            <a:avLst/>
          </a:prstGeom>
          <a:solidFill>
            <a:schemeClr val="accent4"/>
          </a:solidFill>
          <a:ln>
            <a:solidFill>
              <a:schemeClr val="accent5">
                <a:lumMod val="50000"/>
              </a:schemeClr>
            </a:solidFill>
          </a:ln>
        </p:spPr>
        <p:txBody>
          <a:bodyPr wrap="square" rtlCol="0">
            <a:spAutoFit/>
          </a:bodyPr>
          <a:lstStyle/>
          <a:p>
            <a:pPr algn="ctr"/>
            <a:r>
              <a:rPr lang="en-US" sz="3200" dirty="0">
                <a:solidFill>
                  <a:schemeClr val="bg1"/>
                </a:solidFill>
              </a:rPr>
              <a:t>Hub</a:t>
            </a:r>
          </a:p>
        </p:txBody>
      </p:sp>
      <p:sp>
        <p:nvSpPr>
          <p:cNvPr id="30" name="Oval 29">
            <a:extLst>
              <a:ext uri="{FF2B5EF4-FFF2-40B4-BE49-F238E27FC236}">
                <a16:creationId xmlns:a16="http://schemas.microsoft.com/office/drawing/2014/main" id="{C12F7D12-915A-5F42-98CC-6EAB52FACE66}"/>
              </a:ext>
            </a:extLst>
          </p:cNvPr>
          <p:cNvSpPr/>
          <p:nvPr/>
        </p:nvSpPr>
        <p:spPr>
          <a:xfrm>
            <a:off x="3945670" y="5326382"/>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2B9D50-433C-844B-95D8-9E502CF4B036}"/>
              </a:ext>
            </a:extLst>
          </p:cNvPr>
          <p:cNvSpPr/>
          <p:nvPr/>
        </p:nvSpPr>
        <p:spPr>
          <a:xfrm>
            <a:off x="5845167" y="5228767"/>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3E00195-2603-CC42-A226-3DED23A5B8C2}"/>
              </a:ext>
            </a:extLst>
          </p:cNvPr>
          <p:cNvGrpSpPr/>
          <p:nvPr/>
        </p:nvGrpSpPr>
        <p:grpSpPr>
          <a:xfrm flipH="1">
            <a:off x="7577291" y="4564585"/>
            <a:ext cx="2847671" cy="1829444"/>
            <a:chOff x="1219200" y="4876799"/>
            <a:chExt cx="5181605" cy="1384995"/>
          </a:xfrm>
        </p:grpSpPr>
        <p:sp>
          <p:nvSpPr>
            <p:cNvPr id="33" name="Rectangular Callout 32">
              <a:extLst>
                <a:ext uri="{FF2B5EF4-FFF2-40B4-BE49-F238E27FC236}">
                  <a16:creationId xmlns:a16="http://schemas.microsoft.com/office/drawing/2014/main" id="{05723C05-E712-8A4D-ACA3-C8B609479E4A}"/>
                </a:ext>
              </a:extLst>
            </p:cNvPr>
            <p:cNvSpPr/>
            <p:nvPr/>
          </p:nvSpPr>
          <p:spPr>
            <a:xfrm>
              <a:off x="1219200" y="4876799"/>
              <a:ext cx="5181601" cy="1384995"/>
            </a:xfrm>
            <a:prstGeom prst="wedgeRectCallout">
              <a:avLst>
                <a:gd name="adj1" fmla="val 76367"/>
                <a:gd name="adj2" fmla="val -8462"/>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4" name="TextBox 33">
              <a:extLst>
                <a:ext uri="{FF2B5EF4-FFF2-40B4-BE49-F238E27FC236}">
                  <a16:creationId xmlns:a16="http://schemas.microsoft.com/office/drawing/2014/main" id="{1F4F1776-4C2E-D948-8481-B9881C794CB4}"/>
                </a:ext>
              </a:extLst>
            </p:cNvPr>
            <p:cNvSpPr txBox="1"/>
            <p:nvPr/>
          </p:nvSpPr>
          <p:spPr>
            <a:xfrm>
              <a:off x="1219204" y="4876799"/>
              <a:ext cx="5181601" cy="116945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Hubs and repeaters are layer-1 devices, i.e. physical only</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35" name="Group 34">
            <a:extLst>
              <a:ext uri="{FF2B5EF4-FFF2-40B4-BE49-F238E27FC236}">
                <a16:creationId xmlns:a16="http://schemas.microsoft.com/office/drawing/2014/main" id="{9813D8D3-52B5-874E-98A3-F52474429076}"/>
              </a:ext>
            </a:extLst>
          </p:cNvPr>
          <p:cNvGrpSpPr/>
          <p:nvPr/>
        </p:nvGrpSpPr>
        <p:grpSpPr>
          <a:xfrm>
            <a:off x="4617983" y="2128448"/>
            <a:ext cx="2020748" cy="767514"/>
            <a:chOff x="414979" y="3333623"/>
            <a:chExt cx="8263530" cy="1523216"/>
          </a:xfrm>
        </p:grpSpPr>
        <p:sp>
          <p:nvSpPr>
            <p:cNvPr id="36" name="Rectangle 35">
              <a:extLst>
                <a:ext uri="{FF2B5EF4-FFF2-40B4-BE49-F238E27FC236}">
                  <a16:creationId xmlns:a16="http://schemas.microsoft.com/office/drawing/2014/main" id="{E68CDC98-D6F2-6144-B8D4-B690CA581C5E}"/>
                </a:ext>
              </a:extLst>
            </p:cNvPr>
            <p:cNvSpPr/>
            <p:nvPr/>
          </p:nvSpPr>
          <p:spPr>
            <a:xfrm>
              <a:off x="414979" y="3333623"/>
              <a:ext cx="8263530" cy="1523216"/>
            </a:xfrm>
            <a:prstGeom prst="rect">
              <a:avLst/>
            </a:prstGeom>
            <a:ln w="571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Content Placeholder 2">
              <a:extLst>
                <a:ext uri="{FF2B5EF4-FFF2-40B4-BE49-F238E27FC236}">
                  <a16:creationId xmlns:a16="http://schemas.microsoft.com/office/drawing/2014/main" id="{D0D32EFC-EDB0-4A40-B3C1-6248463A44C5}"/>
                </a:ext>
              </a:extLst>
            </p:cNvPr>
            <p:cNvSpPr txBox="1">
              <a:spLocks/>
            </p:cNvSpPr>
            <p:nvPr/>
          </p:nvSpPr>
          <p:spPr>
            <a:xfrm>
              <a:off x="514379" y="3496212"/>
              <a:ext cx="7633927" cy="1208304"/>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10Base2</a:t>
              </a:r>
            </a:p>
          </p:txBody>
        </p:sp>
      </p:grpSp>
      <p:grpSp>
        <p:nvGrpSpPr>
          <p:cNvPr id="38" name="Group 37">
            <a:extLst>
              <a:ext uri="{FF2B5EF4-FFF2-40B4-BE49-F238E27FC236}">
                <a16:creationId xmlns:a16="http://schemas.microsoft.com/office/drawing/2014/main" id="{1EFC1C11-0B4B-7B4F-903B-766D3D66286F}"/>
              </a:ext>
            </a:extLst>
          </p:cNvPr>
          <p:cNvGrpSpPr/>
          <p:nvPr/>
        </p:nvGrpSpPr>
        <p:grpSpPr>
          <a:xfrm>
            <a:off x="1695727" y="4757921"/>
            <a:ext cx="4860080" cy="1282886"/>
            <a:chOff x="414979" y="3333623"/>
            <a:chExt cx="8263530" cy="1523216"/>
          </a:xfrm>
        </p:grpSpPr>
        <p:sp>
          <p:nvSpPr>
            <p:cNvPr id="39" name="Rectangle 38">
              <a:extLst>
                <a:ext uri="{FF2B5EF4-FFF2-40B4-BE49-F238E27FC236}">
                  <a16:creationId xmlns:a16="http://schemas.microsoft.com/office/drawing/2014/main" id="{FB727E7D-7B8D-7240-B80B-1DB4D402AF9A}"/>
                </a:ext>
              </a:extLst>
            </p:cNvPr>
            <p:cNvSpPr/>
            <p:nvPr/>
          </p:nvSpPr>
          <p:spPr>
            <a:xfrm>
              <a:off x="414979" y="3333623"/>
              <a:ext cx="8263530" cy="1523216"/>
            </a:xfrm>
            <a:prstGeom prst="rect">
              <a:avLst/>
            </a:prstGeom>
            <a:ln w="57150">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59411C1F-EE4F-7949-982F-CAA06C1363DD}"/>
                </a:ext>
              </a:extLst>
            </p:cNvPr>
            <p:cNvSpPr txBox="1">
              <a:spLocks/>
            </p:cNvSpPr>
            <p:nvPr/>
          </p:nvSpPr>
          <p:spPr>
            <a:xfrm>
              <a:off x="514379" y="3496212"/>
              <a:ext cx="7633927" cy="1208304"/>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Clr>
                  <a:schemeClr val="bg1"/>
                </a:buClr>
              </a:pPr>
              <a:r>
                <a:rPr lang="en-US" sz="3200" dirty="0">
                  <a:solidFill>
                    <a:schemeClr val="bg1"/>
                  </a:solidFill>
                </a:rPr>
                <a:t>10BaseT and 100BaseT</a:t>
              </a:r>
            </a:p>
            <a:p>
              <a:pPr>
                <a:buClr>
                  <a:schemeClr val="bg1"/>
                </a:buClr>
              </a:pPr>
              <a:r>
                <a:rPr lang="en-US" sz="3200" dirty="0">
                  <a:solidFill>
                    <a:schemeClr val="bg1"/>
                  </a:solidFill>
                </a:rPr>
                <a:t>T stands for Twisted Pair</a:t>
              </a:r>
            </a:p>
          </p:txBody>
        </p:sp>
      </p:grpSp>
      <p:sp>
        <p:nvSpPr>
          <p:cNvPr id="41" name="TextBox 40">
            <a:extLst>
              <a:ext uri="{FF2B5EF4-FFF2-40B4-BE49-F238E27FC236}">
                <a16:creationId xmlns:a16="http://schemas.microsoft.com/office/drawing/2014/main" id="{222BC6BC-1123-024D-9AF3-8802AAA5F9C7}"/>
              </a:ext>
            </a:extLst>
          </p:cNvPr>
          <p:cNvSpPr txBox="1"/>
          <p:nvPr/>
        </p:nvSpPr>
        <p:spPr>
          <a:xfrm rot="16200000">
            <a:off x="8134402" y="3044779"/>
            <a:ext cx="1521643" cy="461665"/>
          </a:xfrm>
          <a:prstGeom prst="rect">
            <a:avLst/>
          </a:prstGeom>
          <a:solidFill>
            <a:schemeClr val="accent4"/>
          </a:solidFill>
          <a:ln>
            <a:solidFill>
              <a:schemeClr val="accent5">
                <a:lumMod val="50000"/>
              </a:schemeClr>
            </a:solidFill>
          </a:ln>
        </p:spPr>
        <p:txBody>
          <a:bodyPr wrap="square" rtlCol="0">
            <a:spAutoFit/>
          </a:bodyPr>
          <a:lstStyle/>
          <a:p>
            <a:pPr algn="ctr"/>
            <a:r>
              <a:rPr lang="en-US" sz="2400" dirty="0">
                <a:solidFill>
                  <a:schemeClr val="bg1"/>
                </a:solidFill>
              </a:rPr>
              <a:t>Repeater</a:t>
            </a:r>
            <a:endParaRPr lang="en-US" sz="3200" dirty="0">
              <a:solidFill>
                <a:schemeClr val="bg1"/>
              </a:solidFill>
            </a:endParaRPr>
          </a:p>
        </p:txBody>
      </p:sp>
      <p:sp>
        <p:nvSpPr>
          <p:cNvPr id="42" name="Oval 41">
            <a:extLst>
              <a:ext uri="{FF2B5EF4-FFF2-40B4-BE49-F238E27FC236}">
                <a16:creationId xmlns:a16="http://schemas.microsoft.com/office/drawing/2014/main" id="{54AFD139-6A21-6B4C-BEC6-88CDF7E3791D}"/>
              </a:ext>
            </a:extLst>
          </p:cNvPr>
          <p:cNvSpPr/>
          <p:nvPr/>
        </p:nvSpPr>
        <p:spPr>
          <a:xfrm>
            <a:off x="6140592" y="3192976"/>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F3D1216-67A3-C246-A4D0-9BEBB9E00E92}"/>
              </a:ext>
            </a:extLst>
          </p:cNvPr>
          <p:cNvSpPr/>
          <p:nvPr/>
        </p:nvSpPr>
        <p:spPr>
          <a:xfrm>
            <a:off x="6135182" y="3192975"/>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4"/>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3409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anim calcmode="lin" valueType="num">
                                      <p:cBhvr>
                                        <p:cTn id="8" dur="500" fill="hold"/>
                                        <p:tgtEl>
                                          <p:spTgt spid="42"/>
                                        </p:tgtEl>
                                        <p:attrNameLst>
                                          <p:attrName>ppt_x</p:attrName>
                                        </p:attrNameLst>
                                      </p:cBhvr>
                                      <p:tavLst>
                                        <p:tav tm="0">
                                          <p:val>
                                            <p:strVal val="#ppt_x"/>
                                          </p:val>
                                        </p:tav>
                                        <p:tav tm="100000">
                                          <p:val>
                                            <p:strVal val="#ppt_x"/>
                                          </p:val>
                                        </p:tav>
                                      </p:tavLst>
                                    </p:anim>
                                    <p:anim calcmode="lin" valueType="num">
                                      <p:cBhvr>
                                        <p:cTn id="9" dur="5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1.66667E-6 1.97965E-6 L -0.42535 -0.00046 " pathEditMode="relative" rAng="0" ptsTypes="AA">
                                      <p:cBhvr>
                                        <p:cTn id="18" dur="1000" fill="hold"/>
                                        <p:tgtEl>
                                          <p:spTgt spid="42"/>
                                        </p:tgtEl>
                                        <p:attrNameLst>
                                          <p:attrName>ppt_x</p:attrName>
                                          <p:attrName>ppt_y</p:attrName>
                                        </p:attrNameLst>
                                      </p:cBhvr>
                                      <p:rCtr x="-21267" y="-23"/>
                                    </p:animMotion>
                                  </p:childTnLst>
                                </p:cTn>
                              </p:par>
                              <p:par>
                                <p:cTn id="19" presetID="42" presetClass="path" presetSubtype="0" accel="50000" decel="50000" fill="hold" grpId="1" nodeType="withEffect">
                                  <p:stCondLst>
                                    <p:cond delay="0"/>
                                  </p:stCondLst>
                                  <p:childTnLst>
                                    <p:animMotion origin="layout" path="M 2.5E-6 -4.99537E-6 L 0.27309 -0.00046 " pathEditMode="relative" rAng="0" ptsTypes="AA">
                                      <p:cBhvr>
                                        <p:cTn id="20" dur="1000" fill="hold"/>
                                        <p:tgtEl>
                                          <p:spTgt spid="43"/>
                                        </p:tgtEl>
                                        <p:attrNameLst>
                                          <p:attrName>ppt_x</p:attrName>
                                          <p:attrName>ppt_y</p:attrName>
                                        </p:attrNameLst>
                                      </p:cBhvr>
                                      <p:rCtr x="13646" y="-23"/>
                                    </p:animMotion>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anim calcmode="lin" valueType="num">
                                      <p:cBhvr>
                                        <p:cTn id="26" dur="500" fill="hold"/>
                                        <p:tgtEl>
                                          <p:spTgt spid="35"/>
                                        </p:tgtEl>
                                        <p:attrNameLst>
                                          <p:attrName>ppt_x</p:attrName>
                                        </p:attrNameLst>
                                      </p:cBhvr>
                                      <p:tavLst>
                                        <p:tav tm="0">
                                          <p:val>
                                            <p:strVal val="#ppt_x"/>
                                          </p:val>
                                        </p:tav>
                                        <p:tav tm="100000">
                                          <p:val>
                                            <p:strVal val="#ppt_x"/>
                                          </p:val>
                                        </p:tav>
                                      </p:tavLst>
                                    </p:anim>
                                    <p:anim calcmode="lin" valueType="num">
                                      <p:cBhvr>
                                        <p:cTn id="27"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anim calcmode="lin" valueType="num">
                                      <p:cBhvr>
                                        <p:cTn id="33" dur="500" fill="hold"/>
                                        <p:tgtEl>
                                          <p:spTgt spid="23"/>
                                        </p:tgtEl>
                                        <p:attrNameLst>
                                          <p:attrName>ppt_x</p:attrName>
                                        </p:attrNameLst>
                                      </p:cBhvr>
                                      <p:tavLst>
                                        <p:tav tm="0">
                                          <p:val>
                                            <p:strVal val="#ppt_x"/>
                                          </p:val>
                                        </p:tav>
                                        <p:tav tm="100000">
                                          <p:val>
                                            <p:strVal val="#ppt_x"/>
                                          </p:val>
                                        </p:tav>
                                      </p:tavLst>
                                    </p:anim>
                                    <p:anim calcmode="lin" valueType="num">
                                      <p:cBhvr>
                                        <p:cTn id="34" dur="5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anim calcmode="lin" valueType="num">
                                      <p:cBhvr>
                                        <p:cTn id="38" dur="500" fill="hold"/>
                                        <p:tgtEl>
                                          <p:spTgt spid="24"/>
                                        </p:tgtEl>
                                        <p:attrNameLst>
                                          <p:attrName>ppt_x</p:attrName>
                                        </p:attrNameLst>
                                      </p:cBhvr>
                                      <p:tavLst>
                                        <p:tav tm="0">
                                          <p:val>
                                            <p:strVal val="#ppt_x"/>
                                          </p:val>
                                        </p:tav>
                                        <p:tav tm="100000">
                                          <p:val>
                                            <p:strVal val="#ppt_x"/>
                                          </p:val>
                                        </p:tav>
                                      </p:tavLst>
                                    </p:anim>
                                    <p:anim calcmode="lin" valueType="num">
                                      <p:cBhvr>
                                        <p:cTn id="39" dur="5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anim calcmode="lin" valueType="num">
                                      <p:cBhvr>
                                        <p:cTn id="43" dur="500" fill="hold"/>
                                        <p:tgtEl>
                                          <p:spTgt spid="25"/>
                                        </p:tgtEl>
                                        <p:attrNameLst>
                                          <p:attrName>ppt_x</p:attrName>
                                        </p:attrNameLst>
                                      </p:cBhvr>
                                      <p:tavLst>
                                        <p:tav tm="0">
                                          <p:val>
                                            <p:strVal val="#ppt_x"/>
                                          </p:val>
                                        </p:tav>
                                        <p:tav tm="100000">
                                          <p:val>
                                            <p:strVal val="#ppt_x"/>
                                          </p:val>
                                        </p:tav>
                                      </p:tavLst>
                                    </p:anim>
                                    <p:anim calcmode="lin" valueType="num">
                                      <p:cBhvr>
                                        <p:cTn id="44" dur="500" fill="hold"/>
                                        <p:tgtEl>
                                          <p:spTgt spid="2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anim calcmode="lin" valueType="num">
                                      <p:cBhvr>
                                        <p:cTn id="48" dur="500" fill="hold"/>
                                        <p:tgtEl>
                                          <p:spTgt spid="26"/>
                                        </p:tgtEl>
                                        <p:attrNameLst>
                                          <p:attrName>ppt_x</p:attrName>
                                        </p:attrNameLst>
                                      </p:cBhvr>
                                      <p:tavLst>
                                        <p:tav tm="0">
                                          <p:val>
                                            <p:strVal val="#ppt_x"/>
                                          </p:val>
                                        </p:tav>
                                        <p:tav tm="100000">
                                          <p:val>
                                            <p:strVal val="#ppt_x"/>
                                          </p:val>
                                        </p:tav>
                                      </p:tavLst>
                                    </p:anim>
                                    <p:anim calcmode="lin" valueType="num">
                                      <p:cBhvr>
                                        <p:cTn id="49" dur="5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anim calcmode="lin" valueType="num">
                                      <p:cBhvr>
                                        <p:cTn id="53" dur="500" fill="hold"/>
                                        <p:tgtEl>
                                          <p:spTgt spid="27"/>
                                        </p:tgtEl>
                                        <p:attrNameLst>
                                          <p:attrName>ppt_x</p:attrName>
                                        </p:attrNameLst>
                                      </p:cBhvr>
                                      <p:tavLst>
                                        <p:tav tm="0">
                                          <p:val>
                                            <p:strVal val="#ppt_x"/>
                                          </p:val>
                                        </p:tav>
                                        <p:tav tm="100000">
                                          <p:val>
                                            <p:strVal val="#ppt_x"/>
                                          </p:val>
                                        </p:tav>
                                      </p:tavLst>
                                    </p:anim>
                                    <p:anim calcmode="lin" valueType="num">
                                      <p:cBhvr>
                                        <p:cTn id="54" dur="5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anim calcmode="lin" valueType="num">
                                      <p:cBhvr>
                                        <p:cTn id="58" dur="500" fill="hold"/>
                                        <p:tgtEl>
                                          <p:spTgt spid="28"/>
                                        </p:tgtEl>
                                        <p:attrNameLst>
                                          <p:attrName>ppt_x</p:attrName>
                                        </p:attrNameLst>
                                      </p:cBhvr>
                                      <p:tavLst>
                                        <p:tav tm="0">
                                          <p:val>
                                            <p:strVal val="#ppt_x"/>
                                          </p:val>
                                        </p:tav>
                                        <p:tav tm="100000">
                                          <p:val>
                                            <p:strVal val="#ppt_x"/>
                                          </p:val>
                                        </p:tav>
                                      </p:tavLst>
                                    </p:anim>
                                    <p:anim calcmode="lin" valueType="num">
                                      <p:cBhvr>
                                        <p:cTn id="59" dur="500" fill="hold"/>
                                        <p:tgtEl>
                                          <p:spTgt spid="2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anim calcmode="lin" valueType="num">
                                      <p:cBhvr>
                                        <p:cTn id="63" dur="500" fill="hold"/>
                                        <p:tgtEl>
                                          <p:spTgt spid="29"/>
                                        </p:tgtEl>
                                        <p:attrNameLst>
                                          <p:attrName>ppt_x</p:attrName>
                                        </p:attrNameLst>
                                      </p:cBhvr>
                                      <p:tavLst>
                                        <p:tav tm="0">
                                          <p:val>
                                            <p:strVal val="#ppt_x"/>
                                          </p:val>
                                        </p:tav>
                                        <p:tav tm="100000">
                                          <p:val>
                                            <p:strVal val="#ppt_x"/>
                                          </p:val>
                                        </p:tav>
                                      </p:tavLst>
                                    </p:anim>
                                    <p:anim calcmode="lin" valueType="num">
                                      <p:cBhvr>
                                        <p:cTn id="64"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anim calcmode="lin" valueType="num">
                                      <p:cBhvr>
                                        <p:cTn id="70" dur="500" fill="hold"/>
                                        <p:tgtEl>
                                          <p:spTgt spid="30"/>
                                        </p:tgtEl>
                                        <p:attrNameLst>
                                          <p:attrName>ppt_x</p:attrName>
                                        </p:attrNameLst>
                                      </p:cBhvr>
                                      <p:tavLst>
                                        <p:tav tm="0">
                                          <p:val>
                                            <p:strVal val="#ppt_x"/>
                                          </p:val>
                                        </p:tav>
                                        <p:tav tm="100000">
                                          <p:val>
                                            <p:strVal val="#ppt_x"/>
                                          </p:val>
                                        </p:tav>
                                      </p:tavLst>
                                    </p:anim>
                                    <p:anim calcmode="lin" valueType="num">
                                      <p:cBhvr>
                                        <p:cTn id="71" dur="500" fill="hold"/>
                                        <p:tgtEl>
                                          <p:spTgt spid="30"/>
                                        </p:tgtEl>
                                        <p:attrNameLst>
                                          <p:attrName>ppt_y</p:attrName>
                                        </p:attrNameLst>
                                      </p:cBhvr>
                                      <p:tavLst>
                                        <p:tav tm="0">
                                          <p:val>
                                            <p:strVal val="#ppt_y+.1"/>
                                          </p:val>
                                        </p:tav>
                                        <p:tav tm="100000">
                                          <p:val>
                                            <p:strVal val="#ppt_y"/>
                                          </p:val>
                                        </p:tav>
                                      </p:tavLst>
                                    </p:anim>
                                  </p:childTnLst>
                                </p:cTn>
                              </p:par>
                            </p:childTnLst>
                          </p:cTn>
                        </p:par>
                        <p:par>
                          <p:cTn id="72" fill="hold">
                            <p:stCondLst>
                              <p:cond delay="500"/>
                            </p:stCondLst>
                            <p:childTnLst>
                              <p:par>
                                <p:cTn id="73" presetID="42" presetClass="path" presetSubtype="0" accel="50000" decel="50000" fill="hold" grpId="1" nodeType="afterEffect">
                                  <p:stCondLst>
                                    <p:cond delay="0"/>
                                  </p:stCondLst>
                                  <p:childTnLst>
                                    <p:animMotion origin="layout" path="M 2.77778E-7 -2.34043E-6 L 0.21181 -0.01225 " pathEditMode="relative" rAng="0" ptsTypes="AA">
                                      <p:cBhvr>
                                        <p:cTn id="74" dur="1000" fill="hold"/>
                                        <p:tgtEl>
                                          <p:spTgt spid="30"/>
                                        </p:tgtEl>
                                        <p:attrNameLst>
                                          <p:attrName>ppt_x</p:attrName>
                                          <p:attrName>ppt_y</p:attrName>
                                        </p:attrNameLst>
                                      </p:cBhvr>
                                      <p:rCtr x="10590" y="-624"/>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par>
                          <p:cTn id="79" fill="hold">
                            <p:stCondLst>
                              <p:cond delay="0"/>
                            </p:stCondLst>
                            <p:childTnLst>
                              <p:par>
                                <p:cTn id="80" presetID="42" presetClass="path" presetSubtype="0" accel="50000" decel="50000" fill="hold" grpId="2" nodeType="afterEffect">
                                  <p:stCondLst>
                                    <p:cond delay="0"/>
                                  </p:stCondLst>
                                  <p:childTnLst>
                                    <p:animMotion origin="layout" path="M 0.21181 -0.01225 L 0.10139 0.10037 " pathEditMode="relative" rAng="0" ptsTypes="AA">
                                      <p:cBhvr>
                                        <p:cTn id="81" dur="1000" fill="hold"/>
                                        <p:tgtEl>
                                          <p:spTgt spid="30"/>
                                        </p:tgtEl>
                                        <p:attrNameLst>
                                          <p:attrName>ppt_x</p:attrName>
                                          <p:attrName>ppt_y</p:attrName>
                                        </p:attrNameLst>
                                      </p:cBhvr>
                                      <p:rCtr x="-5521" y="5620"/>
                                    </p:animMotion>
                                  </p:childTnLst>
                                </p:cTn>
                              </p:par>
                              <p:par>
                                <p:cTn id="82" presetID="42" presetClass="path" presetSubtype="0" accel="50000" decel="50000" fill="hold" grpId="1" nodeType="withEffect">
                                  <p:stCondLst>
                                    <p:cond delay="0"/>
                                  </p:stCondLst>
                                  <p:childTnLst>
                                    <p:animMotion origin="layout" path="M 0.00417 0.00208 L -0.11094 -0.09181 " pathEditMode="relative" rAng="0" ptsTypes="AA">
                                      <p:cBhvr>
                                        <p:cTn id="83" dur="1000" fill="hold"/>
                                        <p:tgtEl>
                                          <p:spTgt spid="31"/>
                                        </p:tgtEl>
                                        <p:attrNameLst>
                                          <p:attrName>ppt_x</p:attrName>
                                          <p:attrName>ppt_y</p:attrName>
                                        </p:attrNameLst>
                                      </p:cBhvr>
                                      <p:rCtr x="-5764" y="-4695"/>
                                    </p:animMotion>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anim calcmode="lin" valueType="num">
                                      <p:cBhvr>
                                        <p:cTn id="89" dur="500" fill="hold"/>
                                        <p:tgtEl>
                                          <p:spTgt spid="32"/>
                                        </p:tgtEl>
                                        <p:attrNameLst>
                                          <p:attrName>ppt_x</p:attrName>
                                        </p:attrNameLst>
                                      </p:cBhvr>
                                      <p:tavLst>
                                        <p:tav tm="0">
                                          <p:val>
                                            <p:strVal val="#ppt_x"/>
                                          </p:val>
                                        </p:tav>
                                        <p:tav tm="100000">
                                          <p:val>
                                            <p:strVal val="#ppt_x"/>
                                          </p:val>
                                        </p:tav>
                                      </p:tavLst>
                                    </p:anim>
                                    <p:anim calcmode="lin" valueType="num">
                                      <p:cBhvr>
                                        <p:cTn id="90"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anim calcmode="lin" valueType="num">
                                      <p:cBhvr>
                                        <p:cTn id="96" dur="500" fill="hold"/>
                                        <p:tgtEl>
                                          <p:spTgt spid="38"/>
                                        </p:tgtEl>
                                        <p:attrNameLst>
                                          <p:attrName>ppt_x</p:attrName>
                                        </p:attrNameLst>
                                      </p:cBhvr>
                                      <p:tavLst>
                                        <p:tav tm="0">
                                          <p:val>
                                            <p:strVal val="#ppt_x"/>
                                          </p:val>
                                        </p:tav>
                                        <p:tav tm="100000">
                                          <p:val>
                                            <p:strVal val="#ppt_x"/>
                                          </p:val>
                                        </p:tav>
                                      </p:tavLst>
                                    </p:anim>
                                    <p:anim calcmode="lin" valueType="num">
                                      <p:cBhvr>
                                        <p:cTn id="97"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0" grpId="1" animBg="1"/>
      <p:bldP spid="30" grpId="2" animBg="1"/>
      <p:bldP spid="31" grpId="0" animBg="1"/>
      <p:bldP spid="31" grpId="1" animBg="1"/>
      <p:bldP spid="42" grpId="0" animBg="1"/>
      <p:bldP spid="42" grpId="1" animBg="1"/>
      <p:bldP spid="43" grpId="0" animBg="1"/>
      <p:bldP spid="4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FF26-826D-5246-B41D-CD406D476818}"/>
              </a:ext>
            </a:extLst>
          </p:cNvPr>
          <p:cNvSpPr>
            <a:spLocks noGrp="1"/>
          </p:cNvSpPr>
          <p:nvPr>
            <p:ph type="title"/>
          </p:nvPr>
        </p:nvSpPr>
        <p:spPr/>
        <p:txBody>
          <a:bodyPr/>
          <a:lstStyle/>
          <a:p>
            <a:r>
              <a:rPr lang="en-US" dirty="0"/>
              <a:t>CSMA/CD</a:t>
            </a:r>
          </a:p>
        </p:txBody>
      </p:sp>
      <p:sp>
        <p:nvSpPr>
          <p:cNvPr id="5" name="Content Placeholder 4">
            <a:extLst>
              <a:ext uri="{FF2B5EF4-FFF2-40B4-BE49-F238E27FC236}">
                <a16:creationId xmlns:a16="http://schemas.microsoft.com/office/drawing/2014/main" id="{6824E6DD-F452-ED4D-A8AB-D0B35AB7D48D}"/>
              </a:ext>
            </a:extLst>
          </p:cNvPr>
          <p:cNvSpPr>
            <a:spLocks noGrp="1"/>
          </p:cNvSpPr>
          <p:nvPr>
            <p:ph idx="1"/>
          </p:nvPr>
        </p:nvSpPr>
        <p:spPr/>
        <p:txBody>
          <a:bodyPr/>
          <a:lstStyle/>
          <a:p>
            <a:endParaRPr lang="en-US"/>
          </a:p>
        </p:txBody>
      </p:sp>
      <p:sp>
        <p:nvSpPr>
          <p:cNvPr id="6" name="Content Placeholder 3">
            <a:extLst>
              <a:ext uri="{FF2B5EF4-FFF2-40B4-BE49-F238E27FC236}">
                <a16:creationId xmlns:a16="http://schemas.microsoft.com/office/drawing/2014/main" id="{B6A41EC3-E240-B643-BE2C-1F522C0B97A1}"/>
              </a:ext>
            </a:extLst>
          </p:cNvPr>
          <p:cNvSpPr txBox="1">
            <a:spLocks/>
          </p:cNvSpPr>
          <p:nvPr/>
        </p:nvSpPr>
        <p:spPr>
          <a:xfrm>
            <a:off x="838200" y="1825625"/>
            <a:ext cx="10515600"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Carrier sense multiple access with collision detection</a:t>
            </a:r>
          </a:p>
          <a:p>
            <a:r>
              <a:rPr lang="en-US" dirty="0"/>
              <a:t>Key insight: wired protocol allows us to sense the medium</a:t>
            </a:r>
          </a:p>
          <a:p>
            <a:r>
              <a:rPr lang="en-US" dirty="0"/>
              <a:t>Algorithm</a:t>
            </a:r>
          </a:p>
          <a:p>
            <a:pPr marL="880110" lvl="1" indent="-514350">
              <a:buFont typeface="+mj-lt"/>
              <a:buAutoNum type="arabicPeriod"/>
            </a:pPr>
            <a:r>
              <a:rPr lang="en-US" dirty="0"/>
              <a:t>Sense for carrier</a:t>
            </a:r>
          </a:p>
          <a:p>
            <a:pPr marL="880110" lvl="1" indent="-514350">
              <a:buFont typeface="+mj-lt"/>
              <a:buAutoNum type="arabicPeriod"/>
            </a:pPr>
            <a:r>
              <a:rPr lang="en-US" dirty="0"/>
              <a:t>If carrier is present, wait for it to end</a:t>
            </a:r>
          </a:p>
          <a:p>
            <a:pPr marL="1154430" lvl="2" indent="-514350"/>
            <a:r>
              <a:rPr lang="en-US" dirty="0"/>
              <a:t>Sending would cause a collision and waste time</a:t>
            </a:r>
          </a:p>
          <a:p>
            <a:pPr marL="880110" lvl="1" indent="-514350">
              <a:buFont typeface="+mj-lt"/>
              <a:buAutoNum type="arabicPeriod"/>
            </a:pPr>
            <a:r>
              <a:rPr lang="en-US" dirty="0"/>
              <a:t>Send a frame and sense for collision</a:t>
            </a:r>
          </a:p>
          <a:p>
            <a:pPr marL="880110" lvl="1" indent="-514350">
              <a:buFont typeface="+mj-lt"/>
              <a:buAutoNum type="arabicPeriod"/>
            </a:pPr>
            <a:r>
              <a:rPr lang="en-US" dirty="0"/>
              <a:t>If no collision, then frame has been delivered</a:t>
            </a:r>
          </a:p>
          <a:p>
            <a:pPr marL="880110" lvl="1" indent="-514350">
              <a:buFont typeface="+mj-lt"/>
              <a:buAutoNum type="arabicPeriod"/>
            </a:pPr>
            <a:r>
              <a:rPr lang="en-US" dirty="0"/>
              <a:t>If collision, abort immediately</a:t>
            </a:r>
          </a:p>
          <a:p>
            <a:pPr marL="1154430" lvl="2" indent="-514350"/>
            <a:r>
              <a:rPr lang="en-US" dirty="0"/>
              <a:t>Why keep sending if the frame is already corrupted?</a:t>
            </a:r>
          </a:p>
          <a:p>
            <a:pPr marL="880110" lvl="1" indent="-514350">
              <a:buFont typeface="+mj-lt"/>
              <a:buAutoNum type="arabicPeriod"/>
            </a:pPr>
            <a:r>
              <a:rPr lang="en-US" dirty="0"/>
              <a:t>Perform exponential </a:t>
            </a:r>
            <a:r>
              <a:rPr lang="en-US" dirty="0" err="1"/>
              <a:t>backoff</a:t>
            </a:r>
            <a:r>
              <a:rPr lang="en-US" dirty="0"/>
              <a:t> then retransmit</a:t>
            </a:r>
          </a:p>
        </p:txBody>
      </p:sp>
      <p:pic>
        <p:nvPicPr>
          <p:cNvPr id="7" name="Picture 6"/>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237630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anim calcmode="lin" valueType="num">
                                      <p:cBhvr>
                                        <p:cTn id="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anim calcmode="lin" valueType="num">
                                      <p:cBhvr>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anim calcmode="lin" valueType="num">
                                      <p:cBhvr>
                                        <p:cTn id="2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anim calcmode="lin" valueType="num">
                                      <p:cBhvr>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anim calcmode="lin" valueType="num">
                                      <p:cBhvr>
                                        <p:cTn id="32"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fade">
                                      <p:cBhvr>
                                        <p:cTn id="38" dur="500"/>
                                        <p:tgtEl>
                                          <p:spTgt spid="6">
                                            <p:txEl>
                                              <p:pRg st="7" end="7"/>
                                            </p:txEl>
                                          </p:spTgt>
                                        </p:tgtEl>
                                      </p:cBhvr>
                                    </p:animEffect>
                                    <p:anim calcmode="lin" valueType="num">
                                      <p:cBhvr>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0" dur="5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fade">
                                      <p:cBhvr>
                                        <p:cTn id="45" dur="500"/>
                                        <p:tgtEl>
                                          <p:spTgt spid="6">
                                            <p:txEl>
                                              <p:pRg st="8" end="8"/>
                                            </p:txEl>
                                          </p:spTgt>
                                        </p:tgtEl>
                                      </p:cBhvr>
                                    </p:animEffect>
                                    <p:anim calcmode="lin" valueType="num">
                                      <p:cBhvr>
                                        <p:cTn id="4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7" dur="500" fill="hold"/>
                                        <p:tgtEl>
                                          <p:spTgt spid="6">
                                            <p:txEl>
                                              <p:pRg st="8" end="8"/>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Effect transition="in" filter="fade">
                                      <p:cBhvr>
                                        <p:cTn id="50" dur="500"/>
                                        <p:tgtEl>
                                          <p:spTgt spid="6">
                                            <p:txEl>
                                              <p:pRg st="9" end="9"/>
                                            </p:txEl>
                                          </p:spTgt>
                                        </p:tgtEl>
                                      </p:cBhvr>
                                    </p:animEffect>
                                    <p:anim calcmode="lin" valueType="num">
                                      <p:cBhvr>
                                        <p:cTn id="5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2" dur="5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anim calcmode="lin" valueType="num">
                                      <p:cBhvr>
                                        <p:cTn id="58"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9" dur="5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ED0D-508A-D345-9678-80D6B2A1E853}"/>
              </a:ext>
            </a:extLst>
          </p:cNvPr>
          <p:cNvSpPr>
            <a:spLocks noGrp="1"/>
          </p:cNvSpPr>
          <p:nvPr>
            <p:ph type="title"/>
          </p:nvPr>
        </p:nvSpPr>
        <p:spPr/>
        <p:txBody>
          <a:bodyPr/>
          <a:lstStyle/>
          <a:p>
            <a:r>
              <a:rPr lang="en-US" dirty="0"/>
              <a:t>CSMA/CD Collisions</a:t>
            </a:r>
          </a:p>
        </p:txBody>
      </p:sp>
      <p:sp>
        <p:nvSpPr>
          <p:cNvPr id="3" name="Content Placeholder 2">
            <a:extLst>
              <a:ext uri="{FF2B5EF4-FFF2-40B4-BE49-F238E27FC236}">
                <a16:creationId xmlns:a16="http://schemas.microsoft.com/office/drawing/2014/main" id="{FC083878-AE40-E542-8A75-E700E7C29CCE}"/>
              </a:ext>
            </a:extLst>
          </p:cNvPr>
          <p:cNvSpPr>
            <a:spLocks noGrp="1"/>
          </p:cNvSpPr>
          <p:nvPr>
            <p:ph idx="1"/>
          </p:nvPr>
        </p:nvSpPr>
        <p:spPr/>
        <p:txBody>
          <a:bodyPr/>
          <a:lstStyle/>
          <a:p>
            <a:endParaRPr lang="en-US" dirty="0"/>
          </a:p>
        </p:txBody>
      </p:sp>
      <p:sp>
        <p:nvSpPr>
          <p:cNvPr id="60" name="Content Placeholder 3">
            <a:extLst>
              <a:ext uri="{FF2B5EF4-FFF2-40B4-BE49-F238E27FC236}">
                <a16:creationId xmlns:a16="http://schemas.microsoft.com/office/drawing/2014/main" id="{BC98B006-587E-454A-8C62-7C2D472BE1C8}"/>
              </a:ext>
            </a:extLst>
          </p:cNvPr>
          <p:cNvSpPr txBox="1">
            <a:spLocks/>
          </p:cNvSpPr>
          <p:nvPr/>
        </p:nvSpPr>
        <p:spPr>
          <a:xfrm>
            <a:off x="874645" y="1958011"/>
            <a:ext cx="4080805"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Collisions can occur</a:t>
            </a:r>
          </a:p>
          <a:p>
            <a:r>
              <a:rPr lang="en-US" dirty="0"/>
              <a:t>Collisions are quickly detected and aborted</a:t>
            </a:r>
          </a:p>
          <a:p>
            <a:r>
              <a:rPr lang="en-US" dirty="0"/>
              <a:t>Note the role of </a:t>
            </a:r>
            <a:r>
              <a:rPr lang="en-US" dirty="0">
                <a:solidFill>
                  <a:schemeClr val="accent1"/>
                </a:solidFill>
              </a:rPr>
              <a:t>distance</a:t>
            </a:r>
            <a:r>
              <a:rPr lang="en-US" dirty="0"/>
              <a:t>, </a:t>
            </a:r>
            <a:r>
              <a:rPr lang="en-US" dirty="0">
                <a:solidFill>
                  <a:schemeClr val="accent1"/>
                </a:solidFill>
              </a:rPr>
              <a:t>propagation delay</a:t>
            </a:r>
            <a:r>
              <a:rPr lang="en-US" dirty="0"/>
              <a:t>, and </a:t>
            </a:r>
            <a:r>
              <a:rPr lang="en-US" dirty="0">
                <a:solidFill>
                  <a:schemeClr val="accent1"/>
                </a:solidFill>
              </a:rPr>
              <a:t>frame length</a:t>
            </a:r>
          </a:p>
        </p:txBody>
      </p:sp>
      <p:pic>
        <p:nvPicPr>
          <p:cNvPr id="5" name="Picture 4"/>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419669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
                                            <p:txEl>
                                              <p:pRg st="1" end="1"/>
                                            </p:txEl>
                                          </p:spTgt>
                                        </p:tgtEl>
                                        <p:attrNameLst>
                                          <p:attrName>style.visibility</p:attrName>
                                        </p:attrNameLst>
                                      </p:cBhvr>
                                      <p:to>
                                        <p:strVal val="visible"/>
                                      </p:to>
                                    </p:set>
                                    <p:animEffect transition="in" filter="fade">
                                      <p:cBhvr>
                                        <p:cTn id="7" dur="500"/>
                                        <p:tgtEl>
                                          <p:spTgt spid="60">
                                            <p:txEl>
                                              <p:pRg st="1" end="1"/>
                                            </p:txEl>
                                          </p:spTgt>
                                        </p:tgtEl>
                                      </p:cBhvr>
                                    </p:animEffect>
                                    <p:anim calcmode="lin" valueType="num">
                                      <p:cBhvr>
                                        <p:cTn id="8" dur="500" fill="hold"/>
                                        <p:tgtEl>
                                          <p:spTgt spid="60">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6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
                                            <p:txEl>
                                              <p:pRg st="2" end="2"/>
                                            </p:txEl>
                                          </p:spTgt>
                                        </p:tgtEl>
                                        <p:attrNameLst>
                                          <p:attrName>style.visibility</p:attrName>
                                        </p:attrNameLst>
                                      </p:cBhvr>
                                      <p:to>
                                        <p:strVal val="visible"/>
                                      </p:to>
                                    </p:set>
                                    <p:animEffect transition="in" filter="fade">
                                      <p:cBhvr>
                                        <p:cTn id="14" dur="500"/>
                                        <p:tgtEl>
                                          <p:spTgt spid="60">
                                            <p:txEl>
                                              <p:pRg st="2" end="2"/>
                                            </p:txEl>
                                          </p:spTgt>
                                        </p:tgtEl>
                                      </p:cBhvr>
                                    </p:animEffect>
                                    <p:anim calcmode="lin" valueType="num">
                                      <p:cBhvr>
                                        <p:cTn id="15" dur="500" fill="hold"/>
                                        <p:tgtEl>
                                          <p:spTgt spid="60">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6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3AAD-0CA6-474E-A4E6-FD84F6B02EFA}"/>
              </a:ext>
            </a:extLst>
          </p:cNvPr>
          <p:cNvSpPr>
            <a:spLocks noGrp="1"/>
          </p:cNvSpPr>
          <p:nvPr>
            <p:ph type="title"/>
          </p:nvPr>
        </p:nvSpPr>
        <p:spPr/>
        <p:txBody>
          <a:bodyPr/>
          <a:lstStyle/>
          <a:p>
            <a:r>
              <a:rPr lang="en-US" dirty="0"/>
              <a:t>Exponential </a:t>
            </a:r>
            <a:r>
              <a:rPr lang="en-US" dirty="0" err="1"/>
              <a:t>Backoff</a:t>
            </a:r>
            <a:endParaRPr lang="en-US" dirty="0"/>
          </a:p>
        </p:txBody>
      </p:sp>
      <p:sp>
        <p:nvSpPr>
          <p:cNvPr id="3" name="Content Placeholder 2">
            <a:extLst>
              <a:ext uri="{FF2B5EF4-FFF2-40B4-BE49-F238E27FC236}">
                <a16:creationId xmlns:a16="http://schemas.microsoft.com/office/drawing/2014/main" id="{5B8F5DFF-6134-D74B-94EA-5F4B08A5B985}"/>
              </a:ext>
            </a:extLst>
          </p:cNvPr>
          <p:cNvSpPr>
            <a:spLocks noGrp="1"/>
          </p:cNvSpPr>
          <p:nvPr>
            <p:ph idx="1"/>
          </p:nvPr>
        </p:nvSpPr>
        <p:spPr>
          <a:xfrm>
            <a:off x="838200" y="1825625"/>
            <a:ext cx="10515600" cy="4614932"/>
          </a:xfrm>
        </p:spPr>
        <p:txBody>
          <a:bodyPr>
            <a:normAutofit/>
          </a:bodyPr>
          <a:lstStyle/>
          <a:p>
            <a:r>
              <a:rPr lang="en-US" dirty="0"/>
              <a:t>When a sender detects a collision, send “jam signal”</a:t>
            </a:r>
          </a:p>
          <a:p>
            <a:pPr lvl="1"/>
            <a:r>
              <a:rPr lang="en-US" dirty="0"/>
              <a:t>Make sure all hosts are aware of collision</a:t>
            </a:r>
          </a:p>
          <a:p>
            <a:pPr lvl="1"/>
            <a:r>
              <a:rPr lang="en-US" dirty="0"/>
              <a:t>Jam signal is 32 bits long (plus header overhead)</a:t>
            </a:r>
          </a:p>
          <a:p>
            <a:endParaRPr lang="en-US" dirty="0"/>
          </a:p>
          <a:p>
            <a:r>
              <a:rPr lang="en-US" dirty="0"/>
              <a:t>Exponential </a:t>
            </a:r>
            <a:r>
              <a:rPr lang="en-US" dirty="0" err="1"/>
              <a:t>backoff</a:t>
            </a:r>
            <a:r>
              <a:rPr lang="en-US" dirty="0"/>
              <a:t> operates in multiples of 512 bits</a:t>
            </a:r>
          </a:p>
          <a:p>
            <a:pPr lvl="1"/>
            <a:r>
              <a:rPr lang="en-US" dirty="0"/>
              <a:t>Select </a:t>
            </a:r>
            <a:r>
              <a:rPr lang="en-US" i="1" dirty="0"/>
              <a:t>k</a:t>
            </a:r>
            <a:r>
              <a:rPr lang="en-US" dirty="0"/>
              <a:t> ∈ [0, 2</a:t>
            </a:r>
            <a:r>
              <a:rPr lang="en-US" baseline="30000" dirty="0"/>
              <a:t>n</a:t>
            </a:r>
            <a:r>
              <a:rPr lang="en-US" dirty="0"/>
              <a:t> – 1], where </a:t>
            </a:r>
            <a:r>
              <a:rPr lang="en-US" i="1" dirty="0"/>
              <a:t>n</a:t>
            </a:r>
            <a:r>
              <a:rPr lang="en-US" dirty="0"/>
              <a:t> = number of collisions</a:t>
            </a:r>
          </a:p>
          <a:p>
            <a:pPr lvl="1"/>
            <a:r>
              <a:rPr lang="en-US" dirty="0"/>
              <a:t>Wait </a:t>
            </a:r>
            <a:r>
              <a:rPr lang="en-US" i="1" dirty="0"/>
              <a:t>k</a:t>
            </a:r>
            <a:r>
              <a:rPr lang="en-US" dirty="0"/>
              <a:t> * 51.2</a:t>
            </a:r>
            <a:r>
              <a:rPr lang="en-US" sz="1800" dirty="0"/>
              <a:t>µ</a:t>
            </a:r>
            <a:r>
              <a:rPr lang="en-US" dirty="0"/>
              <a:t>s before retransmission</a:t>
            </a:r>
          </a:p>
          <a:p>
            <a:pPr lvl="1"/>
            <a:r>
              <a:rPr lang="en-US" i="1" dirty="0"/>
              <a:t>n</a:t>
            </a:r>
            <a:r>
              <a:rPr lang="en-US" dirty="0"/>
              <a:t> is capped at 10, frame dropped after 16 collisions</a:t>
            </a:r>
          </a:p>
          <a:p>
            <a:endParaRPr lang="en-US" dirty="0"/>
          </a:p>
          <a:p>
            <a:r>
              <a:rPr lang="en-US" dirty="0" err="1"/>
              <a:t>Backoff</a:t>
            </a:r>
            <a:r>
              <a:rPr lang="en-US" dirty="0"/>
              <a:t> time is divided into </a:t>
            </a:r>
            <a:r>
              <a:rPr lang="en-US" dirty="0">
                <a:solidFill>
                  <a:schemeClr val="accent1"/>
                </a:solidFill>
              </a:rPr>
              <a:t>contention slots</a:t>
            </a:r>
          </a:p>
          <a:p>
            <a:pPr marL="0" indent="0">
              <a:buNone/>
            </a:pPr>
            <a:endParaRPr lang="en-US" dirty="0"/>
          </a:p>
        </p:txBody>
      </p:sp>
      <p:pic>
        <p:nvPicPr>
          <p:cNvPr id="4" name="Picture 3"/>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415022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3AAD-0CA6-474E-A4E6-FD84F6B02EFA}"/>
              </a:ext>
            </a:extLst>
          </p:cNvPr>
          <p:cNvSpPr>
            <a:spLocks noGrp="1"/>
          </p:cNvSpPr>
          <p:nvPr>
            <p:ph type="title"/>
          </p:nvPr>
        </p:nvSpPr>
        <p:spPr/>
        <p:txBody>
          <a:bodyPr/>
          <a:lstStyle/>
          <a:p>
            <a:r>
              <a:rPr lang="en-US" dirty="0"/>
              <a:t>Exponential </a:t>
            </a:r>
            <a:r>
              <a:rPr lang="en-US" dirty="0" err="1"/>
              <a:t>Backoff</a:t>
            </a:r>
            <a:endParaRPr lang="en-US" dirty="0"/>
          </a:p>
        </p:txBody>
      </p:sp>
      <p:sp>
        <p:nvSpPr>
          <p:cNvPr id="3" name="Content Placeholder 2">
            <a:extLst>
              <a:ext uri="{FF2B5EF4-FFF2-40B4-BE49-F238E27FC236}">
                <a16:creationId xmlns:a16="http://schemas.microsoft.com/office/drawing/2014/main" id="{5B8F5DFF-6134-D74B-94EA-5F4B08A5B985}"/>
              </a:ext>
            </a:extLst>
          </p:cNvPr>
          <p:cNvSpPr>
            <a:spLocks noGrp="1"/>
          </p:cNvSpPr>
          <p:nvPr>
            <p:ph idx="1"/>
          </p:nvPr>
        </p:nvSpPr>
        <p:spPr>
          <a:xfrm>
            <a:off x="838200" y="1825625"/>
            <a:ext cx="10515600" cy="4614932"/>
          </a:xfrm>
        </p:spPr>
        <p:txBody>
          <a:bodyPr>
            <a:normAutofit/>
          </a:bodyPr>
          <a:lstStyle/>
          <a:p>
            <a:r>
              <a:rPr lang="en-US" dirty="0"/>
              <a:t>When a sender detects a collision, send “jam signal”</a:t>
            </a:r>
          </a:p>
          <a:p>
            <a:pPr lvl="1"/>
            <a:r>
              <a:rPr lang="en-US" dirty="0"/>
              <a:t>Make sure all hosts are aware of collision</a:t>
            </a:r>
          </a:p>
          <a:p>
            <a:pPr lvl="1"/>
            <a:r>
              <a:rPr lang="en-US" dirty="0"/>
              <a:t>Jam signal is 32 bits long (plus header overhead)</a:t>
            </a:r>
          </a:p>
          <a:p>
            <a:endParaRPr lang="en-US" dirty="0"/>
          </a:p>
          <a:p>
            <a:r>
              <a:rPr lang="en-US" dirty="0"/>
              <a:t>Exponential </a:t>
            </a:r>
            <a:r>
              <a:rPr lang="en-US" dirty="0" err="1"/>
              <a:t>backoff</a:t>
            </a:r>
            <a:r>
              <a:rPr lang="en-US" dirty="0"/>
              <a:t> operates in multiples of 512 bits</a:t>
            </a:r>
          </a:p>
          <a:p>
            <a:pPr lvl="1"/>
            <a:r>
              <a:rPr lang="en-US" dirty="0"/>
              <a:t>Select </a:t>
            </a:r>
            <a:r>
              <a:rPr lang="en-US" i="1" dirty="0"/>
              <a:t>k</a:t>
            </a:r>
            <a:r>
              <a:rPr lang="en-US" dirty="0"/>
              <a:t> ∈ [0, 2</a:t>
            </a:r>
            <a:r>
              <a:rPr lang="en-US" baseline="30000" dirty="0"/>
              <a:t>n</a:t>
            </a:r>
            <a:r>
              <a:rPr lang="en-US" dirty="0"/>
              <a:t> – 1], where </a:t>
            </a:r>
            <a:r>
              <a:rPr lang="en-US" i="1" dirty="0"/>
              <a:t>n</a:t>
            </a:r>
            <a:r>
              <a:rPr lang="en-US" dirty="0"/>
              <a:t> = number of collisions</a:t>
            </a:r>
          </a:p>
          <a:p>
            <a:pPr lvl="1"/>
            <a:r>
              <a:rPr lang="en-US" dirty="0"/>
              <a:t>Wait </a:t>
            </a:r>
            <a:r>
              <a:rPr lang="en-US" i="1" dirty="0"/>
              <a:t>k</a:t>
            </a:r>
            <a:r>
              <a:rPr lang="en-US" dirty="0"/>
              <a:t> * 51.2</a:t>
            </a:r>
            <a:r>
              <a:rPr lang="en-US" sz="1800" dirty="0"/>
              <a:t>µ</a:t>
            </a:r>
            <a:r>
              <a:rPr lang="en-US" dirty="0"/>
              <a:t>s before retransmission</a:t>
            </a:r>
          </a:p>
          <a:p>
            <a:pPr lvl="1"/>
            <a:r>
              <a:rPr lang="en-US" i="1" dirty="0"/>
              <a:t>n</a:t>
            </a:r>
            <a:r>
              <a:rPr lang="en-US" dirty="0"/>
              <a:t> is capped at 10, frame dropped after 16 collisions</a:t>
            </a:r>
          </a:p>
          <a:p>
            <a:endParaRPr lang="en-US" dirty="0"/>
          </a:p>
          <a:p>
            <a:r>
              <a:rPr lang="en-US" dirty="0" err="1"/>
              <a:t>Backoff</a:t>
            </a:r>
            <a:r>
              <a:rPr lang="en-US" dirty="0"/>
              <a:t> time is divided into </a:t>
            </a:r>
            <a:r>
              <a:rPr lang="en-US" dirty="0">
                <a:solidFill>
                  <a:schemeClr val="accent1"/>
                </a:solidFill>
              </a:rPr>
              <a:t>contention slots</a:t>
            </a:r>
          </a:p>
          <a:p>
            <a:pPr marL="0" indent="0">
              <a:buNone/>
            </a:pPr>
            <a:endParaRPr lang="en-US" dirty="0"/>
          </a:p>
        </p:txBody>
      </p:sp>
      <p:sp>
        <p:nvSpPr>
          <p:cNvPr id="4" name="Rounded Rectangular Callout 3">
            <a:extLst>
              <a:ext uri="{FF2B5EF4-FFF2-40B4-BE49-F238E27FC236}">
                <a16:creationId xmlns:a16="http://schemas.microsoft.com/office/drawing/2014/main" id="{95FBCD16-DD79-FD41-BFFA-15AE904A3CF0}"/>
              </a:ext>
            </a:extLst>
          </p:cNvPr>
          <p:cNvSpPr/>
          <p:nvPr/>
        </p:nvSpPr>
        <p:spPr>
          <a:xfrm>
            <a:off x="8644750" y="4369007"/>
            <a:ext cx="3189696" cy="1574593"/>
          </a:xfrm>
          <a:prstGeom prst="wedgeRoundRectCallout">
            <a:avLst>
              <a:gd name="adj1" fmla="val -73191"/>
              <a:gd name="adj2" fmla="val -696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Remember this number </a:t>
            </a:r>
            <a:r>
              <a:rPr lang="en-US" sz="2800" dirty="0">
                <a:sym typeface="Wingdings" pitchFamily="2" charset="2"/>
              </a:rPr>
              <a:t></a:t>
            </a:r>
            <a:endParaRPr lang="en-US" sz="2800" dirty="0"/>
          </a:p>
        </p:txBody>
      </p:sp>
      <p:pic>
        <p:nvPicPr>
          <p:cNvPr id="5" name="Picture 4"/>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2131341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E3BF-6320-0344-858E-94291D98AF60}"/>
              </a:ext>
            </a:extLst>
          </p:cNvPr>
          <p:cNvSpPr>
            <a:spLocks noGrp="1"/>
          </p:cNvSpPr>
          <p:nvPr>
            <p:ph type="title"/>
          </p:nvPr>
        </p:nvSpPr>
        <p:spPr/>
        <p:txBody>
          <a:bodyPr/>
          <a:lstStyle/>
          <a:p>
            <a:r>
              <a:rPr lang="en-US" dirty="0"/>
              <a:t>802.3 vs. Wireless</a:t>
            </a:r>
          </a:p>
        </p:txBody>
      </p:sp>
      <p:sp>
        <p:nvSpPr>
          <p:cNvPr id="3" name="Content Placeholder 2">
            <a:extLst>
              <a:ext uri="{FF2B5EF4-FFF2-40B4-BE49-F238E27FC236}">
                <a16:creationId xmlns:a16="http://schemas.microsoft.com/office/drawing/2014/main" id="{B838C5D2-C870-C04C-8831-2A8A05B4BD24}"/>
              </a:ext>
            </a:extLst>
          </p:cNvPr>
          <p:cNvSpPr>
            <a:spLocks noGrp="1"/>
          </p:cNvSpPr>
          <p:nvPr>
            <p:ph idx="1"/>
          </p:nvPr>
        </p:nvSpPr>
        <p:spPr>
          <a:xfrm>
            <a:off x="838200" y="1825625"/>
            <a:ext cx="10515600" cy="4557590"/>
          </a:xfrm>
        </p:spPr>
        <p:txBody>
          <a:bodyPr>
            <a:normAutofit/>
          </a:bodyPr>
          <a:lstStyle/>
          <a:p>
            <a:r>
              <a:rPr lang="en-US" dirty="0"/>
              <a:t>Ethernet has one shared collision domain</a:t>
            </a:r>
          </a:p>
          <a:p>
            <a:pPr lvl="1"/>
            <a:r>
              <a:rPr lang="en-US" dirty="0"/>
              <a:t>All hosts on a LAN can observe all transmissions</a:t>
            </a:r>
          </a:p>
          <a:p>
            <a:endParaRPr lang="en-US" dirty="0"/>
          </a:p>
          <a:p>
            <a:r>
              <a:rPr lang="en-US" dirty="0"/>
              <a:t>Wireless radios have small range compared to overall system</a:t>
            </a:r>
          </a:p>
          <a:p>
            <a:pPr lvl="1"/>
            <a:r>
              <a:rPr lang="en-US" dirty="0"/>
              <a:t>Collisions are local</a:t>
            </a:r>
          </a:p>
          <a:p>
            <a:pPr lvl="1"/>
            <a:r>
              <a:rPr lang="en-US" dirty="0"/>
              <a:t>Collision are at the receiver, not the sender</a:t>
            </a:r>
          </a:p>
          <a:p>
            <a:pPr lvl="1"/>
            <a:r>
              <a:rPr lang="en-US" dirty="0"/>
              <a:t>Carrier sense (CS in CSMA) plays a different role</a:t>
            </a:r>
          </a:p>
          <a:p>
            <a:endParaRPr lang="en-US" dirty="0"/>
          </a:p>
          <a:p>
            <a:r>
              <a:rPr lang="en-US" dirty="0"/>
              <a:t>802.11 uses CSMA/</a:t>
            </a:r>
            <a:r>
              <a:rPr lang="en-US" dirty="0">
                <a:solidFill>
                  <a:srgbClr val="00B0F0"/>
                </a:solidFill>
              </a:rPr>
              <a:t>CA</a:t>
            </a:r>
            <a:r>
              <a:rPr lang="en-US" dirty="0"/>
              <a:t> not CSMA/CD</a:t>
            </a:r>
          </a:p>
          <a:p>
            <a:pPr lvl="1"/>
            <a:r>
              <a:rPr lang="en-US" dirty="0"/>
              <a:t>Collision </a:t>
            </a:r>
            <a:r>
              <a:rPr lang="en-US" b="1" dirty="0"/>
              <a:t>avoidance</a:t>
            </a:r>
            <a:r>
              <a:rPr lang="en-US" dirty="0"/>
              <a:t>, rather than collision </a:t>
            </a:r>
            <a:r>
              <a:rPr lang="en-US" i="1" dirty="0"/>
              <a:t>detection</a:t>
            </a:r>
            <a:endParaRPr lang="en-US" dirty="0"/>
          </a:p>
        </p:txBody>
      </p:sp>
      <p:pic>
        <p:nvPicPr>
          <p:cNvPr id="4" name="Picture 3"/>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1050141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6FAE-1641-C641-AD86-D7993263CFF1}"/>
              </a:ext>
            </a:extLst>
          </p:cNvPr>
          <p:cNvSpPr>
            <a:spLocks noGrp="1"/>
          </p:cNvSpPr>
          <p:nvPr>
            <p:ph type="title"/>
          </p:nvPr>
        </p:nvSpPr>
        <p:spPr/>
        <p:txBody>
          <a:bodyPr/>
          <a:lstStyle/>
          <a:p>
            <a:r>
              <a:rPr lang="en-US" dirty="0"/>
              <a:t>Hidden Terminal Problem</a:t>
            </a:r>
          </a:p>
        </p:txBody>
      </p:sp>
      <p:sp>
        <p:nvSpPr>
          <p:cNvPr id="3" name="Content Placeholder 2">
            <a:extLst>
              <a:ext uri="{FF2B5EF4-FFF2-40B4-BE49-F238E27FC236}">
                <a16:creationId xmlns:a16="http://schemas.microsoft.com/office/drawing/2014/main" id="{CC21F110-E44C-6C44-BF4C-8F0E3F1AF93C}"/>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F7172EA2-CEBB-6142-803A-9F54E6F89A05}"/>
              </a:ext>
            </a:extLst>
          </p:cNvPr>
          <p:cNvSpPr/>
          <p:nvPr/>
        </p:nvSpPr>
        <p:spPr>
          <a:xfrm>
            <a:off x="2670393" y="1961058"/>
            <a:ext cx="3946020" cy="3946020"/>
          </a:xfrm>
          <a:prstGeom prst="ellipse">
            <a:avLst/>
          </a:prstGeom>
          <a:solidFill>
            <a:schemeClr val="accent1">
              <a:alpha val="2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D417F04-278E-0247-A836-9539C0BD4C9E}"/>
              </a:ext>
            </a:extLst>
          </p:cNvPr>
          <p:cNvSpPr/>
          <p:nvPr/>
        </p:nvSpPr>
        <p:spPr>
          <a:xfrm>
            <a:off x="5431768" y="1961057"/>
            <a:ext cx="3946020" cy="3946020"/>
          </a:xfrm>
          <a:prstGeom prst="ellipse">
            <a:avLst/>
          </a:prstGeom>
          <a:solidFill>
            <a:schemeClr val="accent3">
              <a:alpha val="2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B8F808D-F7E0-204B-8D16-1630A0D08F67}"/>
              </a:ext>
            </a:extLst>
          </p:cNvPr>
          <p:cNvGrpSpPr/>
          <p:nvPr/>
        </p:nvGrpSpPr>
        <p:grpSpPr>
          <a:xfrm>
            <a:off x="4458096" y="3114293"/>
            <a:ext cx="370614" cy="1562670"/>
            <a:chOff x="2107517" y="5261211"/>
            <a:chExt cx="370614" cy="1562670"/>
          </a:xfrm>
        </p:grpSpPr>
        <p:cxnSp>
          <p:nvCxnSpPr>
            <p:cNvPr id="7" name="Straight Connector 6">
              <a:extLst>
                <a:ext uri="{FF2B5EF4-FFF2-40B4-BE49-F238E27FC236}">
                  <a16:creationId xmlns:a16="http://schemas.microsoft.com/office/drawing/2014/main" id="{55B98540-164D-6948-83E9-BE1B97F647EB}"/>
                </a:ext>
              </a:extLst>
            </p:cNvPr>
            <p:cNvCxnSpPr/>
            <p:nvPr/>
          </p:nvCxnSpPr>
          <p:spPr>
            <a:xfrm>
              <a:off x="22928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389AF3-DDC3-4047-B81F-D36455F15AAF}"/>
                </a:ext>
              </a:extLst>
            </p:cNvPr>
            <p:cNvSpPr txBox="1"/>
            <p:nvPr/>
          </p:nvSpPr>
          <p:spPr>
            <a:xfrm>
              <a:off x="2107517" y="6362216"/>
              <a:ext cx="370614" cy="461665"/>
            </a:xfrm>
            <a:prstGeom prst="rect">
              <a:avLst/>
            </a:prstGeom>
            <a:noFill/>
          </p:spPr>
          <p:txBody>
            <a:bodyPr wrap="none" rtlCol="0">
              <a:spAutoFit/>
            </a:bodyPr>
            <a:lstStyle/>
            <a:p>
              <a:pPr algn="ctr"/>
              <a:r>
                <a:rPr lang="en-US" sz="2400" dirty="0"/>
                <a:t>A</a:t>
              </a:r>
            </a:p>
          </p:txBody>
        </p:sp>
      </p:grpSp>
      <p:grpSp>
        <p:nvGrpSpPr>
          <p:cNvPr id="9" name="Group 8">
            <a:extLst>
              <a:ext uri="{FF2B5EF4-FFF2-40B4-BE49-F238E27FC236}">
                <a16:creationId xmlns:a16="http://schemas.microsoft.com/office/drawing/2014/main" id="{116B09B8-7F87-7A48-929B-AD51A9DD9F37}"/>
              </a:ext>
            </a:extLst>
          </p:cNvPr>
          <p:cNvGrpSpPr/>
          <p:nvPr/>
        </p:nvGrpSpPr>
        <p:grpSpPr>
          <a:xfrm>
            <a:off x="5841164" y="3114293"/>
            <a:ext cx="338554" cy="1562670"/>
            <a:chOff x="4186633" y="5261211"/>
            <a:chExt cx="338554" cy="1562670"/>
          </a:xfrm>
        </p:grpSpPr>
        <p:cxnSp>
          <p:nvCxnSpPr>
            <p:cNvPr id="10" name="Straight Connector 9">
              <a:extLst>
                <a:ext uri="{FF2B5EF4-FFF2-40B4-BE49-F238E27FC236}">
                  <a16:creationId xmlns:a16="http://schemas.microsoft.com/office/drawing/2014/main" id="{29DA70BC-14EC-DA45-B9F1-EADD98C23911}"/>
                </a:ext>
              </a:extLst>
            </p:cNvPr>
            <p:cNvCxnSpPr/>
            <p:nvPr/>
          </p:nvCxnSpPr>
          <p:spPr>
            <a:xfrm>
              <a:off x="4355910"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F725E1-AF29-874B-9987-40BEF71EA860}"/>
                </a:ext>
              </a:extLst>
            </p:cNvPr>
            <p:cNvSpPr txBox="1"/>
            <p:nvPr/>
          </p:nvSpPr>
          <p:spPr>
            <a:xfrm>
              <a:off x="4186633" y="6362216"/>
              <a:ext cx="338554" cy="461665"/>
            </a:xfrm>
            <a:prstGeom prst="rect">
              <a:avLst/>
            </a:prstGeom>
            <a:noFill/>
          </p:spPr>
          <p:txBody>
            <a:bodyPr wrap="none" rtlCol="0">
              <a:spAutoFit/>
            </a:bodyPr>
            <a:lstStyle/>
            <a:p>
              <a:pPr algn="ctr"/>
              <a:r>
                <a:rPr lang="en-US" sz="2400" dirty="0"/>
                <a:t>B</a:t>
              </a:r>
            </a:p>
          </p:txBody>
        </p:sp>
      </p:grpSp>
      <p:grpSp>
        <p:nvGrpSpPr>
          <p:cNvPr id="12" name="Group 11">
            <a:extLst>
              <a:ext uri="{FF2B5EF4-FFF2-40B4-BE49-F238E27FC236}">
                <a16:creationId xmlns:a16="http://schemas.microsoft.com/office/drawing/2014/main" id="{1B5ABE21-5931-524E-8732-0C53C18C5A85}"/>
              </a:ext>
            </a:extLst>
          </p:cNvPr>
          <p:cNvGrpSpPr/>
          <p:nvPr/>
        </p:nvGrpSpPr>
        <p:grpSpPr>
          <a:xfrm>
            <a:off x="7219470" y="3114293"/>
            <a:ext cx="370615" cy="1562670"/>
            <a:chOff x="6069916" y="5261211"/>
            <a:chExt cx="370615" cy="1562670"/>
          </a:xfrm>
        </p:grpSpPr>
        <p:cxnSp>
          <p:nvCxnSpPr>
            <p:cNvPr id="13" name="Straight Connector 12">
              <a:extLst>
                <a:ext uri="{FF2B5EF4-FFF2-40B4-BE49-F238E27FC236}">
                  <a16:creationId xmlns:a16="http://schemas.microsoft.com/office/drawing/2014/main" id="{189307B9-B2A5-C541-AD23-AE6BCDD3EF8C}"/>
                </a:ext>
              </a:extLst>
            </p:cNvPr>
            <p:cNvCxnSpPr/>
            <p:nvPr/>
          </p:nvCxnSpPr>
          <p:spPr>
            <a:xfrm>
              <a:off x="62552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B1F3302-5EA2-3346-89B5-ED4C41C37807}"/>
                </a:ext>
              </a:extLst>
            </p:cNvPr>
            <p:cNvSpPr txBox="1"/>
            <p:nvPr/>
          </p:nvSpPr>
          <p:spPr>
            <a:xfrm>
              <a:off x="6069916" y="6362216"/>
              <a:ext cx="370615" cy="461665"/>
            </a:xfrm>
            <a:prstGeom prst="rect">
              <a:avLst/>
            </a:prstGeom>
            <a:noFill/>
          </p:spPr>
          <p:txBody>
            <a:bodyPr wrap="none" rtlCol="0">
              <a:spAutoFit/>
            </a:bodyPr>
            <a:lstStyle/>
            <a:p>
              <a:pPr algn="ctr"/>
              <a:r>
                <a:rPr lang="en-US" sz="2400" dirty="0"/>
                <a:t>C</a:t>
              </a:r>
            </a:p>
          </p:txBody>
        </p:sp>
      </p:grpSp>
      <p:sp>
        <p:nvSpPr>
          <p:cNvPr id="15" name="Up Arrow 14">
            <a:extLst>
              <a:ext uri="{FF2B5EF4-FFF2-40B4-BE49-F238E27FC236}">
                <a16:creationId xmlns:a16="http://schemas.microsoft.com/office/drawing/2014/main" id="{D0E36D94-B64A-2E41-91DD-78B719972F4D}"/>
              </a:ext>
            </a:extLst>
          </p:cNvPr>
          <p:cNvSpPr/>
          <p:nvPr/>
        </p:nvSpPr>
        <p:spPr>
          <a:xfrm rot="5400000">
            <a:off x="4978480" y="3213307"/>
            <a:ext cx="763337" cy="962031"/>
          </a:xfrm>
          <a:prstGeom prst="upArrow">
            <a:avLst/>
          </a:prstGeom>
          <a:solidFill>
            <a:schemeClr val="accent1"/>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Up Arrow 15">
            <a:extLst>
              <a:ext uri="{FF2B5EF4-FFF2-40B4-BE49-F238E27FC236}">
                <a16:creationId xmlns:a16="http://schemas.microsoft.com/office/drawing/2014/main" id="{E15EAC76-C430-AB4C-ABDA-7629BA0D2F05}"/>
              </a:ext>
            </a:extLst>
          </p:cNvPr>
          <p:cNvSpPr/>
          <p:nvPr/>
        </p:nvSpPr>
        <p:spPr>
          <a:xfrm rot="16200000">
            <a:off x="6366137" y="3213307"/>
            <a:ext cx="763337" cy="962031"/>
          </a:xfrm>
          <a:prstGeom prst="upArrow">
            <a:avLst/>
          </a:prstGeom>
          <a:solidFill>
            <a:schemeClr val="accent3"/>
          </a:solidFill>
          <a:ln w="3810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561342F-9D3A-8541-85D9-9236674436EB}"/>
              </a:ext>
            </a:extLst>
          </p:cNvPr>
          <p:cNvGrpSpPr/>
          <p:nvPr/>
        </p:nvGrpSpPr>
        <p:grpSpPr>
          <a:xfrm flipH="1">
            <a:off x="5263217" y="2081812"/>
            <a:ext cx="1681239" cy="516489"/>
            <a:chOff x="1219200" y="4876799"/>
            <a:chExt cx="5181605" cy="1384995"/>
          </a:xfrm>
        </p:grpSpPr>
        <p:sp>
          <p:nvSpPr>
            <p:cNvPr id="18" name="Rectangular Callout 17">
              <a:extLst>
                <a:ext uri="{FF2B5EF4-FFF2-40B4-BE49-F238E27FC236}">
                  <a16:creationId xmlns:a16="http://schemas.microsoft.com/office/drawing/2014/main" id="{B8835C65-21E5-F84A-9C51-03A0B219ED0E}"/>
                </a:ext>
              </a:extLst>
            </p:cNvPr>
            <p:cNvSpPr/>
            <p:nvPr/>
          </p:nvSpPr>
          <p:spPr>
            <a:xfrm>
              <a:off x="1219200" y="4876799"/>
              <a:ext cx="5181602" cy="1384995"/>
            </a:xfrm>
            <a:prstGeom prst="wedgeRectCallout">
              <a:avLst>
                <a:gd name="adj1" fmla="val 3202"/>
                <a:gd name="adj2" fmla="val 109491"/>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 name="TextBox 18">
              <a:extLst>
                <a:ext uri="{FF2B5EF4-FFF2-40B4-BE49-F238E27FC236}">
                  <a16:creationId xmlns:a16="http://schemas.microsoft.com/office/drawing/2014/main" id="{B0FEADBE-BA25-9B4A-9BF7-AFA52CEACA0A}"/>
                </a:ext>
              </a:extLst>
            </p:cNvPr>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Collision!</a:t>
              </a:r>
            </a:p>
          </p:txBody>
        </p:sp>
      </p:grpSp>
      <p:grpSp>
        <p:nvGrpSpPr>
          <p:cNvPr id="20" name="Group 19">
            <a:extLst>
              <a:ext uri="{FF2B5EF4-FFF2-40B4-BE49-F238E27FC236}">
                <a16:creationId xmlns:a16="http://schemas.microsoft.com/office/drawing/2014/main" id="{E94C8F3E-7BC0-6C4A-92CA-235792FE46F2}"/>
              </a:ext>
            </a:extLst>
          </p:cNvPr>
          <p:cNvGrpSpPr/>
          <p:nvPr/>
        </p:nvGrpSpPr>
        <p:grpSpPr>
          <a:xfrm flipH="1">
            <a:off x="1805577" y="4928530"/>
            <a:ext cx="3157679" cy="542653"/>
            <a:chOff x="1219200" y="4876799"/>
            <a:chExt cx="5181605" cy="1384995"/>
          </a:xfrm>
        </p:grpSpPr>
        <p:sp>
          <p:nvSpPr>
            <p:cNvPr id="21" name="Rectangular Callout 20">
              <a:extLst>
                <a:ext uri="{FF2B5EF4-FFF2-40B4-BE49-F238E27FC236}">
                  <a16:creationId xmlns:a16="http://schemas.microsoft.com/office/drawing/2014/main" id="{A4A8C0B9-2F75-ED49-A9FD-C7B3AF0D341B}"/>
                </a:ext>
              </a:extLst>
            </p:cNvPr>
            <p:cNvSpPr/>
            <p:nvPr/>
          </p:nvSpPr>
          <p:spPr>
            <a:xfrm>
              <a:off x="1219200" y="4876799"/>
              <a:ext cx="5181602" cy="1384995"/>
            </a:xfrm>
            <a:prstGeom prst="wedgeRectCallout">
              <a:avLst>
                <a:gd name="adj1" fmla="val -35630"/>
                <a:gd name="adj2" fmla="val -140864"/>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2" name="TextBox 21">
              <a:extLst>
                <a:ext uri="{FF2B5EF4-FFF2-40B4-BE49-F238E27FC236}">
                  <a16:creationId xmlns:a16="http://schemas.microsoft.com/office/drawing/2014/main" id="{939DD925-84CD-B94E-B5E7-23A42B972EFE}"/>
                </a:ext>
              </a:extLst>
            </p:cNvPr>
            <p:cNvSpPr txBox="1"/>
            <p:nvPr/>
          </p:nvSpPr>
          <p:spPr>
            <a:xfrm>
              <a:off x="1219203" y="4876799"/>
              <a:ext cx="5181602" cy="12958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A cannot hear C</a:t>
              </a:r>
            </a:p>
          </p:txBody>
        </p:sp>
      </p:grpSp>
      <p:grpSp>
        <p:nvGrpSpPr>
          <p:cNvPr id="23" name="Group 22">
            <a:extLst>
              <a:ext uri="{FF2B5EF4-FFF2-40B4-BE49-F238E27FC236}">
                <a16:creationId xmlns:a16="http://schemas.microsoft.com/office/drawing/2014/main" id="{1E1E166C-DE51-2B48-A8E4-793056AEBBCC}"/>
              </a:ext>
            </a:extLst>
          </p:cNvPr>
          <p:cNvGrpSpPr/>
          <p:nvPr/>
        </p:nvGrpSpPr>
        <p:grpSpPr>
          <a:xfrm flipH="1">
            <a:off x="7228821" y="4911075"/>
            <a:ext cx="3013782" cy="542653"/>
            <a:chOff x="1219200" y="4876799"/>
            <a:chExt cx="5181605" cy="1384995"/>
          </a:xfrm>
        </p:grpSpPr>
        <p:sp>
          <p:nvSpPr>
            <p:cNvPr id="24" name="Rectangular Callout 23">
              <a:extLst>
                <a:ext uri="{FF2B5EF4-FFF2-40B4-BE49-F238E27FC236}">
                  <a16:creationId xmlns:a16="http://schemas.microsoft.com/office/drawing/2014/main" id="{C64306C5-915A-504E-AD9B-EBF8F55AC0A4}"/>
                </a:ext>
              </a:extLst>
            </p:cNvPr>
            <p:cNvSpPr/>
            <p:nvPr/>
          </p:nvSpPr>
          <p:spPr>
            <a:xfrm>
              <a:off x="1219200" y="4876799"/>
              <a:ext cx="5181602" cy="1384995"/>
            </a:xfrm>
            <a:prstGeom prst="wedgeRectCallout">
              <a:avLst>
                <a:gd name="adj1" fmla="val 39117"/>
                <a:gd name="adj2" fmla="val -133843"/>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5" name="TextBox 24">
              <a:extLst>
                <a:ext uri="{FF2B5EF4-FFF2-40B4-BE49-F238E27FC236}">
                  <a16:creationId xmlns:a16="http://schemas.microsoft.com/office/drawing/2014/main" id="{33656162-963E-B441-BB85-280243B92DEF}"/>
                </a:ext>
              </a:extLst>
            </p:cNvPr>
            <p:cNvSpPr txBox="1"/>
            <p:nvPr/>
          </p:nvSpPr>
          <p:spPr>
            <a:xfrm>
              <a:off x="1219204" y="4876799"/>
              <a:ext cx="5181601" cy="13353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C</a:t>
              </a:r>
              <a:r>
                <a:rPr kumimoji="0" lang="en-US" sz="2800" b="0" i="0" u="none" strike="noStrike" kern="0" cap="none" spc="0" normalizeH="0" baseline="0" noProof="0" dirty="0">
                  <a:ln>
                    <a:noFill/>
                  </a:ln>
                  <a:solidFill>
                    <a:sysClr val="window" lastClr="FFFFFF"/>
                  </a:solidFill>
                  <a:effectLst/>
                  <a:uLnTx/>
                  <a:uFillTx/>
                </a:rPr>
                <a:t> cannot hear A</a:t>
              </a:r>
            </a:p>
          </p:txBody>
        </p:sp>
      </p:grpSp>
      <p:sp>
        <p:nvSpPr>
          <p:cNvPr id="26" name="Content Placeholder 5">
            <a:extLst>
              <a:ext uri="{FF2B5EF4-FFF2-40B4-BE49-F238E27FC236}">
                <a16:creationId xmlns:a16="http://schemas.microsoft.com/office/drawing/2014/main" id="{62D56ABB-2EC3-3343-A205-E84EE1FDB172}"/>
              </a:ext>
            </a:extLst>
          </p:cNvPr>
          <p:cNvSpPr txBox="1">
            <a:spLocks/>
          </p:cNvSpPr>
          <p:nvPr/>
        </p:nvSpPr>
        <p:spPr>
          <a:xfrm>
            <a:off x="1514641" y="1500058"/>
            <a:ext cx="8991600" cy="6050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Radios on the same network cannot always hear each other</a:t>
            </a:r>
            <a:endParaRPr lang="en-US" dirty="0"/>
          </a:p>
        </p:txBody>
      </p:sp>
      <p:sp>
        <p:nvSpPr>
          <p:cNvPr id="27" name="Content Placeholder 5">
            <a:extLst>
              <a:ext uri="{FF2B5EF4-FFF2-40B4-BE49-F238E27FC236}">
                <a16:creationId xmlns:a16="http://schemas.microsoft.com/office/drawing/2014/main" id="{682FDB7A-71DA-7545-B45B-059755C674FA}"/>
              </a:ext>
            </a:extLst>
          </p:cNvPr>
          <p:cNvSpPr txBox="1">
            <a:spLocks/>
          </p:cNvSpPr>
          <p:nvPr/>
        </p:nvSpPr>
        <p:spPr>
          <a:xfrm>
            <a:off x="1230929" y="5963112"/>
            <a:ext cx="10040815" cy="605051"/>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500" dirty="0"/>
              <a:t>Hidden terminals mean that sender-side collision detection is useless</a:t>
            </a:r>
          </a:p>
        </p:txBody>
      </p:sp>
      <p:pic>
        <p:nvPicPr>
          <p:cNvPr id="28" name="Picture 27"/>
          <p:cNvPicPr>
            <a:picLocks noChangeAspect="1"/>
          </p:cNvPicPr>
          <p:nvPr/>
        </p:nvPicPr>
        <p:blipFill>
          <a:blip r:embed="rId3"/>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33338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anim calcmode="lin" valueType="num">
                                      <p:cBhvr>
                                        <p:cTn id="32" dur="500" fill="hold"/>
                                        <p:tgtEl>
                                          <p:spTgt spid="17"/>
                                        </p:tgtEl>
                                        <p:attrNameLst>
                                          <p:attrName>ppt_x</p:attrName>
                                        </p:attrNameLst>
                                      </p:cBhvr>
                                      <p:tavLst>
                                        <p:tav tm="0">
                                          <p:val>
                                            <p:strVal val="#ppt_x"/>
                                          </p:val>
                                        </p:tav>
                                        <p:tav tm="100000">
                                          <p:val>
                                            <p:strVal val="#ppt_x"/>
                                          </p:val>
                                        </p:tav>
                                      </p:tavLst>
                                    </p:anim>
                                    <p:anim calcmode="lin" valueType="num">
                                      <p:cBhvr>
                                        <p:cTn id="33"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anim calcmode="lin" valueType="num">
                                      <p:cBhvr>
                                        <p:cTn id="39" dur="500" fill="hold"/>
                                        <p:tgtEl>
                                          <p:spTgt spid="20"/>
                                        </p:tgtEl>
                                        <p:attrNameLst>
                                          <p:attrName>ppt_x</p:attrName>
                                        </p:attrNameLst>
                                      </p:cBhvr>
                                      <p:tavLst>
                                        <p:tav tm="0">
                                          <p:val>
                                            <p:strVal val="#ppt_x"/>
                                          </p:val>
                                        </p:tav>
                                        <p:tav tm="100000">
                                          <p:val>
                                            <p:strVal val="#ppt_x"/>
                                          </p:val>
                                        </p:tav>
                                      </p:tavLst>
                                    </p:anim>
                                    <p:anim calcmode="lin" valueType="num">
                                      <p:cBhvr>
                                        <p:cTn id="40" dur="500" fill="hold"/>
                                        <p:tgtEl>
                                          <p:spTgt spid="20"/>
                                        </p:tgtEl>
                                        <p:attrNameLst>
                                          <p:attrName>ppt_y</p:attrName>
                                        </p:attrNameLst>
                                      </p:cBhvr>
                                      <p:tavLst>
                                        <p:tav tm="0">
                                          <p:val>
                                            <p:strVal val="#ppt_y+.1"/>
                                          </p:val>
                                        </p:tav>
                                        <p:tav tm="100000">
                                          <p:val>
                                            <p:strVal val="#ppt_y"/>
                                          </p:val>
                                        </p:tav>
                                      </p:tavLst>
                                    </p:anim>
                                  </p:childTnLst>
                                </p:cTn>
                              </p:par>
                            </p:childTnLst>
                          </p:cTn>
                        </p:par>
                        <p:par>
                          <p:cTn id="41" fill="hold">
                            <p:stCondLst>
                              <p:cond delay="500"/>
                            </p:stCondLst>
                            <p:childTnLst>
                              <p:par>
                                <p:cTn id="42" presetID="42" presetClass="entr" presetSubtype="0"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anim calcmode="lin" valueType="num">
                                      <p:cBhvr>
                                        <p:cTn id="45" dur="500" fill="hold"/>
                                        <p:tgtEl>
                                          <p:spTgt spid="23"/>
                                        </p:tgtEl>
                                        <p:attrNameLst>
                                          <p:attrName>ppt_x</p:attrName>
                                        </p:attrNameLst>
                                      </p:cBhvr>
                                      <p:tavLst>
                                        <p:tav tm="0">
                                          <p:val>
                                            <p:strVal val="#ppt_x"/>
                                          </p:val>
                                        </p:tav>
                                        <p:tav tm="100000">
                                          <p:val>
                                            <p:strVal val="#ppt_x"/>
                                          </p:val>
                                        </p:tav>
                                      </p:tavLst>
                                    </p:anim>
                                    <p:anim calcmode="lin" valueType="num">
                                      <p:cBhvr>
                                        <p:cTn id="46"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anim calcmode="lin" valueType="num">
                                      <p:cBhvr>
                                        <p:cTn id="52" dur="500" fill="hold"/>
                                        <p:tgtEl>
                                          <p:spTgt spid="27"/>
                                        </p:tgtEl>
                                        <p:attrNameLst>
                                          <p:attrName>ppt_x</p:attrName>
                                        </p:attrNameLst>
                                      </p:cBhvr>
                                      <p:tavLst>
                                        <p:tav tm="0">
                                          <p:val>
                                            <p:strVal val="#ppt_x"/>
                                          </p:val>
                                        </p:tav>
                                        <p:tav tm="100000">
                                          <p:val>
                                            <p:strVal val="#ppt_x"/>
                                          </p:val>
                                        </p:tav>
                                      </p:tavLst>
                                    </p:anim>
                                    <p:anim calcmode="lin" valueType="num">
                                      <p:cBhvr>
                                        <p:cTn id="53"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animBg="1"/>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2825-99C0-AC44-B223-814E68227D0B}"/>
              </a:ext>
            </a:extLst>
          </p:cNvPr>
          <p:cNvSpPr>
            <a:spLocks noGrp="1"/>
          </p:cNvSpPr>
          <p:nvPr>
            <p:ph type="title"/>
          </p:nvPr>
        </p:nvSpPr>
        <p:spPr/>
        <p:txBody>
          <a:bodyPr/>
          <a:lstStyle/>
          <a:p>
            <a:r>
              <a:rPr lang="en-US" dirty="0"/>
              <a:t>Exposed Terminal Problem</a:t>
            </a:r>
          </a:p>
        </p:txBody>
      </p:sp>
      <p:sp>
        <p:nvSpPr>
          <p:cNvPr id="3" name="Content Placeholder 2">
            <a:extLst>
              <a:ext uri="{FF2B5EF4-FFF2-40B4-BE49-F238E27FC236}">
                <a16:creationId xmlns:a16="http://schemas.microsoft.com/office/drawing/2014/main" id="{72940213-16CB-6A45-8D60-AD6CD783945E}"/>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FD0532B4-3146-E047-8F9C-CF3477B1886C}"/>
              </a:ext>
            </a:extLst>
          </p:cNvPr>
          <p:cNvSpPr txBox="1">
            <a:spLocks/>
          </p:cNvSpPr>
          <p:nvPr/>
        </p:nvSpPr>
        <p:spPr>
          <a:xfrm>
            <a:off x="1805357" y="1600200"/>
            <a:ext cx="8839200" cy="569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Carrier sensing is problematic in wireless</a:t>
            </a:r>
            <a:endParaRPr lang="en-US" dirty="0"/>
          </a:p>
        </p:txBody>
      </p:sp>
      <p:sp>
        <p:nvSpPr>
          <p:cNvPr id="5" name="Oval 4">
            <a:extLst>
              <a:ext uri="{FF2B5EF4-FFF2-40B4-BE49-F238E27FC236}">
                <a16:creationId xmlns:a16="http://schemas.microsoft.com/office/drawing/2014/main" id="{1E38FD3A-74A3-0747-ACCF-43E4B6A5E727}"/>
              </a:ext>
            </a:extLst>
          </p:cNvPr>
          <p:cNvSpPr/>
          <p:nvPr/>
        </p:nvSpPr>
        <p:spPr>
          <a:xfrm>
            <a:off x="3539192" y="2238232"/>
            <a:ext cx="3946020" cy="3946020"/>
          </a:xfrm>
          <a:prstGeom prst="ellipse">
            <a:avLst/>
          </a:prstGeom>
          <a:solidFill>
            <a:schemeClr val="accent1">
              <a:alpha val="2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FA6397B-A97A-674F-930E-E9C27EBC9098}"/>
              </a:ext>
            </a:extLst>
          </p:cNvPr>
          <p:cNvSpPr/>
          <p:nvPr/>
        </p:nvSpPr>
        <p:spPr>
          <a:xfrm>
            <a:off x="4846302" y="2225050"/>
            <a:ext cx="3946020" cy="3946020"/>
          </a:xfrm>
          <a:prstGeom prst="ellipse">
            <a:avLst/>
          </a:prstGeom>
          <a:solidFill>
            <a:schemeClr val="accent3">
              <a:alpha val="2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a:extLst>
              <a:ext uri="{FF2B5EF4-FFF2-40B4-BE49-F238E27FC236}">
                <a16:creationId xmlns:a16="http://schemas.microsoft.com/office/drawing/2014/main" id="{EE73FD58-2319-E34A-B97F-D6301F4A644A}"/>
              </a:ext>
            </a:extLst>
          </p:cNvPr>
          <p:cNvSpPr/>
          <p:nvPr/>
        </p:nvSpPr>
        <p:spPr>
          <a:xfrm rot="16200000">
            <a:off x="4458804" y="3490481"/>
            <a:ext cx="763337" cy="962031"/>
          </a:xfrm>
          <a:prstGeom prst="upArrow">
            <a:avLst/>
          </a:prstGeom>
          <a:solidFill>
            <a:schemeClr val="accent1"/>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a:extLst>
              <a:ext uri="{FF2B5EF4-FFF2-40B4-BE49-F238E27FC236}">
                <a16:creationId xmlns:a16="http://schemas.microsoft.com/office/drawing/2014/main" id="{1F8A3213-6439-A04C-A837-6F0C5B33AB6D}"/>
              </a:ext>
            </a:extLst>
          </p:cNvPr>
          <p:cNvSpPr/>
          <p:nvPr/>
        </p:nvSpPr>
        <p:spPr>
          <a:xfrm rot="5400000">
            <a:off x="7162700" y="3538716"/>
            <a:ext cx="763337" cy="962031"/>
          </a:xfrm>
          <a:prstGeom prst="upArrow">
            <a:avLst/>
          </a:prstGeom>
          <a:solidFill>
            <a:schemeClr val="accent3"/>
          </a:solidFill>
          <a:ln w="3810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65997C8-8D50-534C-A59E-C442EE08D12B}"/>
              </a:ext>
            </a:extLst>
          </p:cNvPr>
          <p:cNvGrpSpPr/>
          <p:nvPr/>
        </p:nvGrpSpPr>
        <p:grpSpPr>
          <a:xfrm flipH="1">
            <a:off x="5144258" y="1239329"/>
            <a:ext cx="3738173" cy="985721"/>
            <a:chOff x="1219200" y="4876799"/>
            <a:chExt cx="5181605" cy="1384995"/>
          </a:xfrm>
        </p:grpSpPr>
        <p:sp>
          <p:nvSpPr>
            <p:cNvPr id="10" name="Rectangular Callout 9">
              <a:extLst>
                <a:ext uri="{FF2B5EF4-FFF2-40B4-BE49-F238E27FC236}">
                  <a16:creationId xmlns:a16="http://schemas.microsoft.com/office/drawing/2014/main" id="{456A6E65-C236-CF49-987F-9494F48798C9}"/>
                </a:ext>
              </a:extLst>
            </p:cNvPr>
            <p:cNvSpPr/>
            <p:nvPr/>
          </p:nvSpPr>
          <p:spPr>
            <a:xfrm>
              <a:off x="1219200" y="4876799"/>
              <a:ext cx="5181602" cy="1384995"/>
            </a:xfrm>
            <a:prstGeom prst="wedgeRectCallout">
              <a:avLst>
                <a:gd name="adj1" fmla="val 4768"/>
                <a:gd name="adj2" fmla="val 144791"/>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1" name="TextBox 10">
              <a:extLst>
                <a:ext uri="{FF2B5EF4-FFF2-40B4-BE49-F238E27FC236}">
                  <a16:creationId xmlns:a16="http://schemas.microsoft.com/office/drawing/2014/main" id="{F3E02CFD-BFE0-9A4C-AA45-2788A374B772}"/>
                </a:ext>
              </a:extLst>
            </p:cNvPr>
            <p:cNvSpPr txBox="1"/>
            <p:nvPr/>
          </p:nvSpPr>
          <p:spPr>
            <a:xfrm>
              <a:off x="1219203" y="4876799"/>
              <a:ext cx="5181602" cy="13405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Carrier sense detects a busy channel</a:t>
              </a:r>
            </a:p>
          </p:txBody>
        </p:sp>
      </p:grpSp>
      <p:grpSp>
        <p:nvGrpSpPr>
          <p:cNvPr id="12" name="Group 11">
            <a:extLst>
              <a:ext uri="{FF2B5EF4-FFF2-40B4-BE49-F238E27FC236}">
                <a16:creationId xmlns:a16="http://schemas.microsoft.com/office/drawing/2014/main" id="{3D104AB5-3463-F642-956B-A38085CFB373}"/>
              </a:ext>
            </a:extLst>
          </p:cNvPr>
          <p:cNvGrpSpPr/>
          <p:nvPr/>
        </p:nvGrpSpPr>
        <p:grpSpPr>
          <a:xfrm flipH="1">
            <a:off x="1749416" y="2694516"/>
            <a:ext cx="2073535" cy="542653"/>
            <a:chOff x="1219200" y="4876799"/>
            <a:chExt cx="5181605" cy="1384995"/>
          </a:xfrm>
        </p:grpSpPr>
        <p:sp>
          <p:nvSpPr>
            <p:cNvPr id="13" name="Rectangular Callout 12">
              <a:extLst>
                <a:ext uri="{FF2B5EF4-FFF2-40B4-BE49-F238E27FC236}">
                  <a16:creationId xmlns:a16="http://schemas.microsoft.com/office/drawing/2014/main" id="{9C9D7F7F-0837-064E-8AE4-5A0816197F5F}"/>
                </a:ext>
              </a:extLst>
            </p:cNvPr>
            <p:cNvSpPr/>
            <p:nvPr/>
          </p:nvSpPr>
          <p:spPr>
            <a:xfrm>
              <a:off x="1219200" y="4876799"/>
              <a:ext cx="5181600" cy="1384995"/>
            </a:xfrm>
            <a:prstGeom prst="wedgeRectCallout">
              <a:avLst>
                <a:gd name="adj1" fmla="val -51370"/>
                <a:gd name="adj2" fmla="val 13046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4" name="TextBox 13">
              <a:extLst>
                <a:ext uri="{FF2B5EF4-FFF2-40B4-BE49-F238E27FC236}">
                  <a16:creationId xmlns:a16="http://schemas.microsoft.com/office/drawing/2014/main" id="{EE0EA47F-855A-0745-A560-5E48E01C9C2D}"/>
                </a:ext>
              </a:extLst>
            </p:cNvPr>
            <p:cNvSpPr txBox="1"/>
            <p:nvPr/>
          </p:nvSpPr>
          <p:spPr>
            <a:xfrm>
              <a:off x="1219204" y="4876799"/>
              <a:ext cx="5181601" cy="13353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No collision</a:t>
              </a:r>
            </a:p>
          </p:txBody>
        </p:sp>
      </p:grpSp>
      <p:grpSp>
        <p:nvGrpSpPr>
          <p:cNvPr id="15" name="Group 14">
            <a:extLst>
              <a:ext uri="{FF2B5EF4-FFF2-40B4-BE49-F238E27FC236}">
                <a16:creationId xmlns:a16="http://schemas.microsoft.com/office/drawing/2014/main" id="{B86E9482-DAFA-F54E-970E-9F0DA7461EA6}"/>
              </a:ext>
            </a:extLst>
          </p:cNvPr>
          <p:cNvGrpSpPr/>
          <p:nvPr/>
        </p:nvGrpSpPr>
        <p:grpSpPr>
          <a:xfrm>
            <a:off x="3951546" y="3391467"/>
            <a:ext cx="370614" cy="1562670"/>
            <a:chOff x="2107517" y="5261211"/>
            <a:chExt cx="370614" cy="1562670"/>
          </a:xfrm>
        </p:grpSpPr>
        <p:cxnSp>
          <p:nvCxnSpPr>
            <p:cNvPr id="16" name="Straight Connector 15">
              <a:extLst>
                <a:ext uri="{FF2B5EF4-FFF2-40B4-BE49-F238E27FC236}">
                  <a16:creationId xmlns:a16="http://schemas.microsoft.com/office/drawing/2014/main" id="{FF9708E9-E8A7-7C4F-AC59-7C2203ED4AFA}"/>
                </a:ext>
              </a:extLst>
            </p:cNvPr>
            <p:cNvCxnSpPr/>
            <p:nvPr/>
          </p:nvCxnSpPr>
          <p:spPr>
            <a:xfrm>
              <a:off x="22928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1DDC73-B855-C742-8679-E489BA2DDF7E}"/>
                </a:ext>
              </a:extLst>
            </p:cNvPr>
            <p:cNvSpPr txBox="1"/>
            <p:nvPr/>
          </p:nvSpPr>
          <p:spPr>
            <a:xfrm>
              <a:off x="2107517" y="6362216"/>
              <a:ext cx="370614" cy="461665"/>
            </a:xfrm>
            <a:prstGeom prst="rect">
              <a:avLst/>
            </a:prstGeom>
            <a:noFill/>
          </p:spPr>
          <p:txBody>
            <a:bodyPr wrap="none" rtlCol="0">
              <a:spAutoFit/>
            </a:bodyPr>
            <a:lstStyle/>
            <a:p>
              <a:pPr algn="ctr"/>
              <a:r>
                <a:rPr lang="en-US" sz="2400" dirty="0"/>
                <a:t>A</a:t>
              </a:r>
            </a:p>
          </p:txBody>
        </p:sp>
      </p:grpSp>
      <p:grpSp>
        <p:nvGrpSpPr>
          <p:cNvPr id="18" name="Group 17">
            <a:extLst>
              <a:ext uri="{FF2B5EF4-FFF2-40B4-BE49-F238E27FC236}">
                <a16:creationId xmlns:a16="http://schemas.microsoft.com/office/drawing/2014/main" id="{09497C1B-3068-F541-A2F4-BB278ACB56CA}"/>
              </a:ext>
            </a:extLst>
          </p:cNvPr>
          <p:cNvGrpSpPr/>
          <p:nvPr/>
        </p:nvGrpSpPr>
        <p:grpSpPr>
          <a:xfrm>
            <a:off x="5342925" y="3391467"/>
            <a:ext cx="338554" cy="1562670"/>
            <a:chOff x="4186633" y="5261211"/>
            <a:chExt cx="338554" cy="1562670"/>
          </a:xfrm>
        </p:grpSpPr>
        <p:cxnSp>
          <p:nvCxnSpPr>
            <p:cNvPr id="19" name="Straight Connector 18">
              <a:extLst>
                <a:ext uri="{FF2B5EF4-FFF2-40B4-BE49-F238E27FC236}">
                  <a16:creationId xmlns:a16="http://schemas.microsoft.com/office/drawing/2014/main" id="{DF908412-E46E-794F-8CA5-F3B4A77BA73F}"/>
                </a:ext>
              </a:extLst>
            </p:cNvPr>
            <p:cNvCxnSpPr/>
            <p:nvPr/>
          </p:nvCxnSpPr>
          <p:spPr>
            <a:xfrm>
              <a:off x="4355910"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A0C0607-0976-294D-91CC-FF0198257AB9}"/>
                </a:ext>
              </a:extLst>
            </p:cNvPr>
            <p:cNvSpPr txBox="1"/>
            <p:nvPr/>
          </p:nvSpPr>
          <p:spPr>
            <a:xfrm>
              <a:off x="4186633" y="6362216"/>
              <a:ext cx="338554" cy="461665"/>
            </a:xfrm>
            <a:prstGeom prst="rect">
              <a:avLst/>
            </a:prstGeom>
            <a:noFill/>
          </p:spPr>
          <p:txBody>
            <a:bodyPr wrap="none" rtlCol="0">
              <a:spAutoFit/>
            </a:bodyPr>
            <a:lstStyle/>
            <a:p>
              <a:pPr algn="ctr"/>
              <a:r>
                <a:rPr lang="en-US" sz="2400" dirty="0"/>
                <a:t>B</a:t>
              </a:r>
            </a:p>
          </p:txBody>
        </p:sp>
      </p:grpSp>
      <p:grpSp>
        <p:nvGrpSpPr>
          <p:cNvPr id="21" name="Group 20">
            <a:extLst>
              <a:ext uri="{FF2B5EF4-FFF2-40B4-BE49-F238E27FC236}">
                <a16:creationId xmlns:a16="http://schemas.microsoft.com/office/drawing/2014/main" id="{1BB1AB6F-3977-154B-8AA9-9622EEF9DAD5}"/>
              </a:ext>
            </a:extLst>
          </p:cNvPr>
          <p:cNvGrpSpPr/>
          <p:nvPr/>
        </p:nvGrpSpPr>
        <p:grpSpPr>
          <a:xfrm>
            <a:off x="6634004" y="3391467"/>
            <a:ext cx="370615" cy="1562670"/>
            <a:chOff x="6069916" y="5261211"/>
            <a:chExt cx="370615" cy="1562670"/>
          </a:xfrm>
        </p:grpSpPr>
        <p:cxnSp>
          <p:nvCxnSpPr>
            <p:cNvPr id="22" name="Straight Connector 21">
              <a:extLst>
                <a:ext uri="{FF2B5EF4-FFF2-40B4-BE49-F238E27FC236}">
                  <a16:creationId xmlns:a16="http://schemas.microsoft.com/office/drawing/2014/main" id="{7229E2AB-E9ED-7141-9CBB-E6D5CD75303D}"/>
                </a:ext>
              </a:extLst>
            </p:cNvPr>
            <p:cNvCxnSpPr/>
            <p:nvPr/>
          </p:nvCxnSpPr>
          <p:spPr>
            <a:xfrm>
              <a:off x="62552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38CD1FF-6605-D240-956C-1BF8C482D4B3}"/>
                </a:ext>
              </a:extLst>
            </p:cNvPr>
            <p:cNvSpPr txBox="1"/>
            <p:nvPr/>
          </p:nvSpPr>
          <p:spPr>
            <a:xfrm>
              <a:off x="6069916" y="6362216"/>
              <a:ext cx="370615" cy="461665"/>
            </a:xfrm>
            <a:prstGeom prst="rect">
              <a:avLst/>
            </a:prstGeom>
            <a:noFill/>
          </p:spPr>
          <p:txBody>
            <a:bodyPr wrap="none" rtlCol="0">
              <a:spAutoFit/>
            </a:bodyPr>
            <a:lstStyle/>
            <a:p>
              <a:pPr algn="ctr"/>
              <a:r>
                <a:rPr lang="en-US" sz="2400" dirty="0"/>
                <a:t>C</a:t>
              </a:r>
            </a:p>
          </p:txBody>
        </p:sp>
      </p:grpSp>
      <p:grpSp>
        <p:nvGrpSpPr>
          <p:cNvPr id="24" name="Group 23">
            <a:extLst>
              <a:ext uri="{FF2B5EF4-FFF2-40B4-BE49-F238E27FC236}">
                <a16:creationId xmlns:a16="http://schemas.microsoft.com/office/drawing/2014/main" id="{F0ADBDFB-49E8-BF45-82CB-4229240B0F5C}"/>
              </a:ext>
            </a:extLst>
          </p:cNvPr>
          <p:cNvGrpSpPr/>
          <p:nvPr/>
        </p:nvGrpSpPr>
        <p:grpSpPr>
          <a:xfrm>
            <a:off x="8025384" y="3391467"/>
            <a:ext cx="370615" cy="1562670"/>
            <a:chOff x="6069916" y="5261211"/>
            <a:chExt cx="370615" cy="1562670"/>
          </a:xfrm>
        </p:grpSpPr>
        <p:cxnSp>
          <p:nvCxnSpPr>
            <p:cNvPr id="25" name="Straight Connector 24">
              <a:extLst>
                <a:ext uri="{FF2B5EF4-FFF2-40B4-BE49-F238E27FC236}">
                  <a16:creationId xmlns:a16="http://schemas.microsoft.com/office/drawing/2014/main" id="{B1C1561C-93E3-8842-954D-B8DB58493B7A}"/>
                </a:ext>
              </a:extLst>
            </p:cNvPr>
            <p:cNvCxnSpPr/>
            <p:nvPr/>
          </p:nvCxnSpPr>
          <p:spPr>
            <a:xfrm>
              <a:off x="62552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1E493C0-0E57-694F-B8B6-84696E1DB7C8}"/>
                </a:ext>
              </a:extLst>
            </p:cNvPr>
            <p:cNvSpPr txBox="1"/>
            <p:nvPr/>
          </p:nvSpPr>
          <p:spPr>
            <a:xfrm>
              <a:off x="6069916" y="6362216"/>
              <a:ext cx="370615" cy="461665"/>
            </a:xfrm>
            <a:prstGeom prst="rect">
              <a:avLst/>
            </a:prstGeom>
            <a:noFill/>
          </p:spPr>
          <p:txBody>
            <a:bodyPr wrap="none" rtlCol="0">
              <a:spAutoFit/>
            </a:bodyPr>
            <a:lstStyle/>
            <a:p>
              <a:pPr algn="ctr"/>
              <a:r>
                <a:rPr lang="en-US" sz="2400" dirty="0"/>
                <a:t>D</a:t>
              </a:r>
            </a:p>
          </p:txBody>
        </p:sp>
      </p:grpSp>
      <p:grpSp>
        <p:nvGrpSpPr>
          <p:cNvPr id="27" name="Group 26">
            <a:extLst>
              <a:ext uri="{FF2B5EF4-FFF2-40B4-BE49-F238E27FC236}">
                <a16:creationId xmlns:a16="http://schemas.microsoft.com/office/drawing/2014/main" id="{5EFACC81-00BA-BC4E-BA8D-F287C4DA61D0}"/>
              </a:ext>
            </a:extLst>
          </p:cNvPr>
          <p:cNvGrpSpPr/>
          <p:nvPr/>
        </p:nvGrpSpPr>
        <p:grpSpPr>
          <a:xfrm flipH="1">
            <a:off x="8450591" y="2684799"/>
            <a:ext cx="2073535" cy="542653"/>
            <a:chOff x="1219200" y="4876799"/>
            <a:chExt cx="5181605" cy="1384995"/>
          </a:xfrm>
        </p:grpSpPr>
        <p:sp>
          <p:nvSpPr>
            <p:cNvPr id="28" name="Rectangular Callout 27">
              <a:extLst>
                <a:ext uri="{FF2B5EF4-FFF2-40B4-BE49-F238E27FC236}">
                  <a16:creationId xmlns:a16="http://schemas.microsoft.com/office/drawing/2014/main" id="{54422B57-3E29-CE4F-883F-6BA00B587E32}"/>
                </a:ext>
              </a:extLst>
            </p:cNvPr>
            <p:cNvSpPr/>
            <p:nvPr/>
          </p:nvSpPr>
          <p:spPr>
            <a:xfrm>
              <a:off x="1219200" y="4876799"/>
              <a:ext cx="5181600" cy="1384995"/>
            </a:xfrm>
            <a:prstGeom prst="wedgeRectCallout">
              <a:avLst>
                <a:gd name="adj1" fmla="val 53282"/>
                <a:gd name="adj2" fmla="val 14052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9" name="TextBox 28">
              <a:extLst>
                <a:ext uri="{FF2B5EF4-FFF2-40B4-BE49-F238E27FC236}">
                  <a16:creationId xmlns:a16="http://schemas.microsoft.com/office/drawing/2014/main" id="{A69F4AA8-8617-D144-892D-017ED932738F}"/>
                </a:ext>
              </a:extLst>
            </p:cNvPr>
            <p:cNvSpPr txBox="1"/>
            <p:nvPr/>
          </p:nvSpPr>
          <p:spPr>
            <a:xfrm>
              <a:off x="1219204" y="4876799"/>
              <a:ext cx="5181601" cy="13353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No collision</a:t>
              </a:r>
            </a:p>
          </p:txBody>
        </p:sp>
      </p:grpSp>
      <p:sp>
        <p:nvSpPr>
          <p:cNvPr id="30" name="Content Placeholder 3">
            <a:extLst>
              <a:ext uri="{FF2B5EF4-FFF2-40B4-BE49-F238E27FC236}">
                <a16:creationId xmlns:a16="http://schemas.microsoft.com/office/drawing/2014/main" id="{B04D1DFA-DCF1-B948-AE24-6D370B23CC1A}"/>
              </a:ext>
            </a:extLst>
          </p:cNvPr>
          <p:cNvSpPr txBox="1">
            <a:spLocks/>
          </p:cNvSpPr>
          <p:nvPr/>
        </p:nvSpPr>
        <p:spPr>
          <a:xfrm>
            <a:off x="1807629" y="6215496"/>
            <a:ext cx="8839200" cy="56979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Carrier sense can erroneously reduce utilization</a:t>
            </a:r>
          </a:p>
        </p:txBody>
      </p:sp>
      <p:pic>
        <p:nvPicPr>
          <p:cNvPr id="31" name="Picture 30"/>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78324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anim calcmode="lin" valueType="num">
                                      <p:cBhvr>
                                        <p:cTn id="37" dur="500" fill="hold"/>
                                        <p:tgtEl>
                                          <p:spTgt spid="27"/>
                                        </p:tgtEl>
                                        <p:attrNameLst>
                                          <p:attrName>ppt_x</p:attrName>
                                        </p:attrNameLst>
                                      </p:cBhvr>
                                      <p:tavLst>
                                        <p:tav tm="0">
                                          <p:val>
                                            <p:strVal val="#ppt_x"/>
                                          </p:val>
                                        </p:tav>
                                        <p:tav tm="100000">
                                          <p:val>
                                            <p:strVal val="#ppt_x"/>
                                          </p:val>
                                        </p:tav>
                                      </p:tavLst>
                                    </p:anim>
                                    <p:anim calcmode="lin" valueType="num">
                                      <p:cBhvr>
                                        <p:cTn id="38"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xit" presetSubtype="32" fill="hold" grpId="1" nodeType="clickEffect">
                                  <p:stCondLst>
                                    <p:cond delay="0"/>
                                  </p:stCondLst>
                                  <p:childTnLst>
                                    <p:anim calcmode="lin" valueType="num">
                                      <p:cBhvr>
                                        <p:cTn id="42" dur="500"/>
                                        <p:tgtEl>
                                          <p:spTgt spid="5"/>
                                        </p:tgtEl>
                                        <p:attrNameLst>
                                          <p:attrName>ppt_w</p:attrName>
                                        </p:attrNameLst>
                                      </p:cBhvr>
                                      <p:tavLst>
                                        <p:tav tm="0">
                                          <p:val>
                                            <p:strVal val="ppt_w"/>
                                          </p:val>
                                        </p:tav>
                                        <p:tav tm="100000">
                                          <p:val>
                                            <p:fltVal val="0"/>
                                          </p:val>
                                        </p:tav>
                                      </p:tavLst>
                                    </p:anim>
                                    <p:anim calcmode="lin" valueType="num">
                                      <p:cBhvr>
                                        <p:cTn id="43" dur="500"/>
                                        <p:tgtEl>
                                          <p:spTgt spid="5"/>
                                        </p:tgtEl>
                                        <p:attrNameLst>
                                          <p:attrName>ppt_h</p:attrName>
                                        </p:attrNameLst>
                                      </p:cBhvr>
                                      <p:tavLst>
                                        <p:tav tm="0">
                                          <p:val>
                                            <p:strVal val="ppt_h"/>
                                          </p:val>
                                        </p:tav>
                                        <p:tav tm="100000">
                                          <p:val>
                                            <p:fltVal val="0"/>
                                          </p:val>
                                        </p:tav>
                                      </p:tavLst>
                                    </p:anim>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53" presetClass="exit" presetSubtype="32" fill="hold" grpId="1" nodeType="withEffect">
                                  <p:stCondLst>
                                    <p:cond delay="0"/>
                                  </p:stCondLst>
                                  <p:childTnLst>
                                    <p:anim calcmode="lin" valueType="num">
                                      <p:cBhvr>
                                        <p:cTn id="47" dur="500"/>
                                        <p:tgtEl>
                                          <p:spTgt spid="6"/>
                                        </p:tgtEl>
                                        <p:attrNameLst>
                                          <p:attrName>ppt_w</p:attrName>
                                        </p:attrNameLst>
                                      </p:cBhvr>
                                      <p:tavLst>
                                        <p:tav tm="0">
                                          <p:val>
                                            <p:strVal val="ppt_w"/>
                                          </p:val>
                                        </p:tav>
                                        <p:tav tm="100000">
                                          <p:val>
                                            <p:fltVal val="0"/>
                                          </p:val>
                                        </p:tav>
                                      </p:tavLst>
                                    </p:anim>
                                    <p:anim calcmode="lin" valueType="num">
                                      <p:cBhvr>
                                        <p:cTn id="48" dur="500"/>
                                        <p:tgtEl>
                                          <p:spTgt spid="6"/>
                                        </p:tgtEl>
                                        <p:attrNameLst>
                                          <p:attrName>ppt_h</p:attrName>
                                        </p:attrNameLst>
                                      </p:cBhvr>
                                      <p:tavLst>
                                        <p:tav tm="0">
                                          <p:val>
                                            <p:strVal val="ppt_h"/>
                                          </p:val>
                                        </p:tav>
                                        <p:tav tm="100000">
                                          <p:val>
                                            <p:fltVal val="0"/>
                                          </p:val>
                                        </p:tav>
                                      </p:tavLst>
                                    </p:anim>
                                    <p:animEffect transition="out" filter="fade">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par>
                                <p:cTn id="51" presetID="42" presetClass="exit" presetSubtype="0" fill="hold" nodeType="withEffect">
                                  <p:stCondLst>
                                    <p:cond delay="0"/>
                                  </p:stCondLst>
                                  <p:childTnLst>
                                    <p:animEffect transition="out" filter="fade">
                                      <p:cBhvr>
                                        <p:cTn id="52" dur="500"/>
                                        <p:tgtEl>
                                          <p:spTgt spid="12"/>
                                        </p:tgtEl>
                                      </p:cBhvr>
                                    </p:animEffect>
                                    <p:anim calcmode="lin" valueType="num">
                                      <p:cBhvr>
                                        <p:cTn id="53" dur="500"/>
                                        <p:tgtEl>
                                          <p:spTgt spid="12"/>
                                        </p:tgtEl>
                                        <p:attrNameLst>
                                          <p:attrName>ppt_x</p:attrName>
                                        </p:attrNameLst>
                                      </p:cBhvr>
                                      <p:tavLst>
                                        <p:tav tm="0">
                                          <p:val>
                                            <p:strVal val="ppt_x"/>
                                          </p:val>
                                        </p:tav>
                                        <p:tav tm="100000">
                                          <p:val>
                                            <p:strVal val="ppt_x"/>
                                          </p:val>
                                        </p:tav>
                                      </p:tavLst>
                                    </p:anim>
                                    <p:anim calcmode="lin" valueType="num">
                                      <p:cBhvr>
                                        <p:cTn id="54" dur="500"/>
                                        <p:tgtEl>
                                          <p:spTgt spid="12"/>
                                        </p:tgtEl>
                                        <p:attrNameLst>
                                          <p:attrName>ppt_y</p:attrName>
                                        </p:attrNameLst>
                                      </p:cBhvr>
                                      <p:tavLst>
                                        <p:tav tm="0">
                                          <p:val>
                                            <p:strVal val="ppt_y"/>
                                          </p:val>
                                        </p:tav>
                                        <p:tav tm="100000">
                                          <p:val>
                                            <p:strVal val="ppt_y+.1"/>
                                          </p:val>
                                        </p:tav>
                                      </p:tavLst>
                                    </p:anim>
                                    <p:set>
                                      <p:cBhvr>
                                        <p:cTn id="55" dur="1" fill="hold">
                                          <p:stCondLst>
                                            <p:cond delay="499"/>
                                          </p:stCondLst>
                                        </p:cTn>
                                        <p:tgtEl>
                                          <p:spTgt spid="12"/>
                                        </p:tgtEl>
                                        <p:attrNameLst>
                                          <p:attrName>style.visibility</p:attrName>
                                        </p:attrNameLst>
                                      </p:cBhvr>
                                      <p:to>
                                        <p:strVal val="hidden"/>
                                      </p:to>
                                    </p:set>
                                  </p:childTnLst>
                                </p:cTn>
                              </p:par>
                              <p:par>
                                <p:cTn id="56" presetID="42" presetClass="exit" presetSubtype="0" fill="hold" nodeType="withEffect">
                                  <p:stCondLst>
                                    <p:cond delay="0"/>
                                  </p:stCondLst>
                                  <p:childTnLst>
                                    <p:animEffect transition="out" filter="fade">
                                      <p:cBhvr>
                                        <p:cTn id="57" dur="500"/>
                                        <p:tgtEl>
                                          <p:spTgt spid="27"/>
                                        </p:tgtEl>
                                      </p:cBhvr>
                                    </p:animEffect>
                                    <p:anim calcmode="lin" valueType="num">
                                      <p:cBhvr>
                                        <p:cTn id="58" dur="500"/>
                                        <p:tgtEl>
                                          <p:spTgt spid="27"/>
                                        </p:tgtEl>
                                        <p:attrNameLst>
                                          <p:attrName>ppt_x</p:attrName>
                                        </p:attrNameLst>
                                      </p:cBhvr>
                                      <p:tavLst>
                                        <p:tav tm="0">
                                          <p:val>
                                            <p:strVal val="ppt_x"/>
                                          </p:val>
                                        </p:tav>
                                        <p:tav tm="100000">
                                          <p:val>
                                            <p:strVal val="ppt_x"/>
                                          </p:val>
                                        </p:tav>
                                      </p:tavLst>
                                    </p:anim>
                                    <p:anim calcmode="lin" valueType="num">
                                      <p:cBhvr>
                                        <p:cTn id="59" dur="500"/>
                                        <p:tgtEl>
                                          <p:spTgt spid="27"/>
                                        </p:tgtEl>
                                        <p:attrNameLst>
                                          <p:attrName>ppt_y</p:attrName>
                                        </p:attrNameLst>
                                      </p:cBhvr>
                                      <p:tavLst>
                                        <p:tav tm="0">
                                          <p:val>
                                            <p:strVal val="ppt_y"/>
                                          </p:val>
                                        </p:tav>
                                        <p:tav tm="100000">
                                          <p:val>
                                            <p:strVal val="ppt_y+.1"/>
                                          </p:val>
                                        </p:tav>
                                      </p:tavLst>
                                    </p:anim>
                                    <p:set>
                                      <p:cBhvr>
                                        <p:cTn id="60" dur="1" fill="hold">
                                          <p:stCondLst>
                                            <p:cond delay="499"/>
                                          </p:stCondLst>
                                        </p:cTn>
                                        <p:tgtEl>
                                          <p:spTgt spid="2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2" nodeType="click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p:cTn id="65" dur="500" fill="hold"/>
                                        <p:tgtEl>
                                          <p:spTgt spid="5"/>
                                        </p:tgtEl>
                                        <p:attrNameLst>
                                          <p:attrName>ppt_w</p:attrName>
                                        </p:attrNameLst>
                                      </p:cBhvr>
                                      <p:tavLst>
                                        <p:tav tm="0">
                                          <p:val>
                                            <p:fltVal val="0"/>
                                          </p:val>
                                        </p:tav>
                                        <p:tav tm="100000">
                                          <p:val>
                                            <p:strVal val="#ppt_w"/>
                                          </p:val>
                                        </p:tav>
                                      </p:tavLst>
                                    </p:anim>
                                    <p:anim calcmode="lin" valueType="num">
                                      <p:cBhvr>
                                        <p:cTn id="66" dur="500" fill="hold"/>
                                        <p:tgtEl>
                                          <p:spTgt spid="5"/>
                                        </p:tgtEl>
                                        <p:attrNameLst>
                                          <p:attrName>ppt_h</p:attrName>
                                        </p:attrNameLst>
                                      </p:cBhvr>
                                      <p:tavLst>
                                        <p:tav tm="0">
                                          <p:val>
                                            <p:fltVal val="0"/>
                                          </p:val>
                                        </p:tav>
                                        <p:tav tm="100000">
                                          <p:val>
                                            <p:strVal val="#ppt_h"/>
                                          </p:val>
                                        </p:tav>
                                      </p:tavLst>
                                    </p:anim>
                                    <p:animEffect transition="in" filter="fad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anim calcmode="lin" valueType="num">
                                      <p:cBhvr>
                                        <p:cTn id="73" dur="500" fill="hold"/>
                                        <p:tgtEl>
                                          <p:spTgt spid="9"/>
                                        </p:tgtEl>
                                        <p:attrNameLst>
                                          <p:attrName>ppt_x</p:attrName>
                                        </p:attrNameLst>
                                      </p:cBhvr>
                                      <p:tavLst>
                                        <p:tav tm="0">
                                          <p:val>
                                            <p:strVal val="#ppt_x"/>
                                          </p:val>
                                        </p:tav>
                                        <p:tav tm="100000">
                                          <p:val>
                                            <p:strVal val="#ppt_x"/>
                                          </p:val>
                                        </p:tav>
                                      </p:tavLst>
                                    </p:anim>
                                    <p:anim calcmode="lin" valueType="num">
                                      <p:cBhvr>
                                        <p:cTn id="74"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anim calcmode="lin" valueType="num">
                                      <p:cBhvr>
                                        <p:cTn id="80" dur="500" fill="hold"/>
                                        <p:tgtEl>
                                          <p:spTgt spid="30"/>
                                        </p:tgtEl>
                                        <p:attrNameLst>
                                          <p:attrName>ppt_x</p:attrName>
                                        </p:attrNameLst>
                                      </p:cBhvr>
                                      <p:tavLst>
                                        <p:tav tm="0">
                                          <p:val>
                                            <p:strVal val="#ppt_x"/>
                                          </p:val>
                                        </p:tav>
                                        <p:tav tm="100000">
                                          <p:val>
                                            <p:strVal val="#ppt_x"/>
                                          </p:val>
                                        </p:tav>
                                      </p:tavLst>
                                    </p:anim>
                                    <p:anim calcmode="lin" valueType="num">
                                      <p:cBhvr>
                                        <p:cTn id="81"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7" grpId="0" animBg="1"/>
      <p:bldP spid="8" grpId="0" animBg="1"/>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0A83-4874-EC4E-A775-F1706DB17B1E}"/>
              </a:ext>
            </a:extLst>
          </p:cNvPr>
          <p:cNvSpPr>
            <a:spLocks noGrp="1"/>
          </p:cNvSpPr>
          <p:nvPr>
            <p:ph type="title"/>
          </p:nvPr>
        </p:nvSpPr>
        <p:spPr/>
        <p:txBody>
          <a:bodyPr/>
          <a:lstStyle/>
          <a:p>
            <a:r>
              <a:rPr lang="en-US" dirty="0"/>
              <a:t>Reachability in Wireless</a:t>
            </a:r>
          </a:p>
        </p:txBody>
      </p:sp>
      <p:sp>
        <p:nvSpPr>
          <p:cNvPr id="3" name="Content Placeholder 2">
            <a:extLst>
              <a:ext uri="{FF2B5EF4-FFF2-40B4-BE49-F238E27FC236}">
                <a16:creationId xmlns:a16="http://schemas.microsoft.com/office/drawing/2014/main" id="{C3ED51FE-8E77-2D4E-BA90-D2AFFEAF79E4}"/>
              </a:ext>
            </a:extLst>
          </p:cNvPr>
          <p:cNvSpPr>
            <a:spLocks noGrp="1"/>
          </p:cNvSpPr>
          <p:nvPr>
            <p:ph idx="1"/>
          </p:nvPr>
        </p:nvSpPr>
        <p:spPr/>
        <p:txBody>
          <a:bodyPr/>
          <a:lstStyle/>
          <a:p>
            <a:r>
              <a:rPr lang="en-US" dirty="0"/>
              <a:t>High level problem:</a:t>
            </a:r>
          </a:p>
          <a:p>
            <a:pPr lvl="1"/>
            <a:r>
              <a:rPr lang="en-US" dirty="0"/>
              <a:t>Reachability in wireless is not transitive</a:t>
            </a:r>
          </a:p>
          <a:p>
            <a:pPr lvl="1"/>
            <a:r>
              <a:rPr lang="en-US" dirty="0"/>
              <a:t>Just because A can reach B, and B can reach C, doesn’t mean A can reach C…</a:t>
            </a:r>
          </a:p>
          <a:p>
            <a:pPr lvl="1"/>
            <a:endParaRPr lang="en-US" dirty="0"/>
          </a:p>
        </p:txBody>
      </p:sp>
      <p:sp>
        <p:nvSpPr>
          <p:cNvPr id="4" name="Oval 3">
            <a:extLst>
              <a:ext uri="{FF2B5EF4-FFF2-40B4-BE49-F238E27FC236}">
                <a16:creationId xmlns:a16="http://schemas.microsoft.com/office/drawing/2014/main" id="{D769AA33-D40B-764E-96B8-C865F76F17AF}"/>
              </a:ext>
            </a:extLst>
          </p:cNvPr>
          <p:cNvSpPr/>
          <p:nvPr/>
        </p:nvSpPr>
        <p:spPr>
          <a:xfrm>
            <a:off x="3525772" y="3253778"/>
            <a:ext cx="3460329" cy="3460329"/>
          </a:xfrm>
          <a:prstGeom prst="ellipse">
            <a:avLst/>
          </a:prstGeom>
          <a:solidFill>
            <a:schemeClr val="accent1">
              <a:alpha val="2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4E93472-A75A-064B-84E7-48F067505F83}"/>
              </a:ext>
            </a:extLst>
          </p:cNvPr>
          <p:cNvSpPr/>
          <p:nvPr/>
        </p:nvSpPr>
        <p:spPr>
          <a:xfrm>
            <a:off x="4826888" y="3253777"/>
            <a:ext cx="3460329" cy="3460329"/>
          </a:xfrm>
          <a:prstGeom prst="ellipse">
            <a:avLst/>
          </a:prstGeom>
          <a:solidFill>
            <a:schemeClr val="accent3">
              <a:alpha val="2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a:extLst>
              <a:ext uri="{FF2B5EF4-FFF2-40B4-BE49-F238E27FC236}">
                <a16:creationId xmlns:a16="http://schemas.microsoft.com/office/drawing/2014/main" id="{85D482E1-5E2A-C443-A6DD-184A2AA79F01}"/>
              </a:ext>
            </a:extLst>
          </p:cNvPr>
          <p:cNvSpPr/>
          <p:nvPr/>
        </p:nvSpPr>
        <p:spPr>
          <a:xfrm rot="16200000">
            <a:off x="4249117" y="4546501"/>
            <a:ext cx="634866" cy="800119"/>
          </a:xfrm>
          <a:prstGeom prst="upArrow">
            <a:avLst/>
          </a:prstGeom>
          <a:solidFill>
            <a:schemeClr val="accent1"/>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Up Arrow 6">
            <a:extLst>
              <a:ext uri="{FF2B5EF4-FFF2-40B4-BE49-F238E27FC236}">
                <a16:creationId xmlns:a16="http://schemas.microsoft.com/office/drawing/2014/main" id="{2FDBD55E-1461-DC45-AC14-7E35938DDABF}"/>
              </a:ext>
            </a:extLst>
          </p:cNvPr>
          <p:cNvSpPr/>
          <p:nvPr/>
        </p:nvSpPr>
        <p:spPr>
          <a:xfrm rot="5400000">
            <a:off x="6953011" y="4546501"/>
            <a:ext cx="634866" cy="800119"/>
          </a:xfrm>
          <a:prstGeom prst="upArrow">
            <a:avLst/>
          </a:prstGeom>
          <a:solidFill>
            <a:schemeClr val="accent3"/>
          </a:solidFill>
          <a:ln w="3810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0285EE52-4AC7-A94D-B43C-112E75F8A043}"/>
              </a:ext>
            </a:extLst>
          </p:cNvPr>
          <p:cNvGrpSpPr/>
          <p:nvPr/>
        </p:nvGrpSpPr>
        <p:grpSpPr>
          <a:xfrm>
            <a:off x="3758579" y="4620807"/>
            <a:ext cx="232029" cy="978335"/>
            <a:chOff x="2107517" y="5261211"/>
            <a:chExt cx="370614" cy="1562670"/>
          </a:xfrm>
        </p:grpSpPr>
        <p:cxnSp>
          <p:nvCxnSpPr>
            <p:cNvPr id="9" name="Straight Connector 8">
              <a:extLst>
                <a:ext uri="{FF2B5EF4-FFF2-40B4-BE49-F238E27FC236}">
                  <a16:creationId xmlns:a16="http://schemas.microsoft.com/office/drawing/2014/main" id="{05ADC13E-4F04-374F-AF89-520C3B9A52D6}"/>
                </a:ext>
              </a:extLst>
            </p:cNvPr>
            <p:cNvCxnSpPr/>
            <p:nvPr/>
          </p:nvCxnSpPr>
          <p:spPr>
            <a:xfrm>
              <a:off x="22928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8BEEE8-5DE2-B34B-9455-FCDD6C85C4FD}"/>
                </a:ext>
              </a:extLst>
            </p:cNvPr>
            <p:cNvSpPr txBox="1"/>
            <p:nvPr/>
          </p:nvSpPr>
          <p:spPr>
            <a:xfrm>
              <a:off x="2107517" y="6362216"/>
              <a:ext cx="370614" cy="461665"/>
            </a:xfrm>
            <a:prstGeom prst="rect">
              <a:avLst/>
            </a:prstGeom>
            <a:noFill/>
          </p:spPr>
          <p:txBody>
            <a:bodyPr wrap="none" rtlCol="0">
              <a:spAutoFit/>
            </a:bodyPr>
            <a:lstStyle/>
            <a:p>
              <a:pPr algn="ctr"/>
              <a:r>
                <a:rPr lang="en-US" sz="2400" dirty="0"/>
                <a:t>A</a:t>
              </a:r>
            </a:p>
          </p:txBody>
        </p:sp>
      </p:grpSp>
      <p:grpSp>
        <p:nvGrpSpPr>
          <p:cNvPr id="11" name="Group 10">
            <a:extLst>
              <a:ext uri="{FF2B5EF4-FFF2-40B4-BE49-F238E27FC236}">
                <a16:creationId xmlns:a16="http://schemas.microsoft.com/office/drawing/2014/main" id="{9CE059EA-59E0-F243-9291-7D185829042E}"/>
              </a:ext>
            </a:extLst>
          </p:cNvPr>
          <p:cNvGrpSpPr/>
          <p:nvPr/>
        </p:nvGrpSpPr>
        <p:grpSpPr>
          <a:xfrm>
            <a:off x="5149958" y="4620805"/>
            <a:ext cx="211958" cy="978338"/>
            <a:chOff x="4186633" y="5261211"/>
            <a:chExt cx="338554" cy="1562670"/>
          </a:xfrm>
        </p:grpSpPr>
        <p:cxnSp>
          <p:nvCxnSpPr>
            <p:cNvPr id="12" name="Straight Connector 11">
              <a:extLst>
                <a:ext uri="{FF2B5EF4-FFF2-40B4-BE49-F238E27FC236}">
                  <a16:creationId xmlns:a16="http://schemas.microsoft.com/office/drawing/2014/main" id="{F30F13A9-E169-9A46-8C98-33C1C19F9774}"/>
                </a:ext>
              </a:extLst>
            </p:cNvPr>
            <p:cNvCxnSpPr/>
            <p:nvPr/>
          </p:nvCxnSpPr>
          <p:spPr>
            <a:xfrm>
              <a:off x="4355910"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6ADA8BA-F082-5041-AF2F-FB1AF98E0308}"/>
                </a:ext>
              </a:extLst>
            </p:cNvPr>
            <p:cNvSpPr txBox="1"/>
            <p:nvPr/>
          </p:nvSpPr>
          <p:spPr>
            <a:xfrm>
              <a:off x="4186633" y="6362216"/>
              <a:ext cx="338554" cy="461665"/>
            </a:xfrm>
            <a:prstGeom prst="rect">
              <a:avLst/>
            </a:prstGeom>
            <a:noFill/>
          </p:spPr>
          <p:txBody>
            <a:bodyPr wrap="none" rtlCol="0">
              <a:spAutoFit/>
            </a:bodyPr>
            <a:lstStyle/>
            <a:p>
              <a:pPr algn="ctr"/>
              <a:r>
                <a:rPr lang="en-US" sz="2400" dirty="0"/>
                <a:t>B</a:t>
              </a:r>
            </a:p>
          </p:txBody>
        </p:sp>
      </p:grpSp>
      <p:grpSp>
        <p:nvGrpSpPr>
          <p:cNvPr id="14" name="Group 13">
            <a:extLst>
              <a:ext uri="{FF2B5EF4-FFF2-40B4-BE49-F238E27FC236}">
                <a16:creationId xmlns:a16="http://schemas.microsoft.com/office/drawing/2014/main" id="{6C17F9F9-6155-9B4B-BD69-5DBC9C889687}"/>
              </a:ext>
            </a:extLst>
          </p:cNvPr>
          <p:cNvGrpSpPr/>
          <p:nvPr/>
        </p:nvGrpSpPr>
        <p:grpSpPr>
          <a:xfrm>
            <a:off x="6441038" y="4620805"/>
            <a:ext cx="232030" cy="978337"/>
            <a:chOff x="6069916" y="5261211"/>
            <a:chExt cx="370615" cy="1562670"/>
          </a:xfrm>
        </p:grpSpPr>
        <p:cxnSp>
          <p:nvCxnSpPr>
            <p:cNvPr id="15" name="Straight Connector 14">
              <a:extLst>
                <a:ext uri="{FF2B5EF4-FFF2-40B4-BE49-F238E27FC236}">
                  <a16:creationId xmlns:a16="http://schemas.microsoft.com/office/drawing/2014/main" id="{9CB0A04C-AE47-9340-8D1D-BABF6D5CC0A0}"/>
                </a:ext>
              </a:extLst>
            </p:cNvPr>
            <p:cNvCxnSpPr/>
            <p:nvPr/>
          </p:nvCxnSpPr>
          <p:spPr>
            <a:xfrm>
              <a:off x="62552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4F5490-965E-4145-9D56-C2EBA03D1D69}"/>
                </a:ext>
              </a:extLst>
            </p:cNvPr>
            <p:cNvSpPr txBox="1"/>
            <p:nvPr/>
          </p:nvSpPr>
          <p:spPr>
            <a:xfrm>
              <a:off x="6069916" y="6362216"/>
              <a:ext cx="370615" cy="461665"/>
            </a:xfrm>
            <a:prstGeom prst="rect">
              <a:avLst/>
            </a:prstGeom>
            <a:noFill/>
          </p:spPr>
          <p:txBody>
            <a:bodyPr wrap="none" rtlCol="0">
              <a:spAutoFit/>
            </a:bodyPr>
            <a:lstStyle/>
            <a:p>
              <a:pPr algn="ctr"/>
              <a:r>
                <a:rPr lang="en-US" sz="2400" dirty="0"/>
                <a:t>C</a:t>
              </a:r>
            </a:p>
          </p:txBody>
        </p:sp>
      </p:grpSp>
      <p:grpSp>
        <p:nvGrpSpPr>
          <p:cNvPr id="17" name="Group 16">
            <a:extLst>
              <a:ext uri="{FF2B5EF4-FFF2-40B4-BE49-F238E27FC236}">
                <a16:creationId xmlns:a16="http://schemas.microsoft.com/office/drawing/2014/main" id="{803EC8FF-96D0-5D42-B00C-39AEFE96E26D}"/>
              </a:ext>
            </a:extLst>
          </p:cNvPr>
          <p:cNvGrpSpPr/>
          <p:nvPr/>
        </p:nvGrpSpPr>
        <p:grpSpPr>
          <a:xfrm>
            <a:off x="7832418" y="4620805"/>
            <a:ext cx="232030" cy="978337"/>
            <a:chOff x="6069916" y="5261211"/>
            <a:chExt cx="370615" cy="1562670"/>
          </a:xfrm>
        </p:grpSpPr>
        <p:cxnSp>
          <p:nvCxnSpPr>
            <p:cNvPr id="18" name="Straight Connector 17">
              <a:extLst>
                <a:ext uri="{FF2B5EF4-FFF2-40B4-BE49-F238E27FC236}">
                  <a16:creationId xmlns:a16="http://schemas.microsoft.com/office/drawing/2014/main" id="{071EDB7F-2B22-124F-B43E-A939E5633850}"/>
                </a:ext>
              </a:extLst>
            </p:cNvPr>
            <p:cNvCxnSpPr/>
            <p:nvPr/>
          </p:nvCxnSpPr>
          <p:spPr>
            <a:xfrm>
              <a:off x="6255224" y="5261211"/>
              <a:ext cx="0" cy="1160060"/>
            </a:xfrm>
            <a:prstGeom prst="line">
              <a:avLst/>
            </a:prstGeom>
            <a:ln w="101600">
              <a:solidFill>
                <a:schemeClr val="tx2"/>
              </a:solidFill>
              <a:headEnd type="ova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ED13F4E-52F2-9E46-9620-263590228FED}"/>
                </a:ext>
              </a:extLst>
            </p:cNvPr>
            <p:cNvSpPr txBox="1"/>
            <p:nvPr/>
          </p:nvSpPr>
          <p:spPr>
            <a:xfrm>
              <a:off x="6069916" y="6362216"/>
              <a:ext cx="370615" cy="461665"/>
            </a:xfrm>
            <a:prstGeom prst="rect">
              <a:avLst/>
            </a:prstGeom>
            <a:noFill/>
          </p:spPr>
          <p:txBody>
            <a:bodyPr wrap="none" rtlCol="0">
              <a:spAutoFit/>
            </a:bodyPr>
            <a:lstStyle/>
            <a:p>
              <a:pPr algn="ctr"/>
              <a:r>
                <a:rPr lang="en-US" sz="2400" dirty="0"/>
                <a:t>D</a:t>
              </a:r>
            </a:p>
          </p:txBody>
        </p:sp>
      </p:grpSp>
      <p:pic>
        <p:nvPicPr>
          <p:cNvPr id="20" name="Picture 19"/>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3414603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A850-B8F0-C84F-B7FC-298EFC5FB281}"/>
              </a:ext>
            </a:extLst>
          </p:cNvPr>
          <p:cNvSpPr>
            <a:spLocks noGrp="1"/>
          </p:cNvSpPr>
          <p:nvPr>
            <p:ph type="title"/>
          </p:nvPr>
        </p:nvSpPr>
        <p:spPr/>
        <p:txBody>
          <a:bodyPr/>
          <a:lstStyle/>
          <a:p>
            <a:r>
              <a:rPr lang="en-US" dirty="0"/>
              <a:t>MACA</a:t>
            </a:r>
          </a:p>
        </p:txBody>
      </p:sp>
      <p:sp>
        <p:nvSpPr>
          <p:cNvPr id="3" name="Content Placeholder 2">
            <a:extLst>
              <a:ext uri="{FF2B5EF4-FFF2-40B4-BE49-F238E27FC236}">
                <a16:creationId xmlns:a16="http://schemas.microsoft.com/office/drawing/2014/main" id="{22B3DFC5-58E8-BC4C-8664-7C5DBC8AFEFC}"/>
              </a:ext>
            </a:extLst>
          </p:cNvPr>
          <p:cNvSpPr>
            <a:spLocks noGrp="1"/>
          </p:cNvSpPr>
          <p:nvPr>
            <p:ph idx="1"/>
          </p:nvPr>
        </p:nvSpPr>
        <p:spPr>
          <a:xfrm>
            <a:off x="838200" y="1684945"/>
            <a:ext cx="10515600" cy="4351338"/>
          </a:xfrm>
        </p:spPr>
        <p:txBody>
          <a:bodyPr/>
          <a:lstStyle/>
          <a:p>
            <a:r>
              <a:rPr lang="en-US" b="1" dirty="0"/>
              <a:t>M</a:t>
            </a:r>
            <a:r>
              <a:rPr lang="en-US" dirty="0"/>
              <a:t>ultiple </a:t>
            </a:r>
            <a:r>
              <a:rPr lang="en-US" b="1" dirty="0"/>
              <a:t>A</a:t>
            </a:r>
            <a:r>
              <a:rPr lang="en-US" dirty="0"/>
              <a:t>ccess with </a:t>
            </a:r>
            <a:r>
              <a:rPr lang="en-US" b="1" dirty="0"/>
              <a:t>C</a:t>
            </a:r>
            <a:r>
              <a:rPr lang="en-US" dirty="0"/>
              <a:t>ollision </a:t>
            </a:r>
            <a:r>
              <a:rPr lang="en-US" b="1" dirty="0"/>
              <a:t>A</a:t>
            </a:r>
            <a:r>
              <a:rPr lang="en-US" dirty="0"/>
              <a:t>voidance</a:t>
            </a:r>
          </a:p>
          <a:p>
            <a:pPr lvl="1"/>
            <a:r>
              <a:rPr lang="en-US" dirty="0"/>
              <a:t>Developed in 1990</a:t>
            </a:r>
          </a:p>
        </p:txBody>
      </p:sp>
      <p:cxnSp>
        <p:nvCxnSpPr>
          <p:cNvPr id="4" name="Straight Arrow Connector 3">
            <a:extLst>
              <a:ext uri="{FF2B5EF4-FFF2-40B4-BE49-F238E27FC236}">
                <a16:creationId xmlns:a16="http://schemas.microsoft.com/office/drawing/2014/main" id="{7A8F2141-7B4E-814B-9046-6988F2CBD990}"/>
              </a:ext>
            </a:extLst>
          </p:cNvPr>
          <p:cNvCxnSpPr/>
          <p:nvPr/>
        </p:nvCxnSpPr>
        <p:spPr>
          <a:xfrm>
            <a:off x="6344691" y="3814641"/>
            <a:ext cx="0" cy="295904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FAA762-FD3E-A34D-95F4-4D31018AFD39}"/>
              </a:ext>
            </a:extLst>
          </p:cNvPr>
          <p:cNvSpPr txBox="1"/>
          <p:nvPr/>
        </p:nvSpPr>
        <p:spPr>
          <a:xfrm>
            <a:off x="5817944" y="3352976"/>
            <a:ext cx="1053494" cy="461665"/>
          </a:xfrm>
          <a:prstGeom prst="rect">
            <a:avLst/>
          </a:prstGeom>
          <a:noFill/>
        </p:spPr>
        <p:txBody>
          <a:bodyPr wrap="none" rtlCol="0">
            <a:spAutoFit/>
          </a:bodyPr>
          <a:lstStyle/>
          <a:p>
            <a:r>
              <a:rPr lang="en-US" sz="2400" b="1" dirty="0"/>
              <a:t>Sender</a:t>
            </a:r>
          </a:p>
        </p:txBody>
      </p:sp>
      <p:cxnSp>
        <p:nvCxnSpPr>
          <p:cNvPr id="6" name="Straight Arrow Connector 5">
            <a:extLst>
              <a:ext uri="{FF2B5EF4-FFF2-40B4-BE49-F238E27FC236}">
                <a16:creationId xmlns:a16="http://schemas.microsoft.com/office/drawing/2014/main" id="{CAF6AAD0-72A6-9A49-A7E6-C9631B03E617}"/>
              </a:ext>
            </a:extLst>
          </p:cNvPr>
          <p:cNvCxnSpPr/>
          <p:nvPr/>
        </p:nvCxnSpPr>
        <p:spPr>
          <a:xfrm>
            <a:off x="8209427" y="3814641"/>
            <a:ext cx="0" cy="295904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F0A348-0EB7-B344-8BA3-15DECBF4384C}"/>
              </a:ext>
            </a:extLst>
          </p:cNvPr>
          <p:cNvSpPr txBox="1"/>
          <p:nvPr/>
        </p:nvSpPr>
        <p:spPr>
          <a:xfrm>
            <a:off x="7605383" y="3352975"/>
            <a:ext cx="1259319" cy="461665"/>
          </a:xfrm>
          <a:prstGeom prst="rect">
            <a:avLst/>
          </a:prstGeom>
          <a:noFill/>
        </p:spPr>
        <p:txBody>
          <a:bodyPr wrap="none" rtlCol="0">
            <a:spAutoFit/>
          </a:bodyPr>
          <a:lstStyle/>
          <a:p>
            <a:r>
              <a:rPr lang="en-US" sz="2400" b="1" dirty="0"/>
              <a:t>Receiver</a:t>
            </a:r>
          </a:p>
        </p:txBody>
      </p:sp>
      <p:grpSp>
        <p:nvGrpSpPr>
          <p:cNvPr id="8" name="Group 7">
            <a:extLst>
              <a:ext uri="{FF2B5EF4-FFF2-40B4-BE49-F238E27FC236}">
                <a16:creationId xmlns:a16="http://schemas.microsoft.com/office/drawing/2014/main" id="{3C8DF6D9-25D1-1148-B521-1A416A1DE470}"/>
              </a:ext>
            </a:extLst>
          </p:cNvPr>
          <p:cNvGrpSpPr/>
          <p:nvPr/>
        </p:nvGrpSpPr>
        <p:grpSpPr>
          <a:xfrm>
            <a:off x="6344692" y="3712753"/>
            <a:ext cx="1864736" cy="687277"/>
            <a:chOff x="2707740" y="3432002"/>
            <a:chExt cx="3384645" cy="687277"/>
          </a:xfrm>
        </p:grpSpPr>
        <p:cxnSp>
          <p:nvCxnSpPr>
            <p:cNvPr id="9" name="Straight Arrow Connector 8">
              <a:extLst>
                <a:ext uri="{FF2B5EF4-FFF2-40B4-BE49-F238E27FC236}">
                  <a16:creationId xmlns:a16="http://schemas.microsoft.com/office/drawing/2014/main" id="{26342246-AFA3-4B45-BE60-9E3422A5F0DC}"/>
                </a:ext>
              </a:extLst>
            </p:cNvPr>
            <p:cNvCxnSpPr/>
            <p:nvPr/>
          </p:nvCxnSpPr>
          <p:spPr>
            <a:xfrm>
              <a:off x="2707740" y="3516325"/>
              <a:ext cx="3384645" cy="60295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430B50B-67E1-524C-A4CD-4899EA571AFB}"/>
                </a:ext>
              </a:extLst>
            </p:cNvPr>
            <p:cNvSpPr txBox="1"/>
            <p:nvPr/>
          </p:nvSpPr>
          <p:spPr>
            <a:xfrm rot="976253">
              <a:off x="3855079" y="3432002"/>
              <a:ext cx="1138228" cy="461665"/>
            </a:xfrm>
            <a:prstGeom prst="rect">
              <a:avLst/>
            </a:prstGeom>
            <a:noFill/>
          </p:spPr>
          <p:txBody>
            <a:bodyPr wrap="none" rtlCol="0">
              <a:spAutoFit/>
            </a:bodyPr>
            <a:lstStyle/>
            <a:p>
              <a:r>
                <a:rPr lang="en-US" sz="2400" dirty="0"/>
                <a:t>RTS</a:t>
              </a:r>
            </a:p>
          </p:txBody>
        </p:sp>
      </p:grpSp>
      <p:cxnSp>
        <p:nvCxnSpPr>
          <p:cNvPr id="11" name="Straight Arrow Connector 10">
            <a:extLst>
              <a:ext uri="{FF2B5EF4-FFF2-40B4-BE49-F238E27FC236}">
                <a16:creationId xmlns:a16="http://schemas.microsoft.com/office/drawing/2014/main" id="{9B74C8EB-03A3-C04D-8716-83195C5C5ACD}"/>
              </a:ext>
            </a:extLst>
          </p:cNvPr>
          <p:cNvCxnSpPr/>
          <p:nvPr/>
        </p:nvCxnSpPr>
        <p:spPr>
          <a:xfrm>
            <a:off x="10115566" y="3814641"/>
            <a:ext cx="0" cy="295904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D5AA16-0751-D24A-8589-44B261E48075}"/>
              </a:ext>
            </a:extLst>
          </p:cNvPr>
          <p:cNvSpPr txBox="1"/>
          <p:nvPr/>
        </p:nvSpPr>
        <p:spPr>
          <a:xfrm>
            <a:off x="9393926" y="2614313"/>
            <a:ext cx="1443280" cy="1200329"/>
          </a:xfrm>
          <a:prstGeom prst="rect">
            <a:avLst/>
          </a:prstGeom>
          <a:noFill/>
        </p:spPr>
        <p:txBody>
          <a:bodyPr wrap="none" rtlCol="0">
            <a:spAutoFit/>
          </a:bodyPr>
          <a:lstStyle/>
          <a:p>
            <a:pPr algn="ctr"/>
            <a:r>
              <a:rPr lang="en-US" sz="2400" b="1" dirty="0"/>
              <a:t>Host in</a:t>
            </a:r>
          </a:p>
          <a:p>
            <a:pPr algn="ctr"/>
            <a:r>
              <a:rPr lang="en-US" sz="2400" b="1" dirty="0"/>
              <a:t>Receiver’s</a:t>
            </a:r>
          </a:p>
          <a:p>
            <a:pPr algn="ctr"/>
            <a:r>
              <a:rPr lang="en-US" sz="2400" b="1" dirty="0"/>
              <a:t>Range</a:t>
            </a:r>
          </a:p>
        </p:txBody>
      </p:sp>
      <p:cxnSp>
        <p:nvCxnSpPr>
          <p:cNvPr id="13" name="Straight Arrow Connector 12">
            <a:extLst>
              <a:ext uri="{FF2B5EF4-FFF2-40B4-BE49-F238E27FC236}">
                <a16:creationId xmlns:a16="http://schemas.microsoft.com/office/drawing/2014/main" id="{C960FC35-B4A7-5343-9880-52E908A386E9}"/>
              </a:ext>
            </a:extLst>
          </p:cNvPr>
          <p:cNvCxnSpPr/>
          <p:nvPr/>
        </p:nvCxnSpPr>
        <p:spPr>
          <a:xfrm>
            <a:off x="4467676" y="3814641"/>
            <a:ext cx="0" cy="295904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16DE9AF-B8A2-4C41-BE82-1EEAF7A39C08}"/>
              </a:ext>
            </a:extLst>
          </p:cNvPr>
          <p:cNvSpPr txBox="1"/>
          <p:nvPr/>
        </p:nvSpPr>
        <p:spPr>
          <a:xfrm>
            <a:off x="3851354" y="2614313"/>
            <a:ext cx="1232645" cy="1200329"/>
          </a:xfrm>
          <a:prstGeom prst="rect">
            <a:avLst/>
          </a:prstGeom>
          <a:noFill/>
        </p:spPr>
        <p:txBody>
          <a:bodyPr wrap="none" rtlCol="0">
            <a:spAutoFit/>
          </a:bodyPr>
          <a:lstStyle/>
          <a:p>
            <a:pPr algn="ctr"/>
            <a:r>
              <a:rPr lang="en-US" sz="2400" b="1" dirty="0"/>
              <a:t>Host in</a:t>
            </a:r>
          </a:p>
          <a:p>
            <a:pPr algn="ctr"/>
            <a:r>
              <a:rPr lang="en-US" sz="2400" b="1" dirty="0"/>
              <a:t>Sender’s</a:t>
            </a:r>
          </a:p>
          <a:p>
            <a:pPr algn="ctr"/>
            <a:r>
              <a:rPr lang="en-US" sz="2400" b="1" dirty="0"/>
              <a:t>Range</a:t>
            </a:r>
          </a:p>
        </p:txBody>
      </p:sp>
      <p:grpSp>
        <p:nvGrpSpPr>
          <p:cNvPr id="15" name="Group 14">
            <a:extLst>
              <a:ext uri="{FF2B5EF4-FFF2-40B4-BE49-F238E27FC236}">
                <a16:creationId xmlns:a16="http://schemas.microsoft.com/office/drawing/2014/main" id="{3A85CA0B-DA65-1D4D-8E81-42299F29A587}"/>
              </a:ext>
            </a:extLst>
          </p:cNvPr>
          <p:cNvGrpSpPr/>
          <p:nvPr/>
        </p:nvGrpSpPr>
        <p:grpSpPr>
          <a:xfrm>
            <a:off x="4467676" y="3704419"/>
            <a:ext cx="1877016" cy="643615"/>
            <a:chOff x="1652256" y="3850156"/>
            <a:chExt cx="1877016" cy="643615"/>
          </a:xfrm>
        </p:grpSpPr>
        <p:cxnSp>
          <p:nvCxnSpPr>
            <p:cNvPr id="16" name="Straight Arrow Connector 15">
              <a:extLst>
                <a:ext uri="{FF2B5EF4-FFF2-40B4-BE49-F238E27FC236}">
                  <a16:creationId xmlns:a16="http://schemas.microsoft.com/office/drawing/2014/main" id="{C5DBCFE1-B14A-674D-9DDA-BDD53BDE59E2}"/>
                </a:ext>
              </a:extLst>
            </p:cNvPr>
            <p:cNvCxnSpPr/>
            <p:nvPr/>
          </p:nvCxnSpPr>
          <p:spPr>
            <a:xfrm flipH="1">
              <a:off x="1652256" y="3943491"/>
              <a:ext cx="1877016" cy="550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2F664A-82F6-3C42-A028-8B8550393328}"/>
                </a:ext>
              </a:extLst>
            </p:cNvPr>
            <p:cNvSpPr txBox="1"/>
            <p:nvPr/>
          </p:nvSpPr>
          <p:spPr>
            <a:xfrm rot="20667199">
              <a:off x="2225903" y="3850156"/>
              <a:ext cx="627095" cy="461665"/>
            </a:xfrm>
            <a:prstGeom prst="rect">
              <a:avLst/>
            </a:prstGeom>
            <a:noFill/>
          </p:spPr>
          <p:txBody>
            <a:bodyPr wrap="none" rtlCol="0">
              <a:spAutoFit/>
            </a:bodyPr>
            <a:lstStyle/>
            <a:p>
              <a:r>
                <a:rPr lang="en-US" sz="2400" dirty="0"/>
                <a:t>RTS</a:t>
              </a:r>
            </a:p>
          </p:txBody>
        </p:sp>
      </p:grpSp>
      <p:grpSp>
        <p:nvGrpSpPr>
          <p:cNvPr id="18" name="Group 17">
            <a:extLst>
              <a:ext uri="{FF2B5EF4-FFF2-40B4-BE49-F238E27FC236}">
                <a16:creationId xmlns:a16="http://schemas.microsoft.com/office/drawing/2014/main" id="{66C68AA5-37C0-4C4D-8B11-67C57D544549}"/>
              </a:ext>
            </a:extLst>
          </p:cNvPr>
          <p:cNvGrpSpPr/>
          <p:nvPr/>
        </p:nvGrpSpPr>
        <p:grpSpPr>
          <a:xfrm>
            <a:off x="8209427" y="4400030"/>
            <a:ext cx="1864736" cy="687277"/>
            <a:chOff x="2707740" y="3432002"/>
            <a:chExt cx="3384645" cy="687277"/>
          </a:xfrm>
        </p:grpSpPr>
        <p:cxnSp>
          <p:nvCxnSpPr>
            <p:cNvPr id="19" name="Straight Arrow Connector 18">
              <a:extLst>
                <a:ext uri="{FF2B5EF4-FFF2-40B4-BE49-F238E27FC236}">
                  <a16:creationId xmlns:a16="http://schemas.microsoft.com/office/drawing/2014/main" id="{391EED1F-BECC-DB46-8308-2084D060351C}"/>
                </a:ext>
              </a:extLst>
            </p:cNvPr>
            <p:cNvCxnSpPr/>
            <p:nvPr/>
          </p:nvCxnSpPr>
          <p:spPr>
            <a:xfrm>
              <a:off x="2707740" y="3516325"/>
              <a:ext cx="3384645" cy="60295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F53BAF0-B544-EC49-81B0-AE30E6E3CEBE}"/>
                </a:ext>
              </a:extLst>
            </p:cNvPr>
            <p:cNvSpPr txBox="1"/>
            <p:nvPr/>
          </p:nvSpPr>
          <p:spPr>
            <a:xfrm rot="976253">
              <a:off x="3825984" y="3432002"/>
              <a:ext cx="1196419" cy="461665"/>
            </a:xfrm>
            <a:prstGeom prst="rect">
              <a:avLst/>
            </a:prstGeom>
            <a:noFill/>
          </p:spPr>
          <p:txBody>
            <a:bodyPr wrap="none" rtlCol="0">
              <a:spAutoFit/>
            </a:bodyPr>
            <a:lstStyle/>
            <a:p>
              <a:r>
                <a:rPr lang="en-US" sz="2400" dirty="0"/>
                <a:t>CTS</a:t>
              </a:r>
            </a:p>
          </p:txBody>
        </p:sp>
      </p:grpSp>
      <p:grpSp>
        <p:nvGrpSpPr>
          <p:cNvPr id="21" name="Group 20">
            <a:extLst>
              <a:ext uri="{FF2B5EF4-FFF2-40B4-BE49-F238E27FC236}">
                <a16:creationId xmlns:a16="http://schemas.microsoft.com/office/drawing/2014/main" id="{4ADA8247-95F7-004E-AAD7-383D454C4DDF}"/>
              </a:ext>
            </a:extLst>
          </p:cNvPr>
          <p:cNvGrpSpPr/>
          <p:nvPr/>
        </p:nvGrpSpPr>
        <p:grpSpPr>
          <a:xfrm>
            <a:off x="6332411" y="4391696"/>
            <a:ext cx="1877016" cy="643615"/>
            <a:chOff x="1652256" y="3850156"/>
            <a:chExt cx="1877016" cy="643615"/>
          </a:xfrm>
        </p:grpSpPr>
        <p:cxnSp>
          <p:nvCxnSpPr>
            <p:cNvPr id="22" name="Straight Arrow Connector 21">
              <a:extLst>
                <a:ext uri="{FF2B5EF4-FFF2-40B4-BE49-F238E27FC236}">
                  <a16:creationId xmlns:a16="http://schemas.microsoft.com/office/drawing/2014/main" id="{C101BAD8-9FE5-E84E-981C-F3588C794FCC}"/>
                </a:ext>
              </a:extLst>
            </p:cNvPr>
            <p:cNvCxnSpPr/>
            <p:nvPr/>
          </p:nvCxnSpPr>
          <p:spPr>
            <a:xfrm flipH="1">
              <a:off x="1652256" y="3943491"/>
              <a:ext cx="1877016" cy="55028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A45650-B17D-C342-A400-93D7E8E4C00C}"/>
                </a:ext>
              </a:extLst>
            </p:cNvPr>
            <p:cNvSpPr txBox="1"/>
            <p:nvPr/>
          </p:nvSpPr>
          <p:spPr>
            <a:xfrm rot="20667199">
              <a:off x="2209873" y="3850156"/>
              <a:ext cx="659155" cy="461665"/>
            </a:xfrm>
            <a:prstGeom prst="rect">
              <a:avLst/>
            </a:prstGeom>
            <a:noFill/>
            <a:ln>
              <a:noFill/>
            </a:ln>
          </p:spPr>
          <p:txBody>
            <a:bodyPr wrap="none" rtlCol="0">
              <a:spAutoFit/>
            </a:bodyPr>
            <a:lstStyle/>
            <a:p>
              <a:r>
                <a:rPr lang="en-US" sz="2400" dirty="0"/>
                <a:t>CTS</a:t>
              </a:r>
            </a:p>
          </p:txBody>
        </p:sp>
      </p:grpSp>
      <p:grpSp>
        <p:nvGrpSpPr>
          <p:cNvPr id="24" name="Group 23">
            <a:extLst>
              <a:ext uri="{FF2B5EF4-FFF2-40B4-BE49-F238E27FC236}">
                <a16:creationId xmlns:a16="http://schemas.microsoft.com/office/drawing/2014/main" id="{9920BAD1-B9E9-ED49-BE79-4301904D89B7}"/>
              </a:ext>
            </a:extLst>
          </p:cNvPr>
          <p:cNvGrpSpPr/>
          <p:nvPr/>
        </p:nvGrpSpPr>
        <p:grpSpPr>
          <a:xfrm>
            <a:off x="6332411" y="4997816"/>
            <a:ext cx="1864736" cy="687277"/>
            <a:chOff x="2707740" y="3432002"/>
            <a:chExt cx="3384645" cy="687277"/>
          </a:xfrm>
        </p:grpSpPr>
        <p:cxnSp>
          <p:nvCxnSpPr>
            <p:cNvPr id="25" name="Straight Arrow Connector 24">
              <a:extLst>
                <a:ext uri="{FF2B5EF4-FFF2-40B4-BE49-F238E27FC236}">
                  <a16:creationId xmlns:a16="http://schemas.microsoft.com/office/drawing/2014/main" id="{F3C86F71-DDF0-304D-991E-669D48A3C925}"/>
                </a:ext>
              </a:extLst>
            </p:cNvPr>
            <p:cNvCxnSpPr/>
            <p:nvPr/>
          </p:nvCxnSpPr>
          <p:spPr>
            <a:xfrm>
              <a:off x="2707740" y="3516325"/>
              <a:ext cx="3384645" cy="60295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6751214-8DEC-6F47-BEA3-7A71BE0D4261}"/>
                </a:ext>
              </a:extLst>
            </p:cNvPr>
            <p:cNvSpPr txBox="1"/>
            <p:nvPr/>
          </p:nvSpPr>
          <p:spPr>
            <a:xfrm rot="976253">
              <a:off x="3703781" y="3432002"/>
              <a:ext cx="1440823" cy="461665"/>
            </a:xfrm>
            <a:prstGeom prst="rect">
              <a:avLst/>
            </a:prstGeom>
            <a:noFill/>
          </p:spPr>
          <p:txBody>
            <a:bodyPr wrap="none" rtlCol="0">
              <a:spAutoFit/>
            </a:bodyPr>
            <a:lstStyle/>
            <a:p>
              <a:r>
                <a:rPr lang="en-US" sz="2400" dirty="0"/>
                <a:t>Data</a:t>
              </a:r>
            </a:p>
          </p:txBody>
        </p:sp>
      </p:grpSp>
      <p:grpSp>
        <p:nvGrpSpPr>
          <p:cNvPr id="27" name="Group 26">
            <a:extLst>
              <a:ext uri="{FF2B5EF4-FFF2-40B4-BE49-F238E27FC236}">
                <a16:creationId xmlns:a16="http://schemas.microsoft.com/office/drawing/2014/main" id="{BCC61829-7425-DE46-A74C-B7AABA4842CD}"/>
              </a:ext>
            </a:extLst>
          </p:cNvPr>
          <p:cNvGrpSpPr/>
          <p:nvPr/>
        </p:nvGrpSpPr>
        <p:grpSpPr>
          <a:xfrm>
            <a:off x="4455395" y="4989482"/>
            <a:ext cx="1877016" cy="643615"/>
            <a:chOff x="1652256" y="3850156"/>
            <a:chExt cx="1877016" cy="643615"/>
          </a:xfrm>
        </p:grpSpPr>
        <p:cxnSp>
          <p:nvCxnSpPr>
            <p:cNvPr id="28" name="Straight Arrow Connector 27">
              <a:extLst>
                <a:ext uri="{FF2B5EF4-FFF2-40B4-BE49-F238E27FC236}">
                  <a16:creationId xmlns:a16="http://schemas.microsoft.com/office/drawing/2014/main" id="{4D79B647-F54B-E84E-BDFC-A1E09D7A4C9B}"/>
                </a:ext>
              </a:extLst>
            </p:cNvPr>
            <p:cNvCxnSpPr/>
            <p:nvPr/>
          </p:nvCxnSpPr>
          <p:spPr>
            <a:xfrm flipH="1">
              <a:off x="1652256" y="3943491"/>
              <a:ext cx="1877016" cy="55028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D52349F-84A6-674D-8BC4-EB6EF3740E0B}"/>
                </a:ext>
              </a:extLst>
            </p:cNvPr>
            <p:cNvSpPr txBox="1"/>
            <p:nvPr/>
          </p:nvSpPr>
          <p:spPr>
            <a:xfrm rot="20667199">
              <a:off x="2142547" y="3850156"/>
              <a:ext cx="793807" cy="461665"/>
            </a:xfrm>
            <a:prstGeom prst="rect">
              <a:avLst/>
            </a:prstGeom>
            <a:noFill/>
          </p:spPr>
          <p:txBody>
            <a:bodyPr wrap="none" rtlCol="0">
              <a:spAutoFit/>
            </a:bodyPr>
            <a:lstStyle/>
            <a:p>
              <a:r>
                <a:rPr lang="en-US" sz="2400" dirty="0"/>
                <a:t>Data</a:t>
              </a:r>
            </a:p>
          </p:txBody>
        </p:sp>
      </p:grpSp>
      <p:grpSp>
        <p:nvGrpSpPr>
          <p:cNvPr id="30" name="Group 29">
            <a:extLst>
              <a:ext uri="{FF2B5EF4-FFF2-40B4-BE49-F238E27FC236}">
                <a16:creationId xmlns:a16="http://schemas.microsoft.com/office/drawing/2014/main" id="{08A6655C-3CA2-BA4C-B179-A45D420A2E7F}"/>
              </a:ext>
            </a:extLst>
          </p:cNvPr>
          <p:cNvGrpSpPr/>
          <p:nvPr/>
        </p:nvGrpSpPr>
        <p:grpSpPr>
          <a:xfrm>
            <a:off x="8197147" y="5685093"/>
            <a:ext cx="1864736" cy="687277"/>
            <a:chOff x="2707740" y="3432002"/>
            <a:chExt cx="3384645" cy="687277"/>
          </a:xfrm>
        </p:grpSpPr>
        <p:cxnSp>
          <p:nvCxnSpPr>
            <p:cNvPr id="31" name="Straight Arrow Connector 30">
              <a:extLst>
                <a:ext uri="{FF2B5EF4-FFF2-40B4-BE49-F238E27FC236}">
                  <a16:creationId xmlns:a16="http://schemas.microsoft.com/office/drawing/2014/main" id="{B13C5B84-5C38-D24B-9500-5673ED46A971}"/>
                </a:ext>
              </a:extLst>
            </p:cNvPr>
            <p:cNvCxnSpPr/>
            <p:nvPr/>
          </p:nvCxnSpPr>
          <p:spPr>
            <a:xfrm>
              <a:off x="2707740" y="3516325"/>
              <a:ext cx="3384645" cy="60295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4C5CB25-8E39-F04C-9603-A641B1C11727}"/>
                </a:ext>
              </a:extLst>
            </p:cNvPr>
            <p:cNvSpPr txBox="1"/>
            <p:nvPr/>
          </p:nvSpPr>
          <p:spPr>
            <a:xfrm rot="976253">
              <a:off x="3776054" y="3432002"/>
              <a:ext cx="1296276" cy="461665"/>
            </a:xfrm>
            <a:prstGeom prst="rect">
              <a:avLst/>
            </a:prstGeom>
            <a:noFill/>
          </p:spPr>
          <p:txBody>
            <a:bodyPr wrap="none" rtlCol="0">
              <a:spAutoFit/>
            </a:bodyPr>
            <a:lstStyle/>
            <a:p>
              <a:r>
                <a:rPr lang="en-US" sz="2400" dirty="0"/>
                <a:t>ACK</a:t>
              </a:r>
            </a:p>
          </p:txBody>
        </p:sp>
      </p:grpSp>
      <p:grpSp>
        <p:nvGrpSpPr>
          <p:cNvPr id="33" name="Group 32">
            <a:extLst>
              <a:ext uri="{FF2B5EF4-FFF2-40B4-BE49-F238E27FC236}">
                <a16:creationId xmlns:a16="http://schemas.microsoft.com/office/drawing/2014/main" id="{B916D1CD-EB02-B548-AB69-5B77A9F4FE01}"/>
              </a:ext>
            </a:extLst>
          </p:cNvPr>
          <p:cNvGrpSpPr/>
          <p:nvPr/>
        </p:nvGrpSpPr>
        <p:grpSpPr>
          <a:xfrm>
            <a:off x="6320131" y="5676759"/>
            <a:ext cx="1877016" cy="643615"/>
            <a:chOff x="1652256" y="3850156"/>
            <a:chExt cx="1877016" cy="643615"/>
          </a:xfrm>
        </p:grpSpPr>
        <p:cxnSp>
          <p:nvCxnSpPr>
            <p:cNvPr id="34" name="Straight Arrow Connector 33">
              <a:extLst>
                <a:ext uri="{FF2B5EF4-FFF2-40B4-BE49-F238E27FC236}">
                  <a16:creationId xmlns:a16="http://schemas.microsoft.com/office/drawing/2014/main" id="{12E08206-8E16-634B-923B-3B321140DD2A}"/>
                </a:ext>
              </a:extLst>
            </p:cNvPr>
            <p:cNvCxnSpPr/>
            <p:nvPr/>
          </p:nvCxnSpPr>
          <p:spPr>
            <a:xfrm flipH="1">
              <a:off x="1652256" y="3943491"/>
              <a:ext cx="1877016" cy="55028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1C60463-808D-EF4F-ADC0-9033741EA66C}"/>
                </a:ext>
              </a:extLst>
            </p:cNvPr>
            <p:cNvSpPr txBox="1"/>
            <p:nvPr/>
          </p:nvSpPr>
          <p:spPr>
            <a:xfrm rot="20667199">
              <a:off x="2182365" y="3850156"/>
              <a:ext cx="714170" cy="461665"/>
            </a:xfrm>
            <a:prstGeom prst="rect">
              <a:avLst/>
            </a:prstGeom>
            <a:noFill/>
            <a:ln>
              <a:noFill/>
            </a:ln>
          </p:spPr>
          <p:txBody>
            <a:bodyPr wrap="none" rtlCol="0">
              <a:spAutoFit/>
            </a:bodyPr>
            <a:lstStyle/>
            <a:p>
              <a:r>
                <a:rPr lang="en-US" sz="2400" dirty="0"/>
                <a:t>ACK</a:t>
              </a:r>
            </a:p>
          </p:txBody>
        </p:sp>
      </p:grpSp>
      <p:grpSp>
        <p:nvGrpSpPr>
          <p:cNvPr id="36" name="Group 35">
            <a:extLst>
              <a:ext uri="{FF2B5EF4-FFF2-40B4-BE49-F238E27FC236}">
                <a16:creationId xmlns:a16="http://schemas.microsoft.com/office/drawing/2014/main" id="{A4F1736B-ED83-EA4E-B43E-51A5F7A400AD}"/>
              </a:ext>
            </a:extLst>
          </p:cNvPr>
          <p:cNvGrpSpPr/>
          <p:nvPr/>
        </p:nvGrpSpPr>
        <p:grpSpPr>
          <a:xfrm flipH="1">
            <a:off x="1959506" y="3734459"/>
            <a:ext cx="2238089" cy="1007719"/>
            <a:chOff x="1219200" y="4876799"/>
            <a:chExt cx="5181605" cy="1384995"/>
          </a:xfrm>
        </p:grpSpPr>
        <p:sp>
          <p:nvSpPr>
            <p:cNvPr id="37" name="Rectangular Callout 36">
              <a:extLst>
                <a:ext uri="{FF2B5EF4-FFF2-40B4-BE49-F238E27FC236}">
                  <a16:creationId xmlns:a16="http://schemas.microsoft.com/office/drawing/2014/main" id="{E901629E-8807-BC4C-89A4-85AA85BA1BDB}"/>
                </a:ext>
              </a:extLst>
            </p:cNvPr>
            <p:cNvSpPr/>
            <p:nvPr/>
          </p:nvSpPr>
          <p:spPr>
            <a:xfrm>
              <a:off x="1219200" y="4876799"/>
              <a:ext cx="5181600" cy="1384995"/>
            </a:xfrm>
            <a:prstGeom prst="wedgeRectCallout">
              <a:avLst>
                <a:gd name="adj1" fmla="val -61401"/>
                <a:gd name="adj2" fmla="val 8044"/>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8" name="TextBox 37">
              <a:extLst>
                <a:ext uri="{FF2B5EF4-FFF2-40B4-BE49-F238E27FC236}">
                  <a16:creationId xmlns:a16="http://schemas.microsoft.com/office/drawing/2014/main" id="{718A5B93-36A1-0641-8CF0-6A9036E25D0B}"/>
                </a:ext>
              </a:extLst>
            </p:cNvPr>
            <p:cNvSpPr txBox="1"/>
            <p:nvPr/>
          </p:nvSpPr>
          <p:spPr>
            <a:xfrm>
              <a:off x="1219205" y="4876799"/>
              <a:ext cx="5181600" cy="131131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Soft-reserve the channel</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39" name="Group 38">
            <a:extLst>
              <a:ext uri="{FF2B5EF4-FFF2-40B4-BE49-F238E27FC236}">
                <a16:creationId xmlns:a16="http://schemas.microsoft.com/office/drawing/2014/main" id="{B5B60855-0BBC-C643-85BC-9B7A16D42801}"/>
              </a:ext>
            </a:extLst>
          </p:cNvPr>
          <p:cNvGrpSpPr/>
          <p:nvPr/>
        </p:nvGrpSpPr>
        <p:grpSpPr>
          <a:xfrm flipH="1">
            <a:off x="1959503" y="4959575"/>
            <a:ext cx="2238089" cy="1408595"/>
            <a:chOff x="1219200" y="4876799"/>
            <a:chExt cx="5181605" cy="1384995"/>
          </a:xfrm>
        </p:grpSpPr>
        <p:sp>
          <p:nvSpPr>
            <p:cNvPr id="40" name="Rectangular Callout 39">
              <a:extLst>
                <a:ext uri="{FF2B5EF4-FFF2-40B4-BE49-F238E27FC236}">
                  <a16:creationId xmlns:a16="http://schemas.microsoft.com/office/drawing/2014/main" id="{4F279AF8-324E-7F42-A70E-7617689513AE}"/>
                </a:ext>
              </a:extLst>
            </p:cNvPr>
            <p:cNvSpPr/>
            <p:nvPr/>
          </p:nvSpPr>
          <p:spPr>
            <a:xfrm>
              <a:off x="1219200" y="4876799"/>
              <a:ext cx="5181600" cy="1384995"/>
            </a:xfrm>
            <a:prstGeom prst="wedgeRectCallout">
              <a:avLst>
                <a:gd name="adj1" fmla="val -59699"/>
                <a:gd name="adj2" fmla="val -7980"/>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41" name="TextBox 40">
              <a:extLst>
                <a:ext uri="{FF2B5EF4-FFF2-40B4-BE49-F238E27FC236}">
                  <a16:creationId xmlns:a16="http://schemas.microsoft.com/office/drawing/2014/main" id="{B7CD1933-750E-5A47-B5C8-D9E33E305928}"/>
                </a:ext>
              </a:extLst>
            </p:cNvPr>
            <p:cNvSpPr txBox="1"/>
            <p:nvPr/>
          </p:nvSpPr>
          <p:spPr>
            <a:xfrm>
              <a:off x="1219205" y="4876799"/>
              <a:ext cx="5181600" cy="136179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RTS but no CTS = clear to send</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42" name="Group 41">
            <a:extLst>
              <a:ext uri="{FF2B5EF4-FFF2-40B4-BE49-F238E27FC236}">
                <a16:creationId xmlns:a16="http://schemas.microsoft.com/office/drawing/2014/main" id="{A1399611-166B-F440-BD42-8D32D7C11EAA}"/>
              </a:ext>
            </a:extLst>
          </p:cNvPr>
          <p:cNvGrpSpPr/>
          <p:nvPr/>
        </p:nvGrpSpPr>
        <p:grpSpPr>
          <a:xfrm flipH="1">
            <a:off x="7374031" y="2241991"/>
            <a:ext cx="2252814" cy="954107"/>
            <a:chOff x="1219200" y="4876799"/>
            <a:chExt cx="5181605" cy="1384995"/>
          </a:xfrm>
        </p:grpSpPr>
        <p:sp>
          <p:nvSpPr>
            <p:cNvPr id="43" name="Rectangular Callout 42">
              <a:extLst>
                <a:ext uri="{FF2B5EF4-FFF2-40B4-BE49-F238E27FC236}">
                  <a16:creationId xmlns:a16="http://schemas.microsoft.com/office/drawing/2014/main" id="{0B446F38-9E67-3641-8185-BB396D1AD822}"/>
                </a:ext>
              </a:extLst>
            </p:cNvPr>
            <p:cNvSpPr/>
            <p:nvPr/>
          </p:nvSpPr>
          <p:spPr>
            <a:xfrm>
              <a:off x="1219200" y="4876799"/>
              <a:ext cx="5181600" cy="1384995"/>
            </a:xfrm>
            <a:prstGeom prst="wedgeRectCallout">
              <a:avLst>
                <a:gd name="adj1" fmla="val -66046"/>
                <a:gd name="adj2" fmla="val 225997"/>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44" name="TextBox 43">
              <a:extLst>
                <a:ext uri="{FF2B5EF4-FFF2-40B4-BE49-F238E27FC236}">
                  <a16:creationId xmlns:a16="http://schemas.microsoft.com/office/drawing/2014/main" id="{951AE1DF-923F-F54A-90A4-5F2E146EB562}"/>
                </a:ext>
              </a:extLst>
            </p:cNvPr>
            <p:cNvSpPr txBox="1"/>
            <p:nvPr/>
          </p:nvSpPr>
          <p:spPr>
            <a:xfrm>
              <a:off x="1219205" y="4876799"/>
              <a:ext cx="5181600"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The receiver is busy</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45" name="Group 44">
            <a:extLst>
              <a:ext uri="{FF2B5EF4-FFF2-40B4-BE49-F238E27FC236}">
                <a16:creationId xmlns:a16="http://schemas.microsoft.com/office/drawing/2014/main" id="{E6AD35E2-CF53-864A-A181-C45B950D8DFE}"/>
              </a:ext>
            </a:extLst>
          </p:cNvPr>
          <p:cNvGrpSpPr/>
          <p:nvPr/>
        </p:nvGrpSpPr>
        <p:grpSpPr>
          <a:xfrm flipH="1">
            <a:off x="1959508" y="5294161"/>
            <a:ext cx="2238081" cy="954107"/>
            <a:chOff x="1219202" y="4876799"/>
            <a:chExt cx="5181603" cy="579788"/>
          </a:xfrm>
        </p:grpSpPr>
        <p:sp>
          <p:nvSpPr>
            <p:cNvPr id="46" name="Rectangular Callout 45">
              <a:extLst>
                <a:ext uri="{FF2B5EF4-FFF2-40B4-BE49-F238E27FC236}">
                  <a16:creationId xmlns:a16="http://schemas.microsoft.com/office/drawing/2014/main" id="{82F049A7-7C15-B14C-B507-18AB3AFBA8CC}"/>
                </a:ext>
              </a:extLst>
            </p:cNvPr>
            <p:cNvSpPr/>
            <p:nvPr/>
          </p:nvSpPr>
          <p:spPr>
            <a:xfrm>
              <a:off x="1219202" y="4876799"/>
              <a:ext cx="5181601" cy="579788"/>
            </a:xfrm>
            <a:prstGeom prst="wedgeRectCallout">
              <a:avLst>
                <a:gd name="adj1" fmla="val -141473"/>
                <a:gd name="adj2" fmla="val 52144"/>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47" name="TextBox 46">
              <a:extLst>
                <a:ext uri="{FF2B5EF4-FFF2-40B4-BE49-F238E27FC236}">
                  <a16:creationId xmlns:a16="http://schemas.microsoft.com/office/drawing/2014/main" id="{E6AA5D61-0C7E-A545-8152-5100891C768C}"/>
                </a:ext>
              </a:extLst>
            </p:cNvPr>
            <p:cNvSpPr txBox="1"/>
            <p:nvPr/>
          </p:nvSpPr>
          <p:spPr>
            <a:xfrm>
              <a:off x="1219205" y="4876799"/>
              <a:ext cx="5181600" cy="57978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Successful transmission</a:t>
              </a:r>
            </a:p>
          </p:txBody>
        </p:sp>
      </p:grpSp>
      <p:grpSp>
        <p:nvGrpSpPr>
          <p:cNvPr id="48" name="Group 47">
            <a:extLst>
              <a:ext uri="{FF2B5EF4-FFF2-40B4-BE49-F238E27FC236}">
                <a16:creationId xmlns:a16="http://schemas.microsoft.com/office/drawing/2014/main" id="{C68D5532-E6F0-3C4C-8239-B945BC9598CE}"/>
              </a:ext>
            </a:extLst>
          </p:cNvPr>
          <p:cNvGrpSpPr/>
          <p:nvPr/>
        </p:nvGrpSpPr>
        <p:grpSpPr>
          <a:xfrm flipH="1">
            <a:off x="7723754" y="2260370"/>
            <a:ext cx="1723813" cy="954107"/>
            <a:chOff x="1219200" y="4876799"/>
            <a:chExt cx="5181605" cy="1384995"/>
          </a:xfrm>
        </p:grpSpPr>
        <p:sp>
          <p:nvSpPr>
            <p:cNvPr id="49" name="Rectangular Callout 48">
              <a:extLst>
                <a:ext uri="{FF2B5EF4-FFF2-40B4-BE49-F238E27FC236}">
                  <a16:creationId xmlns:a16="http://schemas.microsoft.com/office/drawing/2014/main" id="{F5026382-DC73-9342-A41C-B9605CCAE248}"/>
                </a:ext>
              </a:extLst>
            </p:cNvPr>
            <p:cNvSpPr/>
            <p:nvPr/>
          </p:nvSpPr>
          <p:spPr>
            <a:xfrm>
              <a:off x="1219200" y="4876799"/>
              <a:ext cx="5181599" cy="1384995"/>
            </a:xfrm>
            <a:prstGeom prst="wedgeRectCallout">
              <a:avLst>
                <a:gd name="adj1" fmla="val -82715"/>
                <a:gd name="adj2" fmla="val 365880"/>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50" name="TextBox 49">
              <a:extLst>
                <a:ext uri="{FF2B5EF4-FFF2-40B4-BE49-F238E27FC236}">
                  <a16:creationId xmlns:a16="http://schemas.microsoft.com/office/drawing/2014/main" id="{9746805A-B001-8440-B063-CC3B4A1977B3}"/>
                </a:ext>
              </a:extLst>
            </p:cNvPr>
            <p:cNvSpPr txBox="1"/>
            <p:nvPr/>
          </p:nvSpPr>
          <p:spPr>
            <a:xfrm>
              <a:off x="1219205" y="4876799"/>
              <a:ext cx="5181600"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Channel is idle</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51" name="Group 50">
            <a:extLst>
              <a:ext uri="{FF2B5EF4-FFF2-40B4-BE49-F238E27FC236}">
                <a16:creationId xmlns:a16="http://schemas.microsoft.com/office/drawing/2014/main" id="{1F2DF4D7-CEB7-1847-A381-26998CB8EA3C}"/>
              </a:ext>
            </a:extLst>
          </p:cNvPr>
          <p:cNvGrpSpPr/>
          <p:nvPr/>
        </p:nvGrpSpPr>
        <p:grpSpPr>
          <a:xfrm flipH="1">
            <a:off x="5354870" y="2137258"/>
            <a:ext cx="1852455" cy="954107"/>
            <a:chOff x="1219200" y="4876799"/>
            <a:chExt cx="5181605" cy="1384995"/>
          </a:xfrm>
        </p:grpSpPr>
        <p:sp>
          <p:nvSpPr>
            <p:cNvPr id="52" name="Rectangular Callout 51">
              <a:extLst>
                <a:ext uri="{FF2B5EF4-FFF2-40B4-BE49-F238E27FC236}">
                  <a16:creationId xmlns:a16="http://schemas.microsoft.com/office/drawing/2014/main" id="{BD8CE127-1EBB-3348-877F-2431EAD73C9D}"/>
                </a:ext>
              </a:extLst>
            </p:cNvPr>
            <p:cNvSpPr/>
            <p:nvPr/>
          </p:nvSpPr>
          <p:spPr>
            <a:xfrm>
              <a:off x="1219200" y="4876799"/>
              <a:ext cx="5181599" cy="1384995"/>
            </a:xfrm>
            <a:prstGeom prst="wedgeRectCallout">
              <a:avLst>
                <a:gd name="adj1" fmla="val 1340"/>
                <a:gd name="adj2" fmla="val 88378"/>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53" name="TextBox 52">
              <a:extLst>
                <a:ext uri="{FF2B5EF4-FFF2-40B4-BE49-F238E27FC236}">
                  <a16:creationId xmlns:a16="http://schemas.microsoft.com/office/drawing/2014/main" id="{77C93CCC-AE21-5148-BF7F-C43E85A8A238}"/>
                </a:ext>
              </a:extLst>
            </p:cNvPr>
            <p:cNvSpPr txBox="1"/>
            <p:nvPr/>
          </p:nvSpPr>
          <p:spPr>
            <a:xfrm>
              <a:off x="1219205" y="4876799"/>
              <a:ext cx="5181600"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Sense the channel</a:t>
              </a:r>
              <a:endParaRPr kumimoji="0" lang="en-US" sz="2800" b="0" i="0" u="none" strike="noStrike" kern="0" cap="none" spc="0" normalizeH="0" baseline="0" noProof="0" dirty="0">
                <a:ln>
                  <a:noFill/>
                </a:ln>
                <a:solidFill>
                  <a:sysClr val="window" lastClr="FFFFFF"/>
                </a:solidFill>
                <a:effectLst/>
                <a:uLnTx/>
                <a:uFillTx/>
              </a:endParaRPr>
            </a:p>
          </p:txBody>
        </p:sp>
      </p:grpSp>
      <p:pic>
        <p:nvPicPr>
          <p:cNvPr id="54" name="Picture 53"/>
          <p:cNvPicPr>
            <a:picLocks noChangeAspect="1"/>
          </p:cNvPicPr>
          <p:nvPr/>
        </p:nvPicPr>
        <p:blipFill>
          <a:blip r:embed="rId3"/>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94923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anim calcmode="lin" valueType="num">
                                      <p:cBhvr>
                                        <p:cTn id="8" dur="500" fill="hold"/>
                                        <p:tgtEl>
                                          <p:spTgt spid="51"/>
                                        </p:tgtEl>
                                        <p:attrNameLst>
                                          <p:attrName>ppt_x</p:attrName>
                                        </p:attrNameLst>
                                      </p:cBhvr>
                                      <p:tavLst>
                                        <p:tav tm="0">
                                          <p:val>
                                            <p:strVal val="#ppt_x"/>
                                          </p:val>
                                        </p:tav>
                                        <p:tav tm="100000">
                                          <p:val>
                                            <p:strVal val="#ppt_x"/>
                                          </p:val>
                                        </p:tav>
                                      </p:tavLst>
                                    </p:anim>
                                    <p:anim calcmode="lin" valueType="num">
                                      <p:cBhvr>
                                        <p:cTn id="9"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500"/>
                                        <p:tgtEl>
                                          <p:spTgt spid="15"/>
                                        </p:tgtEl>
                                      </p:cBhvr>
                                    </p:animEffect>
                                  </p:childTnLst>
                                </p:cTn>
                              </p:par>
                              <p:par>
                                <p:cTn id="15" presetID="2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anim calcmode="lin" valueType="num">
                                      <p:cBhvr>
                                        <p:cTn id="22" dur="500" fill="hold"/>
                                        <p:tgtEl>
                                          <p:spTgt spid="36"/>
                                        </p:tgtEl>
                                        <p:attrNameLst>
                                          <p:attrName>ppt_x</p:attrName>
                                        </p:attrNameLst>
                                      </p:cBhvr>
                                      <p:tavLst>
                                        <p:tav tm="0">
                                          <p:val>
                                            <p:strVal val="#ppt_x"/>
                                          </p:val>
                                        </p:tav>
                                        <p:tav tm="100000">
                                          <p:val>
                                            <p:strVal val="#ppt_x"/>
                                          </p:val>
                                        </p:tav>
                                      </p:tavLst>
                                    </p:anim>
                                    <p:anim calcmode="lin" valueType="num">
                                      <p:cBhvr>
                                        <p:cTn id="23"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par>
                                <p:cTn id="29" presetID="22" presetClass="entr" presetSubtype="8"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par>
                          <p:cTn id="32" fill="hold">
                            <p:stCondLst>
                              <p:cond delay="500"/>
                            </p:stCondLst>
                            <p:childTnLst>
                              <p:par>
                                <p:cTn id="33" presetID="42" presetClass="entr" presetSubtype="0"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anim calcmode="lin" valueType="num">
                                      <p:cBhvr>
                                        <p:cTn id="36" dur="500" fill="hold"/>
                                        <p:tgtEl>
                                          <p:spTgt spid="42"/>
                                        </p:tgtEl>
                                        <p:attrNameLst>
                                          <p:attrName>ppt_x</p:attrName>
                                        </p:attrNameLst>
                                      </p:cBhvr>
                                      <p:tavLst>
                                        <p:tav tm="0">
                                          <p:val>
                                            <p:strVal val="#ppt_x"/>
                                          </p:val>
                                        </p:tav>
                                        <p:tav tm="100000">
                                          <p:val>
                                            <p:strVal val="#ppt_x"/>
                                          </p:val>
                                        </p:tav>
                                      </p:tavLst>
                                    </p:anim>
                                    <p:anim calcmode="lin" valueType="num">
                                      <p:cBhvr>
                                        <p:cTn id="37"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ntr" presetSubtype="8"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500"/>
                            </p:stCondLst>
                            <p:childTnLst>
                              <p:par>
                                <p:cTn id="47" presetID="42" presetClass="entr" presetSubtype="0"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anim calcmode="lin" valueType="num">
                                      <p:cBhvr>
                                        <p:cTn id="50" dur="500" fill="hold"/>
                                        <p:tgtEl>
                                          <p:spTgt spid="39"/>
                                        </p:tgtEl>
                                        <p:attrNameLst>
                                          <p:attrName>ppt_x</p:attrName>
                                        </p:attrNameLst>
                                      </p:cBhvr>
                                      <p:tavLst>
                                        <p:tav tm="0">
                                          <p:val>
                                            <p:strVal val="#ppt_x"/>
                                          </p:val>
                                        </p:tav>
                                        <p:tav tm="100000">
                                          <p:val>
                                            <p:strVal val="#ppt_x"/>
                                          </p:val>
                                        </p:tav>
                                      </p:tavLst>
                                    </p:anim>
                                    <p:anim calcmode="lin" valueType="num">
                                      <p:cBhvr>
                                        <p:cTn id="5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right)">
                                      <p:cBhvr>
                                        <p:cTn id="56" dur="500"/>
                                        <p:tgtEl>
                                          <p:spTgt spid="33"/>
                                        </p:tgtEl>
                                      </p:cBhvr>
                                    </p:animEffect>
                                  </p:childTnLst>
                                </p:cTn>
                              </p:par>
                              <p:par>
                                <p:cTn id="57" presetID="22" presetClass="entr" presetSubtype="8"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childTnLst>
                          </p:cTn>
                        </p:par>
                        <p:par>
                          <p:cTn id="60" fill="hold">
                            <p:stCondLst>
                              <p:cond delay="500"/>
                            </p:stCondLst>
                            <p:childTnLst>
                              <p:par>
                                <p:cTn id="61" presetID="42" presetClass="exit" presetSubtype="0" fill="hold" nodeType="afterEffect">
                                  <p:stCondLst>
                                    <p:cond delay="0"/>
                                  </p:stCondLst>
                                  <p:childTnLst>
                                    <p:animEffect transition="out" filter="fade">
                                      <p:cBhvr>
                                        <p:cTn id="62" dur="500"/>
                                        <p:tgtEl>
                                          <p:spTgt spid="36"/>
                                        </p:tgtEl>
                                      </p:cBhvr>
                                    </p:animEffect>
                                    <p:anim calcmode="lin" valueType="num">
                                      <p:cBhvr>
                                        <p:cTn id="63" dur="500"/>
                                        <p:tgtEl>
                                          <p:spTgt spid="36"/>
                                        </p:tgtEl>
                                        <p:attrNameLst>
                                          <p:attrName>ppt_x</p:attrName>
                                        </p:attrNameLst>
                                      </p:cBhvr>
                                      <p:tavLst>
                                        <p:tav tm="0">
                                          <p:val>
                                            <p:strVal val="ppt_x"/>
                                          </p:val>
                                        </p:tav>
                                        <p:tav tm="100000">
                                          <p:val>
                                            <p:strVal val="ppt_x"/>
                                          </p:val>
                                        </p:tav>
                                      </p:tavLst>
                                    </p:anim>
                                    <p:anim calcmode="lin" valueType="num">
                                      <p:cBhvr>
                                        <p:cTn id="64" dur="500"/>
                                        <p:tgtEl>
                                          <p:spTgt spid="36"/>
                                        </p:tgtEl>
                                        <p:attrNameLst>
                                          <p:attrName>ppt_y</p:attrName>
                                        </p:attrNameLst>
                                      </p:cBhvr>
                                      <p:tavLst>
                                        <p:tav tm="0">
                                          <p:val>
                                            <p:strVal val="ppt_y"/>
                                          </p:val>
                                        </p:tav>
                                        <p:tav tm="100000">
                                          <p:val>
                                            <p:strVal val="ppt_y+.1"/>
                                          </p:val>
                                        </p:tav>
                                      </p:tavLst>
                                    </p:anim>
                                    <p:set>
                                      <p:cBhvr>
                                        <p:cTn id="65" dur="1" fill="hold">
                                          <p:stCondLst>
                                            <p:cond delay="499"/>
                                          </p:stCondLst>
                                        </p:cTn>
                                        <p:tgtEl>
                                          <p:spTgt spid="36"/>
                                        </p:tgtEl>
                                        <p:attrNameLst>
                                          <p:attrName>style.visibility</p:attrName>
                                        </p:attrNameLst>
                                      </p:cBhvr>
                                      <p:to>
                                        <p:strVal val="hidden"/>
                                      </p:to>
                                    </p:set>
                                  </p:childTnLst>
                                </p:cTn>
                              </p:par>
                              <p:par>
                                <p:cTn id="66" presetID="42" presetClass="exit" presetSubtype="0" fill="hold" nodeType="withEffect">
                                  <p:stCondLst>
                                    <p:cond delay="0"/>
                                  </p:stCondLst>
                                  <p:childTnLst>
                                    <p:animEffect transition="out" filter="fade">
                                      <p:cBhvr>
                                        <p:cTn id="67" dur="500"/>
                                        <p:tgtEl>
                                          <p:spTgt spid="42"/>
                                        </p:tgtEl>
                                      </p:cBhvr>
                                    </p:animEffect>
                                    <p:anim calcmode="lin" valueType="num">
                                      <p:cBhvr>
                                        <p:cTn id="68" dur="500"/>
                                        <p:tgtEl>
                                          <p:spTgt spid="42"/>
                                        </p:tgtEl>
                                        <p:attrNameLst>
                                          <p:attrName>ppt_x</p:attrName>
                                        </p:attrNameLst>
                                      </p:cBhvr>
                                      <p:tavLst>
                                        <p:tav tm="0">
                                          <p:val>
                                            <p:strVal val="ppt_x"/>
                                          </p:val>
                                        </p:tav>
                                        <p:tav tm="100000">
                                          <p:val>
                                            <p:strVal val="ppt_x"/>
                                          </p:val>
                                        </p:tav>
                                      </p:tavLst>
                                    </p:anim>
                                    <p:anim calcmode="lin" valueType="num">
                                      <p:cBhvr>
                                        <p:cTn id="69" dur="500"/>
                                        <p:tgtEl>
                                          <p:spTgt spid="42"/>
                                        </p:tgtEl>
                                        <p:attrNameLst>
                                          <p:attrName>ppt_y</p:attrName>
                                        </p:attrNameLst>
                                      </p:cBhvr>
                                      <p:tavLst>
                                        <p:tav tm="0">
                                          <p:val>
                                            <p:strVal val="ppt_y"/>
                                          </p:val>
                                        </p:tav>
                                        <p:tav tm="100000">
                                          <p:val>
                                            <p:strVal val="ppt_y+.1"/>
                                          </p:val>
                                        </p:tav>
                                      </p:tavLst>
                                    </p:anim>
                                    <p:set>
                                      <p:cBhvr>
                                        <p:cTn id="70" dur="1" fill="hold">
                                          <p:stCondLst>
                                            <p:cond delay="499"/>
                                          </p:stCondLst>
                                        </p:cTn>
                                        <p:tgtEl>
                                          <p:spTgt spid="42"/>
                                        </p:tgtEl>
                                        <p:attrNameLst>
                                          <p:attrName>style.visibility</p:attrName>
                                        </p:attrNameLst>
                                      </p:cBhvr>
                                      <p:to>
                                        <p:strVal val="hidden"/>
                                      </p:to>
                                    </p:set>
                                  </p:childTnLst>
                                </p:cTn>
                              </p:par>
                              <p:par>
                                <p:cTn id="71" presetID="42" presetClass="exit" presetSubtype="0" fill="hold" nodeType="withEffect">
                                  <p:stCondLst>
                                    <p:cond delay="0"/>
                                  </p:stCondLst>
                                  <p:childTnLst>
                                    <p:animEffect transition="out" filter="fade">
                                      <p:cBhvr>
                                        <p:cTn id="72" dur="500"/>
                                        <p:tgtEl>
                                          <p:spTgt spid="39"/>
                                        </p:tgtEl>
                                      </p:cBhvr>
                                    </p:animEffect>
                                    <p:anim calcmode="lin" valueType="num">
                                      <p:cBhvr>
                                        <p:cTn id="73" dur="500"/>
                                        <p:tgtEl>
                                          <p:spTgt spid="39"/>
                                        </p:tgtEl>
                                        <p:attrNameLst>
                                          <p:attrName>ppt_x</p:attrName>
                                        </p:attrNameLst>
                                      </p:cBhvr>
                                      <p:tavLst>
                                        <p:tav tm="0">
                                          <p:val>
                                            <p:strVal val="ppt_x"/>
                                          </p:val>
                                        </p:tav>
                                        <p:tav tm="100000">
                                          <p:val>
                                            <p:strVal val="ppt_x"/>
                                          </p:val>
                                        </p:tav>
                                      </p:tavLst>
                                    </p:anim>
                                    <p:anim calcmode="lin" valueType="num">
                                      <p:cBhvr>
                                        <p:cTn id="74" dur="500"/>
                                        <p:tgtEl>
                                          <p:spTgt spid="39"/>
                                        </p:tgtEl>
                                        <p:attrNameLst>
                                          <p:attrName>ppt_y</p:attrName>
                                        </p:attrNameLst>
                                      </p:cBhvr>
                                      <p:tavLst>
                                        <p:tav tm="0">
                                          <p:val>
                                            <p:strVal val="ppt_y"/>
                                          </p:val>
                                        </p:tav>
                                        <p:tav tm="100000">
                                          <p:val>
                                            <p:strVal val="ppt_y+.1"/>
                                          </p:val>
                                        </p:tav>
                                      </p:tavLst>
                                    </p:anim>
                                    <p:set>
                                      <p:cBhvr>
                                        <p:cTn id="75" dur="1" fill="hold">
                                          <p:stCondLst>
                                            <p:cond delay="499"/>
                                          </p:stCondLst>
                                        </p:cTn>
                                        <p:tgtEl>
                                          <p:spTgt spid="39"/>
                                        </p:tgtEl>
                                        <p:attrNameLst>
                                          <p:attrName>style.visibility</p:attrName>
                                        </p:attrNameLst>
                                      </p:cBhvr>
                                      <p:to>
                                        <p:strVal val="hidden"/>
                                      </p:to>
                                    </p:set>
                                  </p:childTnLst>
                                </p:cTn>
                              </p:par>
                              <p:par>
                                <p:cTn id="76" presetID="42" presetClass="exit" presetSubtype="0" fill="hold" nodeType="withEffect">
                                  <p:stCondLst>
                                    <p:cond delay="0"/>
                                  </p:stCondLst>
                                  <p:childTnLst>
                                    <p:animEffect transition="out" filter="fade">
                                      <p:cBhvr>
                                        <p:cTn id="77" dur="500"/>
                                        <p:tgtEl>
                                          <p:spTgt spid="51"/>
                                        </p:tgtEl>
                                      </p:cBhvr>
                                    </p:animEffect>
                                    <p:anim calcmode="lin" valueType="num">
                                      <p:cBhvr>
                                        <p:cTn id="78" dur="500"/>
                                        <p:tgtEl>
                                          <p:spTgt spid="51"/>
                                        </p:tgtEl>
                                        <p:attrNameLst>
                                          <p:attrName>ppt_x</p:attrName>
                                        </p:attrNameLst>
                                      </p:cBhvr>
                                      <p:tavLst>
                                        <p:tav tm="0">
                                          <p:val>
                                            <p:strVal val="ppt_x"/>
                                          </p:val>
                                        </p:tav>
                                        <p:tav tm="100000">
                                          <p:val>
                                            <p:strVal val="ppt_x"/>
                                          </p:val>
                                        </p:tav>
                                      </p:tavLst>
                                    </p:anim>
                                    <p:anim calcmode="lin" valueType="num">
                                      <p:cBhvr>
                                        <p:cTn id="79" dur="500"/>
                                        <p:tgtEl>
                                          <p:spTgt spid="51"/>
                                        </p:tgtEl>
                                        <p:attrNameLst>
                                          <p:attrName>ppt_y</p:attrName>
                                        </p:attrNameLst>
                                      </p:cBhvr>
                                      <p:tavLst>
                                        <p:tav tm="0">
                                          <p:val>
                                            <p:strVal val="ppt_y"/>
                                          </p:val>
                                        </p:tav>
                                        <p:tav tm="100000">
                                          <p:val>
                                            <p:strVal val="ppt_y+.1"/>
                                          </p:val>
                                        </p:tav>
                                      </p:tavLst>
                                    </p:anim>
                                    <p:set>
                                      <p:cBhvr>
                                        <p:cTn id="80" dur="1" fill="hold">
                                          <p:stCondLst>
                                            <p:cond delay="499"/>
                                          </p:stCondLst>
                                        </p:cTn>
                                        <p:tgtEl>
                                          <p:spTgt spid="51"/>
                                        </p:tgtEl>
                                        <p:attrNameLst>
                                          <p:attrName>style.visibility</p:attrName>
                                        </p:attrNameLst>
                                      </p:cBhvr>
                                      <p:to>
                                        <p:strVal val="hidden"/>
                                      </p:to>
                                    </p:set>
                                  </p:childTnLst>
                                </p:cTn>
                              </p:par>
                            </p:childTnLst>
                          </p:cTn>
                        </p:par>
                        <p:par>
                          <p:cTn id="81" fill="hold">
                            <p:stCondLst>
                              <p:cond delay="1000"/>
                            </p:stCondLst>
                            <p:childTnLst>
                              <p:par>
                                <p:cTn id="82" presetID="42"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anim calcmode="lin" valueType="num">
                                      <p:cBhvr>
                                        <p:cTn id="85" dur="500" fill="hold"/>
                                        <p:tgtEl>
                                          <p:spTgt spid="45"/>
                                        </p:tgtEl>
                                        <p:attrNameLst>
                                          <p:attrName>ppt_x</p:attrName>
                                        </p:attrNameLst>
                                      </p:cBhvr>
                                      <p:tavLst>
                                        <p:tav tm="0">
                                          <p:val>
                                            <p:strVal val="#ppt_x"/>
                                          </p:val>
                                        </p:tav>
                                        <p:tav tm="100000">
                                          <p:val>
                                            <p:strVal val="#ppt_x"/>
                                          </p:val>
                                        </p:tav>
                                      </p:tavLst>
                                    </p:anim>
                                    <p:anim calcmode="lin" valueType="num">
                                      <p:cBhvr>
                                        <p:cTn id="86" dur="500" fill="hold"/>
                                        <p:tgtEl>
                                          <p:spTgt spid="45"/>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anim calcmode="lin" valueType="num">
                                      <p:cBhvr>
                                        <p:cTn id="90" dur="500" fill="hold"/>
                                        <p:tgtEl>
                                          <p:spTgt spid="48"/>
                                        </p:tgtEl>
                                        <p:attrNameLst>
                                          <p:attrName>ppt_x</p:attrName>
                                        </p:attrNameLst>
                                      </p:cBhvr>
                                      <p:tavLst>
                                        <p:tav tm="0">
                                          <p:val>
                                            <p:strVal val="#ppt_x"/>
                                          </p:val>
                                        </p:tav>
                                        <p:tav tm="100000">
                                          <p:val>
                                            <p:strVal val="#ppt_x"/>
                                          </p:val>
                                        </p:tav>
                                      </p:tavLst>
                                    </p:anim>
                                    <p:anim calcmode="lin" valueType="num">
                                      <p:cBhvr>
                                        <p:cTn id="91"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B64F-1592-ED4A-98AC-C1565728D32D}"/>
              </a:ext>
            </a:extLst>
          </p:cNvPr>
          <p:cNvSpPr>
            <a:spLocks noGrp="1"/>
          </p:cNvSpPr>
          <p:nvPr>
            <p:ph type="title"/>
          </p:nvPr>
        </p:nvSpPr>
        <p:spPr/>
        <p:txBody>
          <a:bodyPr/>
          <a:lstStyle/>
          <a:p>
            <a:r>
              <a:rPr lang="en-US" dirty="0"/>
              <a:t>Data Link Layer</a:t>
            </a:r>
          </a:p>
        </p:txBody>
      </p:sp>
      <p:sp>
        <p:nvSpPr>
          <p:cNvPr id="3" name="Content Placeholder 2">
            <a:extLst>
              <a:ext uri="{FF2B5EF4-FFF2-40B4-BE49-F238E27FC236}">
                <a16:creationId xmlns:a16="http://schemas.microsoft.com/office/drawing/2014/main" id="{558AC8F2-479D-9049-A8E7-53B7BDB8FC72}"/>
              </a:ext>
            </a:extLst>
          </p:cNvPr>
          <p:cNvSpPr>
            <a:spLocks noGrp="1"/>
          </p:cNvSpPr>
          <p:nvPr>
            <p:ph idx="1"/>
          </p:nvPr>
        </p:nvSpPr>
        <p:spPr>
          <a:xfrm>
            <a:off x="4334494" y="1825625"/>
            <a:ext cx="7019306" cy="4351338"/>
          </a:xfrm>
        </p:spPr>
        <p:txBody>
          <a:bodyPr>
            <a:normAutofit/>
          </a:bodyPr>
          <a:lstStyle/>
          <a:p>
            <a:r>
              <a:rPr lang="en-US" dirty="0"/>
              <a:t>Service</a:t>
            </a:r>
          </a:p>
          <a:p>
            <a:pPr lvl="1"/>
            <a:r>
              <a:rPr lang="en-US" dirty="0"/>
              <a:t>Data framing: boundaries between packets</a:t>
            </a:r>
          </a:p>
          <a:p>
            <a:pPr lvl="1"/>
            <a:r>
              <a:rPr lang="en-US" dirty="0"/>
              <a:t>Media access control (MAC)</a:t>
            </a:r>
          </a:p>
          <a:p>
            <a:pPr lvl="1"/>
            <a:r>
              <a:rPr lang="en-US" dirty="0"/>
              <a:t>Per-hop reliability and flow control</a:t>
            </a:r>
          </a:p>
          <a:p>
            <a:r>
              <a:rPr lang="en-US" dirty="0"/>
              <a:t>Interface</a:t>
            </a:r>
          </a:p>
          <a:p>
            <a:pPr lvl="1"/>
            <a:r>
              <a:rPr lang="en-US" dirty="0"/>
              <a:t>Sends one </a:t>
            </a:r>
            <a:r>
              <a:rPr lang="en-US" b="1" i="1" dirty="0"/>
              <a:t>packet</a:t>
            </a:r>
            <a:r>
              <a:rPr lang="en-US" dirty="0"/>
              <a:t> between two hosts connected to the </a:t>
            </a:r>
            <a:r>
              <a:rPr lang="en-US" b="1" i="1" dirty="0"/>
              <a:t>same</a:t>
            </a:r>
            <a:r>
              <a:rPr lang="en-US" dirty="0"/>
              <a:t> media</a:t>
            </a:r>
            <a:endParaRPr lang="en-US" b="1" dirty="0"/>
          </a:p>
          <a:p>
            <a:r>
              <a:rPr lang="en-US" dirty="0"/>
              <a:t>Protocol</a:t>
            </a:r>
          </a:p>
          <a:p>
            <a:pPr lvl="1"/>
            <a:r>
              <a:rPr lang="en-US" dirty="0"/>
              <a:t>Physical addressing (e.g., MAC address)</a:t>
            </a:r>
          </a:p>
          <a:p>
            <a:r>
              <a:rPr lang="en-US" dirty="0"/>
              <a:t>Examples: Ethernet, </a:t>
            </a:r>
            <a:r>
              <a:rPr lang="en-US" dirty="0" err="1"/>
              <a:t>WiFi</a:t>
            </a:r>
            <a:r>
              <a:rPr lang="en-US" dirty="0"/>
              <a:t>, DOCSIS</a:t>
            </a:r>
          </a:p>
        </p:txBody>
      </p:sp>
      <p:sp>
        <p:nvSpPr>
          <p:cNvPr id="4" name="Rectangle 3">
            <a:extLst>
              <a:ext uri="{FF2B5EF4-FFF2-40B4-BE49-F238E27FC236}">
                <a16:creationId xmlns:a16="http://schemas.microsoft.com/office/drawing/2014/main" id="{67D4E492-6976-034D-B3F8-15F47E7B290A}"/>
              </a:ext>
            </a:extLst>
          </p:cNvPr>
          <p:cNvSpPr/>
          <p:nvPr/>
        </p:nvSpPr>
        <p:spPr>
          <a:xfrm>
            <a:off x="1098889" y="1957508"/>
            <a:ext cx="2258720"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574AC6A8-E0DD-744D-AE2D-FAB1F29712AF}"/>
              </a:ext>
            </a:extLst>
          </p:cNvPr>
          <p:cNvSpPr txBox="1">
            <a:spLocks/>
          </p:cNvSpPr>
          <p:nvPr/>
        </p:nvSpPr>
        <p:spPr>
          <a:xfrm>
            <a:off x="1071467" y="1957508"/>
            <a:ext cx="2231550"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6" name="Rectangle 5">
            <a:extLst>
              <a:ext uri="{FF2B5EF4-FFF2-40B4-BE49-F238E27FC236}">
                <a16:creationId xmlns:a16="http://schemas.microsoft.com/office/drawing/2014/main" id="{581FC7CB-BD6A-A84A-A205-619A25512327}"/>
              </a:ext>
            </a:extLst>
          </p:cNvPr>
          <p:cNvSpPr/>
          <p:nvPr/>
        </p:nvSpPr>
        <p:spPr>
          <a:xfrm>
            <a:off x="1087649" y="2532996"/>
            <a:ext cx="2269960" cy="573177"/>
          </a:xfrm>
          <a:prstGeom prst="rect">
            <a:avLst/>
          </a:prstGeom>
          <a:solidFill>
            <a:srgbClr val="00206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14630E4-E199-664E-9EF0-DF71619A0B4A}"/>
              </a:ext>
            </a:extLst>
          </p:cNvPr>
          <p:cNvSpPr txBox="1">
            <a:spLocks/>
          </p:cNvSpPr>
          <p:nvPr/>
        </p:nvSpPr>
        <p:spPr>
          <a:xfrm>
            <a:off x="1060091" y="2532996"/>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Presentation</a:t>
            </a:r>
          </a:p>
        </p:txBody>
      </p:sp>
      <p:sp>
        <p:nvSpPr>
          <p:cNvPr id="8" name="Rectangle 7">
            <a:extLst>
              <a:ext uri="{FF2B5EF4-FFF2-40B4-BE49-F238E27FC236}">
                <a16:creationId xmlns:a16="http://schemas.microsoft.com/office/drawing/2014/main" id="{5DE81A41-B4F8-214A-9F0E-3F1BE87010D0}"/>
              </a:ext>
            </a:extLst>
          </p:cNvPr>
          <p:cNvSpPr/>
          <p:nvPr/>
        </p:nvSpPr>
        <p:spPr>
          <a:xfrm>
            <a:off x="1087780" y="3106173"/>
            <a:ext cx="2269960" cy="573177"/>
          </a:xfrm>
          <a:prstGeom prst="rect">
            <a:avLst/>
          </a:prstGeom>
          <a:solidFill>
            <a:srgbClr val="0070C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6A16F84A-3D50-2843-9B9B-3047456F1411}"/>
              </a:ext>
            </a:extLst>
          </p:cNvPr>
          <p:cNvSpPr txBox="1">
            <a:spLocks/>
          </p:cNvSpPr>
          <p:nvPr/>
        </p:nvSpPr>
        <p:spPr>
          <a:xfrm>
            <a:off x="1060222" y="3106173"/>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Session</a:t>
            </a:r>
          </a:p>
        </p:txBody>
      </p:sp>
      <p:sp>
        <p:nvSpPr>
          <p:cNvPr id="10" name="Rectangle 9">
            <a:extLst>
              <a:ext uri="{FF2B5EF4-FFF2-40B4-BE49-F238E27FC236}">
                <a16:creationId xmlns:a16="http://schemas.microsoft.com/office/drawing/2014/main" id="{6DC929E2-845F-5F4E-82F3-C1126EFE9668}"/>
              </a:ext>
            </a:extLst>
          </p:cNvPr>
          <p:cNvSpPr/>
          <p:nvPr/>
        </p:nvSpPr>
        <p:spPr>
          <a:xfrm>
            <a:off x="1087780" y="3679350"/>
            <a:ext cx="2269960"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6775F990-16E1-BD4A-9C70-958CF007A230}"/>
              </a:ext>
            </a:extLst>
          </p:cNvPr>
          <p:cNvSpPr txBox="1">
            <a:spLocks/>
          </p:cNvSpPr>
          <p:nvPr/>
        </p:nvSpPr>
        <p:spPr>
          <a:xfrm>
            <a:off x="1060222" y="3679350"/>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2" name="Rectangle 11">
            <a:extLst>
              <a:ext uri="{FF2B5EF4-FFF2-40B4-BE49-F238E27FC236}">
                <a16:creationId xmlns:a16="http://schemas.microsoft.com/office/drawing/2014/main" id="{17E861C1-D6E0-694F-935E-2C64205B62FE}"/>
              </a:ext>
            </a:extLst>
          </p:cNvPr>
          <p:cNvSpPr/>
          <p:nvPr/>
        </p:nvSpPr>
        <p:spPr>
          <a:xfrm>
            <a:off x="1087780" y="4252527"/>
            <a:ext cx="2269960"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4531E2D-39F2-AC49-B288-522CBD648727}"/>
              </a:ext>
            </a:extLst>
          </p:cNvPr>
          <p:cNvSpPr txBox="1">
            <a:spLocks/>
          </p:cNvSpPr>
          <p:nvPr/>
        </p:nvSpPr>
        <p:spPr>
          <a:xfrm>
            <a:off x="1060222" y="4252527"/>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4" name="Rectangle 13">
            <a:extLst>
              <a:ext uri="{FF2B5EF4-FFF2-40B4-BE49-F238E27FC236}">
                <a16:creationId xmlns:a16="http://schemas.microsoft.com/office/drawing/2014/main" id="{CE23C442-4023-DD4F-8CCD-AB52DD91FDC6}"/>
              </a:ext>
            </a:extLst>
          </p:cNvPr>
          <p:cNvSpPr/>
          <p:nvPr/>
        </p:nvSpPr>
        <p:spPr>
          <a:xfrm>
            <a:off x="1087780" y="4830261"/>
            <a:ext cx="2269960" cy="573177"/>
          </a:xfrm>
          <a:prstGeom prst="rect">
            <a:avLst/>
          </a:prstGeom>
          <a:solidFill>
            <a:schemeClr val="accent3"/>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94188E0-EE7D-ED4D-80E0-BA6325B52CAE}"/>
              </a:ext>
            </a:extLst>
          </p:cNvPr>
          <p:cNvSpPr txBox="1">
            <a:spLocks/>
          </p:cNvSpPr>
          <p:nvPr/>
        </p:nvSpPr>
        <p:spPr>
          <a:xfrm>
            <a:off x="1060222" y="4830261"/>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6" name="Rectangle 15">
            <a:extLst>
              <a:ext uri="{FF2B5EF4-FFF2-40B4-BE49-F238E27FC236}">
                <a16:creationId xmlns:a16="http://schemas.microsoft.com/office/drawing/2014/main" id="{64F2076F-7164-F748-9EFD-C6ADC834B6D3}"/>
              </a:ext>
            </a:extLst>
          </p:cNvPr>
          <p:cNvSpPr/>
          <p:nvPr/>
        </p:nvSpPr>
        <p:spPr>
          <a:xfrm>
            <a:off x="1087911" y="5403438"/>
            <a:ext cx="2269960"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E2EE2AF0-ED96-4143-9E9C-FC026A64764D}"/>
              </a:ext>
            </a:extLst>
          </p:cNvPr>
          <p:cNvSpPr txBox="1">
            <a:spLocks/>
          </p:cNvSpPr>
          <p:nvPr/>
        </p:nvSpPr>
        <p:spPr>
          <a:xfrm>
            <a:off x="1060353" y="5403438"/>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18" name="Left Brace 17">
            <a:extLst>
              <a:ext uri="{FF2B5EF4-FFF2-40B4-BE49-F238E27FC236}">
                <a16:creationId xmlns:a16="http://schemas.microsoft.com/office/drawing/2014/main" id="{C884E451-A48D-EF46-9D17-F98A2D516CE4}"/>
              </a:ext>
            </a:extLst>
          </p:cNvPr>
          <p:cNvSpPr/>
          <p:nvPr/>
        </p:nvSpPr>
        <p:spPr>
          <a:xfrm>
            <a:off x="3655911" y="1866209"/>
            <a:ext cx="559559" cy="4251379"/>
          </a:xfrm>
          <a:prstGeom prst="leftBrace">
            <a:avLst>
              <a:gd name="adj1" fmla="val 8333"/>
              <a:gd name="adj2" fmla="val 77481"/>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69201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4D99-FCCC-4448-BE8E-BB003E3215E2}"/>
              </a:ext>
            </a:extLst>
          </p:cNvPr>
          <p:cNvSpPr>
            <a:spLocks noGrp="1"/>
          </p:cNvSpPr>
          <p:nvPr>
            <p:ph type="title"/>
          </p:nvPr>
        </p:nvSpPr>
        <p:spPr/>
        <p:txBody>
          <a:bodyPr/>
          <a:lstStyle/>
          <a:p>
            <a:r>
              <a:rPr lang="en-US" dirty="0"/>
              <a:t>Collisions in MACA</a:t>
            </a:r>
          </a:p>
        </p:txBody>
      </p:sp>
      <p:sp>
        <p:nvSpPr>
          <p:cNvPr id="3" name="Content Placeholder 2">
            <a:extLst>
              <a:ext uri="{FF2B5EF4-FFF2-40B4-BE49-F238E27FC236}">
                <a16:creationId xmlns:a16="http://schemas.microsoft.com/office/drawing/2014/main" id="{1E1E96C5-BBA8-DD44-B66E-B0BDDD533432}"/>
              </a:ext>
            </a:extLst>
          </p:cNvPr>
          <p:cNvSpPr>
            <a:spLocks noGrp="1"/>
          </p:cNvSpPr>
          <p:nvPr>
            <p:ph idx="1"/>
          </p:nvPr>
        </p:nvSpPr>
        <p:spPr/>
        <p:txBody>
          <a:bodyPr/>
          <a:lstStyle/>
          <a:p>
            <a:r>
              <a:rPr lang="en-US" dirty="0"/>
              <a:t>What if sender does not receive CTS or ACK?</a:t>
            </a:r>
          </a:p>
          <a:p>
            <a:pPr lvl="1"/>
            <a:r>
              <a:rPr lang="en-US" dirty="0"/>
              <a:t>Assume collision</a:t>
            </a:r>
          </a:p>
          <a:p>
            <a:pPr lvl="1"/>
            <a:r>
              <a:rPr lang="en-US" dirty="0"/>
              <a:t>Enter exponential </a:t>
            </a:r>
            <a:r>
              <a:rPr lang="en-US" dirty="0" err="1"/>
              <a:t>backoff</a:t>
            </a:r>
            <a:r>
              <a:rPr lang="en-US" dirty="0"/>
              <a:t> mode</a:t>
            </a:r>
          </a:p>
        </p:txBody>
      </p:sp>
      <p:pic>
        <p:nvPicPr>
          <p:cNvPr id="4" name="Picture 3"/>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3111014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10EC-7B49-3743-9491-702A432B891A}"/>
              </a:ext>
            </a:extLst>
          </p:cNvPr>
          <p:cNvSpPr>
            <a:spLocks noGrp="1"/>
          </p:cNvSpPr>
          <p:nvPr>
            <p:ph type="title"/>
          </p:nvPr>
        </p:nvSpPr>
        <p:spPr/>
        <p:txBody>
          <a:bodyPr/>
          <a:lstStyle/>
          <a:p>
            <a:r>
              <a:rPr lang="en-US" dirty="0"/>
              <a:t>The Case for Bridging</a:t>
            </a:r>
          </a:p>
        </p:txBody>
      </p:sp>
      <p:sp>
        <p:nvSpPr>
          <p:cNvPr id="3" name="Content Placeholder 2">
            <a:extLst>
              <a:ext uri="{FF2B5EF4-FFF2-40B4-BE49-F238E27FC236}">
                <a16:creationId xmlns:a16="http://schemas.microsoft.com/office/drawing/2014/main" id="{977AA142-4E9B-8949-BB45-FC8D5FBE919C}"/>
              </a:ext>
            </a:extLst>
          </p:cNvPr>
          <p:cNvSpPr>
            <a:spLocks noGrp="1"/>
          </p:cNvSpPr>
          <p:nvPr>
            <p:ph idx="1"/>
          </p:nvPr>
        </p:nvSpPr>
        <p:spPr/>
        <p:txBody>
          <a:bodyPr/>
          <a:lstStyle/>
          <a:p>
            <a:r>
              <a:rPr lang="en-US" dirty="0"/>
              <a:t>Need a device that can </a:t>
            </a:r>
            <a:r>
              <a:rPr lang="en-US" b="1" i="1" dirty="0"/>
              <a:t>bridge</a:t>
            </a:r>
            <a:r>
              <a:rPr lang="en-US" dirty="0"/>
              <a:t> different LANs</a:t>
            </a:r>
          </a:p>
          <a:p>
            <a:pPr lvl="1"/>
            <a:r>
              <a:rPr lang="en-US" dirty="0"/>
              <a:t>Only forward packets to intended recipients</a:t>
            </a:r>
          </a:p>
          <a:p>
            <a:pPr lvl="1"/>
            <a:r>
              <a:rPr lang="en-US" dirty="0"/>
              <a:t>No broadcast!</a:t>
            </a:r>
          </a:p>
        </p:txBody>
      </p:sp>
      <p:cxnSp>
        <p:nvCxnSpPr>
          <p:cNvPr id="4" name="Straight Connector 3">
            <a:extLst>
              <a:ext uri="{FF2B5EF4-FFF2-40B4-BE49-F238E27FC236}">
                <a16:creationId xmlns:a16="http://schemas.microsoft.com/office/drawing/2014/main" id="{83AD6A30-FD3D-C24C-AF3F-20EDD71BBEC5}"/>
              </a:ext>
            </a:extLst>
          </p:cNvPr>
          <p:cNvCxnSpPr/>
          <p:nvPr/>
        </p:nvCxnSpPr>
        <p:spPr>
          <a:xfrm>
            <a:off x="7673670" y="5048905"/>
            <a:ext cx="1817429"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435A43E-EDB5-D34C-A6A8-7334D0D717A1}"/>
              </a:ext>
            </a:extLst>
          </p:cNvPr>
          <p:cNvCxnSpPr/>
          <p:nvPr/>
        </p:nvCxnSpPr>
        <p:spPr>
          <a:xfrm flipV="1">
            <a:off x="8380519" y="5048905"/>
            <a:ext cx="1110580" cy="882054"/>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6C6E23-2389-254C-B243-74BBD5469010}"/>
              </a:ext>
            </a:extLst>
          </p:cNvPr>
          <p:cNvCxnSpPr/>
          <p:nvPr/>
        </p:nvCxnSpPr>
        <p:spPr>
          <a:xfrm>
            <a:off x="8380519" y="4415804"/>
            <a:ext cx="1110580" cy="633101"/>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30DA79-BAD0-3949-8003-6D4F5D85E9FC}"/>
              </a:ext>
            </a:extLst>
          </p:cNvPr>
          <p:cNvCxnSpPr/>
          <p:nvPr/>
        </p:nvCxnSpPr>
        <p:spPr>
          <a:xfrm>
            <a:off x="3431509" y="4963985"/>
            <a:ext cx="1817429"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9066CC7-9EF4-5B45-93BE-AED0CA9354C7}"/>
              </a:ext>
            </a:extLst>
          </p:cNvPr>
          <p:cNvCxnSpPr/>
          <p:nvPr/>
        </p:nvCxnSpPr>
        <p:spPr>
          <a:xfrm flipV="1">
            <a:off x="4138358" y="4963985"/>
            <a:ext cx="1110580" cy="882054"/>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2BF406-B995-C548-B06C-9905B4B77A0C}"/>
              </a:ext>
            </a:extLst>
          </p:cNvPr>
          <p:cNvCxnSpPr/>
          <p:nvPr/>
        </p:nvCxnSpPr>
        <p:spPr>
          <a:xfrm>
            <a:off x="4138358" y="4330884"/>
            <a:ext cx="1110580" cy="633101"/>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4" descr="C:\Users\t0ph3r\Documents\CS 4700\assets\black_server.png">
            <a:extLst>
              <a:ext uri="{FF2B5EF4-FFF2-40B4-BE49-F238E27FC236}">
                <a16:creationId xmlns:a16="http://schemas.microsoft.com/office/drawing/2014/main" id="{603C2E74-A629-4C42-9CA1-02F9B3CED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222" y="4443546"/>
            <a:ext cx="882054" cy="8820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t0ph3r\Documents\CS 4700\assets\black_server.png">
            <a:extLst>
              <a:ext uri="{FF2B5EF4-FFF2-40B4-BE49-F238E27FC236}">
                <a16:creationId xmlns:a16="http://schemas.microsoft.com/office/drawing/2014/main" id="{A9F55931-42B2-4540-9B62-D8A361627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285" y="5405012"/>
            <a:ext cx="882054" cy="88205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t0ph3r\Documents\CS 4700\assets\black_server.png">
            <a:extLst>
              <a:ext uri="{FF2B5EF4-FFF2-40B4-BE49-F238E27FC236}">
                <a16:creationId xmlns:a16="http://schemas.microsoft.com/office/drawing/2014/main" id="{1655B8A9-678A-C649-B692-494B91A0D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285" y="3706111"/>
            <a:ext cx="882054" cy="88205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AFCDF64-090F-4E42-ACEF-05B9D6311926}"/>
              </a:ext>
            </a:extLst>
          </p:cNvPr>
          <p:cNvSpPr txBox="1"/>
          <p:nvPr/>
        </p:nvSpPr>
        <p:spPr>
          <a:xfrm>
            <a:off x="5004131" y="4671597"/>
            <a:ext cx="1309616" cy="584775"/>
          </a:xfrm>
          <a:prstGeom prst="rect">
            <a:avLst/>
          </a:prstGeom>
          <a:solidFill>
            <a:schemeClr val="accent4"/>
          </a:solidFill>
          <a:ln>
            <a:solidFill>
              <a:schemeClr val="accent5">
                <a:lumMod val="50000"/>
              </a:schemeClr>
            </a:solidFill>
          </a:ln>
        </p:spPr>
        <p:txBody>
          <a:bodyPr wrap="square" rtlCol="0">
            <a:spAutoFit/>
          </a:bodyPr>
          <a:lstStyle/>
          <a:p>
            <a:pPr algn="ctr"/>
            <a:r>
              <a:rPr lang="en-US" sz="3200" dirty="0">
                <a:solidFill>
                  <a:schemeClr val="bg1"/>
                </a:solidFill>
              </a:rPr>
              <a:t>Hub</a:t>
            </a:r>
          </a:p>
        </p:txBody>
      </p:sp>
      <p:sp>
        <p:nvSpPr>
          <p:cNvPr id="14" name="Oval 13">
            <a:extLst>
              <a:ext uri="{FF2B5EF4-FFF2-40B4-BE49-F238E27FC236}">
                <a16:creationId xmlns:a16="http://schemas.microsoft.com/office/drawing/2014/main" id="{F9206428-2CAF-EE4D-883B-37E8F8929BB3}"/>
              </a:ext>
            </a:extLst>
          </p:cNvPr>
          <p:cNvSpPr/>
          <p:nvPr/>
        </p:nvSpPr>
        <p:spPr>
          <a:xfrm>
            <a:off x="3341688" y="4786958"/>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E3D328-2A89-2B42-992A-3C677BE33232}"/>
              </a:ext>
            </a:extLst>
          </p:cNvPr>
          <p:cNvSpPr/>
          <p:nvPr/>
        </p:nvSpPr>
        <p:spPr>
          <a:xfrm>
            <a:off x="5037397" y="4786958"/>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C:\Users\t0ph3r\Documents\CS 4700\assets\cisco-switch-icon.png">
            <a:extLst>
              <a:ext uri="{FF2B5EF4-FFF2-40B4-BE49-F238E27FC236}">
                <a16:creationId xmlns:a16="http://schemas.microsoft.com/office/drawing/2014/main" id="{530D9E1B-6DA0-B249-B170-17763769D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4961" y="4671597"/>
            <a:ext cx="1396942" cy="5881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t0ph3r\Documents\CS 4700\assets\black_server.png">
            <a:extLst>
              <a:ext uri="{FF2B5EF4-FFF2-40B4-BE49-F238E27FC236}">
                <a16:creationId xmlns:a16="http://schemas.microsoft.com/office/drawing/2014/main" id="{3712C2B9-4C57-694D-9C23-B7F9761A0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383" y="4528466"/>
            <a:ext cx="882054" cy="8820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t0ph3r\Documents\CS 4700\assets\black_server.png">
            <a:extLst>
              <a:ext uri="{FF2B5EF4-FFF2-40B4-BE49-F238E27FC236}">
                <a16:creationId xmlns:a16="http://schemas.microsoft.com/office/drawing/2014/main" id="{149751A0-3283-7841-B762-A7D65F334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446" y="5489932"/>
            <a:ext cx="882054" cy="8820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ers\t0ph3r\Documents\CS 4700\assets\black_server.png">
            <a:extLst>
              <a:ext uri="{FF2B5EF4-FFF2-40B4-BE49-F238E27FC236}">
                <a16:creationId xmlns:a16="http://schemas.microsoft.com/office/drawing/2014/main" id="{14909833-C743-6F4C-810C-2E6B6A45A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4446" y="3791031"/>
            <a:ext cx="882054" cy="882054"/>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9">
            <a:extLst>
              <a:ext uri="{FF2B5EF4-FFF2-40B4-BE49-F238E27FC236}">
                <a16:creationId xmlns:a16="http://schemas.microsoft.com/office/drawing/2014/main" id="{DE5F37B5-EACD-9745-9FB8-494EE7431A11}"/>
              </a:ext>
            </a:extLst>
          </p:cNvPr>
          <p:cNvSpPr/>
          <p:nvPr/>
        </p:nvSpPr>
        <p:spPr>
          <a:xfrm>
            <a:off x="7583849" y="4871878"/>
            <a:ext cx="341194" cy="341194"/>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4F6F69C-F6C8-6645-BD3E-86DC31B35B5E}"/>
              </a:ext>
            </a:extLst>
          </p:cNvPr>
          <p:cNvSpPr txBox="1"/>
          <p:nvPr/>
        </p:nvSpPr>
        <p:spPr>
          <a:xfrm>
            <a:off x="8009905" y="3326334"/>
            <a:ext cx="370614" cy="461665"/>
          </a:xfrm>
          <a:prstGeom prst="rect">
            <a:avLst/>
          </a:prstGeom>
          <a:noFill/>
        </p:spPr>
        <p:txBody>
          <a:bodyPr wrap="none" rtlCol="0">
            <a:spAutoFit/>
          </a:bodyPr>
          <a:lstStyle/>
          <a:p>
            <a:pPr algn="ctr"/>
            <a:r>
              <a:rPr lang="en-US" sz="2400" dirty="0"/>
              <a:t>A</a:t>
            </a:r>
          </a:p>
        </p:txBody>
      </p:sp>
      <p:sp>
        <p:nvSpPr>
          <p:cNvPr id="22" name="TextBox 21">
            <a:extLst>
              <a:ext uri="{FF2B5EF4-FFF2-40B4-BE49-F238E27FC236}">
                <a16:creationId xmlns:a16="http://schemas.microsoft.com/office/drawing/2014/main" id="{4DCC7F78-DF4E-A54E-B468-2F700AA821D8}"/>
              </a:ext>
            </a:extLst>
          </p:cNvPr>
          <p:cNvSpPr txBox="1"/>
          <p:nvPr/>
        </p:nvSpPr>
        <p:spPr>
          <a:xfrm>
            <a:off x="8009905" y="6335840"/>
            <a:ext cx="370614" cy="461665"/>
          </a:xfrm>
          <a:prstGeom prst="rect">
            <a:avLst/>
          </a:prstGeom>
          <a:noFill/>
        </p:spPr>
        <p:txBody>
          <a:bodyPr wrap="none" rtlCol="0">
            <a:spAutoFit/>
          </a:bodyPr>
          <a:lstStyle/>
          <a:p>
            <a:pPr algn="ctr"/>
            <a:r>
              <a:rPr lang="en-US" sz="2400" dirty="0"/>
              <a:t>C</a:t>
            </a:r>
          </a:p>
        </p:txBody>
      </p:sp>
      <p:sp>
        <p:nvSpPr>
          <p:cNvPr id="23" name="TextBox 22">
            <a:extLst>
              <a:ext uri="{FF2B5EF4-FFF2-40B4-BE49-F238E27FC236}">
                <a16:creationId xmlns:a16="http://schemas.microsoft.com/office/drawing/2014/main" id="{2F923D32-3B67-5247-9AD7-28E72A325ABE}"/>
              </a:ext>
            </a:extLst>
          </p:cNvPr>
          <p:cNvSpPr txBox="1"/>
          <p:nvPr/>
        </p:nvSpPr>
        <p:spPr>
          <a:xfrm>
            <a:off x="6828604" y="4811642"/>
            <a:ext cx="338554" cy="461665"/>
          </a:xfrm>
          <a:prstGeom prst="rect">
            <a:avLst/>
          </a:prstGeom>
          <a:noFill/>
        </p:spPr>
        <p:txBody>
          <a:bodyPr wrap="none" rtlCol="0">
            <a:spAutoFit/>
          </a:bodyPr>
          <a:lstStyle/>
          <a:p>
            <a:pPr algn="ctr"/>
            <a:r>
              <a:rPr lang="en-US" sz="2400" dirty="0"/>
              <a:t>B</a:t>
            </a:r>
          </a:p>
        </p:txBody>
      </p:sp>
      <p:sp>
        <p:nvSpPr>
          <p:cNvPr id="24" name="TextBox 23">
            <a:extLst>
              <a:ext uri="{FF2B5EF4-FFF2-40B4-BE49-F238E27FC236}">
                <a16:creationId xmlns:a16="http://schemas.microsoft.com/office/drawing/2014/main" id="{E0728EBD-AFED-8542-AA6F-41DA73A82EDB}"/>
              </a:ext>
            </a:extLst>
          </p:cNvPr>
          <p:cNvSpPr txBox="1"/>
          <p:nvPr/>
        </p:nvSpPr>
        <p:spPr>
          <a:xfrm>
            <a:off x="3698874" y="3232183"/>
            <a:ext cx="370614" cy="461665"/>
          </a:xfrm>
          <a:prstGeom prst="rect">
            <a:avLst/>
          </a:prstGeom>
          <a:noFill/>
        </p:spPr>
        <p:txBody>
          <a:bodyPr wrap="none" rtlCol="0">
            <a:spAutoFit/>
          </a:bodyPr>
          <a:lstStyle/>
          <a:p>
            <a:pPr algn="ctr"/>
            <a:r>
              <a:rPr lang="en-US" sz="2400" dirty="0"/>
              <a:t>A</a:t>
            </a:r>
          </a:p>
        </p:txBody>
      </p:sp>
      <p:sp>
        <p:nvSpPr>
          <p:cNvPr id="25" name="TextBox 24">
            <a:extLst>
              <a:ext uri="{FF2B5EF4-FFF2-40B4-BE49-F238E27FC236}">
                <a16:creationId xmlns:a16="http://schemas.microsoft.com/office/drawing/2014/main" id="{69B12F63-0D90-9A47-BE97-160F16594E4C}"/>
              </a:ext>
            </a:extLst>
          </p:cNvPr>
          <p:cNvSpPr txBox="1"/>
          <p:nvPr/>
        </p:nvSpPr>
        <p:spPr>
          <a:xfrm>
            <a:off x="3698874" y="6241689"/>
            <a:ext cx="370614" cy="461665"/>
          </a:xfrm>
          <a:prstGeom prst="rect">
            <a:avLst/>
          </a:prstGeom>
          <a:noFill/>
        </p:spPr>
        <p:txBody>
          <a:bodyPr wrap="none" rtlCol="0">
            <a:spAutoFit/>
          </a:bodyPr>
          <a:lstStyle/>
          <a:p>
            <a:pPr algn="ctr"/>
            <a:r>
              <a:rPr lang="en-US" sz="2400" dirty="0"/>
              <a:t>C</a:t>
            </a:r>
          </a:p>
        </p:txBody>
      </p:sp>
      <p:sp>
        <p:nvSpPr>
          <p:cNvPr id="26" name="TextBox 25">
            <a:extLst>
              <a:ext uri="{FF2B5EF4-FFF2-40B4-BE49-F238E27FC236}">
                <a16:creationId xmlns:a16="http://schemas.microsoft.com/office/drawing/2014/main" id="{F769C641-E491-F44B-A5DD-C2DB87A8D407}"/>
              </a:ext>
            </a:extLst>
          </p:cNvPr>
          <p:cNvSpPr txBox="1"/>
          <p:nvPr/>
        </p:nvSpPr>
        <p:spPr>
          <a:xfrm>
            <a:off x="2517573" y="4717491"/>
            <a:ext cx="338554" cy="461665"/>
          </a:xfrm>
          <a:prstGeom prst="rect">
            <a:avLst/>
          </a:prstGeom>
          <a:noFill/>
        </p:spPr>
        <p:txBody>
          <a:bodyPr wrap="none" rtlCol="0">
            <a:spAutoFit/>
          </a:bodyPr>
          <a:lstStyle/>
          <a:p>
            <a:pPr algn="ctr"/>
            <a:r>
              <a:rPr lang="en-US" sz="2400" dirty="0"/>
              <a:t>B</a:t>
            </a:r>
          </a:p>
        </p:txBody>
      </p:sp>
      <p:grpSp>
        <p:nvGrpSpPr>
          <p:cNvPr id="27" name="Group 26">
            <a:extLst>
              <a:ext uri="{FF2B5EF4-FFF2-40B4-BE49-F238E27FC236}">
                <a16:creationId xmlns:a16="http://schemas.microsoft.com/office/drawing/2014/main" id="{48217D0F-D990-934F-924D-060F6C1ED3DF}"/>
              </a:ext>
            </a:extLst>
          </p:cNvPr>
          <p:cNvGrpSpPr/>
          <p:nvPr/>
        </p:nvGrpSpPr>
        <p:grpSpPr>
          <a:xfrm flipH="1">
            <a:off x="1516234" y="3229057"/>
            <a:ext cx="2367946" cy="954107"/>
            <a:chOff x="1219200" y="4876799"/>
            <a:chExt cx="5181605" cy="1384995"/>
          </a:xfrm>
        </p:grpSpPr>
        <p:sp>
          <p:nvSpPr>
            <p:cNvPr id="28" name="Rectangular Callout 27">
              <a:extLst>
                <a:ext uri="{FF2B5EF4-FFF2-40B4-BE49-F238E27FC236}">
                  <a16:creationId xmlns:a16="http://schemas.microsoft.com/office/drawing/2014/main" id="{8D454138-8332-5045-A4BE-93B256548406}"/>
                </a:ext>
              </a:extLst>
            </p:cNvPr>
            <p:cNvSpPr/>
            <p:nvPr/>
          </p:nvSpPr>
          <p:spPr>
            <a:xfrm>
              <a:off x="1219200" y="4876799"/>
              <a:ext cx="5181601" cy="1384995"/>
            </a:xfrm>
            <a:prstGeom prst="wedgeRectCallout">
              <a:avLst>
                <a:gd name="adj1" fmla="val -27804"/>
                <a:gd name="adj2" fmla="val 89967"/>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9" name="TextBox 28">
              <a:extLst>
                <a:ext uri="{FF2B5EF4-FFF2-40B4-BE49-F238E27FC236}">
                  <a16:creationId xmlns:a16="http://schemas.microsoft.com/office/drawing/2014/main" id="{BAC48ACF-B593-EC4E-8721-5B2CC8719E6B}"/>
                </a:ext>
              </a:extLst>
            </p:cNvPr>
            <p:cNvSpPr txBox="1"/>
            <p:nvPr/>
          </p:nvSpPr>
          <p:spPr>
            <a:xfrm>
              <a:off x="1219204" y="4876799"/>
              <a:ext cx="5181601"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Send Packet</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B </a:t>
              </a:r>
              <a:r>
                <a:rPr lang="en-US" sz="2800" kern="0" dirty="0">
                  <a:solidFill>
                    <a:sysClr val="window" lastClr="FFFFFF"/>
                  </a:solidFill>
                  <a:sym typeface="Wingdings" pitchFamily="2" charset="2"/>
                </a:rPr>
                <a:t> C</a:t>
              </a:r>
              <a:endParaRPr kumimoji="0" lang="en-US" sz="2800" b="0" i="0" u="none" strike="noStrike" kern="0" cap="none" spc="0" normalizeH="0" baseline="0" noProof="0" dirty="0">
                <a:ln>
                  <a:noFill/>
                </a:ln>
                <a:solidFill>
                  <a:sysClr val="window" lastClr="FFFFFF"/>
                </a:solidFill>
                <a:effectLst/>
                <a:uLnTx/>
                <a:uFillTx/>
              </a:endParaRPr>
            </a:p>
          </p:txBody>
        </p:sp>
      </p:grpSp>
      <p:grpSp>
        <p:nvGrpSpPr>
          <p:cNvPr id="30" name="Group 29">
            <a:extLst>
              <a:ext uri="{FF2B5EF4-FFF2-40B4-BE49-F238E27FC236}">
                <a16:creationId xmlns:a16="http://schemas.microsoft.com/office/drawing/2014/main" id="{3749AB10-D9FD-2E4E-B4CE-E3964DCEFEDF}"/>
              </a:ext>
            </a:extLst>
          </p:cNvPr>
          <p:cNvGrpSpPr/>
          <p:nvPr/>
        </p:nvGrpSpPr>
        <p:grpSpPr>
          <a:xfrm flipH="1">
            <a:off x="5753123" y="3232183"/>
            <a:ext cx="2256781" cy="954107"/>
            <a:chOff x="1219200" y="4876799"/>
            <a:chExt cx="5181605" cy="1384995"/>
          </a:xfrm>
        </p:grpSpPr>
        <p:sp>
          <p:nvSpPr>
            <p:cNvPr id="31" name="Rectangular Callout 30">
              <a:extLst>
                <a:ext uri="{FF2B5EF4-FFF2-40B4-BE49-F238E27FC236}">
                  <a16:creationId xmlns:a16="http://schemas.microsoft.com/office/drawing/2014/main" id="{6AD4A664-4C0C-D24E-9CCB-AC16D2F77844}"/>
                </a:ext>
              </a:extLst>
            </p:cNvPr>
            <p:cNvSpPr/>
            <p:nvPr/>
          </p:nvSpPr>
          <p:spPr>
            <a:xfrm>
              <a:off x="1219200" y="4876799"/>
              <a:ext cx="5181600" cy="1384995"/>
            </a:xfrm>
            <a:prstGeom prst="wedgeRectCallout">
              <a:avLst>
                <a:gd name="adj1" fmla="val -30139"/>
                <a:gd name="adj2" fmla="val 94945"/>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2" name="TextBox 31">
              <a:extLst>
                <a:ext uri="{FF2B5EF4-FFF2-40B4-BE49-F238E27FC236}">
                  <a16:creationId xmlns:a16="http://schemas.microsoft.com/office/drawing/2014/main" id="{E04B3777-633E-CF4E-8CFF-FD00E0BBEBA7}"/>
                </a:ext>
              </a:extLst>
            </p:cNvPr>
            <p:cNvSpPr txBox="1"/>
            <p:nvPr/>
          </p:nvSpPr>
          <p:spPr>
            <a:xfrm>
              <a:off x="1219204" y="4876799"/>
              <a:ext cx="5181601"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Send Packet</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solidFill>
                    <a:sysClr val="window" lastClr="FFFFFF"/>
                  </a:solidFill>
                </a:rPr>
                <a:t>B </a:t>
              </a:r>
              <a:r>
                <a:rPr lang="en-US" sz="2800" kern="0" dirty="0">
                  <a:solidFill>
                    <a:sysClr val="window" lastClr="FFFFFF"/>
                  </a:solidFill>
                  <a:sym typeface="Wingdings" pitchFamily="2" charset="2"/>
                </a:rPr>
                <a:t> C</a:t>
              </a:r>
              <a:endParaRPr kumimoji="0" lang="en-US" sz="2800" b="0" i="0" u="none" strike="noStrike" kern="0" cap="none" spc="0" normalizeH="0" baseline="0" noProof="0" dirty="0">
                <a:ln>
                  <a:noFill/>
                </a:ln>
                <a:solidFill>
                  <a:sysClr val="window" lastClr="FFFFFF"/>
                </a:solidFill>
                <a:effectLst/>
                <a:uLnTx/>
                <a:uFillTx/>
              </a:endParaRPr>
            </a:p>
          </p:txBody>
        </p:sp>
      </p:grpSp>
      <p:sp>
        <p:nvSpPr>
          <p:cNvPr id="33" name="TextBox 32">
            <a:extLst>
              <a:ext uri="{FF2B5EF4-FFF2-40B4-BE49-F238E27FC236}">
                <a16:creationId xmlns:a16="http://schemas.microsoft.com/office/drawing/2014/main" id="{269E726C-49A4-7143-8B62-9102F8600AF9}"/>
              </a:ext>
            </a:extLst>
          </p:cNvPr>
          <p:cNvSpPr txBox="1"/>
          <p:nvPr/>
        </p:nvSpPr>
        <p:spPr>
          <a:xfrm>
            <a:off x="9307449" y="4248547"/>
            <a:ext cx="1075936" cy="461665"/>
          </a:xfrm>
          <a:prstGeom prst="rect">
            <a:avLst/>
          </a:prstGeom>
          <a:noFill/>
        </p:spPr>
        <p:txBody>
          <a:bodyPr wrap="none" rtlCol="0">
            <a:spAutoFit/>
          </a:bodyPr>
          <a:lstStyle/>
          <a:p>
            <a:r>
              <a:rPr lang="en-US" sz="2400" dirty="0"/>
              <a:t>Bridge</a:t>
            </a:r>
          </a:p>
        </p:txBody>
      </p:sp>
      <p:pic>
        <p:nvPicPr>
          <p:cNvPr id="34" name="Picture 33"/>
          <p:cNvPicPr>
            <a:picLocks noChangeAspect="1"/>
          </p:cNvPicPr>
          <p:nvPr/>
        </p:nvPicPr>
        <p:blipFill>
          <a:blip r:embed="rId4"/>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10763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00122 0.00046 L 0.18524 -0.00185 " pathEditMode="relative" rAng="0" ptsTypes="AA">
                                      <p:cBhvr>
                                        <p:cTn id="18" dur="1000" fill="hold"/>
                                        <p:tgtEl>
                                          <p:spTgt spid="14"/>
                                        </p:tgtEl>
                                        <p:attrNameLst>
                                          <p:attrName>ppt_x</p:attrName>
                                          <p:attrName>ppt_y</p:attrName>
                                        </p:attrNameLst>
                                      </p:cBhvr>
                                      <p:rCtr x="9323" y="-116"/>
                                    </p:animMotion>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p:stCondLst>
                              <p:cond delay="1000"/>
                            </p:stCondLst>
                            <p:childTnLst>
                              <p:par>
                                <p:cTn id="23" presetID="42" presetClass="path" presetSubtype="0" accel="50000" decel="50000" fill="hold" grpId="2" nodeType="afterEffect">
                                  <p:stCondLst>
                                    <p:cond delay="0"/>
                                  </p:stCondLst>
                                  <p:childTnLst>
                                    <p:animMotion origin="layout" path="M 0.18837 0.00023 L 0.07795 0.11286 " pathEditMode="relative" rAng="0" ptsTypes="AA">
                                      <p:cBhvr>
                                        <p:cTn id="24" dur="1000" fill="hold"/>
                                        <p:tgtEl>
                                          <p:spTgt spid="14"/>
                                        </p:tgtEl>
                                        <p:attrNameLst>
                                          <p:attrName>ppt_x</p:attrName>
                                          <p:attrName>ppt_y</p:attrName>
                                        </p:attrNameLst>
                                      </p:cBhvr>
                                      <p:rCtr x="-5521" y="5620"/>
                                    </p:animMotion>
                                  </p:childTnLst>
                                </p:cTn>
                              </p:par>
                              <p:par>
                                <p:cTn id="25" presetID="42" presetClass="path" presetSubtype="0" accel="50000" decel="50000" fill="hold" grpId="1" nodeType="withEffect">
                                  <p:stCondLst>
                                    <p:cond delay="0"/>
                                  </p:stCondLst>
                                  <p:childTnLst>
                                    <p:animMotion origin="layout" path="M 0.00417 0.00208 L -0.11094 -0.09181 " pathEditMode="relative" rAng="0" ptsTypes="AA">
                                      <p:cBhvr>
                                        <p:cTn id="26" dur="1000" fill="hold"/>
                                        <p:tgtEl>
                                          <p:spTgt spid="15"/>
                                        </p:tgtEl>
                                        <p:attrNameLst>
                                          <p:attrName>ppt_x</p:attrName>
                                          <p:attrName>ppt_y</p:attrName>
                                        </p:attrNameLst>
                                      </p:cBhvr>
                                      <p:rCtr x="-5764" y="-4695"/>
                                    </p:animMotion>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anim calcmode="lin" valueType="num">
                                      <p:cBhvr>
                                        <p:cTn id="32" dur="500" fill="hold"/>
                                        <p:tgtEl>
                                          <p:spTgt spid="4"/>
                                        </p:tgtEl>
                                        <p:attrNameLst>
                                          <p:attrName>ppt_x</p:attrName>
                                        </p:attrNameLst>
                                      </p:cBhvr>
                                      <p:tavLst>
                                        <p:tav tm="0">
                                          <p:val>
                                            <p:strVal val="#ppt_x"/>
                                          </p:val>
                                        </p:tav>
                                        <p:tav tm="100000">
                                          <p:val>
                                            <p:strVal val="#ppt_x"/>
                                          </p:val>
                                        </p:tav>
                                      </p:tavLst>
                                    </p:anim>
                                    <p:anim calcmode="lin" valueType="num">
                                      <p:cBhvr>
                                        <p:cTn id="33" dur="5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anim calcmode="lin" valueType="num">
                                      <p:cBhvr>
                                        <p:cTn id="37" dur="500" fill="hold"/>
                                        <p:tgtEl>
                                          <p:spTgt spid="5"/>
                                        </p:tgtEl>
                                        <p:attrNameLst>
                                          <p:attrName>ppt_x</p:attrName>
                                        </p:attrNameLst>
                                      </p:cBhvr>
                                      <p:tavLst>
                                        <p:tav tm="0">
                                          <p:val>
                                            <p:strVal val="#ppt_x"/>
                                          </p:val>
                                        </p:tav>
                                        <p:tav tm="100000">
                                          <p:val>
                                            <p:strVal val="#ppt_x"/>
                                          </p:val>
                                        </p:tav>
                                      </p:tavLst>
                                    </p:anim>
                                    <p:anim calcmode="lin" valueType="num">
                                      <p:cBhvr>
                                        <p:cTn id="38" dur="500" fill="hold"/>
                                        <p:tgtEl>
                                          <p:spTgt spid="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anim calcmode="lin" valueType="num">
                                      <p:cBhvr>
                                        <p:cTn id="42" dur="500" fill="hold"/>
                                        <p:tgtEl>
                                          <p:spTgt spid="6"/>
                                        </p:tgtEl>
                                        <p:attrNameLst>
                                          <p:attrName>ppt_x</p:attrName>
                                        </p:attrNameLst>
                                      </p:cBhvr>
                                      <p:tavLst>
                                        <p:tav tm="0">
                                          <p:val>
                                            <p:strVal val="#ppt_x"/>
                                          </p:val>
                                        </p:tav>
                                        <p:tav tm="100000">
                                          <p:val>
                                            <p:strVal val="#ppt_x"/>
                                          </p:val>
                                        </p:tav>
                                      </p:tavLst>
                                    </p:anim>
                                    <p:anim calcmode="lin" valueType="num">
                                      <p:cBhvr>
                                        <p:cTn id="43" dur="5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anim calcmode="lin" valueType="num">
                                      <p:cBhvr>
                                        <p:cTn id="47" dur="500" fill="hold"/>
                                        <p:tgtEl>
                                          <p:spTgt spid="17"/>
                                        </p:tgtEl>
                                        <p:attrNameLst>
                                          <p:attrName>ppt_x</p:attrName>
                                        </p:attrNameLst>
                                      </p:cBhvr>
                                      <p:tavLst>
                                        <p:tav tm="0">
                                          <p:val>
                                            <p:strVal val="#ppt_x"/>
                                          </p:val>
                                        </p:tav>
                                        <p:tav tm="100000">
                                          <p:val>
                                            <p:strVal val="#ppt_x"/>
                                          </p:val>
                                        </p:tav>
                                      </p:tavLst>
                                    </p:anim>
                                    <p:anim calcmode="lin" valueType="num">
                                      <p:cBhvr>
                                        <p:cTn id="48" dur="5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anim calcmode="lin" valueType="num">
                                      <p:cBhvr>
                                        <p:cTn id="52" dur="500" fill="hold"/>
                                        <p:tgtEl>
                                          <p:spTgt spid="18"/>
                                        </p:tgtEl>
                                        <p:attrNameLst>
                                          <p:attrName>ppt_x</p:attrName>
                                        </p:attrNameLst>
                                      </p:cBhvr>
                                      <p:tavLst>
                                        <p:tav tm="0">
                                          <p:val>
                                            <p:strVal val="#ppt_x"/>
                                          </p:val>
                                        </p:tav>
                                        <p:tav tm="100000">
                                          <p:val>
                                            <p:strVal val="#ppt_x"/>
                                          </p:val>
                                        </p:tav>
                                      </p:tavLst>
                                    </p:anim>
                                    <p:anim calcmode="lin" valueType="num">
                                      <p:cBhvr>
                                        <p:cTn id="53" dur="500" fill="hold"/>
                                        <p:tgtEl>
                                          <p:spTgt spid="1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anim calcmode="lin" valueType="num">
                                      <p:cBhvr>
                                        <p:cTn id="57" dur="500" fill="hold"/>
                                        <p:tgtEl>
                                          <p:spTgt spid="19"/>
                                        </p:tgtEl>
                                        <p:attrNameLst>
                                          <p:attrName>ppt_x</p:attrName>
                                        </p:attrNameLst>
                                      </p:cBhvr>
                                      <p:tavLst>
                                        <p:tav tm="0">
                                          <p:val>
                                            <p:strVal val="#ppt_x"/>
                                          </p:val>
                                        </p:tav>
                                        <p:tav tm="100000">
                                          <p:val>
                                            <p:strVal val="#ppt_x"/>
                                          </p:val>
                                        </p:tav>
                                      </p:tavLst>
                                    </p:anim>
                                    <p:anim calcmode="lin" valueType="num">
                                      <p:cBhvr>
                                        <p:cTn id="58" dur="500" fill="hold"/>
                                        <p:tgtEl>
                                          <p:spTgt spid="1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anim calcmode="lin" valueType="num">
                                      <p:cBhvr>
                                        <p:cTn id="62" dur="500" fill="hold"/>
                                        <p:tgtEl>
                                          <p:spTgt spid="21"/>
                                        </p:tgtEl>
                                        <p:attrNameLst>
                                          <p:attrName>ppt_x</p:attrName>
                                        </p:attrNameLst>
                                      </p:cBhvr>
                                      <p:tavLst>
                                        <p:tav tm="0">
                                          <p:val>
                                            <p:strVal val="#ppt_x"/>
                                          </p:val>
                                        </p:tav>
                                        <p:tav tm="100000">
                                          <p:val>
                                            <p:strVal val="#ppt_x"/>
                                          </p:val>
                                        </p:tav>
                                      </p:tavLst>
                                    </p:anim>
                                    <p:anim calcmode="lin" valueType="num">
                                      <p:cBhvr>
                                        <p:cTn id="63" dur="5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anim calcmode="lin" valueType="num">
                                      <p:cBhvr>
                                        <p:cTn id="67" dur="500" fill="hold"/>
                                        <p:tgtEl>
                                          <p:spTgt spid="23"/>
                                        </p:tgtEl>
                                        <p:attrNameLst>
                                          <p:attrName>ppt_x</p:attrName>
                                        </p:attrNameLst>
                                      </p:cBhvr>
                                      <p:tavLst>
                                        <p:tav tm="0">
                                          <p:val>
                                            <p:strVal val="#ppt_x"/>
                                          </p:val>
                                        </p:tav>
                                        <p:tav tm="100000">
                                          <p:val>
                                            <p:strVal val="#ppt_x"/>
                                          </p:val>
                                        </p:tav>
                                      </p:tavLst>
                                    </p:anim>
                                    <p:anim calcmode="lin" valueType="num">
                                      <p:cBhvr>
                                        <p:cTn id="68" dur="5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anim calcmode="lin" valueType="num">
                                      <p:cBhvr>
                                        <p:cTn id="72" dur="500" fill="hold"/>
                                        <p:tgtEl>
                                          <p:spTgt spid="22"/>
                                        </p:tgtEl>
                                        <p:attrNameLst>
                                          <p:attrName>ppt_x</p:attrName>
                                        </p:attrNameLst>
                                      </p:cBhvr>
                                      <p:tavLst>
                                        <p:tav tm="0">
                                          <p:val>
                                            <p:strVal val="#ppt_x"/>
                                          </p:val>
                                        </p:tav>
                                        <p:tav tm="100000">
                                          <p:val>
                                            <p:strVal val="#ppt_x"/>
                                          </p:val>
                                        </p:tav>
                                      </p:tavLst>
                                    </p:anim>
                                    <p:anim calcmode="lin" valueType="num">
                                      <p:cBhvr>
                                        <p:cTn id="73" dur="5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anim calcmode="lin" valueType="num">
                                      <p:cBhvr>
                                        <p:cTn id="77" dur="500" fill="hold"/>
                                        <p:tgtEl>
                                          <p:spTgt spid="33"/>
                                        </p:tgtEl>
                                        <p:attrNameLst>
                                          <p:attrName>ppt_x</p:attrName>
                                        </p:attrNameLst>
                                      </p:cBhvr>
                                      <p:tavLst>
                                        <p:tav tm="0">
                                          <p:val>
                                            <p:strVal val="#ppt_x"/>
                                          </p:val>
                                        </p:tav>
                                        <p:tav tm="100000">
                                          <p:val>
                                            <p:strVal val="#ppt_x"/>
                                          </p:val>
                                        </p:tav>
                                      </p:tavLst>
                                    </p:anim>
                                    <p:anim calcmode="lin" valueType="num">
                                      <p:cBhvr>
                                        <p:cTn id="78" dur="500" fill="hold"/>
                                        <p:tgtEl>
                                          <p:spTgt spid="33"/>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500"/>
                                        <p:tgtEl>
                                          <p:spTgt spid="16"/>
                                        </p:tgtEl>
                                      </p:cBhvr>
                                    </p:animEffect>
                                    <p:anim calcmode="lin" valueType="num">
                                      <p:cBhvr>
                                        <p:cTn id="82" dur="500" fill="hold"/>
                                        <p:tgtEl>
                                          <p:spTgt spid="16"/>
                                        </p:tgtEl>
                                        <p:attrNameLst>
                                          <p:attrName>ppt_x</p:attrName>
                                        </p:attrNameLst>
                                      </p:cBhvr>
                                      <p:tavLst>
                                        <p:tav tm="0">
                                          <p:val>
                                            <p:strVal val="#ppt_x"/>
                                          </p:val>
                                        </p:tav>
                                        <p:tav tm="100000">
                                          <p:val>
                                            <p:strVal val="#ppt_x"/>
                                          </p:val>
                                        </p:tav>
                                      </p:tavLst>
                                    </p:anim>
                                    <p:anim calcmode="lin" valueType="num">
                                      <p:cBhvr>
                                        <p:cTn id="8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anim calcmode="lin" valueType="num">
                                      <p:cBhvr>
                                        <p:cTn id="89" dur="500" fill="hold"/>
                                        <p:tgtEl>
                                          <p:spTgt spid="30"/>
                                        </p:tgtEl>
                                        <p:attrNameLst>
                                          <p:attrName>ppt_x</p:attrName>
                                        </p:attrNameLst>
                                      </p:cBhvr>
                                      <p:tavLst>
                                        <p:tav tm="0">
                                          <p:val>
                                            <p:strVal val="#ppt_x"/>
                                          </p:val>
                                        </p:tav>
                                        <p:tav tm="100000">
                                          <p:val>
                                            <p:strVal val="#ppt_x"/>
                                          </p:val>
                                        </p:tav>
                                      </p:tavLst>
                                    </p:anim>
                                    <p:anim calcmode="lin" valueType="num">
                                      <p:cBhvr>
                                        <p:cTn id="90" dur="500" fill="hold"/>
                                        <p:tgtEl>
                                          <p:spTgt spid="30"/>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fade">
                                      <p:cBhvr>
                                        <p:cTn id="93" dur="500"/>
                                        <p:tgtEl>
                                          <p:spTgt spid="20"/>
                                        </p:tgtEl>
                                      </p:cBhvr>
                                    </p:animEffect>
                                    <p:anim calcmode="lin" valueType="num">
                                      <p:cBhvr>
                                        <p:cTn id="94" dur="500" fill="hold"/>
                                        <p:tgtEl>
                                          <p:spTgt spid="20"/>
                                        </p:tgtEl>
                                        <p:attrNameLst>
                                          <p:attrName>ppt_x</p:attrName>
                                        </p:attrNameLst>
                                      </p:cBhvr>
                                      <p:tavLst>
                                        <p:tav tm="0">
                                          <p:val>
                                            <p:strVal val="#ppt_x"/>
                                          </p:val>
                                        </p:tav>
                                        <p:tav tm="100000">
                                          <p:val>
                                            <p:strVal val="#ppt_x"/>
                                          </p:val>
                                        </p:tav>
                                      </p:tavLst>
                                    </p:anim>
                                    <p:anim calcmode="lin" valueType="num">
                                      <p:cBhvr>
                                        <p:cTn id="9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0.00122 0.00046 L 0.18524 -0.00185 " pathEditMode="relative" rAng="0" ptsTypes="AA">
                                      <p:cBhvr>
                                        <p:cTn id="99" dur="1000" fill="hold"/>
                                        <p:tgtEl>
                                          <p:spTgt spid="20"/>
                                        </p:tgtEl>
                                        <p:attrNameLst>
                                          <p:attrName>ppt_x</p:attrName>
                                          <p:attrName>ppt_y</p:attrName>
                                        </p:attrNameLst>
                                      </p:cBhvr>
                                      <p:rCtr x="9323" y="-116"/>
                                    </p:animMotion>
                                  </p:childTnLst>
                                </p:cTn>
                              </p:par>
                            </p:childTnLst>
                          </p:cTn>
                        </p:par>
                        <p:par>
                          <p:cTn id="100" fill="hold">
                            <p:stCondLst>
                              <p:cond delay="1000"/>
                            </p:stCondLst>
                            <p:childTnLst>
                              <p:par>
                                <p:cTn id="101" presetID="42" presetClass="path" presetSubtype="0" accel="50000" decel="50000" fill="hold" grpId="2" nodeType="afterEffect">
                                  <p:stCondLst>
                                    <p:cond delay="0"/>
                                  </p:stCondLst>
                                  <p:childTnLst>
                                    <p:animMotion origin="layout" path="M 0.18837 0.00023 L 0.07795 0.11286 " pathEditMode="relative" rAng="0" ptsTypes="AA">
                                      <p:cBhvr>
                                        <p:cTn id="102" dur="1000" fill="hold"/>
                                        <p:tgtEl>
                                          <p:spTgt spid="20"/>
                                        </p:tgtEl>
                                        <p:attrNameLst>
                                          <p:attrName>ppt_x</p:attrName>
                                          <p:attrName>ppt_y</p:attrName>
                                        </p:attrNameLst>
                                      </p:cBhvr>
                                      <p:rCtr x="-5521" y="5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5" grpId="0" animBg="1"/>
      <p:bldP spid="15" grpId="1" animBg="1"/>
      <p:bldP spid="20" grpId="0" animBg="1"/>
      <p:bldP spid="20" grpId="1" animBg="1"/>
      <p:bldP spid="20" grpId="2" animBg="1"/>
      <p:bldP spid="21" grpId="0"/>
      <p:bldP spid="22" grpId="0"/>
      <p:bldP spid="23" grpId="0"/>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2925-A8F2-F047-993C-5251E2765F04}"/>
              </a:ext>
            </a:extLst>
          </p:cNvPr>
          <p:cNvSpPr>
            <a:spLocks noGrp="1"/>
          </p:cNvSpPr>
          <p:nvPr>
            <p:ph type="title"/>
          </p:nvPr>
        </p:nvSpPr>
        <p:spPr/>
        <p:txBody>
          <a:bodyPr/>
          <a:lstStyle/>
          <a:p>
            <a:r>
              <a:rPr lang="en-US" dirty="0"/>
              <a:t>Bridging the LANs</a:t>
            </a:r>
          </a:p>
        </p:txBody>
      </p:sp>
      <p:sp>
        <p:nvSpPr>
          <p:cNvPr id="3" name="Content Placeholder 2">
            <a:extLst>
              <a:ext uri="{FF2B5EF4-FFF2-40B4-BE49-F238E27FC236}">
                <a16:creationId xmlns:a16="http://schemas.microsoft.com/office/drawing/2014/main" id="{1100B22A-E1D9-4848-8F09-797061FDE36A}"/>
              </a:ext>
            </a:extLst>
          </p:cNvPr>
          <p:cNvSpPr>
            <a:spLocks noGrp="1"/>
          </p:cNvSpPr>
          <p:nvPr>
            <p:ph idx="1"/>
          </p:nvPr>
        </p:nvSpPr>
        <p:spPr>
          <a:xfrm>
            <a:off x="838200" y="4195921"/>
            <a:ext cx="10515600" cy="2358725"/>
          </a:xfrm>
        </p:spPr>
        <p:txBody>
          <a:bodyPr>
            <a:normAutofit lnSpcReduction="10000"/>
          </a:bodyPr>
          <a:lstStyle/>
          <a:p>
            <a:r>
              <a:rPr lang="en-US" dirty="0"/>
              <a:t>Bridging limits the size of collision domains</a:t>
            </a:r>
          </a:p>
          <a:p>
            <a:pPr lvl="1"/>
            <a:r>
              <a:rPr lang="en-US" dirty="0"/>
              <a:t>Vastly improves scalability</a:t>
            </a:r>
          </a:p>
          <a:p>
            <a:pPr lvl="1"/>
            <a:r>
              <a:rPr lang="en-US" dirty="0"/>
              <a:t>Question: could the whole Internet be one bridging domain?</a:t>
            </a:r>
          </a:p>
          <a:p>
            <a:r>
              <a:rPr lang="en-US" dirty="0"/>
              <a:t>Tradeoff: bridges are more complex than hubs</a:t>
            </a:r>
          </a:p>
          <a:p>
            <a:pPr lvl="1"/>
            <a:r>
              <a:rPr lang="en-US" dirty="0"/>
              <a:t>Physical layer device vs. data link layer device</a:t>
            </a:r>
          </a:p>
          <a:p>
            <a:pPr lvl="1"/>
            <a:r>
              <a:rPr lang="en-US" dirty="0"/>
              <a:t>Need memory buffers, packet processing hardware, routing tables</a:t>
            </a:r>
          </a:p>
        </p:txBody>
      </p:sp>
      <p:cxnSp>
        <p:nvCxnSpPr>
          <p:cNvPr id="4" name="Straight Connector 3">
            <a:extLst>
              <a:ext uri="{FF2B5EF4-FFF2-40B4-BE49-F238E27FC236}">
                <a16:creationId xmlns:a16="http://schemas.microsoft.com/office/drawing/2014/main" id="{2668BFEF-A12C-594E-9327-10C6E1A91506}"/>
              </a:ext>
            </a:extLst>
          </p:cNvPr>
          <p:cNvCxnSpPr/>
          <p:nvPr/>
        </p:nvCxnSpPr>
        <p:spPr>
          <a:xfrm>
            <a:off x="2088085" y="2384416"/>
            <a:ext cx="400390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4427C07-1898-D74D-BB81-20283AFF6D8E}"/>
              </a:ext>
            </a:extLst>
          </p:cNvPr>
          <p:cNvSpPr/>
          <p:nvPr/>
        </p:nvSpPr>
        <p:spPr>
          <a:xfrm>
            <a:off x="1830483" y="2255615"/>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6EB123F-2801-E14A-A11F-38B84116E044}"/>
              </a:ext>
            </a:extLst>
          </p:cNvPr>
          <p:cNvGrpSpPr/>
          <p:nvPr/>
        </p:nvGrpSpPr>
        <p:grpSpPr>
          <a:xfrm>
            <a:off x="2142677" y="1429079"/>
            <a:ext cx="704783" cy="1037224"/>
            <a:chOff x="769390" y="2282588"/>
            <a:chExt cx="813748" cy="1197587"/>
          </a:xfrm>
        </p:grpSpPr>
        <p:sp>
          <p:nvSpPr>
            <p:cNvPr id="7" name="Up Arrow Callout 6">
              <a:extLst>
                <a:ext uri="{FF2B5EF4-FFF2-40B4-BE49-F238E27FC236}">
                  <a16:creationId xmlns:a16="http://schemas.microsoft.com/office/drawing/2014/main" id="{1ED1B25F-2546-9D42-90FA-BFA5846BF45C}"/>
                </a:ext>
              </a:extLst>
            </p:cNvPr>
            <p:cNvSpPr/>
            <p:nvPr/>
          </p:nvSpPr>
          <p:spPr>
            <a:xfrm>
              <a:off x="972401"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t0ph3r\Documents\CS 4700\assets\black_server.png">
              <a:extLst>
                <a:ext uri="{FF2B5EF4-FFF2-40B4-BE49-F238E27FC236}">
                  <a16:creationId xmlns:a16="http://schemas.microsoft.com/office/drawing/2014/main" id="{F18C2BEA-BE21-B441-A2FE-811627000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90"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1A5EF259-E13E-3F4F-A2AE-0FCC5AE5C032}"/>
              </a:ext>
            </a:extLst>
          </p:cNvPr>
          <p:cNvGrpSpPr/>
          <p:nvPr/>
        </p:nvGrpSpPr>
        <p:grpSpPr>
          <a:xfrm>
            <a:off x="3180933" y="1429078"/>
            <a:ext cx="704783" cy="1037223"/>
            <a:chOff x="2354807" y="2282588"/>
            <a:chExt cx="813748" cy="1197586"/>
          </a:xfrm>
        </p:grpSpPr>
        <p:sp>
          <p:nvSpPr>
            <p:cNvPr id="10" name="Up Arrow Callout 9">
              <a:extLst>
                <a:ext uri="{FF2B5EF4-FFF2-40B4-BE49-F238E27FC236}">
                  <a16:creationId xmlns:a16="http://schemas.microsoft.com/office/drawing/2014/main" id="{0FAD39A8-6CAA-CD46-A30E-C081B2ED974D}"/>
                </a:ext>
              </a:extLst>
            </p:cNvPr>
            <p:cNvSpPr/>
            <p:nvPr/>
          </p:nvSpPr>
          <p:spPr>
            <a:xfrm>
              <a:off x="2557818" y="2998497"/>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t0ph3r\Documents\CS 4700\assets\black_server.png">
              <a:extLst>
                <a:ext uri="{FF2B5EF4-FFF2-40B4-BE49-F238E27FC236}">
                  <a16:creationId xmlns:a16="http://schemas.microsoft.com/office/drawing/2014/main" id="{06867EC5-277C-8342-9F8F-2232D7B44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807"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C20D3C9E-6AA8-7A4E-B248-2EC68A9DCEA0}"/>
              </a:ext>
            </a:extLst>
          </p:cNvPr>
          <p:cNvGrpSpPr/>
          <p:nvPr/>
        </p:nvGrpSpPr>
        <p:grpSpPr>
          <a:xfrm>
            <a:off x="4191893" y="1429079"/>
            <a:ext cx="704783" cy="1037224"/>
            <a:chOff x="3967518" y="2282588"/>
            <a:chExt cx="813748" cy="1197587"/>
          </a:xfrm>
        </p:grpSpPr>
        <p:sp>
          <p:nvSpPr>
            <p:cNvPr id="13" name="Up Arrow Callout 12">
              <a:extLst>
                <a:ext uri="{FF2B5EF4-FFF2-40B4-BE49-F238E27FC236}">
                  <a16:creationId xmlns:a16="http://schemas.microsoft.com/office/drawing/2014/main" id="{20060375-3312-C949-A58F-50C430750557}"/>
                </a:ext>
              </a:extLst>
            </p:cNvPr>
            <p:cNvSpPr/>
            <p:nvPr/>
          </p:nvSpPr>
          <p:spPr>
            <a:xfrm>
              <a:off x="4170529"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t0ph3r\Documents\CS 4700\assets\black_server.png">
              <a:extLst>
                <a:ext uri="{FF2B5EF4-FFF2-40B4-BE49-F238E27FC236}">
                  <a16:creationId xmlns:a16="http://schemas.microsoft.com/office/drawing/2014/main" id="{B9C07305-5409-CB41-A844-8E0965136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518"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B123BD89-309A-7E44-8DBC-5B8B27ABF070}"/>
              </a:ext>
            </a:extLst>
          </p:cNvPr>
          <p:cNvGrpSpPr/>
          <p:nvPr/>
        </p:nvGrpSpPr>
        <p:grpSpPr>
          <a:xfrm>
            <a:off x="5230150" y="1429079"/>
            <a:ext cx="704783" cy="1037224"/>
            <a:chOff x="5662115" y="2282588"/>
            <a:chExt cx="813748" cy="1197587"/>
          </a:xfrm>
        </p:grpSpPr>
        <p:sp>
          <p:nvSpPr>
            <p:cNvPr id="16" name="Up Arrow Callout 15">
              <a:extLst>
                <a:ext uri="{FF2B5EF4-FFF2-40B4-BE49-F238E27FC236}">
                  <a16:creationId xmlns:a16="http://schemas.microsoft.com/office/drawing/2014/main" id="{3925574C-D9FB-0A4E-BB7B-AEE2CE7E4D35}"/>
                </a:ext>
              </a:extLst>
            </p:cNvPr>
            <p:cNvSpPr/>
            <p:nvPr/>
          </p:nvSpPr>
          <p:spPr>
            <a:xfrm>
              <a:off x="5870528"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C:\Users\t0ph3r\Documents\CS 4700\assets\black_server.png">
              <a:extLst>
                <a:ext uri="{FF2B5EF4-FFF2-40B4-BE49-F238E27FC236}">
                  <a16:creationId xmlns:a16="http://schemas.microsoft.com/office/drawing/2014/main" id="{61C82F63-5EF4-F047-B667-35DDF75AA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115"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8" name="Straight Connector 17">
            <a:extLst>
              <a:ext uri="{FF2B5EF4-FFF2-40B4-BE49-F238E27FC236}">
                <a16:creationId xmlns:a16="http://schemas.microsoft.com/office/drawing/2014/main" id="{2948FDCC-117A-824A-A473-CFDD31BE63FE}"/>
              </a:ext>
            </a:extLst>
          </p:cNvPr>
          <p:cNvCxnSpPr/>
          <p:nvPr/>
        </p:nvCxnSpPr>
        <p:spPr>
          <a:xfrm>
            <a:off x="2088085" y="3636314"/>
            <a:ext cx="400390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5304944-9732-0445-8605-2C66C595576D}"/>
              </a:ext>
            </a:extLst>
          </p:cNvPr>
          <p:cNvSpPr/>
          <p:nvPr/>
        </p:nvSpPr>
        <p:spPr>
          <a:xfrm>
            <a:off x="1830483" y="3507513"/>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2482119-01AD-0B49-8E1F-3BBBE7871A27}"/>
              </a:ext>
            </a:extLst>
          </p:cNvPr>
          <p:cNvGrpSpPr/>
          <p:nvPr/>
        </p:nvGrpSpPr>
        <p:grpSpPr>
          <a:xfrm>
            <a:off x="2142677" y="2680977"/>
            <a:ext cx="704783" cy="1037224"/>
            <a:chOff x="769390" y="2282588"/>
            <a:chExt cx="813748" cy="1197587"/>
          </a:xfrm>
        </p:grpSpPr>
        <p:sp>
          <p:nvSpPr>
            <p:cNvPr id="21" name="Up Arrow Callout 20">
              <a:extLst>
                <a:ext uri="{FF2B5EF4-FFF2-40B4-BE49-F238E27FC236}">
                  <a16:creationId xmlns:a16="http://schemas.microsoft.com/office/drawing/2014/main" id="{0D06D24F-8D78-6E4C-9F1C-69DB2B88544F}"/>
                </a:ext>
              </a:extLst>
            </p:cNvPr>
            <p:cNvSpPr/>
            <p:nvPr/>
          </p:nvSpPr>
          <p:spPr>
            <a:xfrm>
              <a:off x="972401"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C:\Users\t0ph3r\Documents\CS 4700\assets\black_server.png">
              <a:extLst>
                <a:ext uri="{FF2B5EF4-FFF2-40B4-BE49-F238E27FC236}">
                  <a16:creationId xmlns:a16="http://schemas.microsoft.com/office/drawing/2014/main" id="{F1A8EFF6-5BEC-2646-B58B-8692E0954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90"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5403BE74-D96B-CC4E-8434-57A63865ABBA}"/>
              </a:ext>
            </a:extLst>
          </p:cNvPr>
          <p:cNvGrpSpPr/>
          <p:nvPr/>
        </p:nvGrpSpPr>
        <p:grpSpPr>
          <a:xfrm>
            <a:off x="3180933" y="2680976"/>
            <a:ext cx="704783" cy="1037223"/>
            <a:chOff x="2354807" y="2282588"/>
            <a:chExt cx="813748" cy="1197586"/>
          </a:xfrm>
        </p:grpSpPr>
        <p:sp>
          <p:nvSpPr>
            <p:cNvPr id="24" name="Up Arrow Callout 23">
              <a:extLst>
                <a:ext uri="{FF2B5EF4-FFF2-40B4-BE49-F238E27FC236}">
                  <a16:creationId xmlns:a16="http://schemas.microsoft.com/office/drawing/2014/main" id="{7F6A6D5A-8439-0D44-857C-3409E1A7FCAD}"/>
                </a:ext>
              </a:extLst>
            </p:cNvPr>
            <p:cNvSpPr/>
            <p:nvPr/>
          </p:nvSpPr>
          <p:spPr>
            <a:xfrm>
              <a:off x="2557818" y="2998497"/>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t0ph3r\Documents\CS 4700\assets\black_server.png">
              <a:extLst>
                <a:ext uri="{FF2B5EF4-FFF2-40B4-BE49-F238E27FC236}">
                  <a16:creationId xmlns:a16="http://schemas.microsoft.com/office/drawing/2014/main" id="{01064CAC-5587-694D-9AC7-527D72A0E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807"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8A4889BA-22B6-5D48-9EDD-E4459D40695D}"/>
              </a:ext>
            </a:extLst>
          </p:cNvPr>
          <p:cNvGrpSpPr/>
          <p:nvPr/>
        </p:nvGrpSpPr>
        <p:grpSpPr>
          <a:xfrm>
            <a:off x="4191893" y="2680977"/>
            <a:ext cx="704783" cy="1037224"/>
            <a:chOff x="3967518" y="2282588"/>
            <a:chExt cx="813748" cy="1197587"/>
          </a:xfrm>
        </p:grpSpPr>
        <p:sp>
          <p:nvSpPr>
            <p:cNvPr id="27" name="Up Arrow Callout 26">
              <a:extLst>
                <a:ext uri="{FF2B5EF4-FFF2-40B4-BE49-F238E27FC236}">
                  <a16:creationId xmlns:a16="http://schemas.microsoft.com/office/drawing/2014/main" id="{0F7B496C-5E62-D247-B18C-7916FAA41447}"/>
                </a:ext>
              </a:extLst>
            </p:cNvPr>
            <p:cNvSpPr/>
            <p:nvPr/>
          </p:nvSpPr>
          <p:spPr>
            <a:xfrm>
              <a:off x="4170529"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C:\Users\t0ph3r\Documents\CS 4700\assets\black_server.png">
              <a:extLst>
                <a:ext uri="{FF2B5EF4-FFF2-40B4-BE49-F238E27FC236}">
                  <a16:creationId xmlns:a16="http://schemas.microsoft.com/office/drawing/2014/main" id="{42253578-52F3-474E-B12A-FB2A57141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518"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6E4242BC-5093-9B43-8F3D-33B964B40077}"/>
              </a:ext>
            </a:extLst>
          </p:cNvPr>
          <p:cNvGrpSpPr/>
          <p:nvPr/>
        </p:nvGrpSpPr>
        <p:grpSpPr>
          <a:xfrm>
            <a:off x="5230150" y="2680977"/>
            <a:ext cx="704783" cy="1037224"/>
            <a:chOff x="5662115" y="2282588"/>
            <a:chExt cx="813748" cy="1197587"/>
          </a:xfrm>
        </p:grpSpPr>
        <p:sp>
          <p:nvSpPr>
            <p:cNvPr id="30" name="Up Arrow Callout 29">
              <a:extLst>
                <a:ext uri="{FF2B5EF4-FFF2-40B4-BE49-F238E27FC236}">
                  <a16:creationId xmlns:a16="http://schemas.microsoft.com/office/drawing/2014/main" id="{9A619962-ECC2-534C-B947-7CBB7343A161}"/>
                </a:ext>
              </a:extLst>
            </p:cNvPr>
            <p:cNvSpPr/>
            <p:nvPr/>
          </p:nvSpPr>
          <p:spPr>
            <a:xfrm>
              <a:off x="5870528"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descr="C:\Users\t0ph3r\Documents\CS 4700\assets\black_server.png">
              <a:extLst>
                <a:ext uri="{FF2B5EF4-FFF2-40B4-BE49-F238E27FC236}">
                  <a16:creationId xmlns:a16="http://schemas.microsoft.com/office/drawing/2014/main" id="{605F79A7-F876-6F4B-BDE6-3C9088573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115"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2" name="Straight Connector 31">
            <a:extLst>
              <a:ext uri="{FF2B5EF4-FFF2-40B4-BE49-F238E27FC236}">
                <a16:creationId xmlns:a16="http://schemas.microsoft.com/office/drawing/2014/main" id="{FD750B16-84FB-C94D-8708-3C5865E30469}"/>
              </a:ext>
            </a:extLst>
          </p:cNvPr>
          <p:cNvCxnSpPr/>
          <p:nvPr/>
        </p:nvCxnSpPr>
        <p:spPr>
          <a:xfrm>
            <a:off x="9021337" y="3554426"/>
            <a:ext cx="1057836"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C7D9DF-13AB-B649-AD7C-EC50EDE0BDF9}"/>
              </a:ext>
            </a:extLst>
          </p:cNvPr>
          <p:cNvCxnSpPr/>
          <p:nvPr/>
        </p:nvCxnSpPr>
        <p:spPr>
          <a:xfrm>
            <a:off x="9068872" y="3548351"/>
            <a:ext cx="860175" cy="741657"/>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34" name="Picture 2" descr="C:\Users\t0ph3r\Documents\CS 4700\assets\black_server.png">
            <a:extLst>
              <a:ext uri="{FF2B5EF4-FFF2-40B4-BE49-F238E27FC236}">
                <a16:creationId xmlns:a16="http://schemas.microsoft.com/office/drawing/2014/main" id="{8F5652BE-F8E7-4B42-A9F6-9332BC9B3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372" y="3260306"/>
            <a:ext cx="704783" cy="70478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t0ph3r\Documents\CS 4700\assets\black_server.png">
            <a:extLst>
              <a:ext uri="{FF2B5EF4-FFF2-40B4-BE49-F238E27FC236}">
                <a16:creationId xmlns:a16="http://schemas.microsoft.com/office/drawing/2014/main" id="{6CD35B42-7AB8-B34E-B69E-C45F3A433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6781" y="3964913"/>
            <a:ext cx="704783" cy="704783"/>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553A4A8C-906E-364A-9132-C1FEDC784E2D}"/>
              </a:ext>
            </a:extLst>
          </p:cNvPr>
          <p:cNvCxnSpPr/>
          <p:nvPr/>
        </p:nvCxnSpPr>
        <p:spPr>
          <a:xfrm flipV="1">
            <a:off x="9110182" y="2745143"/>
            <a:ext cx="818864" cy="774487"/>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37" name="Picture 2" descr="C:\Users\t0ph3r\Documents\CS 4700\assets\black_server.png">
            <a:extLst>
              <a:ext uri="{FF2B5EF4-FFF2-40B4-BE49-F238E27FC236}">
                <a16:creationId xmlns:a16="http://schemas.microsoft.com/office/drawing/2014/main" id="{681CE47F-63A7-8A4A-BE94-FF4BABE51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6780" y="2420048"/>
            <a:ext cx="704783" cy="704783"/>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Connector 37">
            <a:extLst>
              <a:ext uri="{FF2B5EF4-FFF2-40B4-BE49-F238E27FC236}">
                <a16:creationId xmlns:a16="http://schemas.microsoft.com/office/drawing/2014/main" id="{B69D1739-52D7-A646-AF98-7A45DED9703D}"/>
              </a:ext>
            </a:extLst>
          </p:cNvPr>
          <p:cNvCxnSpPr/>
          <p:nvPr/>
        </p:nvCxnSpPr>
        <p:spPr>
          <a:xfrm flipV="1">
            <a:off x="8054360" y="1658638"/>
            <a:ext cx="0" cy="973203"/>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A20B91B-7BBC-A440-BB42-5C649293A390}"/>
              </a:ext>
            </a:extLst>
          </p:cNvPr>
          <p:cNvCxnSpPr/>
          <p:nvPr/>
        </p:nvCxnSpPr>
        <p:spPr>
          <a:xfrm flipH="1" flipV="1">
            <a:off x="7215156" y="1849854"/>
            <a:ext cx="886739" cy="775912"/>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40" name="Picture 2" descr="C:\Users\t0ph3r\Documents\CS 4700\assets\black_server.png">
            <a:extLst>
              <a:ext uri="{FF2B5EF4-FFF2-40B4-BE49-F238E27FC236}">
                <a16:creationId xmlns:a16="http://schemas.microsoft.com/office/drawing/2014/main" id="{D8C16F4D-DFF5-1D48-962F-F3DEAF5B3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968" y="1428000"/>
            <a:ext cx="704783" cy="7047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C:\Users\t0ph3r\Documents\CS 4700\assets\black_server.png">
            <a:extLst>
              <a:ext uri="{FF2B5EF4-FFF2-40B4-BE49-F238E27FC236}">
                <a16:creationId xmlns:a16="http://schemas.microsoft.com/office/drawing/2014/main" id="{7FB5A7FC-8E95-FE4D-987D-264DBA0D6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2765" y="1428000"/>
            <a:ext cx="704783" cy="704783"/>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Connector 41">
            <a:extLst>
              <a:ext uri="{FF2B5EF4-FFF2-40B4-BE49-F238E27FC236}">
                <a16:creationId xmlns:a16="http://schemas.microsoft.com/office/drawing/2014/main" id="{42DDA374-E910-FA41-93C2-0578F55B4CC1}"/>
              </a:ext>
            </a:extLst>
          </p:cNvPr>
          <p:cNvCxnSpPr/>
          <p:nvPr/>
        </p:nvCxnSpPr>
        <p:spPr>
          <a:xfrm flipV="1">
            <a:off x="8143205" y="1822558"/>
            <a:ext cx="818864" cy="774487"/>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43" name="Picture 2" descr="C:\Users\t0ph3r\Documents\CS 4700\assets\black_server.png">
            <a:extLst>
              <a:ext uri="{FF2B5EF4-FFF2-40B4-BE49-F238E27FC236}">
                <a16:creationId xmlns:a16="http://schemas.microsoft.com/office/drawing/2014/main" id="{F53F52EF-7374-B340-8DA0-48C387866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9709" y="1428000"/>
            <a:ext cx="704783" cy="704783"/>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Elbow Connector 43">
            <a:extLst>
              <a:ext uri="{FF2B5EF4-FFF2-40B4-BE49-F238E27FC236}">
                <a16:creationId xmlns:a16="http://schemas.microsoft.com/office/drawing/2014/main" id="{35BE8D43-5BDF-3445-AC15-5D3BC23696F8}"/>
              </a:ext>
            </a:extLst>
          </p:cNvPr>
          <p:cNvCxnSpPr>
            <a:stCxn id="51" idx="3"/>
          </p:cNvCxnSpPr>
          <p:nvPr/>
        </p:nvCxnSpPr>
        <p:spPr>
          <a:xfrm>
            <a:off x="6327136" y="2384416"/>
            <a:ext cx="888020" cy="916834"/>
          </a:xfrm>
          <a:prstGeom prst="bentConnector2">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E3D47661-EA44-3D4F-8CEE-A577B2C37332}"/>
              </a:ext>
            </a:extLst>
          </p:cNvPr>
          <p:cNvCxnSpPr>
            <a:stCxn id="52" idx="3"/>
          </p:cNvCxnSpPr>
          <p:nvPr/>
        </p:nvCxnSpPr>
        <p:spPr>
          <a:xfrm flipV="1">
            <a:off x="6327136" y="3479945"/>
            <a:ext cx="541377" cy="156369"/>
          </a:xfrm>
          <a:prstGeom prst="bentConnector3">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0F55B8FD-0573-9A41-A78B-45C23D493F67}"/>
              </a:ext>
            </a:extLst>
          </p:cNvPr>
          <p:cNvCxnSpPr>
            <a:stCxn id="50" idx="1"/>
          </p:cNvCxnSpPr>
          <p:nvPr/>
        </p:nvCxnSpPr>
        <p:spPr>
          <a:xfrm rot="10800000">
            <a:off x="7957209" y="3534704"/>
            <a:ext cx="679673" cy="1"/>
          </a:xfrm>
          <a:prstGeom prst="bentConnector3">
            <a:avLst/>
          </a:prstGeom>
          <a:ln w="5715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0C9F84CC-9F9F-ED49-B2DA-FF07DCDC57B2}"/>
              </a:ext>
            </a:extLst>
          </p:cNvPr>
          <p:cNvCxnSpPr>
            <a:stCxn id="49" idx="2"/>
            <a:endCxn id="48" idx="0"/>
          </p:cNvCxnSpPr>
          <p:nvPr/>
        </p:nvCxnSpPr>
        <p:spPr>
          <a:xfrm rot="5400000">
            <a:off x="7550802" y="2736884"/>
            <a:ext cx="397493" cy="609627"/>
          </a:xfrm>
          <a:prstGeom prst="bentConnector3">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8" name="Picture 2" descr="C:\Users\t0ph3r\Documents\CS 4700\assets\cisco-switch-icon.png">
            <a:extLst>
              <a:ext uri="{FF2B5EF4-FFF2-40B4-BE49-F238E27FC236}">
                <a16:creationId xmlns:a16="http://schemas.microsoft.com/office/drawing/2014/main" id="{92DB8A33-4632-704A-AE8C-B8C93E87D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263" y="3240444"/>
            <a:ext cx="1396942" cy="588186"/>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4698B690-5D85-9C46-9ACE-1FA22DA5CCCE}"/>
              </a:ext>
            </a:extLst>
          </p:cNvPr>
          <p:cNvSpPr txBox="1"/>
          <p:nvPr/>
        </p:nvSpPr>
        <p:spPr>
          <a:xfrm>
            <a:off x="7669904" y="2381286"/>
            <a:ext cx="768913" cy="461665"/>
          </a:xfrm>
          <a:prstGeom prst="rect">
            <a:avLst/>
          </a:prstGeom>
          <a:solidFill>
            <a:schemeClr val="accent4"/>
          </a:solidFill>
          <a:ln>
            <a:solidFill>
              <a:schemeClr val="accent5">
                <a:lumMod val="50000"/>
              </a:schemeClr>
            </a:solidFill>
          </a:ln>
        </p:spPr>
        <p:txBody>
          <a:bodyPr wrap="square" rtlCol="0">
            <a:spAutoFit/>
          </a:bodyPr>
          <a:lstStyle/>
          <a:p>
            <a:pPr algn="ctr"/>
            <a:r>
              <a:rPr lang="en-US" sz="2400" dirty="0">
                <a:solidFill>
                  <a:schemeClr val="bg1"/>
                </a:solidFill>
              </a:rPr>
              <a:t>Hub</a:t>
            </a:r>
            <a:endParaRPr lang="en-US" sz="3200" dirty="0">
              <a:solidFill>
                <a:schemeClr val="bg1"/>
              </a:solidFill>
            </a:endParaRPr>
          </a:p>
        </p:txBody>
      </p:sp>
      <p:sp>
        <p:nvSpPr>
          <p:cNvPr id="50" name="TextBox 49">
            <a:extLst>
              <a:ext uri="{FF2B5EF4-FFF2-40B4-BE49-F238E27FC236}">
                <a16:creationId xmlns:a16="http://schemas.microsoft.com/office/drawing/2014/main" id="{7A59A367-B0DB-0B43-AD93-5550D3E00815}"/>
              </a:ext>
            </a:extLst>
          </p:cNvPr>
          <p:cNvSpPr txBox="1"/>
          <p:nvPr/>
        </p:nvSpPr>
        <p:spPr>
          <a:xfrm>
            <a:off x="8636881" y="3303871"/>
            <a:ext cx="768913" cy="461665"/>
          </a:xfrm>
          <a:prstGeom prst="rect">
            <a:avLst/>
          </a:prstGeom>
          <a:solidFill>
            <a:schemeClr val="accent4"/>
          </a:solidFill>
          <a:ln>
            <a:solidFill>
              <a:schemeClr val="accent5">
                <a:lumMod val="50000"/>
              </a:schemeClr>
            </a:solidFill>
          </a:ln>
        </p:spPr>
        <p:txBody>
          <a:bodyPr wrap="square" rtlCol="0">
            <a:spAutoFit/>
          </a:bodyPr>
          <a:lstStyle/>
          <a:p>
            <a:pPr algn="ctr"/>
            <a:r>
              <a:rPr lang="en-US" sz="2400" dirty="0">
                <a:solidFill>
                  <a:schemeClr val="bg1"/>
                </a:solidFill>
              </a:rPr>
              <a:t>Hub</a:t>
            </a:r>
            <a:endParaRPr lang="en-US" sz="3200" dirty="0">
              <a:solidFill>
                <a:schemeClr val="bg1"/>
              </a:solidFill>
            </a:endParaRPr>
          </a:p>
        </p:txBody>
      </p:sp>
      <p:sp>
        <p:nvSpPr>
          <p:cNvPr id="51" name="Rectangle 50">
            <a:extLst>
              <a:ext uri="{FF2B5EF4-FFF2-40B4-BE49-F238E27FC236}">
                <a16:creationId xmlns:a16="http://schemas.microsoft.com/office/drawing/2014/main" id="{136B75E9-113E-FF45-8BBE-69597C97471D}"/>
              </a:ext>
            </a:extLst>
          </p:cNvPr>
          <p:cNvSpPr/>
          <p:nvPr/>
        </p:nvSpPr>
        <p:spPr>
          <a:xfrm>
            <a:off x="6069534" y="2255615"/>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6C5FCDD-79EF-B545-9AF8-53CCDB689CDD}"/>
              </a:ext>
            </a:extLst>
          </p:cNvPr>
          <p:cNvSpPr/>
          <p:nvPr/>
        </p:nvSpPr>
        <p:spPr>
          <a:xfrm>
            <a:off x="6069534" y="3507513"/>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CCE62675-3D12-B641-8677-1B44DBC88DE3}"/>
              </a:ext>
            </a:extLst>
          </p:cNvPr>
          <p:cNvSpPr/>
          <p:nvPr/>
        </p:nvSpPr>
        <p:spPr>
          <a:xfrm>
            <a:off x="1704096" y="1386586"/>
            <a:ext cx="4771883" cy="1224108"/>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B56BF7F1-FDB3-3B4E-B165-24CBB0DA52ED}"/>
              </a:ext>
            </a:extLst>
          </p:cNvPr>
          <p:cNvSpPr/>
          <p:nvPr/>
        </p:nvSpPr>
        <p:spPr>
          <a:xfrm>
            <a:off x="8552637" y="2338930"/>
            <a:ext cx="2112730" cy="239900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a:extLst>
              <a:ext uri="{FF2B5EF4-FFF2-40B4-BE49-F238E27FC236}">
                <a16:creationId xmlns:a16="http://schemas.microsoft.com/office/drawing/2014/main" id="{4D173B86-CA8C-FF41-9279-F2F141566ED7}"/>
              </a:ext>
            </a:extLst>
          </p:cNvPr>
          <p:cNvSpPr/>
          <p:nvPr/>
        </p:nvSpPr>
        <p:spPr>
          <a:xfrm>
            <a:off x="1704096" y="2620956"/>
            <a:ext cx="4771883" cy="1224108"/>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0EAAC16D-6D1B-3941-8E95-60C0D2F5EF43}"/>
              </a:ext>
            </a:extLst>
          </p:cNvPr>
          <p:cNvSpPr/>
          <p:nvPr/>
        </p:nvSpPr>
        <p:spPr>
          <a:xfrm>
            <a:off x="6667422" y="1359290"/>
            <a:ext cx="2683780" cy="1646781"/>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4"/>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31664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arn(inVertical)">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inVertical)">
                                      <p:cBhvr>
                                        <p:cTn id="12" dur="500"/>
                                        <p:tgtEl>
                                          <p:spTgt spid="54"/>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arn(inVertical)">
                                      <p:cBhvr>
                                        <p:cTn id="16" dur="500"/>
                                        <p:tgtEl>
                                          <p:spTgt spid="55"/>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barn(inVertical)">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xit" presetSubtype="21" fill="hold" grpId="1" nodeType="clickEffect">
                                  <p:stCondLst>
                                    <p:cond delay="0"/>
                                  </p:stCondLst>
                                  <p:childTnLst>
                                    <p:animEffect transition="out" filter="barn(inVertical)">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par>
                                <p:cTn id="26" presetID="16" presetClass="exit" presetSubtype="21" fill="hold" grpId="1" nodeType="withEffect">
                                  <p:stCondLst>
                                    <p:cond delay="0"/>
                                  </p:stCondLst>
                                  <p:childTnLst>
                                    <p:animEffect transition="out" filter="barn(inVertical)">
                                      <p:cBhvr>
                                        <p:cTn id="27" dur="500"/>
                                        <p:tgtEl>
                                          <p:spTgt spid="54"/>
                                        </p:tgtEl>
                                      </p:cBhvr>
                                    </p:animEffect>
                                    <p:set>
                                      <p:cBhvr>
                                        <p:cTn id="28" dur="1" fill="hold">
                                          <p:stCondLst>
                                            <p:cond delay="499"/>
                                          </p:stCondLst>
                                        </p:cTn>
                                        <p:tgtEl>
                                          <p:spTgt spid="54"/>
                                        </p:tgtEl>
                                        <p:attrNameLst>
                                          <p:attrName>style.visibility</p:attrName>
                                        </p:attrNameLst>
                                      </p:cBhvr>
                                      <p:to>
                                        <p:strVal val="hidden"/>
                                      </p:to>
                                    </p:set>
                                  </p:childTnLst>
                                </p:cTn>
                              </p:par>
                              <p:par>
                                <p:cTn id="29" presetID="16" presetClass="exit" presetSubtype="21" fill="hold" grpId="1" nodeType="withEffect">
                                  <p:stCondLst>
                                    <p:cond delay="0"/>
                                  </p:stCondLst>
                                  <p:childTnLst>
                                    <p:animEffect transition="out" filter="barn(inVertical)">
                                      <p:cBhvr>
                                        <p:cTn id="30" dur="500"/>
                                        <p:tgtEl>
                                          <p:spTgt spid="55"/>
                                        </p:tgtEl>
                                      </p:cBhvr>
                                    </p:animEffect>
                                    <p:set>
                                      <p:cBhvr>
                                        <p:cTn id="31" dur="1" fill="hold">
                                          <p:stCondLst>
                                            <p:cond delay="499"/>
                                          </p:stCondLst>
                                        </p:cTn>
                                        <p:tgtEl>
                                          <p:spTgt spid="55"/>
                                        </p:tgtEl>
                                        <p:attrNameLst>
                                          <p:attrName>style.visibility</p:attrName>
                                        </p:attrNameLst>
                                      </p:cBhvr>
                                      <p:to>
                                        <p:strVal val="hidden"/>
                                      </p:to>
                                    </p:set>
                                  </p:childTnLst>
                                </p:cTn>
                              </p:par>
                              <p:par>
                                <p:cTn id="32" presetID="16" presetClass="exit" presetSubtype="21" fill="hold" grpId="1" nodeType="withEffect">
                                  <p:stCondLst>
                                    <p:cond delay="0"/>
                                  </p:stCondLst>
                                  <p:childTnLst>
                                    <p:animEffect transition="out" filter="barn(inVertical)">
                                      <p:cBhvr>
                                        <p:cTn id="33" dur="500"/>
                                        <p:tgtEl>
                                          <p:spTgt spid="56"/>
                                        </p:tgtEl>
                                      </p:cBhvr>
                                    </p:animEffect>
                                    <p:set>
                                      <p:cBhvr>
                                        <p:cTn id="34"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49FF-27B4-BA4B-945B-84E93BC7C0A4}"/>
              </a:ext>
            </a:extLst>
          </p:cNvPr>
          <p:cNvSpPr>
            <a:spLocks noGrp="1"/>
          </p:cNvSpPr>
          <p:nvPr>
            <p:ph type="title"/>
          </p:nvPr>
        </p:nvSpPr>
        <p:spPr/>
        <p:txBody>
          <a:bodyPr/>
          <a:lstStyle/>
          <a:p>
            <a:r>
              <a:rPr lang="en-US" dirty="0"/>
              <a:t>Bridges</a:t>
            </a:r>
          </a:p>
        </p:txBody>
      </p:sp>
      <p:sp>
        <p:nvSpPr>
          <p:cNvPr id="3" name="Content Placeholder 2">
            <a:extLst>
              <a:ext uri="{FF2B5EF4-FFF2-40B4-BE49-F238E27FC236}">
                <a16:creationId xmlns:a16="http://schemas.microsoft.com/office/drawing/2014/main" id="{57735A0C-7B39-0C47-B560-17990091D947}"/>
              </a:ext>
            </a:extLst>
          </p:cNvPr>
          <p:cNvSpPr>
            <a:spLocks noGrp="1"/>
          </p:cNvSpPr>
          <p:nvPr>
            <p:ph idx="1"/>
          </p:nvPr>
        </p:nvSpPr>
        <p:spPr/>
        <p:txBody>
          <a:bodyPr/>
          <a:lstStyle/>
          <a:p>
            <a:r>
              <a:rPr lang="en-US" dirty="0"/>
              <a:t>Original form of Ethernet switch</a:t>
            </a:r>
          </a:p>
          <a:p>
            <a:r>
              <a:rPr lang="en-US" dirty="0"/>
              <a:t>Connect multiple IEEE 802 LANs at layer 2 (Data Link)</a:t>
            </a:r>
          </a:p>
          <a:p>
            <a:r>
              <a:rPr lang="en-US" dirty="0"/>
              <a:t>Goals</a:t>
            </a:r>
          </a:p>
          <a:p>
            <a:pPr lvl="1"/>
            <a:r>
              <a:rPr lang="en-US" dirty="0"/>
              <a:t>Reduce the collision domain</a:t>
            </a:r>
          </a:p>
          <a:p>
            <a:pPr lvl="1"/>
            <a:r>
              <a:rPr lang="en-US" dirty="0"/>
              <a:t>Complete transparency</a:t>
            </a:r>
          </a:p>
          <a:p>
            <a:pPr lvl="2"/>
            <a:r>
              <a:rPr lang="en-US" dirty="0"/>
              <a:t>Plug-and-play, self configuring</a:t>
            </a:r>
          </a:p>
          <a:p>
            <a:pPr lvl="2"/>
            <a:r>
              <a:rPr lang="en-US" dirty="0"/>
              <a:t>No hardware or software changes on hosts/hubs</a:t>
            </a:r>
          </a:p>
          <a:p>
            <a:pPr lvl="2"/>
            <a:r>
              <a:rPr lang="en-US" dirty="0"/>
              <a:t>Should not impact existing LAN operations</a:t>
            </a:r>
          </a:p>
        </p:txBody>
      </p:sp>
      <p:cxnSp>
        <p:nvCxnSpPr>
          <p:cNvPr id="4" name="Straight Connector 3">
            <a:extLst>
              <a:ext uri="{FF2B5EF4-FFF2-40B4-BE49-F238E27FC236}">
                <a16:creationId xmlns:a16="http://schemas.microsoft.com/office/drawing/2014/main" id="{6F717EAB-A175-E849-B2DE-78A11FEBD35C}"/>
              </a:ext>
            </a:extLst>
          </p:cNvPr>
          <p:cNvCxnSpPr/>
          <p:nvPr/>
        </p:nvCxnSpPr>
        <p:spPr>
          <a:xfrm>
            <a:off x="1948936" y="6483180"/>
            <a:ext cx="400390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358358-D713-E44A-AD32-AC05C330064B}"/>
              </a:ext>
            </a:extLst>
          </p:cNvPr>
          <p:cNvSpPr/>
          <p:nvPr/>
        </p:nvSpPr>
        <p:spPr>
          <a:xfrm>
            <a:off x="1691334" y="6354379"/>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CEC1EC6-C0D7-344F-BB7F-5D9FF09461EF}"/>
              </a:ext>
            </a:extLst>
          </p:cNvPr>
          <p:cNvGrpSpPr/>
          <p:nvPr/>
        </p:nvGrpSpPr>
        <p:grpSpPr>
          <a:xfrm>
            <a:off x="2003528" y="5527843"/>
            <a:ext cx="704783" cy="1037224"/>
            <a:chOff x="769390" y="2282588"/>
            <a:chExt cx="813748" cy="1197587"/>
          </a:xfrm>
        </p:grpSpPr>
        <p:sp>
          <p:nvSpPr>
            <p:cNvPr id="7" name="Up Arrow Callout 6">
              <a:extLst>
                <a:ext uri="{FF2B5EF4-FFF2-40B4-BE49-F238E27FC236}">
                  <a16:creationId xmlns:a16="http://schemas.microsoft.com/office/drawing/2014/main" id="{04695FBD-5C57-A745-9D12-ED704C170D9E}"/>
                </a:ext>
              </a:extLst>
            </p:cNvPr>
            <p:cNvSpPr/>
            <p:nvPr/>
          </p:nvSpPr>
          <p:spPr>
            <a:xfrm>
              <a:off x="972401"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t0ph3r\Documents\CS 4700\assets\black_server.png">
              <a:extLst>
                <a:ext uri="{FF2B5EF4-FFF2-40B4-BE49-F238E27FC236}">
                  <a16:creationId xmlns:a16="http://schemas.microsoft.com/office/drawing/2014/main" id="{D0FDCF39-FCA6-7140-A619-89D34CB42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90"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7D4BBC9C-31E9-E048-9AAE-CFCF83F9B514}"/>
              </a:ext>
            </a:extLst>
          </p:cNvPr>
          <p:cNvGrpSpPr/>
          <p:nvPr/>
        </p:nvGrpSpPr>
        <p:grpSpPr>
          <a:xfrm>
            <a:off x="3041784" y="5527842"/>
            <a:ext cx="704783" cy="1037223"/>
            <a:chOff x="2354807" y="2282588"/>
            <a:chExt cx="813748" cy="1197586"/>
          </a:xfrm>
        </p:grpSpPr>
        <p:sp>
          <p:nvSpPr>
            <p:cNvPr id="10" name="Up Arrow Callout 9">
              <a:extLst>
                <a:ext uri="{FF2B5EF4-FFF2-40B4-BE49-F238E27FC236}">
                  <a16:creationId xmlns:a16="http://schemas.microsoft.com/office/drawing/2014/main" id="{83EA2C1F-E09D-5A47-97C9-785CFFB890E3}"/>
                </a:ext>
              </a:extLst>
            </p:cNvPr>
            <p:cNvSpPr/>
            <p:nvPr/>
          </p:nvSpPr>
          <p:spPr>
            <a:xfrm>
              <a:off x="2557818" y="2998497"/>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t0ph3r\Documents\CS 4700\assets\black_server.png">
              <a:extLst>
                <a:ext uri="{FF2B5EF4-FFF2-40B4-BE49-F238E27FC236}">
                  <a16:creationId xmlns:a16="http://schemas.microsoft.com/office/drawing/2014/main" id="{91EF7291-9047-1345-BF04-4ADD6B472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807"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601AB706-9F60-8A4E-8898-75CBF475CDE3}"/>
              </a:ext>
            </a:extLst>
          </p:cNvPr>
          <p:cNvGrpSpPr/>
          <p:nvPr/>
        </p:nvGrpSpPr>
        <p:grpSpPr>
          <a:xfrm>
            <a:off x="4052744" y="5527843"/>
            <a:ext cx="704783" cy="1037224"/>
            <a:chOff x="3967518" y="2282588"/>
            <a:chExt cx="813748" cy="1197587"/>
          </a:xfrm>
        </p:grpSpPr>
        <p:sp>
          <p:nvSpPr>
            <p:cNvPr id="13" name="Up Arrow Callout 12">
              <a:extLst>
                <a:ext uri="{FF2B5EF4-FFF2-40B4-BE49-F238E27FC236}">
                  <a16:creationId xmlns:a16="http://schemas.microsoft.com/office/drawing/2014/main" id="{CA1EDA9A-CBC3-EB43-B400-18EC49282A71}"/>
                </a:ext>
              </a:extLst>
            </p:cNvPr>
            <p:cNvSpPr/>
            <p:nvPr/>
          </p:nvSpPr>
          <p:spPr>
            <a:xfrm>
              <a:off x="4170529"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t0ph3r\Documents\CS 4700\assets\black_server.png">
              <a:extLst>
                <a:ext uri="{FF2B5EF4-FFF2-40B4-BE49-F238E27FC236}">
                  <a16:creationId xmlns:a16="http://schemas.microsoft.com/office/drawing/2014/main" id="{52AF8A76-1DAC-3F4A-BAD3-33E541B91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518"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DD964EC6-FB48-0040-9279-D6C67CE538CC}"/>
              </a:ext>
            </a:extLst>
          </p:cNvPr>
          <p:cNvGrpSpPr/>
          <p:nvPr/>
        </p:nvGrpSpPr>
        <p:grpSpPr>
          <a:xfrm>
            <a:off x="5091001" y="5527843"/>
            <a:ext cx="704783" cy="1037224"/>
            <a:chOff x="5662115" y="2282588"/>
            <a:chExt cx="813748" cy="1197587"/>
          </a:xfrm>
        </p:grpSpPr>
        <p:sp>
          <p:nvSpPr>
            <p:cNvPr id="16" name="Up Arrow Callout 15">
              <a:extLst>
                <a:ext uri="{FF2B5EF4-FFF2-40B4-BE49-F238E27FC236}">
                  <a16:creationId xmlns:a16="http://schemas.microsoft.com/office/drawing/2014/main" id="{D141356D-EF01-B248-B09B-99061E7082B3}"/>
                </a:ext>
              </a:extLst>
            </p:cNvPr>
            <p:cNvSpPr/>
            <p:nvPr/>
          </p:nvSpPr>
          <p:spPr>
            <a:xfrm>
              <a:off x="5870528"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C:\Users\t0ph3r\Documents\CS 4700\assets\black_server.png">
              <a:extLst>
                <a:ext uri="{FF2B5EF4-FFF2-40B4-BE49-F238E27FC236}">
                  <a16:creationId xmlns:a16="http://schemas.microsoft.com/office/drawing/2014/main" id="{3138151D-A1DD-6348-B6C0-1C7A26820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115"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8" name="Straight Connector 17">
            <a:extLst>
              <a:ext uri="{FF2B5EF4-FFF2-40B4-BE49-F238E27FC236}">
                <a16:creationId xmlns:a16="http://schemas.microsoft.com/office/drawing/2014/main" id="{8544A924-85BD-BF4C-A06F-A1263455D315}"/>
              </a:ext>
            </a:extLst>
          </p:cNvPr>
          <p:cNvCxnSpPr/>
          <p:nvPr/>
        </p:nvCxnSpPr>
        <p:spPr>
          <a:xfrm>
            <a:off x="8882188" y="6401292"/>
            <a:ext cx="1057836"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C07742-52AE-0747-8F84-EC05D13CE998}"/>
              </a:ext>
            </a:extLst>
          </p:cNvPr>
          <p:cNvCxnSpPr/>
          <p:nvPr/>
        </p:nvCxnSpPr>
        <p:spPr>
          <a:xfrm flipV="1">
            <a:off x="8929723" y="5402238"/>
            <a:ext cx="0" cy="992979"/>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20" name="Picture 2" descr="C:\Users\t0ph3r\Documents\CS 4700\assets\black_server.png">
            <a:extLst>
              <a:ext uri="{FF2B5EF4-FFF2-40B4-BE49-F238E27FC236}">
                <a16:creationId xmlns:a16="http://schemas.microsoft.com/office/drawing/2014/main" id="{EC9B05BF-A514-0643-BE04-AFEB35057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223" y="6107172"/>
            <a:ext cx="704783" cy="70478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0ph3r\Documents\CS 4700\assets\black_server.png">
            <a:extLst>
              <a:ext uri="{FF2B5EF4-FFF2-40B4-BE49-F238E27FC236}">
                <a16:creationId xmlns:a16="http://schemas.microsoft.com/office/drawing/2014/main" id="{2FC19B8A-9500-7147-BF18-EDCD0CE7D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682" y="5141850"/>
            <a:ext cx="704783" cy="70478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3E0565ED-84D5-F14F-BC14-C0D8B3B012DE}"/>
              </a:ext>
            </a:extLst>
          </p:cNvPr>
          <p:cNvCxnSpPr/>
          <p:nvPr/>
        </p:nvCxnSpPr>
        <p:spPr>
          <a:xfrm flipV="1">
            <a:off x="8971033" y="5592009"/>
            <a:ext cx="818864" cy="774487"/>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23" name="Picture 2" descr="C:\Users\t0ph3r\Documents\CS 4700\assets\black_server.png">
            <a:extLst>
              <a:ext uri="{FF2B5EF4-FFF2-40B4-BE49-F238E27FC236}">
                <a16:creationId xmlns:a16="http://schemas.microsoft.com/office/drawing/2014/main" id="{DB86A9E2-BC12-274A-A7D0-E19C4A728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631" y="5266914"/>
            <a:ext cx="704783" cy="704783"/>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Elbow Connector 23">
            <a:extLst>
              <a:ext uri="{FF2B5EF4-FFF2-40B4-BE49-F238E27FC236}">
                <a16:creationId xmlns:a16="http://schemas.microsoft.com/office/drawing/2014/main" id="{1706F34E-2ED5-284B-8779-0CA3146E9F8E}"/>
              </a:ext>
            </a:extLst>
          </p:cNvPr>
          <p:cNvCxnSpPr>
            <a:stCxn id="28" idx="3"/>
          </p:cNvCxnSpPr>
          <p:nvPr/>
        </p:nvCxnSpPr>
        <p:spPr>
          <a:xfrm flipV="1">
            <a:off x="6187987" y="6326811"/>
            <a:ext cx="541377" cy="156369"/>
          </a:xfrm>
          <a:prstGeom prst="bentConnector3">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302FABEB-5FDC-F543-B2EC-3D9A7AB23E9C}"/>
              </a:ext>
            </a:extLst>
          </p:cNvPr>
          <p:cNvCxnSpPr>
            <a:stCxn id="27" idx="1"/>
          </p:cNvCxnSpPr>
          <p:nvPr/>
        </p:nvCxnSpPr>
        <p:spPr>
          <a:xfrm rot="10800000">
            <a:off x="7818060" y="6381570"/>
            <a:ext cx="679673" cy="1"/>
          </a:xfrm>
          <a:prstGeom prst="bentConnector3">
            <a:avLst/>
          </a:prstGeom>
          <a:ln w="57150">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6" name="Picture 2" descr="C:\Users\t0ph3r\Documents\CS 4700\assets\cisco-switch-icon.png">
            <a:extLst>
              <a:ext uri="{FF2B5EF4-FFF2-40B4-BE49-F238E27FC236}">
                <a16:creationId xmlns:a16="http://schemas.microsoft.com/office/drawing/2014/main" id="{0CF8726E-C6E9-7C4A-B165-E921A913A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114" y="6087310"/>
            <a:ext cx="1396942" cy="58818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57511AE-33B9-E14F-9380-33BEF1A72D3A}"/>
              </a:ext>
            </a:extLst>
          </p:cNvPr>
          <p:cNvSpPr txBox="1"/>
          <p:nvPr/>
        </p:nvSpPr>
        <p:spPr>
          <a:xfrm>
            <a:off x="8497732" y="6150737"/>
            <a:ext cx="768913" cy="461665"/>
          </a:xfrm>
          <a:prstGeom prst="rect">
            <a:avLst/>
          </a:prstGeom>
          <a:solidFill>
            <a:schemeClr val="accent4"/>
          </a:solidFill>
          <a:ln>
            <a:solidFill>
              <a:schemeClr val="accent5">
                <a:lumMod val="50000"/>
              </a:schemeClr>
            </a:solidFill>
          </a:ln>
        </p:spPr>
        <p:txBody>
          <a:bodyPr wrap="square" rtlCol="0">
            <a:spAutoFit/>
          </a:bodyPr>
          <a:lstStyle/>
          <a:p>
            <a:pPr algn="ctr"/>
            <a:r>
              <a:rPr lang="en-US" sz="2400" dirty="0">
                <a:solidFill>
                  <a:schemeClr val="bg1"/>
                </a:solidFill>
              </a:rPr>
              <a:t>Hub</a:t>
            </a:r>
            <a:endParaRPr lang="en-US" sz="3200" dirty="0">
              <a:solidFill>
                <a:schemeClr val="bg1"/>
              </a:solidFill>
            </a:endParaRPr>
          </a:p>
        </p:txBody>
      </p:sp>
      <p:sp>
        <p:nvSpPr>
          <p:cNvPr id="28" name="Rectangle 27">
            <a:extLst>
              <a:ext uri="{FF2B5EF4-FFF2-40B4-BE49-F238E27FC236}">
                <a16:creationId xmlns:a16="http://schemas.microsoft.com/office/drawing/2014/main" id="{0A8B15C2-DAD4-4849-A455-531CF69D843F}"/>
              </a:ext>
            </a:extLst>
          </p:cNvPr>
          <p:cNvSpPr/>
          <p:nvPr/>
        </p:nvSpPr>
        <p:spPr>
          <a:xfrm>
            <a:off x="5930385" y="6354379"/>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1186839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49FF-27B4-BA4B-945B-84E93BC7C0A4}"/>
              </a:ext>
            </a:extLst>
          </p:cNvPr>
          <p:cNvSpPr>
            <a:spLocks noGrp="1"/>
          </p:cNvSpPr>
          <p:nvPr>
            <p:ph type="title"/>
          </p:nvPr>
        </p:nvSpPr>
        <p:spPr/>
        <p:txBody>
          <a:bodyPr/>
          <a:lstStyle/>
          <a:p>
            <a:r>
              <a:rPr lang="en-US" dirty="0"/>
              <a:t>Bridges</a:t>
            </a:r>
          </a:p>
        </p:txBody>
      </p:sp>
      <p:sp>
        <p:nvSpPr>
          <p:cNvPr id="3" name="Content Placeholder 2">
            <a:extLst>
              <a:ext uri="{FF2B5EF4-FFF2-40B4-BE49-F238E27FC236}">
                <a16:creationId xmlns:a16="http://schemas.microsoft.com/office/drawing/2014/main" id="{57735A0C-7B39-0C47-B560-17990091D947}"/>
              </a:ext>
            </a:extLst>
          </p:cNvPr>
          <p:cNvSpPr>
            <a:spLocks noGrp="1"/>
          </p:cNvSpPr>
          <p:nvPr>
            <p:ph idx="1"/>
          </p:nvPr>
        </p:nvSpPr>
        <p:spPr/>
        <p:txBody>
          <a:bodyPr/>
          <a:lstStyle/>
          <a:p>
            <a:r>
              <a:rPr lang="en-US" dirty="0"/>
              <a:t>Original form of Ethernet switch</a:t>
            </a:r>
          </a:p>
          <a:p>
            <a:r>
              <a:rPr lang="en-US" dirty="0"/>
              <a:t>Connect multiple IEEE 802 LANs at layer 2 (Data Link)</a:t>
            </a:r>
          </a:p>
          <a:p>
            <a:r>
              <a:rPr lang="en-US" dirty="0"/>
              <a:t>Goals</a:t>
            </a:r>
          </a:p>
          <a:p>
            <a:pPr lvl="1"/>
            <a:r>
              <a:rPr lang="en-US" dirty="0"/>
              <a:t>Reduce the collision domain</a:t>
            </a:r>
          </a:p>
          <a:p>
            <a:pPr lvl="1"/>
            <a:r>
              <a:rPr lang="en-US" dirty="0"/>
              <a:t>Complete transparency</a:t>
            </a:r>
          </a:p>
          <a:p>
            <a:pPr lvl="2"/>
            <a:r>
              <a:rPr lang="en-US" dirty="0"/>
              <a:t>Plug-and-play, self configuring</a:t>
            </a:r>
          </a:p>
          <a:p>
            <a:pPr lvl="2"/>
            <a:r>
              <a:rPr lang="en-US" dirty="0"/>
              <a:t>No hardware or software changes on hosts/hubs</a:t>
            </a:r>
          </a:p>
          <a:p>
            <a:pPr lvl="2"/>
            <a:r>
              <a:rPr lang="en-US" dirty="0"/>
              <a:t>Should not impact existing LAN operations</a:t>
            </a:r>
          </a:p>
        </p:txBody>
      </p:sp>
      <p:cxnSp>
        <p:nvCxnSpPr>
          <p:cNvPr id="4" name="Straight Connector 3">
            <a:extLst>
              <a:ext uri="{FF2B5EF4-FFF2-40B4-BE49-F238E27FC236}">
                <a16:creationId xmlns:a16="http://schemas.microsoft.com/office/drawing/2014/main" id="{6F717EAB-A175-E849-B2DE-78A11FEBD35C}"/>
              </a:ext>
            </a:extLst>
          </p:cNvPr>
          <p:cNvCxnSpPr/>
          <p:nvPr/>
        </p:nvCxnSpPr>
        <p:spPr>
          <a:xfrm>
            <a:off x="1948936" y="6483180"/>
            <a:ext cx="400390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358358-D713-E44A-AD32-AC05C330064B}"/>
              </a:ext>
            </a:extLst>
          </p:cNvPr>
          <p:cNvSpPr/>
          <p:nvPr/>
        </p:nvSpPr>
        <p:spPr>
          <a:xfrm>
            <a:off x="1691334" y="6354379"/>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CEC1EC6-C0D7-344F-BB7F-5D9FF09461EF}"/>
              </a:ext>
            </a:extLst>
          </p:cNvPr>
          <p:cNvGrpSpPr/>
          <p:nvPr/>
        </p:nvGrpSpPr>
        <p:grpSpPr>
          <a:xfrm>
            <a:off x="2003528" y="5527843"/>
            <a:ext cx="704783" cy="1037224"/>
            <a:chOff x="769390" y="2282588"/>
            <a:chExt cx="813748" cy="1197587"/>
          </a:xfrm>
        </p:grpSpPr>
        <p:sp>
          <p:nvSpPr>
            <p:cNvPr id="7" name="Up Arrow Callout 6">
              <a:extLst>
                <a:ext uri="{FF2B5EF4-FFF2-40B4-BE49-F238E27FC236}">
                  <a16:creationId xmlns:a16="http://schemas.microsoft.com/office/drawing/2014/main" id="{04695FBD-5C57-A745-9D12-ED704C170D9E}"/>
                </a:ext>
              </a:extLst>
            </p:cNvPr>
            <p:cNvSpPr/>
            <p:nvPr/>
          </p:nvSpPr>
          <p:spPr>
            <a:xfrm>
              <a:off x="972401"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C:\Users\t0ph3r\Documents\CS 4700\assets\black_server.png">
              <a:extLst>
                <a:ext uri="{FF2B5EF4-FFF2-40B4-BE49-F238E27FC236}">
                  <a16:creationId xmlns:a16="http://schemas.microsoft.com/office/drawing/2014/main" id="{D0FDCF39-FCA6-7140-A619-89D34CB42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90"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7D4BBC9C-31E9-E048-9AAE-CFCF83F9B514}"/>
              </a:ext>
            </a:extLst>
          </p:cNvPr>
          <p:cNvGrpSpPr/>
          <p:nvPr/>
        </p:nvGrpSpPr>
        <p:grpSpPr>
          <a:xfrm>
            <a:off x="3041784" y="5527842"/>
            <a:ext cx="704783" cy="1037223"/>
            <a:chOff x="2354807" y="2282588"/>
            <a:chExt cx="813748" cy="1197586"/>
          </a:xfrm>
        </p:grpSpPr>
        <p:sp>
          <p:nvSpPr>
            <p:cNvPr id="10" name="Up Arrow Callout 9">
              <a:extLst>
                <a:ext uri="{FF2B5EF4-FFF2-40B4-BE49-F238E27FC236}">
                  <a16:creationId xmlns:a16="http://schemas.microsoft.com/office/drawing/2014/main" id="{83EA2C1F-E09D-5A47-97C9-785CFFB890E3}"/>
                </a:ext>
              </a:extLst>
            </p:cNvPr>
            <p:cNvSpPr/>
            <p:nvPr/>
          </p:nvSpPr>
          <p:spPr>
            <a:xfrm>
              <a:off x="2557818" y="2998497"/>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t0ph3r\Documents\CS 4700\assets\black_server.png">
              <a:extLst>
                <a:ext uri="{FF2B5EF4-FFF2-40B4-BE49-F238E27FC236}">
                  <a16:creationId xmlns:a16="http://schemas.microsoft.com/office/drawing/2014/main" id="{91EF7291-9047-1345-BF04-4ADD6B472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807"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601AB706-9F60-8A4E-8898-75CBF475CDE3}"/>
              </a:ext>
            </a:extLst>
          </p:cNvPr>
          <p:cNvGrpSpPr/>
          <p:nvPr/>
        </p:nvGrpSpPr>
        <p:grpSpPr>
          <a:xfrm>
            <a:off x="4052744" y="5527843"/>
            <a:ext cx="704783" cy="1037224"/>
            <a:chOff x="3967518" y="2282588"/>
            <a:chExt cx="813748" cy="1197587"/>
          </a:xfrm>
        </p:grpSpPr>
        <p:sp>
          <p:nvSpPr>
            <p:cNvPr id="13" name="Up Arrow Callout 12">
              <a:extLst>
                <a:ext uri="{FF2B5EF4-FFF2-40B4-BE49-F238E27FC236}">
                  <a16:creationId xmlns:a16="http://schemas.microsoft.com/office/drawing/2014/main" id="{CA1EDA9A-CBC3-EB43-B400-18EC49282A71}"/>
                </a:ext>
              </a:extLst>
            </p:cNvPr>
            <p:cNvSpPr/>
            <p:nvPr/>
          </p:nvSpPr>
          <p:spPr>
            <a:xfrm>
              <a:off x="4170529"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t0ph3r\Documents\CS 4700\assets\black_server.png">
              <a:extLst>
                <a:ext uri="{FF2B5EF4-FFF2-40B4-BE49-F238E27FC236}">
                  <a16:creationId xmlns:a16="http://schemas.microsoft.com/office/drawing/2014/main" id="{52AF8A76-1DAC-3F4A-BAD3-33E541B91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518"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DD964EC6-FB48-0040-9279-D6C67CE538CC}"/>
              </a:ext>
            </a:extLst>
          </p:cNvPr>
          <p:cNvGrpSpPr/>
          <p:nvPr/>
        </p:nvGrpSpPr>
        <p:grpSpPr>
          <a:xfrm>
            <a:off x="5091001" y="5527843"/>
            <a:ext cx="704783" cy="1037224"/>
            <a:chOff x="5662115" y="2282588"/>
            <a:chExt cx="813748" cy="1197587"/>
          </a:xfrm>
        </p:grpSpPr>
        <p:sp>
          <p:nvSpPr>
            <p:cNvPr id="16" name="Up Arrow Callout 15">
              <a:extLst>
                <a:ext uri="{FF2B5EF4-FFF2-40B4-BE49-F238E27FC236}">
                  <a16:creationId xmlns:a16="http://schemas.microsoft.com/office/drawing/2014/main" id="{D141356D-EF01-B248-B09B-99061E7082B3}"/>
                </a:ext>
              </a:extLst>
            </p:cNvPr>
            <p:cNvSpPr/>
            <p:nvPr/>
          </p:nvSpPr>
          <p:spPr>
            <a:xfrm>
              <a:off x="5870528" y="2998498"/>
              <a:ext cx="489613" cy="481677"/>
            </a:xfrm>
            <a:prstGeom prst="upArrowCallout">
              <a:avLst>
                <a:gd name="adj1" fmla="val 50000"/>
                <a:gd name="adj2" fmla="val 19783"/>
                <a:gd name="adj3" fmla="val 0"/>
                <a:gd name="adj4" fmla="val 3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C:\Users\t0ph3r\Documents\CS 4700\assets\black_server.png">
              <a:extLst>
                <a:ext uri="{FF2B5EF4-FFF2-40B4-BE49-F238E27FC236}">
                  <a16:creationId xmlns:a16="http://schemas.microsoft.com/office/drawing/2014/main" id="{3138151D-A1DD-6348-B6C0-1C7A26820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115" y="2282588"/>
              <a:ext cx="813748" cy="8137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8" name="Straight Connector 17">
            <a:extLst>
              <a:ext uri="{FF2B5EF4-FFF2-40B4-BE49-F238E27FC236}">
                <a16:creationId xmlns:a16="http://schemas.microsoft.com/office/drawing/2014/main" id="{8544A924-85BD-BF4C-A06F-A1263455D315}"/>
              </a:ext>
            </a:extLst>
          </p:cNvPr>
          <p:cNvCxnSpPr/>
          <p:nvPr/>
        </p:nvCxnSpPr>
        <p:spPr>
          <a:xfrm>
            <a:off x="8882188" y="6401292"/>
            <a:ext cx="1057836"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C07742-52AE-0747-8F84-EC05D13CE998}"/>
              </a:ext>
            </a:extLst>
          </p:cNvPr>
          <p:cNvCxnSpPr/>
          <p:nvPr/>
        </p:nvCxnSpPr>
        <p:spPr>
          <a:xfrm flipV="1">
            <a:off x="8929723" y="5402238"/>
            <a:ext cx="0" cy="992979"/>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20" name="Picture 2" descr="C:\Users\t0ph3r\Documents\CS 4700\assets\black_server.png">
            <a:extLst>
              <a:ext uri="{FF2B5EF4-FFF2-40B4-BE49-F238E27FC236}">
                <a16:creationId xmlns:a16="http://schemas.microsoft.com/office/drawing/2014/main" id="{EC9B05BF-A514-0643-BE04-AFEB35057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223" y="6107172"/>
            <a:ext cx="704783" cy="70478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t0ph3r\Documents\CS 4700\assets\black_server.png">
            <a:extLst>
              <a:ext uri="{FF2B5EF4-FFF2-40B4-BE49-F238E27FC236}">
                <a16:creationId xmlns:a16="http://schemas.microsoft.com/office/drawing/2014/main" id="{2FC19B8A-9500-7147-BF18-EDCD0CE7D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682" y="5141850"/>
            <a:ext cx="704783" cy="70478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3E0565ED-84D5-F14F-BC14-C0D8B3B012DE}"/>
              </a:ext>
            </a:extLst>
          </p:cNvPr>
          <p:cNvCxnSpPr/>
          <p:nvPr/>
        </p:nvCxnSpPr>
        <p:spPr>
          <a:xfrm flipV="1">
            <a:off x="8971033" y="5592009"/>
            <a:ext cx="818864" cy="774487"/>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23" name="Picture 2" descr="C:\Users\t0ph3r\Documents\CS 4700\assets\black_server.png">
            <a:extLst>
              <a:ext uri="{FF2B5EF4-FFF2-40B4-BE49-F238E27FC236}">
                <a16:creationId xmlns:a16="http://schemas.microsoft.com/office/drawing/2014/main" id="{DB86A9E2-BC12-274A-A7D0-E19C4A728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631" y="5266914"/>
            <a:ext cx="704783" cy="704783"/>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Elbow Connector 23">
            <a:extLst>
              <a:ext uri="{FF2B5EF4-FFF2-40B4-BE49-F238E27FC236}">
                <a16:creationId xmlns:a16="http://schemas.microsoft.com/office/drawing/2014/main" id="{1706F34E-2ED5-284B-8779-0CA3146E9F8E}"/>
              </a:ext>
            </a:extLst>
          </p:cNvPr>
          <p:cNvCxnSpPr>
            <a:stCxn id="28" idx="3"/>
          </p:cNvCxnSpPr>
          <p:nvPr/>
        </p:nvCxnSpPr>
        <p:spPr>
          <a:xfrm flipV="1">
            <a:off x="6187987" y="6326811"/>
            <a:ext cx="541377" cy="156369"/>
          </a:xfrm>
          <a:prstGeom prst="bentConnector3">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302FABEB-5FDC-F543-B2EC-3D9A7AB23E9C}"/>
              </a:ext>
            </a:extLst>
          </p:cNvPr>
          <p:cNvCxnSpPr>
            <a:stCxn id="27" idx="1"/>
          </p:cNvCxnSpPr>
          <p:nvPr/>
        </p:nvCxnSpPr>
        <p:spPr>
          <a:xfrm rot="10800000">
            <a:off x="7818060" y="6381570"/>
            <a:ext cx="679673" cy="1"/>
          </a:xfrm>
          <a:prstGeom prst="bentConnector3">
            <a:avLst/>
          </a:prstGeom>
          <a:ln w="57150">
            <a:solidFill>
              <a:schemeClr val="accent3"/>
            </a:solidFill>
            <a:tailEnd type="none"/>
          </a:ln>
        </p:spPr>
        <p:style>
          <a:lnRef idx="1">
            <a:schemeClr val="accent1"/>
          </a:lnRef>
          <a:fillRef idx="0">
            <a:schemeClr val="accent1"/>
          </a:fillRef>
          <a:effectRef idx="0">
            <a:schemeClr val="accent1"/>
          </a:effectRef>
          <a:fontRef idx="minor">
            <a:schemeClr val="tx1"/>
          </a:fontRef>
        </p:style>
      </p:cxnSp>
      <p:pic>
        <p:nvPicPr>
          <p:cNvPr id="26" name="Picture 2" descr="C:\Users\t0ph3r\Documents\CS 4700\assets\cisco-switch-icon.png">
            <a:extLst>
              <a:ext uri="{FF2B5EF4-FFF2-40B4-BE49-F238E27FC236}">
                <a16:creationId xmlns:a16="http://schemas.microsoft.com/office/drawing/2014/main" id="{0CF8726E-C6E9-7C4A-B165-E921A913A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114" y="6087310"/>
            <a:ext cx="1396942" cy="58818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57511AE-33B9-E14F-9380-33BEF1A72D3A}"/>
              </a:ext>
            </a:extLst>
          </p:cNvPr>
          <p:cNvSpPr txBox="1"/>
          <p:nvPr/>
        </p:nvSpPr>
        <p:spPr>
          <a:xfrm>
            <a:off x="8497732" y="6150737"/>
            <a:ext cx="768913" cy="461665"/>
          </a:xfrm>
          <a:prstGeom prst="rect">
            <a:avLst/>
          </a:prstGeom>
          <a:solidFill>
            <a:schemeClr val="accent4"/>
          </a:solidFill>
          <a:ln>
            <a:solidFill>
              <a:schemeClr val="accent5">
                <a:lumMod val="50000"/>
              </a:schemeClr>
            </a:solidFill>
          </a:ln>
        </p:spPr>
        <p:txBody>
          <a:bodyPr wrap="square" rtlCol="0">
            <a:spAutoFit/>
          </a:bodyPr>
          <a:lstStyle/>
          <a:p>
            <a:pPr algn="ctr"/>
            <a:r>
              <a:rPr lang="en-US" sz="2400" dirty="0">
                <a:solidFill>
                  <a:schemeClr val="bg1"/>
                </a:solidFill>
              </a:rPr>
              <a:t>Hub</a:t>
            </a:r>
            <a:endParaRPr lang="en-US" sz="3200" dirty="0">
              <a:solidFill>
                <a:schemeClr val="bg1"/>
              </a:solidFill>
            </a:endParaRPr>
          </a:p>
        </p:txBody>
      </p:sp>
      <p:sp>
        <p:nvSpPr>
          <p:cNvPr id="28" name="Rectangle 27">
            <a:extLst>
              <a:ext uri="{FF2B5EF4-FFF2-40B4-BE49-F238E27FC236}">
                <a16:creationId xmlns:a16="http://schemas.microsoft.com/office/drawing/2014/main" id="{0A8B15C2-DAD4-4849-A455-531CF69D843F}"/>
              </a:ext>
            </a:extLst>
          </p:cNvPr>
          <p:cNvSpPr/>
          <p:nvPr/>
        </p:nvSpPr>
        <p:spPr>
          <a:xfrm>
            <a:off x="5930385" y="6354379"/>
            <a:ext cx="257602" cy="257602"/>
          </a:xfrm>
          <a:prstGeom prst="rect">
            <a:avLst/>
          </a:prstGeom>
          <a:solidFill>
            <a:schemeClr val="accent4"/>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C702160A-1FAA-C744-B70A-673FB3EA5E19}"/>
              </a:ext>
            </a:extLst>
          </p:cNvPr>
          <p:cNvSpPr/>
          <p:nvPr/>
        </p:nvSpPr>
        <p:spPr>
          <a:xfrm>
            <a:off x="1072808" y="1166320"/>
            <a:ext cx="9973684" cy="331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indent="-742950">
              <a:buFont typeface="+mj-lt"/>
              <a:buAutoNum type="arabicPeriod"/>
            </a:pPr>
            <a:r>
              <a:rPr lang="en-US" sz="4000" dirty="0"/>
              <a:t>Forwarding of frames</a:t>
            </a:r>
          </a:p>
          <a:p>
            <a:pPr marL="742950" indent="-742950">
              <a:buFont typeface="+mj-lt"/>
              <a:buAutoNum type="arabicPeriod"/>
            </a:pPr>
            <a:endParaRPr lang="en-US" sz="4000" dirty="0"/>
          </a:p>
          <a:p>
            <a:pPr marL="742950" indent="-742950">
              <a:buFont typeface="+mj-lt"/>
              <a:buAutoNum type="arabicPeriod"/>
            </a:pPr>
            <a:r>
              <a:rPr lang="en-US" sz="4000" dirty="0"/>
              <a:t>Learning of (MAC) addresses</a:t>
            </a:r>
          </a:p>
          <a:p>
            <a:pPr marL="742950" indent="-742950">
              <a:buFont typeface="+mj-lt"/>
              <a:buAutoNum type="arabicPeriod"/>
            </a:pPr>
            <a:endParaRPr lang="en-US" sz="4000" dirty="0"/>
          </a:p>
          <a:p>
            <a:pPr marL="742950" indent="-742950">
              <a:buFont typeface="+mj-lt"/>
              <a:buAutoNum type="arabicPeriod"/>
            </a:pPr>
            <a:r>
              <a:rPr lang="en-US" sz="4000" dirty="0"/>
              <a:t>Spanning Tree Algorithm (to handle loops)</a:t>
            </a:r>
          </a:p>
        </p:txBody>
      </p:sp>
      <p:pic>
        <p:nvPicPr>
          <p:cNvPr id="30" name="Picture 29"/>
          <p:cNvPicPr>
            <a:picLocks noChangeAspect="1"/>
          </p:cNvPicPr>
          <p:nvPr/>
        </p:nvPicPr>
        <p:blipFill>
          <a:blip r:embed="rId4"/>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3700319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D9E4-1CF2-7840-9474-D6299BF265C5}"/>
              </a:ext>
            </a:extLst>
          </p:cNvPr>
          <p:cNvSpPr>
            <a:spLocks noGrp="1"/>
          </p:cNvSpPr>
          <p:nvPr>
            <p:ph type="title"/>
          </p:nvPr>
        </p:nvSpPr>
        <p:spPr/>
        <p:txBody>
          <a:bodyPr/>
          <a:lstStyle/>
          <a:p>
            <a:r>
              <a:rPr lang="en-US" dirty="0"/>
              <a:t>Frame Forwarding Tables</a:t>
            </a:r>
          </a:p>
        </p:txBody>
      </p:sp>
      <p:sp>
        <p:nvSpPr>
          <p:cNvPr id="3" name="Content Placeholder 2">
            <a:extLst>
              <a:ext uri="{FF2B5EF4-FFF2-40B4-BE49-F238E27FC236}">
                <a16:creationId xmlns:a16="http://schemas.microsoft.com/office/drawing/2014/main" id="{588AD971-E78C-FA4E-9086-6684F9C9ABF4}"/>
              </a:ext>
            </a:extLst>
          </p:cNvPr>
          <p:cNvSpPr>
            <a:spLocks noGrp="1"/>
          </p:cNvSpPr>
          <p:nvPr>
            <p:ph idx="1"/>
          </p:nvPr>
        </p:nvSpPr>
        <p:spPr/>
        <p:txBody>
          <a:bodyPr/>
          <a:lstStyle/>
          <a:p>
            <a:r>
              <a:rPr lang="en-US" dirty="0"/>
              <a:t>Each bridge maintains a </a:t>
            </a:r>
            <a:r>
              <a:rPr lang="en-US" b="1" i="1" dirty="0"/>
              <a:t>forwarding table</a:t>
            </a:r>
            <a:endParaRPr lang="en-US" dirty="0"/>
          </a:p>
        </p:txBody>
      </p:sp>
      <p:pic>
        <p:nvPicPr>
          <p:cNvPr id="4" name="Picture 2" descr="C:\Users\t0ph3r\Documents\CS 4700\assets\8-port-switch-rear.jpg">
            <a:extLst>
              <a:ext uri="{FF2B5EF4-FFF2-40B4-BE49-F238E27FC236}">
                <a16:creationId xmlns:a16="http://schemas.microsoft.com/office/drawing/2014/main" id="{AEC9F495-1DDF-4947-BF79-3F112161205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357" b="25548"/>
          <a:stretch/>
        </p:blipFill>
        <p:spPr bwMode="auto">
          <a:xfrm>
            <a:off x="1465738" y="4460276"/>
            <a:ext cx="8592913" cy="2260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948F3A1-31CA-5741-ABB9-558E65AF2E49}"/>
              </a:ext>
            </a:extLst>
          </p:cNvPr>
          <p:cNvGraphicFramePr>
            <a:graphicFrameLocks noGrp="1"/>
          </p:cNvGraphicFramePr>
          <p:nvPr>
            <p:extLst/>
          </p:nvPr>
        </p:nvGraphicFramePr>
        <p:xfrm>
          <a:off x="3209838" y="3860838"/>
          <a:ext cx="4509247" cy="370840"/>
        </p:xfrm>
        <a:graphic>
          <a:graphicData uri="http://schemas.openxmlformats.org/drawingml/2006/table">
            <a:tbl>
              <a:tblPr bandRow="1">
                <a:tableStyleId>{5C22544A-7EE6-4342-B048-85BDC9FD1C3A}</a:tableStyleId>
              </a:tblPr>
              <a:tblGrid>
                <a:gridCol w="2187388">
                  <a:extLst>
                    <a:ext uri="{9D8B030D-6E8A-4147-A177-3AD203B41FA5}">
                      <a16:colId xmlns:a16="http://schemas.microsoft.com/office/drawing/2014/main" val="20000"/>
                    </a:ext>
                  </a:extLst>
                </a:gridCol>
                <a:gridCol w="797859">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US" dirty="0"/>
                        <a:t>00:00:00:00:00:DD</a:t>
                      </a:r>
                    </a:p>
                  </a:txBody>
                  <a:tcPr/>
                </a:tc>
                <a:tc>
                  <a:txBody>
                    <a:bodyPr/>
                    <a:lstStyle/>
                    <a:p>
                      <a:r>
                        <a:rPr lang="en-US" dirty="0"/>
                        <a:t>1</a:t>
                      </a:r>
                    </a:p>
                  </a:txBody>
                  <a:tcPr/>
                </a:tc>
                <a:tc>
                  <a:txBody>
                    <a:bodyPr/>
                    <a:lstStyle/>
                    <a:p>
                      <a:r>
                        <a:rPr lang="en-US" dirty="0"/>
                        <a:t>3</a:t>
                      </a:r>
                      <a:r>
                        <a:rPr lang="en-US" baseline="0" dirty="0"/>
                        <a:t> minutes</a:t>
                      </a:r>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980E9C91-B4E3-4B43-96E4-9B3B06CE5A28}"/>
              </a:ext>
            </a:extLst>
          </p:cNvPr>
          <p:cNvGraphicFramePr>
            <a:graphicFrameLocks noGrp="1"/>
          </p:cNvGraphicFramePr>
          <p:nvPr>
            <p:extLst/>
          </p:nvPr>
        </p:nvGraphicFramePr>
        <p:xfrm>
          <a:off x="3209834" y="2362829"/>
          <a:ext cx="4509247" cy="1483360"/>
        </p:xfrm>
        <a:graphic>
          <a:graphicData uri="http://schemas.openxmlformats.org/drawingml/2006/table">
            <a:tbl>
              <a:tblPr firstRow="1" bandRow="1">
                <a:tableStyleId>{5C22544A-7EE6-4342-B048-85BDC9FD1C3A}</a:tableStyleId>
              </a:tblPr>
              <a:tblGrid>
                <a:gridCol w="2187388">
                  <a:extLst>
                    <a:ext uri="{9D8B030D-6E8A-4147-A177-3AD203B41FA5}">
                      <a16:colId xmlns:a16="http://schemas.microsoft.com/office/drawing/2014/main" val="20000"/>
                    </a:ext>
                  </a:extLst>
                </a:gridCol>
                <a:gridCol w="797859">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r>
                        <a:rPr lang="en-US" dirty="0"/>
                        <a:t>MAC Address</a:t>
                      </a:r>
                    </a:p>
                  </a:txBody>
                  <a:tcPr/>
                </a:tc>
                <a:tc>
                  <a:txBody>
                    <a:bodyPr/>
                    <a:lstStyle/>
                    <a:p>
                      <a:r>
                        <a:rPr lang="en-US" dirty="0"/>
                        <a:t>Port</a:t>
                      </a:r>
                    </a:p>
                  </a:txBody>
                  <a:tcPr/>
                </a:tc>
                <a:tc>
                  <a:txBody>
                    <a:bodyPr/>
                    <a:lstStyle/>
                    <a:p>
                      <a:r>
                        <a:rPr lang="en-US" dirty="0"/>
                        <a:t>Age</a:t>
                      </a:r>
                    </a:p>
                  </a:txBody>
                  <a:tcPr/>
                </a:tc>
                <a:extLst>
                  <a:ext uri="{0D108BD9-81ED-4DB2-BD59-A6C34878D82A}">
                    <a16:rowId xmlns:a16="http://schemas.microsoft.com/office/drawing/2014/main" val="10000"/>
                  </a:ext>
                </a:extLst>
              </a:tr>
              <a:tr h="370840">
                <a:tc>
                  <a:txBody>
                    <a:bodyPr/>
                    <a:lstStyle/>
                    <a:p>
                      <a:r>
                        <a:rPr lang="en-US" dirty="0"/>
                        <a:t>00:00:00:00:00:AA</a:t>
                      </a:r>
                    </a:p>
                  </a:txBody>
                  <a:tcPr/>
                </a:tc>
                <a:tc>
                  <a:txBody>
                    <a:bodyPr/>
                    <a:lstStyle/>
                    <a:p>
                      <a:r>
                        <a:rPr lang="en-US" dirty="0"/>
                        <a:t>1</a:t>
                      </a:r>
                    </a:p>
                  </a:txBody>
                  <a:tcPr/>
                </a:tc>
                <a:tc>
                  <a:txBody>
                    <a:bodyPr/>
                    <a:lstStyle/>
                    <a:p>
                      <a:r>
                        <a:rPr lang="en-US" dirty="0"/>
                        <a:t>1 minute</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00:00:00:00:00:BB</a:t>
                      </a:r>
                    </a:p>
                  </a:txBody>
                  <a:tcPr/>
                </a:tc>
                <a:tc>
                  <a:txBody>
                    <a:bodyPr/>
                    <a:lstStyle/>
                    <a:p>
                      <a:r>
                        <a:rPr lang="en-US" dirty="0"/>
                        <a:t>2</a:t>
                      </a:r>
                    </a:p>
                  </a:txBody>
                  <a:tcPr/>
                </a:tc>
                <a:tc>
                  <a:txBody>
                    <a:bodyPr/>
                    <a:lstStyle/>
                    <a:p>
                      <a:r>
                        <a:rPr lang="en-US" dirty="0"/>
                        <a:t>7 minutes</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00:00:00:00:00:CC</a:t>
                      </a:r>
                    </a:p>
                  </a:txBody>
                  <a:tcPr/>
                </a:tc>
                <a:tc>
                  <a:txBody>
                    <a:bodyPr/>
                    <a:lstStyle/>
                    <a:p>
                      <a:r>
                        <a:rPr lang="en-US" dirty="0"/>
                        <a:t>3</a:t>
                      </a:r>
                    </a:p>
                  </a:txBody>
                  <a:tcPr/>
                </a:tc>
                <a:tc>
                  <a:txBody>
                    <a:bodyPr/>
                    <a:lstStyle/>
                    <a:p>
                      <a:r>
                        <a:rPr lang="en-US" dirty="0"/>
                        <a:t>2 seconds</a:t>
                      </a:r>
                    </a:p>
                  </a:txBody>
                  <a:tcPr/>
                </a:tc>
                <a:extLst>
                  <a:ext uri="{0D108BD9-81ED-4DB2-BD59-A6C34878D82A}">
                    <a16:rowId xmlns:a16="http://schemas.microsoft.com/office/drawing/2014/main" val="10003"/>
                  </a:ext>
                </a:extLst>
              </a:tr>
            </a:tbl>
          </a:graphicData>
        </a:graphic>
      </p:graphicFrame>
      <p:cxnSp>
        <p:nvCxnSpPr>
          <p:cNvPr id="7" name="Elbow Connector 6">
            <a:extLst>
              <a:ext uri="{FF2B5EF4-FFF2-40B4-BE49-F238E27FC236}">
                <a16:creationId xmlns:a16="http://schemas.microsoft.com/office/drawing/2014/main" id="{8A677DE4-DCE6-184D-B600-EE325249A0D5}"/>
              </a:ext>
            </a:extLst>
          </p:cNvPr>
          <p:cNvCxnSpPr/>
          <p:nvPr/>
        </p:nvCxnSpPr>
        <p:spPr>
          <a:xfrm rot="16200000" flipH="1">
            <a:off x="6804680" y="3628347"/>
            <a:ext cx="2241182" cy="806826"/>
          </a:xfrm>
          <a:prstGeom prst="bentConnector3">
            <a:avLst>
              <a:gd name="adj1" fmla="val 0"/>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2D0CAAB0-2269-924C-AD23-1E0B557CC193}"/>
              </a:ext>
            </a:extLst>
          </p:cNvPr>
          <p:cNvCxnSpPr/>
          <p:nvPr/>
        </p:nvCxnSpPr>
        <p:spPr>
          <a:xfrm rot="16200000" flipH="1">
            <a:off x="6674693" y="4107959"/>
            <a:ext cx="1891557" cy="197226"/>
          </a:xfrm>
          <a:prstGeom prst="bentConnector3">
            <a:avLst>
              <a:gd name="adj1" fmla="val -237"/>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CF1BAACE-798E-4544-98F5-801F05D70057}"/>
              </a:ext>
            </a:extLst>
          </p:cNvPr>
          <p:cNvCxnSpPr/>
          <p:nvPr/>
        </p:nvCxnSpPr>
        <p:spPr>
          <a:xfrm rot="5400000">
            <a:off x="6598496" y="4228987"/>
            <a:ext cx="1506072" cy="340656"/>
          </a:xfrm>
          <a:prstGeom prst="bentConnector3">
            <a:avLst>
              <a:gd name="adj1" fmla="val 50000"/>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0E059AC4-0703-314F-8C74-9D09C4C35268}"/>
              </a:ext>
            </a:extLst>
          </p:cNvPr>
          <p:cNvCxnSpPr/>
          <p:nvPr/>
        </p:nvCxnSpPr>
        <p:spPr>
          <a:xfrm rot="16200000" flipH="1">
            <a:off x="7275329" y="4269327"/>
            <a:ext cx="1120596" cy="645456"/>
          </a:xfrm>
          <a:prstGeom prst="bentConnector3">
            <a:avLst>
              <a:gd name="adj1" fmla="val -400"/>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406384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4B91-27FF-9049-96E6-BD569047D5D8}"/>
              </a:ext>
            </a:extLst>
          </p:cNvPr>
          <p:cNvSpPr>
            <a:spLocks noGrp="1"/>
          </p:cNvSpPr>
          <p:nvPr>
            <p:ph type="title"/>
          </p:nvPr>
        </p:nvSpPr>
        <p:spPr/>
        <p:txBody>
          <a:bodyPr/>
          <a:lstStyle/>
          <a:p>
            <a:r>
              <a:rPr lang="en-US" dirty="0"/>
              <a:t>802.1 Spanning Tree Approach</a:t>
            </a:r>
          </a:p>
        </p:txBody>
      </p:sp>
      <p:sp>
        <p:nvSpPr>
          <p:cNvPr id="3" name="Content Placeholder 2">
            <a:extLst>
              <a:ext uri="{FF2B5EF4-FFF2-40B4-BE49-F238E27FC236}">
                <a16:creationId xmlns:a16="http://schemas.microsoft.com/office/drawing/2014/main" id="{6A87C533-98D8-CC4C-A7F9-834DDB2DAAE3}"/>
              </a:ext>
            </a:extLst>
          </p:cNvPr>
          <p:cNvSpPr>
            <a:spLocks noGrp="1"/>
          </p:cNvSpPr>
          <p:nvPr>
            <p:ph idx="1"/>
          </p:nvPr>
        </p:nvSpPr>
        <p:spPr/>
        <p:txBody>
          <a:bodyPr>
            <a:normAutofit lnSpcReduction="10000"/>
          </a:bodyPr>
          <a:lstStyle/>
          <a:p>
            <a:pPr marL="514350" indent="-514350">
              <a:buFont typeface="+mj-lt"/>
              <a:buAutoNum type="arabicPeriod"/>
            </a:pPr>
            <a:r>
              <a:rPr lang="en-US" dirty="0"/>
              <a:t>Elect a bridge to be the root of the tree</a:t>
            </a:r>
          </a:p>
          <a:p>
            <a:pPr marL="514350" indent="-514350">
              <a:buFont typeface="+mj-lt"/>
              <a:buAutoNum type="arabicPeriod"/>
            </a:pPr>
            <a:r>
              <a:rPr lang="en-US" dirty="0"/>
              <a:t>Every bridge finds shortest path to the root</a:t>
            </a:r>
          </a:p>
          <a:p>
            <a:pPr marL="514350" indent="-514350">
              <a:buFont typeface="+mj-lt"/>
              <a:buAutoNum type="arabicPeriod"/>
            </a:pPr>
            <a:r>
              <a:rPr lang="en-US" dirty="0"/>
              <a:t>Union of these paths becomes the spanning tree</a:t>
            </a:r>
          </a:p>
          <a:p>
            <a:endParaRPr lang="en-US" dirty="0">
              <a:solidFill>
                <a:schemeClr val="bg1"/>
              </a:solidFill>
            </a:endParaRPr>
          </a:p>
          <a:p>
            <a:r>
              <a:rPr lang="en-US" dirty="0"/>
              <a:t>Bridges exchange Configuration Bridge Protocol Data Units (</a:t>
            </a:r>
            <a:r>
              <a:rPr lang="en-US" b="1" dirty="0"/>
              <a:t>BPDU</a:t>
            </a:r>
            <a:r>
              <a:rPr lang="en-US" dirty="0"/>
              <a:t>s) to build the tree</a:t>
            </a:r>
          </a:p>
          <a:p>
            <a:pPr lvl="1"/>
            <a:r>
              <a:rPr lang="en-US" dirty="0"/>
              <a:t>Used to elect the root bridge</a:t>
            </a:r>
          </a:p>
          <a:p>
            <a:pPr lvl="1"/>
            <a:r>
              <a:rPr lang="en-US" dirty="0"/>
              <a:t>Calculate shortest paths</a:t>
            </a:r>
          </a:p>
          <a:p>
            <a:pPr lvl="1"/>
            <a:r>
              <a:rPr lang="en-US" dirty="0"/>
              <a:t>Locate the next hop closest to the root, and its port</a:t>
            </a:r>
          </a:p>
          <a:p>
            <a:pPr lvl="1"/>
            <a:r>
              <a:rPr lang="en-US" dirty="0"/>
              <a:t>Select ports to be included in the spanning trees</a:t>
            </a:r>
          </a:p>
        </p:txBody>
      </p:sp>
      <p:pic>
        <p:nvPicPr>
          <p:cNvPr id="4" name="Picture 3"/>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1701203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6FE0-4759-5848-8FF4-042AD5381032}"/>
              </a:ext>
            </a:extLst>
          </p:cNvPr>
          <p:cNvSpPr>
            <a:spLocks noGrp="1"/>
          </p:cNvSpPr>
          <p:nvPr>
            <p:ph type="title"/>
          </p:nvPr>
        </p:nvSpPr>
        <p:spPr/>
        <p:txBody>
          <a:bodyPr/>
          <a:lstStyle/>
          <a:p>
            <a:r>
              <a:rPr lang="en-US" dirty="0"/>
              <a:t>Determining the Root</a:t>
            </a:r>
          </a:p>
        </p:txBody>
      </p:sp>
      <p:sp>
        <p:nvSpPr>
          <p:cNvPr id="3" name="Content Placeholder 2">
            <a:extLst>
              <a:ext uri="{FF2B5EF4-FFF2-40B4-BE49-F238E27FC236}">
                <a16:creationId xmlns:a16="http://schemas.microsoft.com/office/drawing/2014/main" id="{194B5C5D-E0C2-FA4D-9C08-04E5A8CD3989}"/>
              </a:ext>
            </a:extLst>
          </p:cNvPr>
          <p:cNvSpPr>
            <a:spLocks noGrp="1"/>
          </p:cNvSpPr>
          <p:nvPr>
            <p:ph idx="1"/>
          </p:nvPr>
        </p:nvSpPr>
        <p:spPr/>
        <p:txBody>
          <a:bodyPr>
            <a:normAutofit/>
          </a:bodyPr>
          <a:lstStyle/>
          <a:p>
            <a:r>
              <a:rPr lang="en-US" dirty="0"/>
              <a:t>Initially, all hosts assume they are the root</a:t>
            </a:r>
          </a:p>
          <a:p>
            <a:r>
              <a:rPr lang="en-US" dirty="0"/>
              <a:t>Bridges broadcast BPDUs:</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t>Based on received BPDUs, each switch chooses:</a:t>
            </a:r>
          </a:p>
          <a:p>
            <a:pPr lvl="1"/>
            <a:r>
              <a:rPr lang="en-US" dirty="0"/>
              <a:t>A new root (smallest known Root ID)</a:t>
            </a:r>
          </a:p>
          <a:p>
            <a:pPr lvl="1"/>
            <a:r>
              <a:rPr lang="en-US" dirty="0"/>
              <a:t>A new root port (what interface goes towards the root)</a:t>
            </a:r>
          </a:p>
          <a:p>
            <a:pPr lvl="1"/>
            <a:r>
              <a:rPr lang="en-US" dirty="0"/>
              <a:t>A new designated bridge (who is the next hop to the root)</a:t>
            </a:r>
          </a:p>
        </p:txBody>
      </p:sp>
      <p:grpSp>
        <p:nvGrpSpPr>
          <p:cNvPr id="4" name="Group 3">
            <a:extLst>
              <a:ext uri="{FF2B5EF4-FFF2-40B4-BE49-F238E27FC236}">
                <a16:creationId xmlns:a16="http://schemas.microsoft.com/office/drawing/2014/main" id="{763B6C92-A38D-0242-81FE-C559BFCE0CC2}"/>
              </a:ext>
            </a:extLst>
          </p:cNvPr>
          <p:cNvGrpSpPr/>
          <p:nvPr/>
        </p:nvGrpSpPr>
        <p:grpSpPr>
          <a:xfrm>
            <a:off x="2032192" y="3025524"/>
            <a:ext cx="8618560" cy="664159"/>
            <a:chOff x="1938564" y="1885296"/>
            <a:chExt cx="5192088" cy="400110"/>
          </a:xfrm>
        </p:grpSpPr>
        <p:sp>
          <p:nvSpPr>
            <p:cNvPr id="5" name="TextBox 4">
              <a:extLst>
                <a:ext uri="{FF2B5EF4-FFF2-40B4-BE49-F238E27FC236}">
                  <a16:creationId xmlns:a16="http://schemas.microsoft.com/office/drawing/2014/main" id="{E085EA04-F360-954A-B4A8-E573A2D65888}"/>
                </a:ext>
              </a:extLst>
            </p:cNvPr>
            <p:cNvSpPr txBox="1"/>
            <p:nvPr/>
          </p:nvSpPr>
          <p:spPr>
            <a:xfrm>
              <a:off x="1938564" y="1885296"/>
              <a:ext cx="1337481" cy="40011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000" dirty="0">
                  <a:solidFill>
                    <a:schemeClr val="bg1"/>
                  </a:solidFill>
                </a:rPr>
                <a:t>Root ID</a:t>
              </a:r>
            </a:p>
          </p:txBody>
        </p:sp>
        <p:sp>
          <p:nvSpPr>
            <p:cNvPr id="6" name="TextBox 5">
              <a:extLst>
                <a:ext uri="{FF2B5EF4-FFF2-40B4-BE49-F238E27FC236}">
                  <a16:creationId xmlns:a16="http://schemas.microsoft.com/office/drawing/2014/main" id="{12F5BD5A-60DA-414B-A783-0D04CA398EFC}"/>
                </a:ext>
              </a:extLst>
            </p:cNvPr>
            <p:cNvSpPr txBox="1"/>
            <p:nvPr/>
          </p:nvSpPr>
          <p:spPr>
            <a:xfrm>
              <a:off x="3276044" y="1885296"/>
              <a:ext cx="2383545" cy="400110"/>
            </a:xfrm>
            <a:prstGeom prst="rect">
              <a:avLst/>
            </a:prstGeom>
            <a:solidFill>
              <a:schemeClr val="accent3"/>
            </a:solidFill>
            <a:ln w="38100">
              <a:solidFill>
                <a:schemeClr val="accent3">
                  <a:lumMod val="50000"/>
                </a:schemeClr>
              </a:solidFill>
            </a:ln>
          </p:spPr>
          <p:txBody>
            <a:bodyPr wrap="square" rtlCol="0">
              <a:spAutoFit/>
            </a:bodyPr>
            <a:lstStyle/>
            <a:p>
              <a:pPr algn="ctr"/>
              <a:r>
                <a:rPr lang="en-US" sz="2000" dirty="0">
                  <a:solidFill>
                    <a:schemeClr val="bg1"/>
                  </a:solidFill>
                </a:rPr>
                <a:t>Path Cost to Root</a:t>
              </a:r>
            </a:p>
          </p:txBody>
        </p:sp>
        <p:sp>
          <p:nvSpPr>
            <p:cNvPr id="7" name="TextBox 6">
              <a:extLst>
                <a:ext uri="{FF2B5EF4-FFF2-40B4-BE49-F238E27FC236}">
                  <a16:creationId xmlns:a16="http://schemas.microsoft.com/office/drawing/2014/main" id="{D73B5F51-4B68-4B45-B92A-4E45E0EC22F4}"/>
                </a:ext>
              </a:extLst>
            </p:cNvPr>
            <p:cNvSpPr txBox="1"/>
            <p:nvPr/>
          </p:nvSpPr>
          <p:spPr>
            <a:xfrm>
              <a:off x="5659589" y="1885296"/>
              <a:ext cx="1471063" cy="400110"/>
            </a:xfrm>
            <a:prstGeom prst="rect">
              <a:avLst/>
            </a:prstGeom>
            <a:solidFill>
              <a:schemeClr val="accent4"/>
            </a:solidFill>
            <a:ln w="38100">
              <a:solidFill>
                <a:schemeClr val="accent4">
                  <a:lumMod val="50000"/>
                </a:schemeClr>
              </a:solidFill>
            </a:ln>
          </p:spPr>
          <p:txBody>
            <a:bodyPr wrap="square" rtlCol="0">
              <a:spAutoFit/>
            </a:bodyPr>
            <a:lstStyle/>
            <a:p>
              <a:pPr algn="ctr"/>
              <a:r>
                <a:rPr lang="en-US" sz="2000" dirty="0">
                  <a:solidFill>
                    <a:schemeClr val="bg1"/>
                  </a:solidFill>
                </a:rPr>
                <a:t>Bridge ID</a:t>
              </a:r>
            </a:p>
          </p:txBody>
        </p:sp>
      </p:grpSp>
      <p:pic>
        <p:nvPicPr>
          <p:cNvPr id="8" name="Picture 7"/>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1517411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5C33-BF0C-BB48-AEA9-542C6B5FD095}"/>
              </a:ext>
            </a:extLst>
          </p:cNvPr>
          <p:cNvSpPr>
            <a:spLocks noGrp="1"/>
          </p:cNvSpPr>
          <p:nvPr>
            <p:ph type="title"/>
          </p:nvPr>
        </p:nvSpPr>
        <p:spPr/>
        <p:txBody>
          <a:bodyPr/>
          <a:lstStyle/>
          <a:p>
            <a:r>
              <a:rPr lang="en-US" dirty="0"/>
              <a:t>Comparing PBDUs</a:t>
            </a:r>
          </a:p>
        </p:txBody>
      </p:sp>
      <p:sp>
        <p:nvSpPr>
          <p:cNvPr id="3" name="Content Placeholder 2">
            <a:extLst>
              <a:ext uri="{FF2B5EF4-FFF2-40B4-BE49-F238E27FC236}">
                <a16:creationId xmlns:a16="http://schemas.microsoft.com/office/drawing/2014/main" id="{A2B50598-41D8-6141-A84E-1CD15DE31F3A}"/>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4CD1B77E-AFA8-5543-9684-2BEAF6FC4E74}"/>
              </a:ext>
            </a:extLst>
          </p:cNvPr>
          <p:cNvSpPr txBox="1">
            <a:spLocks/>
          </p:cNvSpPr>
          <p:nvPr/>
        </p:nvSpPr>
        <p:spPr>
          <a:xfrm>
            <a:off x="1467851" y="3073671"/>
            <a:ext cx="8839200" cy="292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R1 &lt; R2: use BPDU1</a:t>
            </a:r>
          </a:p>
          <a:p>
            <a:pPr marL="0" indent="0">
              <a:buFont typeface="Arial" panose="020B0604020202020204" pitchFamily="34" charset="0"/>
              <a:buNone/>
            </a:pPr>
            <a:r>
              <a:rPr lang="en-US" dirty="0"/>
              <a:t>else if R1 == R2 and Cost1 &lt; Cost2: use BPDU1</a:t>
            </a:r>
          </a:p>
          <a:p>
            <a:pPr marL="0" indent="0">
              <a:buFont typeface="Arial" panose="020B0604020202020204" pitchFamily="34" charset="0"/>
              <a:buNone/>
            </a:pPr>
            <a:r>
              <a:rPr lang="en-US" dirty="0"/>
              <a:t>else if R1 == R2 and Cost1 == Cost 2 and B1 &lt; B2: </a:t>
            </a:r>
          </a:p>
          <a:p>
            <a:pPr marL="0" indent="0">
              <a:buFont typeface="Arial" panose="020B0604020202020204" pitchFamily="34" charset="0"/>
              <a:buNone/>
            </a:pPr>
            <a:r>
              <a:rPr lang="en-US" dirty="0"/>
              <a:t>	use BPDU1</a:t>
            </a:r>
          </a:p>
          <a:p>
            <a:pPr marL="0" indent="0">
              <a:buFont typeface="Arial" panose="020B0604020202020204" pitchFamily="34" charset="0"/>
              <a:buNone/>
            </a:pPr>
            <a:r>
              <a:rPr lang="en-US" dirty="0"/>
              <a:t>else: use BPDU2</a:t>
            </a:r>
          </a:p>
        </p:txBody>
      </p:sp>
      <p:grpSp>
        <p:nvGrpSpPr>
          <p:cNvPr id="5" name="Group 4">
            <a:extLst>
              <a:ext uri="{FF2B5EF4-FFF2-40B4-BE49-F238E27FC236}">
                <a16:creationId xmlns:a16="http://schemas.microsoft.com/office/drawing/2014/main" id="{42383759-D266-BC48-80FC-D84CF56907CD}"/>
              </a:ext>
            </a:extLst>
          </p:cNvPr>
          <p:cNvGrpSpPr/>
          <p:nvPr/>
        </p:nvGrpSpPr>
        <p:grpSpPr>
          <a:xfrm>
            <a:off x="2822301" y="2238286"/>
            <a:ext cx="2596044" cy="400110"/>
            <a:chOff x="1938565" y="1885296"/>
            <a:chExt cx="2596044" cy="400110"/>
          </a:xfrm>
        </p:grpSpPr>
        <p:sp>
          <p:nvSpPr>
            <p:cNvPr id="6" name="TextBox 5">
              <a:extLst>
                <a:ext uri="{FF2B5EF4-FFF2-40B4-BE49-F238E27FC236}">
                  <a16:creationId xmlns:a16="http://schemas.microsoft.com/office/drawing/2014/main" id="{1AD0052E-72A8-334D-B884-9783156B91F5}"/>
                </a:ext>
              </a:extLst>
            </p:cNvPr>
            <p:cNvSpPr txBox="1"/>
            <p:nvPr/>
          </p:nvSpPr>
          <p:spPr>
            <a:xfrm>
              <a:off x="1938565" y="1885296"/>
              <a:ext cx="668740" cy="40011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000" dirty="0">
                  <a:solidFill>
                    <a:schemeClr val="bg1"/>
                  </a:solidFill>
                </a:rPr>
                <a:t>R1</a:t>
              </a:r>
            </a:p>
          </p:txBody>
        </p:sp>
        <p:sp>
          <p:nvSpPr>
            <p:cNvPr id="7" name="TextBox 6">
              <a:extLst>
                <a:ext uri="{FF2B5EF4-FFF2-40B4-BE49-F238E27FC236}">
                  <a16:creationId xmlns:a16="http://schemas.microsoft.com/office/drawing/2014/main" id="{B8330D39-3BD2-D34E-8250-1EA30C494D43}"/>
                </a:ext>
              </a:extLst>
            </p:cNvPr>
            <p:cNvSpPr txBox="1"/>
            <p:nvPr/>
          </p:nvSpPr>
          <p:spPr>
            <a:xfrm>
              <a:off x="2607306" y="1885296"/>
              <a:ext cx="1191772" cy="400110"/>
            </a:xfrm>
            <a:prstGeom prst="rect">
              <a:avLst/>
            </a:prstGeom>
            <a:solidFill>
              <a:schemeClr val="accent3"/>
            </a:solidFill>
            <a:ln w="38100">
              <a:solidFill>
                <a:schemeClr val="accent3">
                  <a:lumMod val="50000"/>
                </a:schemeClr>
              </a:solidFill>
            </a:ln>
          </p:spPr>
          <p:txBody>
            <a:bodyPr wrap="square" rtlCol="0">
              <a:spAutoFit/>
            </a:bodyPr>
            <a:lstStyle/>
            <a:p>
              <a:pPr algn="ctr"/>
              <a:r>
                <a:rPr lang="en-US" sz="2000" dirty="0">
                  <a:solidFill>
                    <a:schemeClr val="bg1"/>
                  </a:solidFill>
                </a:rPr>
                <a:t>Cost1</a:t>
              </a:r>
            </a:p>
          </p:txBody>
        </p:sp>
        <p:sp>
          <p:nvSpPr>
            <p:cNvPr id="8" name="TextBox 7">
              <a:extLst>
                <a:ext uri="{FF2B5EF4-FFF2-40B4-BE49-F238E27FC236}">
                  <a16:creationId xmlns:a16="http://schemas.microsoft.com/office/drawing/2014/main" id="{50634950-F42C-CC42-91CD-815BCDC71C92}"/>
                </a:ext>
              </a:extLst>
            </p:cNvPr>
            <p:cNvSpPr txBox="1"/>
            <p:nvPr/>
          </p:nvSpPr>
          <p:spPr>
            <a:xfrm>
              <a:off x="3799078" y="1885296"/>
              <a:ext cx="735531" cy="400110"/>
            </a:xfrm>
            <a:prstGeom prst="rect">
              <a:avLst/>
            </a:prstGeom>
            <a:solidFill>
              <a:schemeClr val="accent4"/>
            </a:solidFill>
            <a:ln w="38100">
              <a:solidFill>
                <a:schemeClr val="accent4">
                  <a:lumMod val="50000"/>
                </a:schemeClr>
              </a:solidFill>
            </a:ln>
          </p:spPr>
          <p:txBody>
            <a:bodyPr wrap="square" rtlCol="0">
              <a:spAutoFit/>
            </a:bodyPr>
            <a:lstStyle/>
            <a:p>
              <a:pPr algn="ctr"/>
              <a:r>
                <a:rPr lang="en-US" sz="2000" dirty="0">
                  <a:solidFill>
                    <a:schemeClr val="bg1"/>
                  </a:solidFill>
                </a:rPr>
                <a:t>B1</a:t>
              </a:r>
            </a:p>
          </p:txBody>
        </p:sp>
      </p:grpSp>
      <p:grpSp>
        <p:nvGrpSpPr>
          <p:cNvPr id="9" name="Group 8">
            <a:extLst>
              <a:ext uri="{FF2B5EF4-FFF2-40B4-BE49-F238E27FC236}">
                <a16:creationId xmlns:a16="http://schemas.microsoft.com/office/drawing/2014/main" id="{CB5BFDE2-A4EE-964B-BD4C-CBE0399CFC59}"/>
              </a:ext>
            </a:extLst>
          </p:cNvPr>
          <p:cNvGrpSpPr/>
          <p:nvPr/>
        </p:nvGrpSpPr>
        <p:grpSpPr>
          <a:xfrm>
            <a:off x="6276701" y="2238286"/>
            <a:ext cx="2596044" cy="400110"/>
            <a:chOff x="1938565" y="1885296"/>
            <a:chExt cx="2596044" cy="400110"/>
          </a:xfrm>
        </p:grpSpPr>
        <p:sp>
          <p:nvSpPr>
            <p:cNvPr id="10" name="TextBox 9">
              <a:extLst>
                <a:ext uri="{FF2B5EF4-FFF2-40B4-BE49-F238E27FC236}">
                  <a16:creationId xmlns:a16="http://schemas.microsoft.com/office/drawing/2014/main" id="{C277711E-997F-474E-9120-D528513A7AB8}"/>
                </a:ext>
              </a:extLst>
            </p:cNvPr>
            <p:cNvSpPr txBox="1"/>
            <p:nvPr/>
          </p:nvSpPr>
          <p:spPr>
            <a:xfrm>
              <a:off x="1938565" y="1885296"/>
              <a:ext cx="668740" cy="40011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000" dirty="0">
                  <a:solidFill>
                    <a:schemeClr val="bg1"/>
                  </a:solidFill>
                </a:rPr>
                <a:t>R2</a:t>
              </a:r>
            </a:p>
          </p:txBody>
        </p:sp>
        <p:sp>
          <p:nvSpPr>
            <p:cNvPr id="11" name="TextBox 10">
              <a:extLst>
                <a:ext uri="{FF2B5EF4-FFF2-40B4-BE49-F238E27FC236}">
                  <a16:creationId xmlns:a16="http://schemas.microsoft.com/office/drawing/2014/main" id="{BB9367C5-4421-194D-AC68-3044B6700F13}"/>
                </a:ext>
              </a:extLst>
            </p:cNvPr>
            <p:cNvSpPr txBox="1"/>
            <p:nvPr/>
          </p:nvSpPr>
          <p:spPr>
            <a:xfrm>
              <a:off x="2607306" y="1885296"/>
              <a:ext cx="1191772" cy="400110"/>
            </a:xfrm>
            <a:prstGeom prst="rect">
              <a:avLst/>
            </a:prstGeom>
            <a:solidFill>
              <a:schemeClr val="accent3"/>
            </a:solidFill>
            <a:ln w="38100">
              <a:solidFill>
                <a:schemeClr val="accent3">
                  <a:lumMod val="50000"/>
                </a:schemeClr>
              </a:solidFill>
            </a:ln>
          </p:spPr>
          <p:txBody>
            <a:bodyPr wrap="square" rtlCol="0">
              <a:spAutoFit/>
            </a:bodyPr>
            <a:lstStyle/>
            <a:p>
              <a:pPr algn="ctr"/>
              <a:r>
                <a:rPr lang="en-US" sz="2000" dirty="0">
                  <a:solidFill>
                    <a:schemeClr val="bg1"/>
                  </a:solidFill>
                </a:rPr>
                <a:t>Cost2</a:t>
              </a:r>
            </a:p>
          </p:txBody>
        </p:sp>
        <p:sp>
          <p:nvSpPr>
            <p:cNvPr id="12" name="TextBox 11">
              <a:extLst>
                <a:ext uri="{FF2B5EF4-FFF2-40B4-BE49-F238E27FC236}">
                  <a16:creationId xmlns:a16="http://schemas.microsoft.com/office/drawing/2014/main" id="{9ACD5360-2FAB-3D44-A153-286E6CD18BBF}"/>
                </a:ext>
              </a:extLst>
            </p:cNvPr>
            <p:cNvSpPr txBox="1"/>
            <p:nvPr/>
          </p:nvSpPr>
          <p:spPr>
            <a:xfrm>
              <a:off x="3799078" y="1885296"/>
              <a:ext cx="735531" cy="400110"/>
            </a:xfrm>
            <a:prstGeom prst="rect">
              <a:avLst/>
            </a:prstGeom>
            <a:solidFill>
              <a:schemeClr val="accent4"/>
            </a:solidFill>
            <a:ln w="38100">
              <a:solidFill>
                <a:schemeClr val="accent4">
                  <a:lumMod val="50000"/>
                </a:schemeClr>
              </a:solidFill>
            </a:ln>
          </p:spPr>
          <p:txBody>
            <a:bodyPr wrap="square" rtlCol="0">
              <a:spAutoFit/>
            </a:bodyPr>
            <a:lstStyle/>
            <a:p>
              <a:pPr algn="ctr"/>
              <a:r>
                <a:rPr lang="en-US" sz="2000" dirty="0">
                  <a:solidFill>
                    <a:schemeClr val="bg1"/>
                  </a:solidFill>
                </a:rPr>
                <a:t>B2</a:t>
              </a:r>
            </a:p>
          </p:txBody>
        </p:sp>
      </p:grpSp>
      <p:sp>
        <p:nvSpPr>
          <p:cNvPr id="13" name="TextBox 12">
            <a:extLst>
              <a:ext uri="{FF2B5EF4-FFF2-40B4-BE49-F238E27FC236}">
                <a16:creationId xmlns:a16="http://schemas.microsoft.com/office/drawing/2014/main" id="{501A5E25-2E00-B843-AC2E-710415E4B4F2}"/>
              </a:ext>
            </a:extLst>
          </p:cNvPr>
          <p:cNvSpPr txBox="1"/>
          <p:nvPr/>
        </p:nvSpPr>
        <p:spPr>
          <a:xfrm>
            <a:off x="3480832" y="1776621"/>
            <a:ext cx="1212191" cy="461665"/>
          </a:xfrm>
          <a:prstGeom prst="rect">
            <a:avLst/>
          </a:prstGeom>
          <a:noFill/>
        </p:spPr>
        <p:txBody>
          <a:bodyPr wrap="none" rtlCol="0">
            <a:spAutoFit/>
          </a:bodyPr>
          <a:lstStyle/>
          <a:p>
            <a:pPr algn="ctr"/>
            <a:r>
              <a:rPr lang="en-US" sz="2400" dirty="0"/>
              <a:t>BPDU1</a:t>
            </a:r>
          </a:p>
        </p:txBody>
      </p:sp>
      <p:sp>
        <p:nvSpPr>
          <p:cNvPr id="14" name="TextBox 13">
            <a:extLst>
              <a:ext uri="{FF2B5EF4-FFF2-40B4-BE49-F238E27FC236}">
                <a16:creationId xmlns:a16="http://schemas.microsoft.com/office/drawing/2014/main" id="{BDE90C08-2214-0B4A-ABCD-A0F717B86728}"/>
              </a:ext>
            </a:extLst>
          </p:cNvPr>
          <p:cNvSpPr txBox="1"/>
          <p:nvPr/>
        </p:nvSpPr>
        <p:spPr>
          <a:xfrm>
            <a:off x="6935232" y="1776621"/>
            <a:ext cx="1212191" cy="461665"/>
          </a:xfrm>
          <a:prstGeom prst="rect">
            <a:avLst/>
          </a:prstGeom>
          <a:noFill/>
        </p:spPr>
        <p:txBody>
          <a:bodyPr wrap="none" rtlCol="0">
            <a:spAutoFit/>
          </a:bodyPr>
          <a:lstStyle/>
          <a:p>
            <a:pPr algn="ctr"/>
            <a:r>
              <a:rPr lang="en-US" sz="2400" dirty="0"/>
              <a:t>BPDU2</a:t>
            </a:r>
          </a:p>
        </p:txBody>
      </p:sp>
      <p:cxnSp>
        <p:nvCxnSpPr>
          <p:cNvPr id="15" name="Straight Connector 14">
            <a:extLst>
              <a:ext uri="{FF2B5EF4-FFF2-40B4-BE49-F238E27FC236}">
                <a16:creationId xmlns:a16="http://schemas.microsoft.com/office/drawing/2014/main" id="{DF721234-10FD-9D48-BD9B-C9D395CB022C}"/>
              </a:ext>
            </a:extLst>
          </p:cNvPr>
          <p:cNvCxnSpPr/>
          <p:nvPr/>
        </p:nvCxnSpPr>
        <p:spPr>
          <a:xfrm flipH="1">
            <a:off x="1620782" y="3544865"/>
            <a:ext cx="355328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1D2DB0-1F88-2F49-951A-0B1718289344}"/>
              </a:ext>
            </a:extLst>
          </p:cNvPr>
          <p:cNvCxnSpPr/>
          <p:nvPr/>
        </p:nvCxnSpPr>
        <p:spPr>
          <a:xfrm flipH="1">
            <a:off x="1620782" y="4065699"/>
            <a:ext cx="772106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BA45FB-F55C-3744-A86F-C016B242AEC1}"/>
              </a:ext>
            </a:extLst>
          </p:cNvPr>
          <p:cNvCxnSpPr/>
          <p:nvPr/>
        </p:nvCxnSpPr>
        <p:spPr>
          <a:xfrm flipH="1">
            <a:off x="1557811" y="4585463"/>
            <a:ext cx="82514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FB6548-4CC2-E745-9ECF-52B13BA26CF4}"/>
              </a:ext>
            </a:extLst>
          </p:cNvPr>
          <p:cNvCxnSpPr/>
          <p:nvPr/>
        </p:nvCxnSpPr>
        <p:spPr>
          <a:xfrm flipH="1">
            <a:off x="1572657" y="5635151"/>
            <a:ext cx="268170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225769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nodeType="clickEffect">
                                  <p:stCondLst>
                                    <p:cond delay="0"/>
                                  </p:stCondLst>
                                  <p:childTnLst>
                                    <p:animEffect transition="out" filter="wipe(right)">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nodeType="clickEffect">
                                  <p:stCondLst>
                                    <p:cond delay="0"/>
                                  </p:stCondLst>
                                  <p:childTnLst>
                                    <p:animEffect transition="out" filter="wipe(right)">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D4F2-F04F-6441-8E89-E6787F2D7A71}"/>
              </a:ext>
            </a:extLst>
          </p:cNvPr>
          <p:cNvSpPr>
            <a:spLocks noGrp="1"/>
          </p:cNvSpPr>
          <p:nvPr>
            <p:ph type="title"/>
          </p:nvPr>
        </p:nvSpPr>
        <p:spPr/>
        <p:txBody>
          <a:bodyPr/>
          <a:lstStyle/>
          <a:p>
            <a:r>
              <a:rPr lang="en-US" dirty="0"/>
              <a:t>Bridges vs Switches</a:t>
            </a:r>
          </a:p>
        </p:txBody>
      </p:sp>
      <p:sp>
        <p:nvSpPr>
          <p:cNvPr id="3" name="Content Placeholder 2">
            <a:extLst>
              <a:ext uri="{FF2B5EF4-FFF2-40B4-BE49-F238E27FC236}">
                <a16:creationId xmlns:a16="http://schemas.microsoft.com/office/drawing/2014/main" id="{009FA91E-4D78-B346-A31A-4F845AA87724}"/>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4415ED15-5486-FC42-88F9-8EA08B48BE96}"/>
              </a:ext>
            </a:extLst>
          </p:cNvPr>
          <p:cNvSpPr txBox="1">
            <a:spLocks/>
          </p:cNvSpPr>
          <p:nvPr/>
        </p:nvSpPr>
        <p:spPr>
          <a:xfrm>
            <a:off x="842211" y="1600200"/>
            <a:ext cx="88392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Bridges make it possible to increase LAN capacity</a:t>
            </a:r>
          </a:p>
          <a:p>
            <a:pPr lvl="1"/>
            <a:r>
              <a:rPr lang="en-US" dirty="0"/>
              <a:t>Reduces the amount of broadcast packets</a:t>
            </a:r>
          </a:p>
          <a:p>
            <a:pPr lvl="1"/>
            <a:r>
              <a:rPr lang="en-US" dirty="0"/>
              <a:t>No loops</a:t>
            </a:r>
          </a:p>
          <a:p>
            <a:r>
              <a:rPr lang="en-US" dirty="0"/>
              <a:t>Switch is a special case of a bridge</a:t>
            </a:r>
          </a:p>
          <a:p>
            <a:pPr lvl="1"/>
            <a:r>
              <a:rPr lang="en-US" dirty="0"/>
              <a:t>Each port is connected to a </a:t>
            </a:r>
            <a:r>
              <a:rPr lang="en-US" dirty="0">
                <a:solidFill>
                  <a:schemeClr val="accent1"/>
                </a:solidFill>
              </a:rPr>
              <a:t>single </a:t>
            </a:r>
            <a:r>
              <a:rPr lang="en-US" dirty="0"/>
              <a:t>host</a:t>
            </a:r>
          </a:p>
          <a:p>
            <a:pPr lvl="2"/>
            <a:r>
              <a:rPr lang="en-US" dirty="0"/>
              <a:t>Either a client machine</a:t>
            </a:r>
          </a:p>
          <a:p>
            <a:pPr lvl="2"/>
            <a:r>
              <a:rPr lang="en-US" dirty="0"/>
              <a:t>Or another switch</a:t>
            </a:r>
          </a:p>
          <a:p>
            <a:pPr lvl="1"/>
            <a:r>
              <a:rPr lang="en-US" dirty="0"/>
              <a:t>Links are full duplex</a:t>
            </a:r>
          </a:p>
          <a:p>
            <a:pPr lvl="1"/>
            <a:r>
              <a:rPr lang="en-US" dirty="0"/>
              <a:t>Simplified hardware: no need for CSMA/CD!</a:t>
            </a:r>
          </a:p>
          <a:p>
            <a:pPr lvl="1"/>
            <a:r>
              <a:rPr lang="en-US" dirty="0"/>
              <a:t>Can have different speeds on each port</a:t>
            </a:r>
          </a:p>
        </p:txBody>
      </p:sp>
      <p:pic>
        <p:nvPicPr>
          <p:cNvPr id="5" name="Picture 4"/>
          <p:cNvPicPr>
            <a:picLocks noChangeAspect="1"/>
          </p:cNvPicPr>
          <p:nvPr/>
        </p:nvPicPr>
        <p:blipFill>
          <a:blip r:embed="rId2"/>
          <a:stretch>
            <a:fillRect/>
          </a:stretch>
        </p:blipFill>
        <p:spPr>
          <a:xfrm>
            <a:off x="9206259" y="172978"/>
            <a:ext cx="2657475" cy="704850"/>
          </a:xfrm>
          <a:prstGeom prst="rect">
            <a:avLst/>
          </a:prstGeom>
        </p:spPr>
      </p:pic>
    </p:spTree>
    <p:extLst>
      <p:ext uri="{BB962C8B-B14F-4D97-AF65-F5344CB8AC3E}">
        <p14:creationId xmlns:p14="http://schemas.microsoft.com/office/powerpoint/2010/main" val="374164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anim calcmode="lin" valueType="num">
                                      <p:cBhvr>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anim calcmode="lin" valueType="num">
                                      <p:cBhvr>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anim calcmode="lin" valueType="num">
                                      <p:cBhvr>
                                        <p:cTn id="2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anim calcmode="lin" valueType="num">
                                      <p:cBhvr>
                                        <p:cTn id="3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anim calcmode="lin" valueType="num">
                                      <p:cBhvr>
                                        <p:cTn id="3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9"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E94B-8FD6-9348-AE6F-772B8E8287C6}"/>
              </a:ext>
            </a:extLst>
          </p:cNvPr>
          <p:cNvSpPr>
            <a:spLocks noGrp="1"/>
          </p:cNvSpPr>
          <p:nvPr>
            <p:ph type="title"/>
          </p:nvPr>
        </p:nvSpPr>
        <p:spPr/>
        <p:txBody>
          <a:bodyPr/>
          <a:lstStyle/>
          <a:p>
            <a:r>
              <a:rPr lang="en-US" dirty="0"/>
              <a:t>Framing</a:t>
            </a:r>
          </a:p>
        </p:txBody>
      </p:sp>
      <p:sp>
        <p:nvSpPr>
          <p:cNvPr id="3" name="Content Placeholder 2">
            <a:extLst>
              <a:ext uri="{FF2B5EF4-FFF2-40B4-BE49-F238E27FC236}">
                <a16:creationId xmlns:a16="http://schemas.microsoft.com/office/drawing/2014/main" id="{2CC7891D-90A2-A04C-B8F9-97889F4A6DD9}"/>
              </a:ext>
            </a:extLst>
          </p:cNvPr>
          <p:cNvSpPr>
            <a:spLocks noGrp="1"/>
          </p:cNvSpPr>
          <p:nvPr>
            <p:ph idx="1"/>
          </p:nvPr>
        </p:nvSpPr>
        <p:spPr/>
        <p:txBody>
          <a:bodyPr>
            <a:normAutofit/>
          </a:bodyPr>
          <a:lstStyle/>
          <a:p>
            <a:r>
              <a:rPr lang="en-US" dirty="0"/>
              <a:t>Physical layer determines how bits are encoded</a:t>
            </a:r>
          </a:p>
          <a:p>
            <a:r>
              <a:rPr lang="en-US" dirty="0"/>
              <a:t>Next step, how to encode blocks of data?</a:t>
            </a:r>
          </a:p>
          <a:p>
            <a:pPr lvl="1"/>
            <a:r>
              <a:rPr lang="en-US" dirty="0"/>
              <a:t>Packet switched networks</a:t>
            </a:r>
          </a:p>
          <a:p>
            <a:pPr lvl="1"/>
            <a:r>
              <a:rPr lang="en-US" dirty="0"/>
              <a:t>Each packet includes </a:t>
            </a:r>
            <a:r>
              <a:rPr lang="en-US" b="1" dirty="0"/>
              <a:t>routing information</a:t>
            </a:r>
            <a:endParaRPr lang="en-US" dirty="0"/>
          </a:p>
          <a:p>
            <a:pPr lvl="1"/>
            <a:r>
              <a:rPr lang="en-US" dirty="0"/>
              <a:t>Data boundaries must be known so headers can be read</a:t>
            </a:r>
          </a:p>
          <a:p>
            <a:r>
              <a:rPr lang="en-US" dirty="0"/>
              <a:t>Types of framing</a:t>
            </a:r>
          </a:p>
          <a:p>
            <a:pPr lvl="1"/>
            <a:r>
              <a:rPr lang="en-US" dirty="0"/>
              <a:t>Byte oriented protocols</a:t>
            </a:r>
          </a:p>
          <a:p>
            <a:pPr lvl="1"/>
            <a:r>
              <a:rPr lang="en-US" dirty="0"/>
              <a:t>Bit oriented protocols</a:t>
            </a:r>
          </a:p>
          <a:p>
            <a:pPr lvl="1"/>
            <a:r>
              <a:rPr lang="en-US" dirty="0"/>
              <a:t>Clock based protocols</a:t>
            </a:r>
          </a:p>
        </p:txBody>
      </p:sp>
      <p:pic>
        <p:nvPicPr>
          <p:cNvPr id="5" name="Picture 4"/>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3614092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B64F-1592-ED4A-98AC-C1565728D32D}"/>
              </a:ext>
            </a:extLst>
          </p:cNvPr>
          <p:cNvSpPr>
            <a:spLocks noGrp="1"/>
          </p:cNvSpPr>
          <p:nvPr>
            <p:ph type="title"/>
          </p:nvPr>
        </p:nvSpPr>
        <p:spPr/>
        <p:txBody>
          <a:bodyPr/>
          <a:lstStyle/>
          <a:p>
            <a:r>
              <a:rPr lang="en-US" dirty="0"/>
              <a:t>Network Layer</a:t>
            </a:r>
          </a:p>
        </p:txBody>
      </p:sp>
      <p:sp>
        <p:nvSpPr>
          <p:cNvPr id="3" name="Content Placeholder 2">
            <a:extLst>
              <a:ext uri="{FF2B5EF4-FFF2-40B4-BE49-F238E27FC236}">
                <a16:creationId xmlns:a16="http://schemas.microsoft.com/office/drawing/2014/main" id="{558AC8F2-479D-9049-A8E7-53B7BDB8FC72}"/>
              </a:ext>
            </a:extLst>
          </p:cNvPr>
          <p:cNvSpPr>
            <a:spLocks noGrp="1"/>
          </p:cNvSpPr>
          <p:nvPr>
            <p:ph idx="1"/>
          </p:nvPr>
        </p:nvSpPr>
        <p:spPr>
          <a:xfrm>
            <a:off x="4334494" y="1825625"/>
            <a:ext cx="7019306" cy="4351338"/>
          </a:xfrm>
        </p:spPr>
        <p:txBody>
          <a:bodyPr>
            <a:normAutofit lnSpcReduction="10000"/>
          </a:bodyPr>
          <a:lstStyle/>
          <a:p>
            <a:r>
              <a:rPr lang="en-US" dirty="0"/>
              <a:t>Service</a:t>
            </a:r>
          </a:p>
          <a:p>
            <a:pPr lvl="1"/>
            <a:r>
              <a:rPr lang="en-US" dirty="0"/>
              <a:t>Deliver packets across the network</a:t>
            </a:r>
          </a:p>
          <a:p>
            <a:pPr lvl="1"/>
            <a:r>
              <a:rPr lang="en-US" dirty="0"/>
              <a:t>Handle fragmentation/reassembly</a:t>
            </a:r>
          </a:p>
          <a:p>
            <a:pPr lvl="1"/>
            <a:r>
              <a:rPr lang="en-US" dirty="0"/>
              <a:t>Packet scheduling</a:t>
            </a:r>
          </a:p>
          <a:p>
            <a:pPr lvl="1"/>
            <a:r>
              <a:rPr lang="en-US" dirty="0"/>
              <a:t>Buffer management</a:t>
            </a:r>
          </a:p>
          <a:p>
            <a:r>
              <a:rPr lang="en-US" dirty="0"/>
              <a:t>Interface</a:t>
            </a:r>
          </a:p>
          <a:p>
            <a:pPr lvl="1"/>
            <a:r>
              <a:rPr lang="en-US" dirty="0"/>
              <a:t>Send one packet to a specific destination</a:t>
            </a:r>
            <a:endParaRPr lang="en-US" b="1" dirty="0"/>
          </a:p>
          <a:p>
            <a:r>
              <a:rPr lang="en-US" dirty="0"/>
              <a:t>Protocol</a:t>
            </a:r>
          </a:p>
          <a:p>
            <a:pPr lvl="1"/>
            <a:r>
              <a:rPr lang="en-US" dirty="0"/>
              <a:t>Define globally unique addresses</a:t>
            </a:r>
          </a:p>
          <a:p>
            <a:pPr lvl="1"/>
            <a:r>
              <a:rPr lang="en-US" dirty="0"/>
              <a:t>Maintain routing tables</a:t>
            </a:r>
          </a:p>
          <a:p>
            <a:r>
              <a:rPr lang="en-US" dirty="0"/>
              <a:t>Examples: Internet Protocol (IP), IPv6</a:t>
            </a:r>
          </a:p>
        </p:txBody>
      </p:sp>
      <p:sp>
        <p:nvSpPr>
          <p:cNvPr id="4" name="Rectangle 3">
            <a:extLst>
              <a:ext uri="{FF2B5EF4-FFF2-40B4-BE49-F238E27FC236}">
                <a16:creationId xmlns:a16="http://schemas.microsoft.com/office/drawing/2014/main" id="{67D4E492-6976-034D-B3F8-15F47E7B290A}"/>
              </a:ext>
            </a:extLst>
          </p:cNvPr>
          <p:cNvSpPr/>
          <p:nvPr/>
        </p:nvSpPr>
        <p:spPr>
          <a:xfrm>
            <a:off x="1098889" y="1957508"/>
            <a:ext cx="2258720"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574AC6A8-E0DD-744D-AE2D-FAB1F29712AF}"/>
              </a:ext>
            </a:extLst>
          </p:cNvPr>
          <p:cNvSpPr txBox="1">
            <a:spLocks/>
          </p:cNvSpPr>
          <p:nvPr/>
        </p:nvSpPr>
        <p:spPr>
          <a:xfrm>
            <a:off x="1071467" y="1957508"/>
            <a:ext cx="2231550"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6" name="Rectangle 5">
            <a:extLst>
              <a:ext uri="{FF2B5EF4-FFF2-40B4-BE49-F238E27FC236}">
                <a16:creationId xmlns:a16="http://schemas.microsoft.com/office/drawing/2014/main" id="{581FC7CB-BD6A-A84A-A205-619A25512327}"/>
              </a:ext>
            </a:extLst>
          </p:cNvPr>
          <p:cNvSpPr/>
          <p:nvPr/>
        </p:nvSpPr>
        <p:spPr>
          <a:xfrm>
            <a:off x="1087649" y="2532996"/>
            <a:ext cx="2269960" cy="573177"/>
          </a:xfrm>
          <a:prstGeom prst="rect">
            <a:avLst/>
          </a:prstGeom>
          <a:solidFill>
            <a:srgbClr val="00206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14630E4-E199-664E-9EF0-DF71619A0B4A}"/>
              </a:ext>
            </a:extLst>
          </p:cNvPr>
          <p:cNvSpPr txBox="1">
            <a:spLocks/>
          </p:cNvSpPr>
          <p:nvPr/>
        </p:nvSpPr>
        <p:spPr>
          <a:xfrm>
            <a:off x="1060091" y="2532996"/>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Presentation</a:t>
            </a:r>
          </a:p>
        </p:txBody>
      </p:sp>
      <p:sp>
        <p:nvSpPr>
          <p:cNvPr id="8" name="Rectangle 7">
            <a:extLst>
              <a:ext uri="{FF2B5EF4-FFF2-40B4-BE49-F238E27FC236}">
                <a16:creationId xmlns:a16="http://schemas.microsoft.com/office/drawing/2014/main" id="{5DE81A41-B4F8-214A-9F0E-3F1BE87010D0}"/>
              </a:ext>
            </a:extLst>
          </p:cNvPr>
          <p:cNvSpPr/>
          <p:nvPr/>
        </p:nvSpPr>
        <p:spPr>
          <a:xfrm>
            <a:off x="1087780" y="3106173"/>
            <a:ext cx="2269960" cy="573177"/>
          </a:xfrm>
          <a:prstGeom prst="rect">
            <a:avLst/>
          </a:prstGeom>
          <a:solidFill>
            <a:srgbClr val="0070C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6A16F84A-3D50-2843-9B9B-3047456F1411}"/>
              </a:ext>
            </a:extLst>
          </p:cNvPr>
          <p:cNvSpPr txBox="1">
            <a:spLocks/>
          </p:cNvSpPr>
          <p:nvPr/>
        </p:nvSpPr>
        <p:spPr>
          <a:xfrm>
            <a:off x="1060222" y="3106173"/>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Session</a:t>
            </a:r>
          </a:p>
        </p:txBody>
      </p:sp>
      <p:sp>
        <p:nvSpPr>
          <p:cNvPr id="10" name="Rectangle 9">
            <a:extLst>
              <a:ext uri="{FF2B5EF4-FFF2-40B4-BE49-F238E27FC236}">
                <a16:creationId xmlns:a16="http://schemas.microsoft.com/office/drawing/2014/main" id="{6DC929E2-845F-5F4E-82F3-C1126EFE9668}"/>
              </a:ext>
            </a:extLst>
          </p:cNvPr>
          <p:cNvSpPr/>
          <p:nvPr/>
        </p:nvSpPr>
        <p:spPr>
          <a:xfrm>
            <a:off x="1087780" y="3679350"/>
            <a:ext cx="2269960"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6775F990-16E1-BD4A-9C70-958CF007A230}"/>
              </a:ext>
            </a:extLst>
          </p:cNvPr>
          <p:cNvSpPr txBox="1">
            <a:spLocks/>
          </p:cNvSpPr>
          <p:nvPr/>
        </p:nvSpPr>
        <p:spPr>
          <a:xfrm>
            <a:off x="1060222" y="3679350"/>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2" name="Rectangle 11">
            <a:extLst>
              <a:ext uri="{FF2B5EF4-FFF2-40B4-BE49-F238E27FC236}">
                <a16:creationId xmlns:a16="http://schemas.microsoft.com/office/drawing/2014/main" id="{17E861C1-D6E0-694F-935E-2C64205B62FE}"/>
              </a:ext>
            </a:extLst>
          </p:cNvPr>
          <p:cNvSpPr/>
          <p:nvPr/>
        </p:nvSpPr>
        <p:spPr>
          <a:xfrm>
            <a:off x="1087780" y="4252527"/>
            <a:ext cx="2269960"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4531E2D-39F2-AC49-B288-522CBD648727}"/>
              </a:ext>
            </a:extLst>
          </p:cNvPr>
          <p:cNvSpPr txBox="1">
            <a:spLocks/>
          </p:cNvSpPr>
          <p:nvPr/>
        </p:nvSpPr>
        <p:spPr>
          <a:xfrm>
            <a:off x="1060222" y="4252527"/>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4" name="Rectangle 13">
            <a:extLst>
              <a:ext uri="{FF2B5EF4-FFF2-40B4-BE49-F238E27FC236}">
                <a16:creationId xmlns:a16="http://schemas.microsoft.com/office/drawing/2014/main" id="{CE23C442-4023-DD4F-8CCD-AB52DD91FDC6}"/>
              </a:ext>
            </a:extLst>
          </p:cNvPr>
          <p:cNvSpPr/>
          <p:nvPr/>
        </p:nvSpPr>
        <p:spPr>
          <a:xfrm>
            <a:off x="1087780" y="4830261"/>
            <a:ext cx="2269960" cy="573177"/>
          </a:xfrm>
          <a:prstGeom prst="rect">
            <a:avLst/>
          </a:prstGeom>
          <a:solidFill>
            <a:schemeClr val="accent3"/>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94188E0-EE7D-ED4D-80E0-BA6325B52CAE}"/>
              </a:ext>
            </a:extLst>
          </p:cNvPr>
          <p:cNvSpPr txBox="1">
            <a:spLocks/>
          </p:cNvSpPr>
          <p:nvPr/>
        </p:nvSpPr>
        <p:spPr>
          <a:xfrm>
            <a:off x="1060222" y="4830261"/>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6" name="Rectangle 15">
            <a:extLst>
              <a:ext uri="{FF2B5EF4-FFF2-40B4-BE49-F238E27FC236}">
                <a16:creationId xmlns:a16="http://schemas.microsoft.com/office/drawing/2014/main" id="{64F2076F-7164-F748-9EFD-C6ADC834B6D3}"/>
              </a:ext>
            </a:extLst>
          </p:cNvPr>
          <p:cNvSpPr/>
          <p:nvPr/>
        </p:nvSpPr>
        <p:spPr>
          <a:xfrm>
            <a:off x="1087911" y="5403438"/>
            <a:ext cx="2269960"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E2EE2AF0-ED96-4143-9E9C-FC026A64764D}"/>
              </a:ext>
            </a:extLst>
          </p:cNvPr>
          <p:cNvSpPr txBox="1">
            <a:spLocks/>
          </p:cNvSpPr>
          <p:nvPr/>
        </p:nvSpPr>
        <p:spPr>
          <a:xfrm>
            <a:off x="1060353" y="5403438"/>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18" name="Left Brace 17">
            <a:extLst>
              <a:ext uri="{FF2B5EF4-FFF2-40B4-BE49-F238E27FC236}">
                <a16:creationId xmlns:a16="http://schemas.microsoft.com/office/drawing/2014/main" id="{C884E451-A48D-EF46-9D17-F98A2D516CE4}"/>
              </a:ext>
            </a:extLst>
          </p:cNvPr>
          <p:cNvSpPr/>
          <p:nvPr/>
        </p:nvSpPr>
        <p:spPr>
          <a:xfrm>
            <a:off x="3655911" y="1866209"/>
            <a:ext cx="559559" cy="4251379"/>
          </a:xfrm>
          <a:prstGeom prst="leftBrace">
            <a:avLst>
              <a:gd name="adj1" fmla="val 8333"/>
              <a:gd name="adj2" fmla="val 64353"/>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52329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6AAE-6502-5D4A-89B4-663D52091040}"/>
              </a:ext>
            </a:extLst>
          </p:cNvPr>
          <p:cNvSpPr>
            <a:spLocks noGrp="1"/>
          </p:cNvSpPr>
          <p:nvPr>
            <p:ph type="title"/>
          </p:nvPr>
        </p:nvSpPr>
        <p:spPr/>
        <p:txBody>
          <a:bodyPr/>
          <a:lstStyle/>
          <a:p>
            <a:r>
              <a:rPr lang="en-US" dirty="0"/>
              <a:t>IP Addressing</a:t>
            </a:r>
          </a:p>
        </p:txBody>
      </p:sp>
      <p:sp>
        <p:nvSpPr>
          <p:cNvPr id="3" name="Content Placeholder 2">
            <a:extLst>
              <a:ext uri="{FF2B5EF4-FFF2-40B4-BE49-F238E27FC236}">
                <a16:creationId xmlns:a16="http://schemas.microsoft.com/office/drawing/2014/main" id="{F896C6C6-29D6-0B46-8622-FBD024AEA17B}"/>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DC661C62-F4F0-B345-948C-BD7914B4F3C8}"/>
              </a:ext>
            </a:extLst>
          </p:cNvPr>
          <p:cNvSpPr txBox="1">
            <a:spLocks/>
          </p:cNvSpPr>
          <p:nvPr/>
        </p:nvSpPr>
        <p:spPr>
          <a:xfrm>
            <a:off x="844380" y="1822622"/>
            <a:ext cx="8839200" cy="212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IPv4: 32-bit addresses</a:t>
            </a:r>
          </a:p>
          <a:p>
            <a:pPr lvl="1"/>
            <a:r>
              <a:rPr lang="en-US" dirty="0"/>
              <a:t>Usually written in dotted notation, e.g. 192.168.21.76</a:t>
            </a:r>
          </a:p>
          <a:p>
            <a:pPr lvl="1"/>
            <a:r>
              <a:rPr lang="en-US" dirty="0"/>
              <a:t>Each number is a byte</a:t>
            </a:r>
          </a:p>
          <a:p>
            <a:pPr lvl="1"/>
            <a:r>
              <a:rPr lang="en-US" dirty="0"/>
              <a:t>Stored in Big Endian order</a:t>
            </a:r>
          </a:p>
        </p:txBody>
      </p:sp>
      <p:sp>
        <p:nvSpPr>
          <p:cNvPr id="5" name="Rectangle 4">
            <a:extLst>
              <a:ext uri="{FF2B5EF4-FFF2-40B4-BE49-F238E27FC236}">
                <a16:creationId xmlns:a16="http://schemas.microsoft.com/office/drawing/2014/main" id="{10C4AE30-B24F-B840-8A3F-355BC0961F05}"/>
              </a:ext>
            </a:extLst>
          </p:cNvPr>
          <p:cNvSpPr/>
          <p:nvPr/>
        </p:nvSpPr>
        <p:spPr>
          <a:xfrm>
            <a:off x="2179253" y="5933703"/>
            <a:ext cx="1714918" cy="602901"/>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11000000</a:t>
            </a:r>
          </a:p>
        </p:txBody>
      </p:sp>
      <p:sp>
        <p:nvSpPr>
          <p:cNvPr id="6" name="Rectangle 5">
            <a:extLst>
              <a:ext uri="{FF2B5EF4-FFF2-40B4-BE49-F238E27FC236}">
                <a16:creationId xmlns:a16="http://schemas.microsoft.com/office/drawing/2014/main" id="{3D39D18F-9ADF-5B4E-8E52-B88E063C952C}"/>
              </a:ext>
            </a:extLst>
          </p:cNvPr>
          <p:cNvSpPr/>
          <p:nvPr/>
        </p:nvSpPr>
        <p:spPr>
          <a:xfrm>
            <a:off x="2179253" y="5130672"/>
            <a:ext cx="1714918" cy="602901"/>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C0</a:t>
            </a:r>
          </a:p>
        </p:txBody>
      </p:sp>
      <p:sp>
        <p:nvSpPr>
          <p:cNvPr id="7" name="Rectangle 6">
            <a:extLst>
              <a:ext uri="{FF2B5EF4-FFF2-40B4-BE49-F238E27FC236}">
                <a16:creationId xmlns:a16="http://schemas.microsoft.com/office/drawing/2014/main" id="{3EC5F667-8279-D64F-BCD0-E3B06AEF1A10}"/>
              </a:ext>
            </a:extLst>
          </p:cNvPr>
          <p:cNvSpPr/>
          <p:nvPr/>
        </p:nvSpPr>
        <p:spPr>
          <a:xfrm>
            <a:off x="2179253" y="4327642"/>
            <a:ext cx="1714918" cy="60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192</a:t>
            </a:r>
          </a:p>
        </p:txBody>
      </p:sp>
      <p:sp>
        <p:nvSpPr>
          <p:cNvPr id="8" name="Rectangle 7">
            <a:extLst>
              <a:ext uri="{FF2B5EF4-FFF2-40B4-BE49-F238E27FC236}">
                <a16:creationId xmlns:a16="http://schemas.microsoft.com/office/drawing/2014/main" id="{883FE482-E78D-7640-92D4-A96E6C0D6AD1}"/>
              </a:ext>
            </a:extLst>
          </p:cNvPr>
          <p:cNvSpPr/>
          <p:nvPr/>
        </p:nvSpPr>
        <p:spPr>
          <a:xfrm>
            <a:off x="4039872" y="5933701"/>
            <a:ext cx="1714918" cy="602901"/>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10101000</a:t>
            </a:r>
          </a:p>
        </p:txBody>
      </p:sp>
      <p:sp>
        <p:nvSpPr>
          <p:cNvPr id="9" name="Rectangle 8">
            <a:extLst>
              <a:ext uri="{FF2B5EF4-FFF2-40B4-BE49-F238E27FC236}">
                <a16:creationId xmlns:a16="http://schemas.microsoft.com/office/drawing/2014/main" id="{CEACA2B0-BC2A-AB4E-B00A-CB9EBDEB00B5}"/>
              </a:ext>
            </a:extLst>
          </p:cNvPr>
          <p:cNvSpPr/>
          <p:nvPr/>
        </p:nvSpPr>
        <p:spPr>
          <a:xfrm>
            <a:off x="4039872" y="5130670"/>
            <a:ext cx="1714918" cy="602901"/>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A8</a:t>
            </a:r>
          </a:p>
        </p:txBody>
      </p:sp>
      <p:sp>
        <p:nvSpPr>
          <p:cNvPr id="10" name="Rectangle 9">
            <a:extLst>
              <a:ext uri="{FF2B5EF4-FFF2-40B4-BE49-F238E27FC236}">
                <a16:creationId xmlns:a16="http://schemas.microsoft.com/office/drawing/2014/main" id="{CBD66269-7F64-FE44-8AB2-77D9E97F66F5}"/>
              </a:ext>
            </a:extLst>
          </p:cNvPr>
          <p:cNvSpPr/>
          <p:nvPr/>
        </p:nvSpPr>
        <p:spPr>
          <a:xfrm>
            <a:off x="4039872" y="4327640"/>
            <a:ext cx="1714918" cy="60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168</a:t>
            </a:r>
          </a:p>
        </p:txBody>
      </p:sp>
      <p:sp>
        <p:nvSpPr>
          <p:cNvPr id="11" name="Rectangle 10">
            <a:extLst>
              <a:ext uri="{FF2B5EF4-FFF2-40B4-BE49-F238E27FC236}">
                <a16:creationId xmlns:a16="http://schemas.microsoft.com/office/drawing/2014/main" id="{5E85807F-50D8-3441-B977-8809CE2AFB10}"/>
              </a:ext>
            </a:extLst>
          </p:cNvPr>
          <p:cNvSpPr/>
          <p:nvPr/>
        </p:nvSpPr>
        <p:spPr>
          <a:xfrm>
            <a:off x="5920588" y="5933703"/>
            <a:ext cx="1714918" cy="602901"/>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00010101</a:t>
            </a:r>
          </a:p>
        </p:txBody>
      </p:sp>
      <p:sp>
        <p:nvSpPr>
          <p:cNvPr id="12" name="Rectangle 11">
            <a:extLst>
              <a:ext uri="{FF2B5EF4-FFF2-40B4-BE49-F238E27FC236}">
                <a16:creationId xmlns:a16="http://schemas.microsoft.com/office/drawing/2014/main" id="{975A56D9-9F6F-B94A-9AE1-3D7ADA419336}"/>
              </a:ext>
            </a:extLst>
          </p:cNvPr>
          <p:cNvSpPr/>
          <p:nvPr/>
        </p:nvSpPr>
        <p:spPr>
          <a:xfrm>
            <a:off x="5920588" y="5130672"/>
            <a:ext cx="1714918" cy="602901"/>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15</a:t>
            </a:r>
          </a:p>
        </p:txBody>
      </p:sp>
      <p:sp>
        <p:nvSpPr>
          <p:cNvPr id="13" name="Rectangle 12">
            <a:extLst>
              <a:ext uri="{FF2B5EF4-FFF2-40B4-BE49-F238E27FC236}">
                <a16:creationId xmlns:a16="http://schemas.microsoft.com/office/drawing/2014/main" id="{134BB9EB-42F5-B040-9AF6-E4EBF3B9D348}"/>
              </a:ext>
            </a:extLst>
          </p:cNvPr>
          <p:cNvSpPr/>
          <p:nvPr/>
        </p:nvSpPr>
        <p:spPr>
          <a:xfrm>
            <a:off x="5920588" y="4327642"/>
            <a:ext cx="1714918" cy="60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21</a:t>
            </a:r>
          </a:p>
        </p:txBody>
      </p:sp>
      <p:sp>
        <p:nvSpPr>
          <p:cNvPr id="14" name="Rectangle 13">
            <a:extLst>
              <a:ext uri="{FF2B5EF4-FFF2-40B4-BE49-F238E27FC236}">
                <a16:creationId xmlns:a16="http://schemas.microsoft.com/office/drawing/2014/main" id="{3013A64D-E680-EE44-B120-414F44AA1305}"/>
              </a:ext>
            </a:extLst>
          </p:cNvPr>
          <p:cNvSpPr/>
          <p:nvPr/>
        </p:nvSpPr>
        <p:spPr>
          <a:xfrm>
            <a:off x="7787906" y="5933700"/>
            <a:ext cx="1714918" cy="602901"/>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01001100</a:t>
            </a:r>
          </a:p>
        </p:txBody>
      </p:sp>
      <p:sp>
        <p:nvSpPr>
          <p:cNvPr id="15" name="Rectangle 14">
            <a:extLst>
              <a:ext uri="{FF2B5EF4-FFF2-40B4-BE49-F238E27FC236}">
                <a16:creationId xmlns:a16="http://schemas.microsoft.com/office/drawing/2014/main" id="{0FC0C19E-8065-BF4A-9682-E7D509AF38A4}"/>
              </a:ext>
            </a:extLst>
          </p:cNvPr>
          <p:cNvSpPr/>
          <p:nvPr/>
        </p:nvSpPr>
        <p:spPr>
          <a:xfrm>
            <a:off x="7787906" y="5130669"/>
            <a:ext cx="1714918" cy="602901"/>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4C</a:t>
            </a:r>
          </a:p>
        </p:txBody>
      </p:sp>
      <p:sp>
        <p:nvSpPr>
          <p:cNvPr id="16" name="Rectangle 15">
            <a:extLst>
              <a:ext uri="{FF2B5EF4-FFF2-40B4-BE49-F238E27FC236}">
                <a16:creationId xmlns:a16="http://schemas.microsoft.com/office/drawing/2014/main" id="{93B48F2D-45F5-2F47-A26E-3D77E83946FC}"/>
              </a:ext>
            </a:extLst>
          </p:cNvPr>
          <p:cNvSpPr/>
          <p:nvPr/>
        </p:nvSpPr>
        <p:spPr>
          <a:xfrm>
            <a:off x="7787906" y="4327639"/>
            <a:ext cx="1714918" cy="60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76</a:t>
            </a:r>
          </a:p>
        </p:txBody>
      </p:sp>
      <p:sp>
        <p:nvSpPr>
          <p:cNvPr id="17" name="Rectangle 16">
            <a:extLst>
              <a:ext uri="{FF2B5EF4-FFF2-40B4-BE49-F238E27FC236}">
                <a16:creationId xmlns:a16="http://schemas.microsoft.com/office/drawing/2014/main" id="{CB5B7317-B710-4242-9EFF-EBF3CA074935}"/>
              </a:ext>
            </a:extLst>
          </p:cNvPr>
          <p:cNvSpPr/>
          <p:nvPr/>
        </p:nvSpPr>
        <p:spPr>
          <a:xfrm>
            <a:off x="743352" y="4327642"/>
            <a:ext cx="1351127"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chemeClr val="tx1"/>
                </a:solidFill>
              </a:rPr>
              <a:t>Decimal</a:t>
            </a:r>
          </a:p>
        </p:txBody>
      </p:sp>
      <p:sp>
        <p:nvSpPr>
          <p:cNvPr id="18" name="Rectangle 17">
            <a:extLst>
              <a:ext uri="{FF2B5EF4-FFF2-40B4-BE49-F238E27FC236}">
                <a16:creationId xmlns:a16="http://schemas.microsoft.com/office/drawing/2014/main" id="{ED5258E8-8A33-324C-9216-5E9D3C3FD53C}"/>
              </a:ext>
            </a:extLst>
          </p:cNvPr>
          <p:cNvSpPr/>
          <p:nvPr/>
        </p:nvSpPr>
        <p:spPr>
          <a:xfrm>
            <a:off x="743351" y="5131517"/>
            <a:ext cx="1351127"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chemeClr val="tx1"/>
                </a:solidFill>
              </a:rPr>
              <a:t>Hex</a:t>
            </a:r>
          </a:p>
        </p:txBody>
      </p:sp>
      <p:sp>
        <p:nvSpPr>
          <p:cNvPr id="19" name="Rectangle 18">
            <a:extLst>
              <a:ext uri="{FF2B5EF4-FFF2-40B4-BE49-F238E27FC236}">
                <a16:creationId xmlns:a16="http://schemas.microsoft.com/office/drawing/2014/main" id="{0AD9528D-020E-3A47-A3A9-4193CD81A220}"/>
              </a:ext>
            </a:extLst>
          </p:cNvPr>
          <p:cNvSpPr/>
          <p:nvPr/>
        </p:nvSpPr>
        <p:spPr>
          <a:xfrm>
            <a:off x="743352" y="5933703"/>
            <a:ext cx="1351127"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chemeClr val="tx1"/>
                </a:solidFill>
              </a:rPr>
              <a:t>Binary</a:t>
            </a:r>
          </a:p>
        </p:txBody>
      </p:sp>
      <p:sp>
        <p:nvSpPr>
          <p:cNvPr id="20" name="Rectangle 19">
            <a:extLst>
              <a:ext uri="{FF2B5EF4-FFF2-40B4-BE49-F238E27FC236}">
                <a16:creationId xmlns:a16="http://schemas.microsoft.com/office/drawing/2014/main" id="{3648BD96-E9FF-6045-ACC6-F8D568899DAA}"/>
              </a:ext>
            </a:extLst>
          </p:cNvPr>
          <p:cNvSpPr/>
          <p:nvPr/>
        </p:nvSpPr>
        <p:spPr>
          <a:xfrm>
            <a:off x="1879806" y="3837755"/>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21" name="Rectangle 20">
            <a:extLst>
              <a:ext uri="{FF2B5EF4-FFF2-40B4-BE49-F238E27FC236}">
                <a16:creationId xmlns:a16="http://schemas.microsoft.com/office/drawing/2014/main" id="{A386B602-885F-C642-B2A6-3B7EFCC995A9}"/>
              </a:ext>
            </a:extLst>
          </p:cNvPr>
          <p:cNvSpPr/>
          <p:nvPr/>
        </p:nvSpPr>
        <p:spPr>
          <a:xfrm>
            <a:off x="3687190" y="3837755"/>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2" name="Rectangle 21">
            <a:extLst>
              <a:ext uri="{FF2B5EF4-FFF2-40B4-BE49-F238E27FC236}">
                <a16:creationId xmlns:a16="http://schemas.microsoft.com/office/drawing/2014/main" id="{7C0A932A-9CE7-B440-B831-5E80383B122B}"/>
              </a:ext>
            </a:extLst>
          </p:cNvPr>
          <p:cNvSpPr/>
          <p:nvPr/>
        </p:nvSpPr>
        <p:spPr>
          <a:xfrm>
            <a:off x="5545100" y="3837755"/>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23" name="Rectangle 22">
            <a:extLst>
              <a:ext uri="{FF2B5EF4-FFF2-40B4-BE49-F238E27FC236}">
                <a16:creationId xmlns:a16="http://schemas.microsoft.com/office/drawing/2014/main" id="{3BB6BB29-F087-8B44-858F-B35AE19D87A8}"/>
              </a:ext>
            </a:extLst>
          </p:cNvPr>
          <p:cNvSpPr/>
          <p:nvPr/>
        </p:nvSpPr>
        <p:spPr>
          <a:xfrm>
            <a:off x="7413285" y="3837754"/>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24" name="Rectangle 23">
            <a:extLst>
              <a:ext uri="{FF2B5EF4-FFF2-40B4-BE49-F238E27FC236}">
                <a16:creationId xmlns:a16="http://schemas.microsoft.com/office/drawing/2014/main" id="{B11AC39D-A9D7-EA43-86B5-A12D420526F7}"/>
              </a:ext>
            </a:extLst>
          </p:cNvPr>
          <p:cNvSpPr/>
          <p:nvPr/>
        </p:nvSpPr>
        <p:spPr>
          <a:xfrm>
            <a:off x="9203377" y="3837753"/>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pic>
        <p:nvPicPr>
          <p:cNvPr id="25" name="Picture 24"/>
          <p:cNvPicPr>
            <a:picLocks noChangeAspect="1"/>
          </p:cNvPicPr>
          <p:nvPr/>
        </p:nvPicPr>
        <p:blipFill>
          <a:blip r:embed="rId2"/>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3673794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0BF9-46D5-B04D-AF69-04DADB0E660E}"/>
              </a:ext>
            </a:extLst>
          </p:cNvPr>
          <p:cNvSpPr>
            <a:spLocks noGrp="1"/>
          </p:cNvSpPr>
          <p:nvPr>
            <p:ph type="title"/>
          </p:nvPr>
        </p:nvSpPr>
        <p:spPr/>
        <p:txBody>
          <a:bodyPr/>
          <a:lstStyle/>
          <a:p>
            <a:r>
              <a:rPr lang="en-US" dirty="0"/>
              <a:t>IP Addressing and Forwarding</a:t>
            </a:r>
          </a:p>
        </p:txBody>
      </p:sp>
      <p:sp>
        <p:nvSpPr>
          <p:cNvPr id="3" name="Content Placeholder 2">
            <a:extLst>
              <a:ext uri="{FF2B5EF4-FFF2-40B4-BE49-F238E27FC236}">
                <a16:creationId xmlns:a16="http://schemas.microsoft.com/office/drawing/2014/main" id="{7B52C76E-FD5D-7C40-8409-1D694AFEDFC7}"/>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E610BF15-6ED7-2240-942E-E4B5330CBBAE}"/>
              </a:ext>
            </a:extLst>
          </p:cNvPr>
          <p:cNvSpPr txBox="1">
            <a:spLocks/>
          </p:cNvSpPr>
          <p:nvPr/>
        </p:nvSpPr>
        <p:spPr>
          <a:xfrm>
            <a:off x="844380" y="1822624"/>
            <a:ext cx="8839200" cy="271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Routing Table Requirements</a:t>
            </a:r>
          </a:p>
          <a:p>
            <a:pPr lvl="1"/>
            <a:r>
              <a:rPr lang="en-US"/>
              <a:t>For every possible IP, give the next hop</a:t>
            </a:r>
          </a:p>
          <a:p>
            <a:pPr lvl="1"/>
            <a:r>
              <a:rPr lang="en-US"/>
              <a:t>But for 32-bit addresses, 2</a:t>
            </a:r>
            <a:r>
              <a:rPr lang="en-US" baseline="30000"/>
              <a:t>32</a:t>
            </a:r>
            <a:r>
              <a:rPr lang="en-US"/>
              <a:t> possibilities!</a:t>
            </a:r>
          </a:p>
          <a:p>
            <a:r>
              <a:rPr lang="en-US"/>
              <a:t>Hierarchical address scheme</a:t>
            </a:r>
          </a:p>
          <a:p>
            <a:pPr lvl="1"/>
            <a:r>
              <a:rPr lang="en-US"/>
              <a:t>Separate the address into a network and a host</a:t>
            </a:r>
            <a:endParaRPr lang="en-US" dirty="0"/>
          </a:p>
        </p:txBody>
      </p:sp>
      <p:sp>
        <p:nvSpPr>
          <p:cNvPr id="5" name="Rectangle 4">
            <a:extLst>
              <a:ext uri="{FF2B5EF4-FFF2-40B4-BE49-F238E27FC236}">
                <a16:creationId xmlns:a16="http://schemas.microsoft.com/office/drawing/2014/main" id="{4B142840-52C3-E849-832A-63BA81BFA94D}"/>
              </a:ext>
            </a:extLst>
          </p:cNvPr>
          <p:cNvSpPr/>
          <p:nvPr/>
        </p:nvSpPr>
        <p:spPr>
          <a:xfrm>
            <a:off x="5418171" y="4837835"/>
            <a:ext cx="1714918" cy="602901"/>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Host</a:t>
            </a:r>
          </a:p>
        </p:txBody>
      </p:sp>
      <p:sp>
        <p:nvSpPr>
          <p:cNvPr id="6" name="Rectangle 5">
            <a:extLst>
              <a:ext uri="{FF2B5EF4-FFF2-40B4-BE49-F238E27FC236}">
                <a16:creationId xmlns:a16="http://schemas.microsoft.com/office/drawing/2014/main" id="{307B890C-87FD-D843-AD09-E9B69850BBE3}"/>
              </a:ext>
            </a:extLst>
          </p:cNvPr>
          <p:cNvSpPr/>
          <p:nvPr/>
        </p:nvSpPr>
        <p:spPr>
          <a:xfrm>
            <a:off x="3703253" y="4837835"/>
            <a:ext cx="1714918" cy="60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Network</a:t>
            </a:r>
          </a:p>
        </p:txBody>
      </p:sp>
      <p:sp>
        <p:nvSpPr>
          <p:cNvPr id="7" name="Rectangle 6">
            <a:extLst>
              <a:ext uri="{FF2B5EF4-FFF2-40B4-BE49-F238E27FC236}">
                <a16:creationId xmlns:a16="http://schemas.microsoft.com/office/drawing/2014/main" id="{9F5FF2C2-DF69-054B-B53A-E1E264C2FFC5}"/>
              </a:ext>
            </a:extLst>
          </p:cNvPr>
          <p:cNvSpPr/>
          <p:nvPr/>
        </p:nvSpPr>
        <p:spPr>
          <a:xfrm>
            <a:off x="2987653" y="4837835"/>
            <a:ext cx="715600" cy="602901"/>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Pfx</a:t>
            </a:r>
            <a:endParaRPr lang="en-US" sz="2400" dirty="0"/>
          </a:p>
        </p:txBody>
      </p:sp>
      <p:sp>
        <p:nvSpPr>
          <p:cNvPr id="8" name="Rectangle 7">
            <a:extLst>
              <a:ext uri="{FF2B5EF4-FFF2-40B4-BE49-F238E27FC236}">
                <a16:creationId xmlns:a16="http://schemas.microsoft.com/office/drawing/2014/main" id="{BFF1F059-1A89-494C-ABBC-2F12588F517E}"/>
              </a:ext>
            </a:extLst>
          </p:cNvPr>
          <p:cNvSpPr/>
          <p:nvPr/>
        </p:nvSpPr>
        <p:spPr>
          <a:xfrm>
            <a:off x="2688206" y="434089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9" name="Rectangle 8">
            <a:extLst>
              <a:ext uri="{FF2B5EF4-FFF2-40B4-BE49-F238E27FC236}">
                <a16:creationId xmlns:a16="http://schemas.microsoft.com/office/drawing/2014/main" id="{291F214A-64C4-CB45-96A9-D562A23570C3}"/>
              </a:ext>
            </a:extLst>
          </p:cNvPr>
          <p:cNvSpPr/>
          <p:nvPr/>
        </p:nvSpPr>
        <p:spPr>
          <a:xfrm>
            <a:off x="6833641" y="434089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grpSp>
        <p:nvGrpSpPr>
          <p:cNvPr id="10" name="Group 9">
            <a:extLst>
              <a:ext uri="{FF2B5EF4-FFF2-40B4-BE49-F238E27FC236}">
                <a16:creationId xmlns:a16="http://schemas.microsoft.com/office/drawing/2014/main" id="{F230DEB3-4CE0-7E43-8875-D3796D8192DE}"/>
              </a:ext>
            </a:extLst>
          </p:cNvPr>
          <p:cNvGrpSpPr/>
          <p:nvPr/>
        </p:nvGrpSpPr>
        <p:grpSpPr>
          <a:xfrm flipH="1">
            <a:off x="2067644" y="5754709"/>
            <a:ext cx="2178028" cy="954107"/>
            <a:chOff x="1219204" y="4876799"/>
            <a:chExt cx="5227799" cy="1384995"/>
          </a:xfrm>
        </p:grpSpPr>
        <p:sp>
          <p:nvSpPr>
            <p:cNvPr id="11" name="Rectangular Callout 10">
              <a:extLst>
                <a:ext uri="{FF2B5EF4-FFF2-40B4-BE49-F238E27FC236}">
                  <a16:creationId xmlns:a16="http://schemas.microsoft.com/office/drawing/2014/main" id="{00B2B8AA-6537-FB4E-A21B-F57FDD94A45A}"/>
                </a:ext>
              </a:extLst>
            </p:cNvPr>
            <p:cNvSpPr/>
            <p:nvPr/>
          </p:nvSpPr>
          <p:spPr>
            <a:xfrm>
              <a:off x="1265401" y="4876799"/>
              <a:ext cx="5181602" cy="1384995"/>
            </a:xfrm>
            <a:prstGeom prst="wedgeRectCallout">
              <a:avLst>
                <a:gd name="adj1" fmla="val -41847"/>
                <a:gd name="adj2" fmla="val -8941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2" name="TextBox 11">
              <a:extLst>
                <a:ext uri="{FF2B5EF4-FFF2-40B4-BE49-F238E27FC236}">
                  <a16:creationId xmlns:a16="http://schemas.microsoft.com/office/drawing/2014/main" id="{44900EB3-0D63-9A42-BAE8-C33D9E729290}"/>
                </a:ext>
              </a:extLst>
            </p:cNvPr>
            <p:cNvSpPr txBox="1"/>
            <p:nvPr/>
          </p:nvSpPr>
          <p:spPr>
            <a:xfrm>
              <a:off x="1219204" y="4876799"/>
              <a:ext cx="5181601"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Known by </a:t>
              </a:r>
              <a:r>
                <a:rPr kumimoji="0" lang="en-US" sz="2800" b="1" i="0" u="none" strike="noStrike" kern="0" cap="none" spc="0" normalizeH="0" baseline="0" noProof="0" dirty="0">
                  <a:ln>
                    <a:noFill/>
                  </a:ln>
                  <a:solidFill>
                    <a:sysClr val="window" lastClr="FFFFFF"/>
                  </a:solidFill>
                  <a:effectLst/>
                  <a:uLnTx/>
                  <a:uFillTx/>
                </a:rPr>
                <a:t>all</a:t>
              </a:r>
              <a:r>
                <a:rPr kumimoji="0" lang="en-US" sz="2800" b="0" i="0" u="none" strike="noStrike" kern="0" cap="none" spc="0" normalizeH="0" baseline="0" noProof="0" dirty="0">
                  <a:ln>
                    <a:noFill/>
                  </a:ln>
                  <a:solidFill>
                    <a:sysClr val="window" lastClr="FFFFFF"/>
                  </a:solidFill>
                  <a:effectLst/>
                  <a:uLnTx/>
                  <a:uFillTx/>
                </a:rPr>
                <a:t> routers</a:t>
              </a:r>
            </a:p>
          </p:txBody>
        </p:sp>
      </p:grpSp>
      <p:grpSp>
        <p:nvGrpSpPr>
          <p:cNvPr id="13" name="Group 12">
            <a:extLst>
              <a:ext uri="{FF2B5EF4-FFF2-40B4-BE49-F238E27FC236}">
                <a16:creationId xmlns:a16="http://schemas.microsoft.com/office/drawing/2014/main" id="{24396DC2-6068-F546-A2D6-9D636393EA7B}"/>
              </a:ext>
            </a:extLst>
          </p:cNvPr>
          <p:cNvGrpSpPr/>
          <p:nvPr/>
        </p:nvGrpSpPr>
        <p:grpSpPr>
          <a:xfrm flipH="1">
            <a:off x="5957326" y="5754708"/>
            <a:ext cx="2735653" cy="1384995"/>
            <a:chOff x="1219204" y="4876799"/>
            <a:chExt cx="5227799" cy="2010478"/>
          </a:xfrm>
        </p:grpSpPr>
        <p:sp>
          <p:nvSpPr>
            <p:cNvPr id="14" name="Rectangular Callout 13">
              <a:extLst>
                <a:ext uri="{FF2B5EF4-FFF2-40B4-BE49-F238E27FC236}">
                  <a16:creationId xmlns:a16="http://schemas.microsoft.com/office/drawing/2014/main" id="{124EE7FB-F830-FF45-A6A9-A84F09C827B8}"/>
                </a:ext>
              </a:extLst>
            </p:cNvPr>
            <p:cNvSpPr/>
            <p:nvPr/>
          </p:nvSpPr>
          <p:spPr>
            <a:xfrm>
              <a:off x="1265400" y="4876799"/>
              <a:ext cx="5181603" cy="1384995"/>
            </a:xfrm>
            <a:prstGeom prst="wedgeRectCallout">
              <a:avLst>
                <a:gd name="adj1" fmla="val 40162"/>
                <a:gd name="adj2" fmla="val -92686"/>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5" name="TextBox 14">
              <a:extLst>
                <a:ext uri="{FF2B5EF4-FFF2-40B4-BE49-F238E27FC236}">
                  <a16:creationId xmlns:a16="http://schemas.microsoft.com/office/drawing/2014/main" id="{83F628D6-240D-914A-9FEF-6E650FF4C410}"/>
                </a:ext>
              </a:extLst>
            </p:cNvPr>
            <p:cNvSpPr txBox="1"/>
            <p:nvPr/>
          </p:nvSpPr>
          <p:spPr>
            <a:xfrm>
              <a:off x="1219204" y="4876799"/>
              <a:ext cx="5181602" cy="20104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Known by edge (LAN) routers</a:t>
              </a:r>
            </a:p>
          </p:txBody>
        </p:sp>
      </p:grpSp>
      <p:pic>
        <p:nvPicPr>
          <p:cNvPr id="16" name="Picture 15"/>
          <p:cNvPicPr>
            <a:picLocks noChangeAspect="1"/>
          </p:cNvPicPr>
          <p:nvPr/>
        </p:nvPicPr>
        <p:blipFill>
          <a:blip r:embed="rId3"/>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222130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anim calcmode="lin" valueType="num">
                                      <p:cBhvr>
                                        <p:cTn id="38" dur="500" fill="hold"/>
                                        <p:tgtEl>
                                          <p:spTgt spid="9"/>
                                        </p:tgtEl>
                                        <p:attrNameLst>
                                          <p:attrName>ppt_x</p:attrName>
                                        </p:attrNameLst>
                                      </p:cBhvr>
                                      <p:tavLst>
                                        <p:tav tm="0">
                                          <p:val>
                                            <p:strVal val="#ppt_x"/>
                                          </p:val>
                                        </p:tav>
                                        <p:tav tm="100000">
                                          <p:val>
                                            <p:strVal val="#ppt_x"/>
                                          </p:val>
                                        </p:tav>
                                      </p:tavLst>
                                    </p:anim>
                                    <p:anim calcmode="lin" valueType="num">
                                      <p:cBhvr>
                                        <p:cTn id="3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anim calcmode="lin" valueType="num">
                                      <p:cBhvr>
                                        <p:cTn id="45" dur="500" fill="hold"/>
                                        <p:tgtEl>
                                          <p:spTgt spid="10"/>
                                        </p:tgtEl>
                                        <p:attrNameLst>
                                          <p:attrName>ppt_x</p:attrName>
                                        </p:attrNameLst>
                                      </p:cBhvr>
                                      <p:tavLst>
                                        <p:tav tm="0">
                                          <p:val>
                                            <p:strVal val="#ppt_x"/>
                                          </p:val>
                                        </p:tav>
                                        <p:tav tm="100000">
                                          <p:val>
                                            <p:strVal val="#ppt_x"/>
                                          </p:val>
                                        </p:tav>
                                      </p:tavLst>
                                    </p:anim>
                                    <p:anim calcmode="lin" valueType="num">
                                      <p:cBhvr>
                                        <p:cTn id="46" dur="500" fill="hold"/>
                                        <p:tgtEl>
                                          <p:spTgt spid="10"/>
                                        </p:tgtEl>
                                        <p:attrNameLst>
                                          <p:attrName>ppt_y</p:attrName>
                                        </p:attrNameLst>
                                      </p:cBhvr>
                                      <p:tavLst>
                                        <p:tav tm="0">
                                          <p:val>
                                            <p:strVal val="#ppt_y+.1"/>
                                          </p:val>
                                        </p:tav>
                                        <p:tav tm="100000">
                                          <p:val>
                                            <p:strVal val="#ppt_y"/>
                                          </p:val>
                                        </p:tav>
                                      </p:tavLst>
                                    </p:anim>
                                  </p:childTnLst>
                                </p:cTn>
                              </p:par>
                            </p:childTnLst>
                          </p:cTn>
                        </p:par>
                        <p:par>
                          <p:cTn id="47" fill="hold">
                            <p:stCondLst>
                              <p:cond delay="500"/>
                            </p:stCondLst>
                            <p:childTnLst>
                              <p:par>
                                <p:cTn id="48" presetID="42" presetClass="entr" presetSubtype="0"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anim calcmode="lin" valueType="num">
                                      <p:cBhvr>
                                        <p:cTn id="51" dur="500" fill="hold"/>
                                        <p:tgtEl>
                                          <p:spTgt spid="13"/>
                                        </p:tgtEl>
                                        <p:attrNameLst>
                                          <p:attrName>ppt_x</p:attrName>
                                        </p:attrNameLst>
                                      </p:cBhvr>
                                      <p:tavLst>
                                        <p:tav tm="0">
                                          <p:val>
                                            <p:strVal val="#ppt_x"/>
                                          </p:val>
                                        </p:tav>
                                        <p:tav tm="100000">
                                          <p:val>
                                            <p:strVal val="#ppt_x"/>
                                          </p:val>
                                        </p:tav>
                                      </p:tavLst>
                                    </p:anim>
                                    <p:anim calcmode="lin" valueType="num">
                                      <p:cBhvr>
                                        <p:cTn id="52"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0263-D13B-D24A-A419-520411647287}"/>
              </a:ext>
            </a:extLst>
          </p:cNvPr>
          <p:cNvSpPr>
            <a:spLocks noGrp="1"/>
          </p:cNvSpPr>
          <p:nvPr>
            <p:ph type="title"/>
          </p:nvPr>
        </p:nvSpPr>
        <p:spPr/>
        <p:txBody>
          <a:bodyPr/>
          <a:lstStyle/>
          <a:p>
            <a:r>
              <a:rPr lang="en-US" dirty="0"/>
              <a:t>Classes of IP Addresses</a:t>
            </a:r>
          </a:p>
        </p:txBody>
      </p:sp>
      <p:sp>
        <p:nvSpPr>
          <p:cNvPr id="3" name="Content Placeholder 2">
            <a:extLst>
              <a:ext uri="{FF2B5EF4-FFF2-40B4-BE49-F238E27FC236}">
                <a16:creationId xmlns:a16="http://schemas.microsoft.com/office/drawing/2014/main" id="{1962C3BA-84A1-6648-BA5F-0F0CB2B298EE}"/>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E9F2C4B7-111D-0741-8C9F-240CB82122FC}"/>
              </a:ext>
            </a:extLst>
          </p:cNvPr>
          <p:cNvSpPr txBox="1">
            <a:spLocks/>
          </p:cNvSpPr>
          <p:nvPr/>
        </p:nvSpPr>
        <p:spPr>
          <a:xfrm>
            <a:off x="834845" y="1819129"/>
            <a:ext cx="1842978" cy="540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Class A</a:t>
            </a:r>
            <a:endParaRPr lang="en-US" dirty="0"/>
          </a:p>
        </p:txBody>
      </p:sp>
      <p:sp>
        <p:nvSpPr>
          <p:cNvPr id="5" name="Rectangle 4">
            <a:extLst>
              <a:ext uri="{FF2B5EF4-FFF2-40B4-BE49-F238E27FC236}">
                <a16:creationId xmlns:a16="http://schemas.microsoft.com/office/drawing/2014/main" id="{AD2F1101-EB6F-B445-AD8D-04CCEF129093}"/>
              </a:ext>
            </a:extLst>
          </p:cNvPr>
          <p:cNvSpPr/>
          <p:nvPr/>
        </p:nvSpPr>
        <p:spPr>
          <a:xfrm>
            <a:off x="4149417" y="1838002"/>
            <a:ext cx="3463766" cy="602901"/>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Host</a:t>
            </a:r>
          </a:p>
        </p:txBody>
      </p:sp>
      <p:sp>
        <p:nvSpPr>
          <p:cNvPr id="6" name="Rectangle 5">
            <a:extLst>
              <a:ext uri="{FF2B5EF4-FFF2-40B4-BE49-F238E27FC236}">
                <a16:creationId xmlns:a16="http://schemas.microsoft.com/office/drawing/2014/main" id="{2E230478-63BF-F748-968C-5912BE6F32AD}"/>
              </a:ext>
            </a:extLst>
          </p:cNvPr>
          <p:cNvSpPr/>
          <p:nvPr/>
        </p:nvSpPr>
        <p:spPr>
          <a:xfrm>
            <a:off x="3106468" y="1838002"/>
            <a:ext cx="1024905" cy="60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Ntwk</a:t>
            </a:r>
            <a:endParaRPr lang="en-US" sz="2400" dirty="0"/>
          </a:p>
        </p:txBody>
      </p:sp>
      <p:sp>
        <p:nvSpPr>
          <p:cNvPr id="7" name="Rectangle 6">
            <a:extLst>
              <a:ext uri="{FF2B5EF4-FFF2-40B4-BE49-F238E27FC236}">
                <a16:creationId xmlns:a16="http://schemas.microsoft.com/office/drawing/2014/main" id="{EB49F157-58DB-4344-A9B9-3887D8097513}"/>
              </a:ext>
            </a:extLst>
          </p:cNvPr>
          <p:cNvSpPr/>
          <p:nvPr/>
        </p:nvSpPr>
        <p:spPr>
          <a:xfrm>
            <a:off x="2748668" y="1838002"/>
            <a:ext cx="357800" cy="602901"/>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a:t>
            </a:r>
          </a:p>
        </p:txBody>
      </p:sp>
      <p:sp>
        <p:nvSpPr>
          <p:cNvPr id="8" name="Rectangle 7">
            <a:extLst>
              <a:ext uri="{FF2B5EF4-FFF2-40B4-BE49-F238E27FC236}">
                <a16:creationId xmlns:a16="http://schemas.microsoft.com/office/drawing/2014/main" id="{653A6320-76A3-C14F-BD83-DF24EC2E42E5}"/>
              </a:ext>
            </a:extLst>
          </p:cNvPr>
          <p:cNvSpPr/>
          <p:nvPr/>
        </p:nvSpPr>
        <p:spPr>
          <a:xfrm>
            <a:off x="2449221" y="134105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9" name="Rectangle 8">
            <a:extLst>
              <a:ext uri="{FF2B5EF4-FFF2-40B4-BE49-F238E27FC236}">
                <a16:creationId xmlns:a16="http://schemas.microsoft.com/office/drawing/2014/main" id="{060F80B6-385D-BB46-9F68-DC73CD10669C}"/>
              </a:ext>
            </a:extLst>
          </p:cNvPr>
          <p:cNvSpPr/>
          <p:nvPr/>
        </p:nvSpPr>
        <p:spPr>
          <a:xfrm>
            <a:off x="7309741" y="1341055"/>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0" name="Rectangle 9">
            <a:extLst>
              <a:ext uri="{FF2B5EF4-FFF2-40B4-BE49-F238E27FC236}">
                <a16:creationId xmlns:a16="http://schemas.microsoft.com/office/drawing/2014/main" id="{46D496A0-E5B6-A846-9AE2-65489BA99AF9}"/>
              </a:ext>
            </a:extLst>
          </p:cNvPr>
          <p:cNvSpPr/>
          <p:nvPr/>
        </p:nvSpPr>
        <p:spPr>
          <a:xfrm>
            <a:off x="2790232" y="134105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11" name="Rectangle 10">
            <a:extLst>
              <a:ext uri="{FF2B5EF4-FFF2-40B4-BE49-F238E27FC236}">
                <a16:creationId xmlns:a16="http://schemas.microsoft.com/office/drawing/2014/main" id="{C974FDBC-CC93-0646-87C9-B3FF729B1B8E}"/>
              </a:ext>
            </a:extLst>
          </p:cNvPr>
          <p:cNvSpPr/>
          <p:nvPr/>
        </p:nvSpPr>
        <p:spPr>
          <a:xfrm>
            <a:off x="3831927" y="134105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2" name="TextBox 11">
            <a:extLst>
              <a:ext uri="{FF2B5EF4-FFF2-40B4-BE49-F238E27FC236}">
                <a16:creationId xmlns:a16="http://schemas.microsoft.com/office/drawing/2014/main" id="{B473A1B2-E101-ED47-AEAF-82CFB1C07090}"/>
              </a:ext>
            </a:extLst>
          </p:cNvPr>
          <p:cNvSpPr txBox="1"/>
          <p:nvPr/>
        </p:nvSpPr>
        <p:spPr>
          <a:xfrm>
            <a:off x="7821321" y="1723953"/>
            <a:ext cx="2082621" cy="830997"/>
          </a:xfrm>
          <a:prstGeom prst="rect">
            <a:avLst/>
          </a:prstGeom>
          <a:noFill/>
        </p:spPr>
        <p:txBody>
          <a:bodyPr wrap="none" rtlCol="0">
            <a:spAutoFit/>
          </a:bodyPr>
          <a:lstStyle/>
          <a:p>
            <a:pPr algn="ctr"/>
            <a:r>
              <a:rPr lang="en-US" sz="2400" dirty="0"/>
              <a:t>Example: MIT</a:t>
            </a:r>
          </a:p>
          <a:p>
            <a:pPr algn="ctr"/>
            <a:r>
              <a:rPr lang="en-US" sz="2400" dirty="0"/>
              <a:t>18.*.*.*</a:t>
            </a:r>
          </a:p>
        </p:txBody>
      </p:sp>
      <p:sp>
        <p:nvSpPr>
          <p:cNvPr id="13" name="Left Brace 12">
            <a:extLst>
              <a:ext uri="{FF2B5EF4-FFF2-40B4-BE49-F238E27FC236}">
                <a16:creationId xmlns:a16="http://schemas.microsoft.com/office/drawing/2014/main" id="{DCFD70E8-8938-1243-85DF-837A1FD62F4E}"/>
              </a:ext>
            </a:extLst>
          </p:cNvPr>
          <p:cNvSpPr/>
          <p:nvPr/>
        </p:nvSpPr>
        <p:spPr>
          <a:xfrm rot="16200000">
            <a:off x="3295680" y="1956729"/>
            <a:ext cx="282657" cy="138872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449C229-2117-F644-972F-B05A597CBA1C}"/>
              </a:ext>
            </a:extLst>
          </p:cNvPr>
          <p:cNvSpPr txBox="1"/>
          <p:nvPr/>
        </p:nvSpPr>
        <p:spPr>
          <a:xfrm>
            <a:off x="2959359" y="2709295"/>
            <a:ext cx="973344" cy="461665"/>
          </a:xfrm>
          <a:prstGeom prst="rect">
            <a:avLst/>
          </a:prstGeom>
          <a:noFill/>
        </p:spPr>
        <p:txBody>
          <a:bodyPr wrap="none" rtlCol="0">
            <a:spAutoFit/>
          </a:bodyPr>
          <a:lstStyle/>
          <a:p>
            <a:pPr algn="ctr"/>
            <a:r>
              <a:rPr lang="en-US" sz="2400" dirty="0"/>
              <a:t>1-126</a:t>
            </a:r>
          </a:p>
        </p:txBody>
      </p:sp>
      <p:sp>
        <p:nvSpPr>
          <p:cNvPr id="15" name="Content Placeholder 3">
            <a:extLst>
              <a:ext uri="{FF2B5EF4-FFF2-40B4-BE49-F238E27FC236}">
                <a16:creationId xmlns:a16="http://schemas.microsoft.com/office/drawing/2014/main" id="{6C58681D-034F-394C-B971-DAE7E720CFBD}"/>
              </a:ext>
            </a:extLst>
          </p:cNvPr>
          <p:cNvSpPr txBox="1">
            <a:spLocks/>
          </p:cNvSpPr>
          <p:nvPr/>
        </p:nvSpPr>
        <p:spPr>
          <a:xfrm>
            <a:off x="834845" y="3494078"/>
            <a:ext cx="1842978" cy="54032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Class B</a:t>
            </a:r>
          </a:p>
        </p:txBody>
      </p:sp>
      <p:sp>
        <p:nvSpPr>
          <p:cNvPr id="16" name="Rectangle 15">
            <a:extLst>
              <a:ext uri="{FF2B5EF4-FFF2-40B4-BE49-F238E27FC236}">
                <a16:creationId xmlns:a16="http://schemas.microsoft.com/office/drawing/2014/main" id="{A4EA6B89-B780-6D42-998A-D2A01E4DDA4B}"/>
              </a:ext>
            </a:extLst>
          </p:cNvPr>
          <p:cNvSpPr/>
          <p:nvPr/>
        </p:nvSpPr>
        <p:spPr>
          <a:xfrm>
            <a:off x="5220531" y="3512951"/>
            <a:ext cx="2392651" cy="602901"/>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Host</a:t>
            </a:r>
          </a:p>
        </p:txBody>
      </p:sp>
      <p:sp>
        <p:nvSpPr>
          <p:cNvPr id="17" name="Rectangle 16">
            <a:extLst>
              <a:ext uri="{FF2B5EF4-FFF2-40B4-BE49-F238E27FC236}">
                <a16:creationId xmlns:a16="http://schemas.microsoft.com/office/drawing/2014/main" id="{66B82851-0718-A54A-9A77-DF7034DE3AA5}"/>
              </a:ext>
            </a:extLst>
          </p:cNvPr>
          <p:cNvSpPr/>
          <p:nvPr/>
        </p:nvSpPr>
        <p:spPr>
          <a:xfrm>
            <a:off x="3311342" y="3512951"/>
            <a:ext cx="1909189" cy="60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Network</a:t>
            </a:r>
          </a:p>
        </p:txBody>
      </p:sp>
      <p:sp>
        <p:nvSpPr>
          <p:cNvPr id="18" name="Rectangle 17">
            <a:extLst>
              <a:ext uri="{FF2B5EF4-FFF2-40B4-BE49-F238E27FC236}">
                <a16:creationId xmlns:a16="http://schemas.microsoft.com/office/drawing/2014/main" id="{67D8F674-D6DD-BB4F-B556-2A06438D89C1}"/>
              </a:ext>
            </a:extLst>
          </p:cNvPr>
          <p:cNvSpPr/>
          <p:nvPr/>
        </p:nvSpPr>
        <p:spPr>
          <a:xfrm>
            <a:off x="2748667" y="3512951"/>
            <a:ext cx="562675" cy="602901"/>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p>
        </p:txBody>
      </p:sp>
      <p:sp>
        <p:nvSpPr>
          <p:cNvPr id="19" name="Rectangle 18">
            <a:extLst>
              <a:ext uri="{FF2B5EF4-FFF2-40B4-BE49-F238E27FC236}">
                <a16:creationId xmlns:a16="http://schemas.microsoft.com/office/drawing/2014/main" id="{B7B857BD-6562-D042-9E25-ED3BA1E34AB9}"/>
              </a:ext>
            </a:extLst>
          </p:cNvPr>
          <p:cNvSpPr/>
          <p:nvPr/>
        </p:nvSpPr>
        <p:spPr>
          <a:xfrm>
            <a:off x="2449221" y="301600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20" name="Rectangle 19">
            <a:extLst>
              <a:ext uri="{FF2B5EF4-FFF2-40B4-BE49-F238E27FC236}">
                <a16:creationId xmlns:a16="http://schemas.microsoft.com/office/drawing/2014/main" id="{DF76E23F-F57F-BB4D-B4CA-B235FC46FC3E}"/>
              </a:ext>
            </a:extLst>
          </p:cNvPr>
          <p:cNvSpPr/>
          <p:nvPr/>
        </p:nvSpPr>
        <p:spPr>
          <a:xfrm>
            <a:off x="7313736" y="301600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21" name="Rectangle 20">
            <a:extLst>
              <a:ext uri="{FF2B5EF4-FFF2-40B4-BE49-F238E27FC236}">
                <a16:creationId xmlns:a16="http://schemas.microsoft.com/office/drawing/2014/main" id="{549ED8DF-8F80-B940-A5BD-357C2B782B60}"/>
              </a:ext>
            </a:extLst>
          </p:cNvPr>
          <p:cNvSpPr/>
          <p:nvPr/>
        </p:nvSpPr>
        <p:spPr>
          <a:xfrm>
            <a:off x="3004969" y="301600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22" name="Rectangle 21">
            <a:extLst>
              <a:ext uri="{FF2B5EF4-FFF2-40B4-BE49-F238E27FC236}">
                <a16:creationId xmlns:a16="http://schemas.microsoft.com/office/drawing/2014/main" id="{DA7110F7-5AC0-3E4B-9136-CEA24339BE82}"/>
              </a:ext>
            </a:extLst>
          </p:cNvPr>
          <p:cNvSpPr/>
          <p:nvPr/>
        </p:nvSpPr>
        <p:spPr>
          <a:xfrm>
            <a:off x="4912587" y="301600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23" name="TextBox 22">
            <a:extLst>
              <a:ext uri="{FF2B5EF4-FFF2-40B4-BE49-F238E27FC236}">
                <a16:creationId xmlns:a16="http://schemas.microsoft.com/office/drawing/2014/main" id="{8E715386-3DFB-FD45-914A-7B099BC61ECC}"/>
              </a:ext>
            </a:extLst>
          </p:cNvPr>
          <p:cNvSpPr txBox="1"/>
          <p:nvPr/>
        </p:nvSpPr>
        <p:spPr>
          <a:xfrm>
            <a:off x="7898808" y="3398902"/>
            <a:ext cx="1927644" cy="830997"/>
          </a:xfrm>
          <a:prstGeom prst="rect">
            <a:avLst/>
          </a:prstGeom>
          <a:noFill/>
        </p:spPr>
        <p:txBody>
          <a:bodyPr wrap="none" rtlCol="0">
            <a:spAutoFit/>
          </a:bodyPr>
          <a:lstStyle/>
          <a:p>
            <a:pPr algn="ctr"/>
            <a:r>
              <a:rPr lang="en-US" sz="2400" dirty="0"/>
              <a:t>Example: UAB</a:t>
            </a:r>
          </a:p>
          <a:p>
            <a:pPr algn="ctr"/>
            <a:r>
              <a:rPr lang="en-US" sz="2400" dirty="0"/>
              <a:t>138.26.*.*</a:t>
            </a:r>
          </a:p>
        </p:txBody>
      </p:sp>
      <p:sp>
        <p:nvSpPr>
          <p:cNvPr id="24" name="Left Brace 23">
            <a:extLst>
              <a:ext uri="{FF2B5EF4-FFF2-40B4-BE49-F238E27FC236}">
                <a16:creationId xmlns:a16="http://schemas.microsoft.com/office/drawing/2014/main" id="{DF6D2D65-6446-E74E-B713-88C9E99CA3B6}"/>
              </a:ext>
            </a:extLst>
          </p:cNvPr>
          <p:cNvSpPr/>
          <p:nvPr/>
        </p:nvSpPr>
        <p:spPr>
          <a:xfrm rot="16200000">
            <a:off x="3304704" y="3622654"/>
            <a:ext cx="282657" cy="140677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11BCAC7-1D63-044B-9703-5649040E18CA}"/>
              </a:ext>
            </a:extLst>
          </p:cNvPr>
          <p:cNvSpPr txBox="1"/>
          <p:nvPr/>
        </p:nvSpPr>
        <p:spPr>
          <a:xfrm>
            <a:off x="2787838" y="4373852"/>
            <a:ext cx="1316386" cy="461665"/>
          </a:xfrm>
          <a:prstGeom prst="rect">
            <a:avLst/>
          </a:prstGeom>
          <a:noFill/>
        </p:spPr>
        <p:txBody>
          <a:bodyPr wrap="none" rtlCol="0">
            <a:spAutoFit/>
          </a:bodyPr>
          <a:lstStyle/>
          <a:p>
            <a:pPr algn="ctr"/>
            <a:r>
              <a:rPr lang="en-US" sz="2400" dirty="0"/>
              <a:t>128-191</a:t>
            </a:r>
          </a:p>
        </p:txBody>
      </p:sp>
      <p:sp>
        <p:nvSpPr>
          <p:cNvPr id="26" name="Rectangle 25">
            <a:extLst>
              <a:ext uri="{FF2B5EF4-FFF2-40B4-BE49-F238E27FC236}">
                <a16:creationId xmlns:a16="http://schemas.microsoft.com/office/drawing/2014/main" id="{72B022D5-9E4A-894D-B5AE-68190C8BE719}"/>
              </a:ext>
            </a:extLst>
          </p:cNvPr>
          <p:cNvSpPr/>
          <p:nvPr/>
        </p:nvSpPr>
        <p:spPr>
          <a:xfrm>
            <a:off x="3849971" y="3016005"/>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7" name="Content Placeholder 3">
            <a:extLst>
              <a:ext uri="{FF2B5EF4-FFF2-40B4-BE49-F238E27FC236}">
                <a16:creationId xmlns:a16="http://schemas.microsoft.com/office/drawing/2014/main" id="{60F45D67-2750-7442-8DD1-97CE8E2AB120}"/>
              </a:ext>
            </a:extLst>
          </p:cNvPr>
          <p:cNvSpPr txBox="1">
            <a:spLocks/>
          </p:cNvSpPr>
          <p:nvPr/>
        </p:nvSpPr>
        <p:spPr>
          <a:xfrm>
            <a:off x="827919" y="5181569"/>
            <a:ext cx="1842978" cy="54032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Class C</a:t>
            </a:r>
          </a:p>
        </p:txBody>
      </p:sp>
      <p:sp>
        <p:nvSpPr>
          <p:cNvPr id="28" name="Rectangle 27">
            <a:extLst>
              <a:ext uri="{FF2B5EF4-FFF2-40B4-BE49-F238E27FC236}">
                <a16:creationId xmlns:a16="http://schemas.microsoft.com/office/drawing/2014/main" id="{C61C8907-589A-D244-BEC5-A65C78145950}"/>
              </a:ext>
            </a:extLst>
          </p:cNvPr>
          <p:cNvSpPr/>
          <p:nvPr/>
        </p:nvSpPr>
        <p:spPr>
          <a:xfrm>
            <a:off x="6409930" y="5200442"/>
            <a:ext cx="1196326" cy="602901"/>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Host</a:t>
            </a:r>
          </a:p>
        </p:txBody>
      </p:sp>
      <p:sp>
        <p:nvSpPr>
          <p:cNvPr id="29" name="Rectangle 28">
            <a:extLst>
              <a:ext uri="{FF2B5EF4-FFF2-40B4-BE49-F238E27FC236}">
                <a16:creationId xmlns:a16="http://schemas.microsoft.com/office/drawing/2014/main" id="{7E10E042-328F-F14C-976D-DAE8674B0563}"/>
              </a:ext>
            </a:extLst>
          </p:cNvPr>
          <p:cNvSpPr/>
          <p:nvPr/>
        </p:nvSpPr>
        <p:spPr>
          <a:xfrm>
            <a:off x="3446032" y="5200442"/>
            <a:ext cx="2963898" cy="60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Network</a:t>
            </a:r>
          </a:p>
        </p:txBody>
      </p:sp>
      <p:sp>
        <p:nvSpPr>
          <p:cNvPr id="30" name="Rectangle 29">
            <a:extLst>
              <a:ext uri="{FF2B5EF4-FFF2-40B4-BE49-F238E27FC236}">
                <a16:creationId xmlns:a16="http://schemas.microsoft.com/office/drawing/2014/main" id="{CBDBAD9C-1998-EA47-BAA5-4620AA656C4F}"/>
              </a:ext>
            </a:extLst>
          </p:cNvPr>
          <p:cNvSpPr/>
          <p:nvPr/>
        </p:nvSpPr>
        <p:spPr>
          <a:xfrm>
            <a:off x="2741740" y="5200442"/>
            <a:ext cx="695267" cy="602901"/>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110</a:t>
            </a:r>
          </a:p>
        </p:txBody>
      </p:sp>
      <p:sp>
        <p:nvSpPr>
          <p:cNvPr id="31" name="Rectangle 30">
            <a:extLst>
              <a:ext uri="{FF2B5EF4-FFF2-40B4-BE49-F238E27FC236}">
                <a16:creationId xmlns:a16="http://schemas.microsoft.com/office/drawing/2014/main" id="{85EB634B-7F0F-834E-B26D-90449D3649CC}"/>
              </a:ext>
            </a:extLst>
          </p:cNvPr>
          <p:cNvSpPr/>
          <p:nvPr/>
        </p:nvSpPr>
        <p:spPr>
          <a:xfrm>
            <a:off x="2442295" y="470349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32" name="Rectangle 31">
            <a:extLst>
              <a:ext uri="{FF2B5EF4-FFF2-40B4-BE49-F238E27FC236}">
                <a16:creationId xmlns:a16="http://schemas.microsoft.com/office/drawing/2014/main" id="{FAB375ED-95A1-DD4B-8EB5-888CB48C6DC5}"/>
              </a:ext>
            </a:extLst>
          </p:cNvPr>
          <p:cNvSpPr/>
          <p:nvPr/>
        </p:nvSpPr>
        <p:spPr>
          <a:xfrm>
            <a:off x="7306810" y="470349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33" name="Rectangle 32">
            <a:extLst>
              <a:ext uri="{FF2B5EF4-FFF2-40B4-BE49-F238E27FC236}">
                <a16:creationId xmlns:a16="http://schemas.microsoft.com/office/drawing/2014/main" id="{1FEACACF-9952-A044-AA25-C93859FA1837}"/>
              </a:ext>
            </a:extLst>
          </p:cNvPr>
          <p:cNvSpPr/>
          <p:nvPr/>
        </p:nvSpPr>
        <p:spPr>
          <a:xfrm>
            <a:off x="3137560" y="470349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4" name="Rectangle 33">
            <a:extLst>
              <a:ext uri="{FF2B5EF4-FFF2-40B4-BE49-F238E27FC236}">
                <a16:creationId xmlns:a16="http://schemas.microsoft.com/office/drawing/2014/main" id="{625764D2-C2CD-6E45-AD5D-608CA821171E}"/>
              </a:ext>
            </a:extLst>
          </p:cNvPr>
          <p:cNvSpPr/>
          <p:nvPr/>
        </p:nvSpPr>
        <p:spPr>
          <a:xfrm>
            <a:off x="6110483" y="470349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35" name="TextBox 34">
            <a:extLst>
              <a:ext uri="{FF2B5EF4-FFF2-40B4-BE49-F238E27FC236}">
                <a16:creationId xmlns:a16="http://schemas.microsoft.com/office/drawing/2014/main" id="{243E7ADE-C89E-4A4E-A2A8-C7DEF90A2AF2}"/>
              </a:ext>
            </a:extLst>
          </p:cNvPr>
          <p:cNvSpPr txBox="1"/>
          <p:nvPr/>
        </p:nvSpPr>
        <p:spPr>
          <a:xfrm>
            <a:off x="7975498" y="5086393"/>
            <a:ext cx="1760417" cy="830997"/>
          </a:xfrm>
          <a:prstGeom prst="rect">
            <a:avLst/>
          </a:prstGeom>
          <a:noFill/>
        </p:spPr>
        <p:txBody>
          <a:bodyPr wrap="none" rtlCol="0">
            <a:spAutoFit/>
          </a:bodyPr>
          <a:lstStyle/>
          <a:p>
            <a:pPr algn="ctr"/>
            <a:r>
              <a:rPr lang="en-US" sz="2400" dirty="0"/>
              <a:t>Example:</a:t>
            </a:r>
          </a:p>
          <a:p>
            <a:pPr algn="ctr"/>
            <a:r>
              <a:rPr lang="en-US" sz="2400" dirty="0"/>
              <a:t>216.63.78.*</a:t>
            </a:r>
          </a:p>
        </p:txBody>
      </p:sp>
      <p:sp>
        <p:nvSpPr>
          <p:cNvPr id="36" name="Left Brace 35">
            <a:extLst>
              <a:ext uri="{FF2B5EF4-FFF2-40B4-BE49-F238E27FC236}">
                <a16:creationId xmlns:a16="http://schemas.microsoft.com/office/drawing/2014/main" id="{8F1340A6-3473-904E-BC53-B1BA64B049F3}"/>
              </a:ext>
            </a:extLst>
          </p:cNvPr>
          <p:cNvSpPr/>
          <p:nvPr/>
        </p:nvSpPr>
        <p:spPr>
          <a:xfrm rot="16200000">
            <a:off x="3297777" y="5341319"/>
            <a:ext cx="282657" cy="140677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a:extLst>
              <a:ext uri="{FF2B5EF4-FFF2-40B4-BE49-F238E27FC236}">
                <a16:creationId xmlns:a16="http://schemas.microsoft.com/office/drawing/2014/main" id="{EF147752-FA55-B24E-ABCD-F0B44BEC2B05}"/>
              </a:ext>
            </a:extLst>
          </p:cNvPr>
          <p:cNvSpPr txBox="1"/>
          <p:nvPr/>
        </p:nvSpPr>
        <p:spPr>
          <a:xfrm>
            <a:off x="2780914" y="6134080"/>
            <a:ext cx="1316386" cy="461665"/>
          </a:xfrm>
          <a:prstGeom prst="rect">
            <a:avLst/>
          </a:prstGeom>
          <a:noFill/>
        </p:spPr>
        <p:txBody>
          <a:bodyPr wrap="none" rtlCol="0">
            <a:spAutoFit/>
          </a:bodyPr>
          <a:lstStyle/>
          <a:p>
            <a:pPr algn="ctr"/>
            <a:r>
              <a:rPr lang="en-US" sz="2400" dirty="0"/>
              <a:t>192-223</a:t>
            </a:r>
          </a:p>
        </p:txBody>
      </p:sp>
      <p:sp>
        <p:nvSpPr>
          <p:cNvPr id="38" name="Rectangle 37">
            <a:extLst>
              <a:ext uri="{FF2B5EF4-FFF2-40B4-BE49-F238E27FC236}">
                <a16:creationId xmlns:a16="http://schemas.microsoft.com/office/drawing/2014/main" id="{1B541758-8105-D443-A7F2-5A0560D88726}"/>
              </a:ext>
            </a:extLst>
          </p:cNvPr>
          <p:cNvSpPr/>
          <p:nvPr/>
        </p:nvSpPr>
        <p:spPr>
          <a:xfrm>
            <a:off x="3843045" y="470349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9" name="Rectangle 38">
            <a:extLst>
              <a:ext uri="{FF2B5EF4-FFF2-40B4-BE49-F238E27FC236}">
                <a16:creationId xmlns:a16="http://schemas.microsoft.com/office/drawing/2014/main" id="{827824FD-FAD5-B84B-B9EC-CEE7431606F9}"/>
              </a:ext>
            </a:extLst>
          </p:cNvPr>
          <p:cNvSpPr/>
          <p:nvPr/>
        </p:nvSpPr>
        <p:spPr>
          <a:xfrm>
            <a:off x="4912587" y="1341054"/>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40" name="Rectangle 39">
            <a:extLst>
              <a:ext uri="{FF2B5EF4-FFF2-40B4-BE49-F238E27FC236}">
                <a16:creationId xmlns:a16="http://schemas.microsoft.com/office/drawing/2014/main" id="{0F706401-ADAF-6C4A-8421-EFDCA65FB17E}"/>
              </a:ext>
            </a:extLst>
          </p:cNvPr>
          <p:cNvSpPr/>
          <p:nvPr/>
        </p:nvSpPr>
        <p:spPr>
          <a:xfrm>
            <a:off x="4912587" y="4703495"/>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41" name="Rectangle 40">
            <a:extLst>
              <a:ext uri="{FF2B5EF4-FFF2-40B4-BE49-F238E27FC236}">
                <a16:creationId xmlns:a16="http://schemas.microsoft.com/office/drawing/2014/main" id="{636D2599-BC29-5E49-9AE9-66161F2C53B9}"/>
              </a:ext>
            </a:extLst>
          </p:cNvPr>
          <p:cNvSpPr/>
          <p:nvPr/>
        </p:nvSpPr>
        <p:spPr>
          <a:xfrm>
            <a:off x="6110483" y="301600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42" name="Rectangle 41">
            <a:extLst>
              <a:ext uri="{FF2B5EF4-FFF2-40B4-BE49-F238E27FC236}">
                <a16:creationId xmlns:a16="http://schemas.microsoft.com/office/drawing/2014/main" id="{6D4AE09B-7163-2047-A27C-3286CE2A9CD0}"/>
              </a:ext>
            </a:extLst>
          </p:cNvPr>
          <p:cNvSpPr/>
          <p:nvPr/>
        </p:nvSpPr>
        <p:spPr>
          <a:xfrm>
            <a:off x="6110482" y="1341053"/>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pic>
        <p:nvPicPr>
          <p:cNvPr id="43" name="Picture 42"/>
          <p:cNvPicPr>
            <a:picLocks noChangeAspect="1"/>
          </p:cNvPicPr>
          <p:nvPr/>
        </p:nvPicPr>
        <p:blipFill>
          <a:blip r:embed="rId3"/>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168110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anim calcmode="lin" valueType="num">
                                      <p:cBhvr>
                                        <p:cTn id="25" dur="500" fill="hold"/>
                                        <p:tgtEl>
                                          <p:spTgt spid="16"/>
                                        </p:tgtEl>
                                        <p:attrNameLst>
                                          <p:attrName>ppt_x</p:attrName>
                                        </p:attrNameLst>
                                      </p:cBhvr>
                                      <p:tavLst>
                                        <p:tav tm="0">
                                          <p:val>
                                            <p:strVal val="#ppt_x"/>
                                          </p:val>
                                        </p:tav>
                                        <p:tav tm="100000">
                                          <p:val>
                                            <p:strVal val="#ppt_x"/>
                                          </p:val>
                                        </p:tav>
                                      </p:tavLst>
                                    </p:anim>
                                    <p:anim calcmode="lin" valueType="num">
                                      <p:cBhvr>
                                        <p:cTn id="26" dur="5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anim calcmode="lin" valueType="num">
                                      <p:cBhvr>
                                        <p:cTn id="30" dur="500" fill="hold"/>
                                        <p:tgtEl>
                                          <p:spTgt spid="17"/>
                                        </p:tgtEl>
                                        <p:attrNameLst>
                                          <p:attrName>ppt_x</p:attrName>
                                        </p:attrNameLst>
                                      </p:cBhvr>
                                      <p:tavLst>
                                        <p:tav tm="0">
                                          <p:val>
                                            <p:strVal val="#ppt_x"/>
                                          </p:val>
                                        </p:tav>
                                        <p:tav tm="100000">
                                          <p:val>
                                            <p:strVal val="#ppt_x"/>
                                          </p:val>
                                        </p:tav>
                                      </p:tavLst>
                                    </p:anim>
                                    <p:anim calcmode="lin" valueType="num">
                                      <p:cBhvr>
                                        <p:cTn id="31" dur="5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anim calcmode="lin" valueType="num">
                                      <p:cBhvr>
                                        <p:cTn id="35" dur="500" fill="hold"/>
                                        <p:tgtEl>
                                          <p:spTgt spid="18"/>
                                        </p:tgtEl>
                                        <p:attrNameLst>
                                          <p:attrName>ppt_x</p:attrName>
                                        </p:attrNameLst>
                                      </p:cBhvr>
                                      <p:tavLst>
                                        <p:tav tm="0">
                                          <p:val>
                                            <p:strVal val="#ppt_x"/>
                                          </p:val>
                                        </p:tav>
                                        <p:tav tm="100000">
                                          <p:val>
                                            <p:strVal val="#ppt_x"/>
                                          </p:val>
                                        </p:tav>
                                      </p:tavLst>
                                    </p:anim>
                                    <p:anim calcmode="lin" valueType="num">
                                      <p:cBhvr>
                                        <p:cTn id="36" dur="5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anim calcmode="lin" valueType="num">
                                      <p:cBhvr>
                                        <p:cTn id="60" dur="500" fill="hold"/>
                                        <p:tgtEl>
                                          <p:spTgt spid="23"/>
                                        </p:tgtEl>
                                        <p:attrNameLst>
                                          <p:attrName>ppt_x</p:attrName>
                                        </p:attrNameLst>
                                      </p:cBhvr>
                                      <p:tavLst>
                                        <p:tav tm="0">
                                          <p:val>
                                            <p:strVal val="#ppt_x"/>
                                          </p:val>
                                        </p:tav>
                                        <p:tav tm="100000">
                                          <p:val>
                                            <p:strVal val="#ppt_x"/>
                                          </p:val>
                                        </p:tav>
                                      </p:tavLst>
                                    </p:anim>
                                    <p:anim calcmode="lin" valueType="num">
                                      <p:cBhvr>
                                        <p:cTn id="61" dur="500" fill="hold"/>
                                        <p:tgtEl>
                                          <p:spTgt spid="2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anim calcmode="lin" valueType="num">
                                      <p:cBhvr>
                                        <p:cTn id="65" dur="500" fill="hold"/>
                                        <p:tgtEl>
                                          <p:spTgt spid="26"/>
                                        </p:tgtEl>
                                        <p:attrNameLst>
                                          <p:attrName>ppt_x</p:attrName>
                                        </p:attrNameLst>
                                      </p:cBhvr>
                                      <p:tavLst>
                                        <p:tav tm="0">
                                          <p:val>
                                            <p:strVal val="#ppt_x"/>
                                          </p:val>
                                        </p:tav>
                                        <p:tav tm="100000">
                                          <p:val>
                                            <p:strVal val="#ppt_x"/>
                                          </p:val>
                                        </p:tav>
                                      </p:tavLst>
                                    </p:anim>
                                    <p:anim calcmode="lin" valueType="num">
                                      <p:cBhvr>
                                        <p:cTn id="66" dur="500" fill="hold"/>
                                        <p:tgtEl>
                                          <p:spTgt spid="2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anim calcmode="lin" valueType="num">
                                      <p:cBhvr>
                                        <p:cTn id="70" dur="500" fill="hold"/>
                                        <p:tgtEl>
                                          <p:spTgt spid="41"/>
                                        </p:tgtEl>
                                        <p:attrNameLst>
                                          <p:attrName>ppt_x</p:attrName>
                                        </p:attrNameLst>
                                      </p:cBhvr>
                                      <p:tavLst>
                                        <p:tav tm="0">
                                          <p:val>
                                            <p:strVal val="#ppt_x"/>
                                          </p:val>
                                        </p:tav>
                                        <p:tav tm="100000">
                                          <p:val>
                                            <p:strVal val="#ppt_x"/>
                                          </p:val>
                                        </p:tav>
                                      </p:tavLst>
                                    </p:anim>
                                    <p:anim calcmode="lin" valueType="num">
                                      <p:cBhvr>
                                        <p:cTn id="71"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anim calcmode="lin" valueType="num">
                                      <p:cBhvr>
                                        <p:cTn id="77" dur="500" fill="hold"/>
                                        <p:tgtEl>
                                          <p:spTgt spid="24"/>
                                        </p:tgtEl>
                                        <p:attrNameLst>
                                          <p:attrName>ppt_x</p:attrName>
                                        </p:attrNameLst>
                                      </p:cBhvr>
                                      <p:tavLst>
                                        <p:tav tm="0">
                                          <p:val>
                                            <p:strVal val="#ppt_x"/>
                                          </p:val>
                                        </p:tav>
                                        <p:tav tm="100000">
                                          <p:val>
                                            <p:strVal val="#ppt_x"/>
                                          </p:val>
                                        </p:tav>
                                      </p:tavLst>
                                    </p:anim>
                                    <p:anim calcmode="lin" valueType="num">
                                      <p:cBhvr>
                                        <p:cTn id="78" dur="5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500"/>
                                        <p:tgtEl>
                                          <p:spTgt spid="25"/>
                                        </p:tgtEl>
                                      </p:cBhvr>
                                    </p:animEffect>
                                    <p:anim calcmode="lin" valueType="num">
                                      <p:cBhvr>
                                        <p:cTn id="82" dur="500" fill="hold"/>
                                        <p:tgtEl>
                                          <p:spTgt spid="25"/>
                                        </p:tgtEl>
                                        <p:attrNameLst>
                                          <p:attrName>ppt_x</p:attrName>
                                        </p:attrNameLst>
                                      </p:cBhvr>
                                      <p:tavLst>
                                        <p:tav tm="0">
                                          <p:val>
                                            <p:strVal val="#ppt_x"/>
                                          </p:val>
                                        </p:tav>
                                        <p:tav tm="100000">
                                          <p:val>
                                            <p:strVal val="#ppt_x"/>
                                          </p:val>
                                        </p:tav>
                                      </p:tavLst>
                                    </p:anim>
                                    <p:anim calcmode="lin" valueType="num">
                                      <p:cBhvr>
                                        <p:cTn id="83"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anim calcmode="lin" valueType="num">
                                      <p:cBhvr>
                                        <p:cTn id="89" dur="500" fill="hold"/>
                                        <p:tgtEl>
                                          <p:spTgt spid="27"/>
                                        </p:tgtEl>
                                        <p:attrNameLst>
                                          <p:attrName>ppt_x</p:attrName>
                                        </p:attrNameLst>
                                      </p:cBhvr>
                                      <p:tavLst>
                                        <p:tav tm="0">
                                          <p:val>
                                            <p:strVal val="#ppt_x"/>
                                          </p:val>
                                        </p:tav>
                                        <p:tav tm="100000">
                                          <p:val>
                                            <p:strVal val="#ppt_x"/>
                                          </p:val>
                                        </p:tav>
                                      </p:tavLst>
                                    </p:anim>
                                    <p:anim calcmode="lin" valueType="num">
                                      <p:cBhvr>
                                        <p:cTn id="90" dur="500" fill="hold"/>
                                        <p:tgtEl>
                                          <p:spTgt spid="27"/>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anim calcmode="lin" valueType="num">
                                      <p:cBhvr>
                                        <p:cTn id="94" dur="500" fill="hold"/>
                                        <p:tgtEl>
                                          <p:spTgt spid="28"/>
                                        </p:tgtEl>
                                        <p:attrNameLst>
                                          <p:attrName>ppt_x</p:attrName>
                                        </p:attrNameLst>
                                      </p:cBhvr>
                                      <p:tavLst>
                                        <p:tav tm="0">
                                          <p:val>
                                            <p:strVal val="#ppt_x"/>
                                          </p:val>
                                        </p:tav>
                                        <p:tav tm="100000">
                                          <p:val>
                                            <p:strVal val="#ppt_x"/>
                                          </p:val>
                                        </p:tav>
                                      </p:tavLst>
                                    </p:anim>
                                    <p:anim calcmode="lin" valueType="num">
                                      <p:cBhvr>
                                        <p:cTn id="95" dur="500" fill="hold"/>
                                        <p:tgtEl>
                                          <p:spTgt spid="28"/>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anim calcmode="lin" valueType="num">
                                      <p:cBhvr>
                                        <p:cTn id="99" dur="500" fill="hold"/>
                                        <p:tgtEl>
                                          <p:spTgt spid="29"/>
                                        </p:tgtEl>
                                        <p:attrNameLst>
                                          <p:attrName>ppt_x</p:attrName>
                                        </p:attrNameLst>
                                      </p:cBhvr>
                                      <p:tavLst>
                                        <p:tav tm="0">
                                          <p:val>
                                            <p:strVal val="#ppt_x"/>
                                          </p:val>
                                        </p:tav>
                                        <p:tav tm="100000">
                                          <p:val>
                                            <p:strVal val="#ppt_x"/>
                                          </p:val>
                                        </p:tav>
                                      </p:tavLst>
                                    </p:anim>
                                    <p:anim calcmode="lin" valueType="num">
                                      <p:cBhvr>
                                        <p:cTn id="100" dur="500" fill="hold"/>
                                        <p:tgtEl>
                                          <p:spTgt spid="29"/>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anim calcmode="lin" valueType="num">
                                      <p:cBhvr>
                                        <p:cTn id="104" dur="500" fill="hold"/>
                                        <p:tgtEl>
                                          <p:spTgt spid="30"/>
                                        </p:tgtEl>
                                        <p:attrNameLst>
                                          <p:attrName>ppt_x</p:attrName>
                                        </p:attrNameLst>
                                      </p:cBhvr>
                                      <p:tavLst>
                                        <p:tav tm="0">
                                          <p:val>
                                            <p:strVal val="#ppt_x"/>
                                          </p:val>
                                        </p:tav>
                                        <p:tav tm="100000">
                                          <p:val>
                                            <p:strVal val="#ppt_x"/>
                                          </p:val>
                                        </p:tav>
                                      </p:tavLst>
                                    </p:anim>
                                    <p:anim calcmode="lin" valueType="num">
                                      <p:cBhvr>
                                        <p:cTn id="105" dur="500" fill="hold"/>
                                        <p:tgtEl>
                                          <p:spTgt spid="3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500"/>
                                        <p:tgtEl>
                                          <p:spTgt spid="31"/>
                                        </p:tgtEl>
                                      </p:cBhvr>
                                    </p:animEffect>
                                    <p:anim calcmode="lin" valueType="num">
                                      <p:cBhvr>
                                        <p:cTn id="109" dur="500" fill="hold"/>
                                        <p:tgtEl>
                                          <p:spTgt spid="31"/>
                                        </p:tgtEl>
                                        <p:attrNameLst>
                                          <p:attrName>ppt_x</p:attrName>
                                        </p:attrNameLst>
                                      </p:cBhvr>
                                      <p:tavLst>
                                        <p:tav tm="0">
                                          <p:val>
                                            <p:strVal val="#ppt_x"/>
                                          </p:val>
                                        </p:tav>
                                        <p:tav tm="100000">
                                          <p:val>
                                            <p:strVal val="#ppt_x"/>
                                          </p:val>
                                        </p:tav>
                                      </p:tavLst>
                                    </p:anim>
                                    <p:anim calcmode="lin" valueType="num">
                                      <p:cBhvr>
                                        <p:cTn id="110" dur="500" fill="hold"/>
                                        <p:tgtEl>
                                          <p:spTgt spid="31"/>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anim calcmode="lin" valueType="num">
                                      <p:cBhvr>
                                        <p:cTn id="114" dur="500" fill="hold"/>
                                        <p:tgtEl>
                                          <p:spTgt spid="32"/>
                                        </p:tgtEl>
                                        <p:attrNameLst>
                                          <p:attrName>ppt_x</p:attrName>
                                        </p:attrNameLst>
                                      </p:cBhvr>
                                      <p:tavLst>
                                        <p:tav tm="0">
                                          <p:val>
                                            <p:strVal val="#ppt_x"/>
                                          </p:val>
                                        </p:tav>
                                        <p:tav tm="100000">
                                          <p:val>
                                            <p:strVal val="#ppt_x"/>
                                          </p:val>
                                        </p:tav>
                                      </p:tavLst>
                                    </p:anim>
                                    <p:anim calcmode="lin" valueType="num">
                                      <p:cBhvr>
                                        <p:cTn id="115" dur="500" fill="hold"/>
                                        <p:tgtEl>
                                          <p:spTgt spid="32"/>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fade">
                                      <p:cBhvr>
                                        <p:cTn id="118" dur="500"/>
                                        <p:tgtEl>
                                          <p:spTgt spid="33"/>
                                        </p:tgtEl>
                                      </p:cBhvr>
                                    </p:animEffect>
                                    <p:anim calcmode="lin" valueType="num">
                                      <p:cBhvr>
                                        <p:cTn id="119" dur="500" fill="hold"/>
                                        <p:tgtEl>
                                          <p:spTgt spid="33"/>
                                        </p:tgtEl>
                                        <p:attrNameLst>
                                          <p:attrName>ppt_x</p:attrName>
                                        </p:attrNameLst>
                                      </p:cBhvr>
                                      <p:tavLst>
                                        <p:tav tm="0">
                                          <p:val>
                                            <p:strVal val="#ppt_x"/>
                                          </p:val>
                                        </p:tav>
                                        <p:tav tm="100000">
                                          <p:val>
                                            <p:strVal val="#ppt_x"/>
                                          </p:val>
                                        </p:tav>
                                      </p:tavLst>
                                    </p:anim>
                                    <p:anim calcmode="lin" valueType="num">
                                      <p:cBhvr>
                                        <p:cTn id="120" dur="500" fill="hold"/>
                                        <p:tgtEl>
                                          <p:spTgt spid="33"/>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anim calcmode="lin" valueType="num">
                                      <p:cBhvr>
                                        <p:cTn id="124" dur="500" fill="hold"/>
                                        <p:tgtEl>
                                          <p:spTgt spid="34"/>
                                        </p:tgtEl>
                                        <p:attrNameLst>
                                          <p:attrName>ppt_x</p:attrName>
                                        </p:attrNameLst>
                                      </p:cBhvr>
                                      <p:tavLst>
                                        <p:tav tm="0">
                                          <p:val>
                                            <p:strVal val="#ppt_x"/>
                                          </p:val>
                                        </p:tav>
                                        <p:tav tm="100000">
                                          <p:val>
                                            <p:strVal val="#ppt_x"/>
                                          </p:val>
                                        </p:tav>
                                      </p:tavLst>
                                    </p:anim>
                                    <p:anim calcmode="lin" valueType="num">
                                      <p:cBhvr>
                                        <p:cTn id="125" dur="500" fill="hold"/>
                                        <p:tgtEl>
                                          <p:spTgt spid="34"/>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35"/>
                                        </p:tgtEl>
                                        <p:attrNameLst>
                                          <p:attrName>style.visibility</p:attrName>
                                        </p:attrNameLst>
                                      </p:cBhvr>
                                      <p:to>
                                        <p:strVal val="visible"/>
                                      </p:to>
                                    </p:set>
                                    <p:animEffect transition="in" filter="fade">
                                      <p:cBhvr>
                                        <p:cTn id="128" dur="500"/>
                                        <p:tgtEl>
                                          <p:spTgt spid="35"/>
                                        </p:tgtEl>
                                      </p:cBhvr>
                                    </p:animEffect>
                                    <p:anim calcmode="lin" valueType="num">
                                      <p:cBhvr>
                                        <p:cTn id="129" dur="500" fill="hold"/>
                                        <p:tgtEl>
                                          <p:spTgt spid="35"/>
                                        </p:tgtEl>
                                        <p:attrNameLst>
                                          <p:attrName>ppt_x</p:attrName>
                                        </p:attrNameLst>
                                      </p:cBhvr>
                                      <p:tavLst>
                                        <p:tav tm="0">
                                          <p:val>
                                            <p:strVal val="#ppt_x"/>
                                          </p:val>
                                        </p:tav>
                                        <p:tav tm="100000">
                                          <p:val>
                                            <p:strVal val="#ppt_x"/>
                                          </p:val>
                                        </p:tav>
                                      </p:tavLst>
                                    </p:anim>
                                    <p:anim calcmode="lin" valueType="num">
                                      <p:cBhvr>
                                        <p:cTn id="130" dur="500" fill="hold"/>
                                        <p:tgtEl>
                                          <p:spTgt spid="35"/>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fade">
                                      <p:cBhvr>
                                        <p:cTn id="133" dur="500"/>
                                        <p:tgtEl>
                                          <p:spTgt spid="38"/>
                                        </p:tgtEl>
                                      </p:cBhvr>
                                    </p:animEffect>
                                    <p:anim calcmode="lin" valueType="num">
                                      <p:cBhvr>
                                        <p:cTn id="134" dur="500" fill="hold"/>
                                        <p:tgtEl>
                                          <p:spTgt spid="38"/>
                                        </p:tgtEl>
                                        <p:attrNameLst>
                                          <p:attrName>ppt_x</p:attrName>
                                        </p:attrNameLst>
                                      </p:cBhvr>
                                      <p:tavLst>
                                        <p:tav tm="0">
                                          <p:val>
                                            <p:strVal val="#ppt_x"/>
                                          </p:val>
                                        </p:tav>
                                        <p:tav tm="100000">
                                          <p:val>
                                            <p:strVal val="#ppt_x"/>
                                          </p:val>
                                        </p:tav>
                                      </p:tavLst>
                                    </p:anim>
                                    <p:anim calcmode="lin" valueType="num">
                                      <p:cBhvr>
                                        <p:cTn id="135" dur="500" fill="hold"/>
                                        <p:tgtEl>
                                          <p:spTgt spid="38"/>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anim calcmode="lin" valueType="num">
                                      <p:cBhvr>
                                        <p:cTn id="139" dur="500" fill="hold"/>
                                        <p:tgtEl>
                                          <p:spTgt spid="40"/>
                                        </p:tgtEl>
                                        <p:attrNameLst>
                                          <p:attrName>ppt_x</p:attrName>
                                        </p:attrNameLst>
                                      </p:cBhvr>
                                      <p:tavLst>
                                        <p:tav tm="0">
                                          <p:val>
                                            <p:strVal val="#ppt_x"/>
                                          </p:val>
                                        </p:tav>
                                        <p:tav tm="100000">
                                          <p:val>
                                            <p:strVal val="#ppt_x"/>
                                          </p:val>
                                        </p:tav>
                                      </p:tavLst>
                                    </p:anim>
                                    <p:anim calcmode="lin" valueType="num">
                                      <p:cBhvr>
                                        <p:cTn id="140"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fade">
                                      <p:cBhvr>
                                        <p:cTn id="145" dur="500"/>
                                        <p:tgtEl>
                                          <p:spTgt spid="36"/>
                                        </p:tgtEl>
                                      </p:cBhvr>
                                    </p:animEffect>
                                    <p:anim calcmode="lin" valueType="num">
                                      <p:cBhvr>
                                        <p:cTn id="146" dur="500" fill="hold"/>
                                        <p:tgtEl>
                                          <p:spTgt spid="36"/>
                                        </p:tgtEl>
                                        <p:attrNameLst>
                                          <p:attrName>ppt_x</p:attrName>
                                        </p:attrNameLst>
                                      </p:cBhvr>
                                      <p:tavLst>
                                        <p:tav tm="0">
                                          <p:val>
                                            <p:strVal val="#ppt_x"/>
                                          </p:val>
                                        </p:tav>
                                        <p:tav tm="100000">
                                          <p:val>
                                            <p:strVal val="#ppt_x"/>
                                          </p:val>
                                        </p:tav>
                                      </p:tavLst>
                                    </p:anim>
                                    <p:anim calcmode="lin" valueType="num">
                                      <p:cBhvr>
                                        <p:cTn id="147" dur="500" fill="hold"/>
                                        <p:tgtEl>
                                          <p:spTgt spid="36"/>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Effect transition="in" filter="fade">
                                      <p:cBhvr>
                                        <p:cTn id="150" dur="500"/>
                                        <p:tgtEl>
                                          <p:spTgt spid="37"/>
                                        </p:tgtEl>
                                      </p:cBhvr>
                                    </p:animEffect>
                                    <p:anim calcmode="lin" valueType="num">
                                      <p:cBhvr>
                                        <p:cTn id="151" dur="500" fill="hold"/>
                                        <p:tgtEl>
                                          <p:spTgt spid="37"/>
                                        </p:tgtEl>
                                        <p:attrNameLst>
                                          <p:attrName>ppt_x</p:attrName>
                                        </p:attrNameLst>
                                      </p:cBhvr>
                                      <p:tavLst>
                                        <p:tav tm="0">
                                          <p:val>
                                            <p:strVal val="#ppt_x"/>
                                          </p:val>
                                        </p:tav>
                                        <p:tav tm="100000">
                                          <p:val>
                                            <p:strVal val="#ppt_x"/>
                                          </p:val>
                                        </p:tav>
                                      </p:tavLst>
                                    </p:anim>
                                    <p:anim calcmode="lin" valueType="num">
                                      <p:cBhvr>
                                        <p:cTn id="152"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animBg="1"/>
      <p:bldP spid="18" grpId="0" animBg="1"/>
      <p:bldP spid="19" grpId="0"/>
      <p:bldP spid="20" grpId="0"/>
      <p:bldP spid="21" grpId="0"/>
      <p:bldP spid="22" grpId="0"/>
      <p:bldP spid="23" grpId="0"/>
      <p:bldP spid="24" grpId="0" animBg="1"/>
      <p:bldP spid="25" grpId="0"/>
      <p:bldP spid="26" grpId="0"/>
      <p:bldP spid="27" grpId="0"/>
      <p:bldP spid="28" grpId="0" animBg="1"/>
      <p:bldP spid="29" grpId="0" animBg="1"/>
      <p:bldP spid="30" grpId="0" animBg="1"/>
      <p:bldP spid="31" grpId="0"/>
      <p:bldP spid="32" grpId="0"/>
      <p:bldP spid="33" grpId="0"/>
      <p:bldP spid="34" grpId="0"/>
      <p:bldP spid="35" grpId="0"/>
      <p:bldP spid="36" grpId="0" animBg="1"/>
      <p:bldP spid="37" grpId="0"/>
      <p:bldP spid="38" grpId="0"/>
      <p:bldP spid="40" grpId="0"/>
      <p:bldP spid="4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2666-827A-0246-8C9C-820D5705516A}"/>
              </a:ext>
            </a:extLst>
          </p:cNvPr>
          <p:cNvSpPr>
            <a:spLocks noGrp="1"/>
          </p:cNvSpPr>
          <p:nvPr>
            <p:ph type="title"/>
          </p:nvPr>
        </p:nvSpPr>
        <p:spPr/>
        <p:txBody>
          <a:bodyPr/>
          <a:lstStyle/>
          <a:p>
            <a:r>
              <a:rPr lang="en-US" dirty="0"/>
              <a:t>IP Header Fields: Word 3</a:t>
            </a:r>
          </a:p>
        </p:txBody>
      </p:sp>
      <p:sp>
        <p:nvSpPr>
          <p:cNvPr id="3" name="Content Placeholder 2">
            <a:extLst>
              <a:ext uri="{FF2B5EF4-FFF2-40B4-BE49-F238E27FC236}">
                <a16:creationId xmlns:a16="http://schemas.microsoft.com/office/drawing/2014/main" id="{3EC837F0-B815-114E-9884-AF92D2B35AD9}"/>
              </a:ext>
            </a:extLst>
          </p:cNvPr>
          <p:cNvSpPr>
            <a:spLocks noGrp="1"/>
          </p:cNvSpPr>
          <p:nvPr>
            <p:ph idx="1"/>
          </p:nvPr>
        </p:nvSpPr>
        <p:spPr/>
        <p:txBody>
          <a:bodyPr/>
          <a:lstStyle/>
          <a:p>
            <a:endParaRPr lang="en-US"/>
          </a:p>
        </p:txBody>
      </p:sp>
      <p:sp>
        <p:nvSpPr>
          <p:cNvPr id="5" name="Content Placeholder 5">
            <a:extLst>
              <a:ext uri="{FF2B5EF4-FFF2-40B4-BE49-F238E27FC236}">
                <a16:creationId xmlns:a16="http://schemas.microsoft.com/office/drawing/2014/main" id="{CDAEDFD3-BF8B-2B40-8F16-00F324428EA8}"/>
              </a:ext>
            </a:extLst>
          </p:cNvPr>
          <p:cNvSpPr txBox="1">
            <a:spLocks/>
          </p:cNvSpPr>
          <p:nvPr/>
        </p:nvSpPr>
        <p:spPr>
          <a:xfrm>
            <a:off x="1881810" y="1358046"/>
            <a:ext cx="8839200" cy="20574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Time to Live: decremented by each router</a:t>
            </a:r>
          </a:p>
          <a:p>
            <a:pPr lvl="1"/>
            <a:r>
              <a:rPr lang="en-US" sz="2500"/>
              <a:t>Used to kill looping packets</a:t>
            </a:r>
          </a:p>
          <a:p>
            <a:r>
              <a:rPr lang="en-US"/>
              <a:t>Protocol: ID of encapsulated protocol</a:t>
            </a:r>
          </a:p>
          <a:p>
            <a:pPr lvl="1"/>
            <a:r>
              <a:rPr lang="en-US" sz="2500"/>
              <a:t>6 = TCP, 17 = UDP</a:t>
            </a:r>
          </a:p>
          <a:p>
            <a:r>
              <a:rPr lang="en-US"/>
              <a:t>Checksum</a:t>
            </a:r>
            <a:endParaRPr lang="en-US" dirty="0"/>
          </a:p>
        </p:txBody>
      </p:sp>
      <p:sp>
        <p:nvSpPr>
          <p:cNvPr id="6" name="Rectangle 5">
            <a:extLst>
              <a:ext uri="{FF2B5EF4-FFF2-40B4-BE49-F238E27FC236}">
                <a16:creationId xmlns:a16="http://schemas.microsoft.com/office/drawing/2014/main" id="{3ABB5F51-35CF-9D4A-9F05-A14A71FA3311}"/>
              </a:ext>
            </a:extLst>
          </p:cNvPr>
          <p:cNvSpPr/>
          <p:nvPr/>
        </p:nvSpPr>
        <p:spPr>
          <a:xfrm>
            <a:off x="2643897" y="3759154"/>
            <a:ext cx="85745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Version</a:t>
            </a:r>
          </a:p>
        </p:txBody>
      </p:sp>
      <p:sp>
        <p:nvSpPr>
          <p:cNvPr id="7" name="Rectangle 6">
            <a:extLst>
              <a:ext uri="{FF2B5EF4-FFF2-40B4-BE49-F238E27FC236}">
                <a16:creationId xmlns:a16="http://schemas.microsoft.com/office/drawing/2014/main" id="{2B6EE468-EECF-4144-BABD-7D9B8C4D2807}"/>
              </a:ext>
            </a:extLst>
          </p:cNvPr>
          <p:cNvSpPr/>
          <p:nvPr/>
        </p:nvSpPr>
        <p:spPr>
          <a:xfrm>
            <a:off x="3501355" y="3759152"/>
            <a:ext cx="949925"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HLen</a:t>
            </a:r>
            <a:endParaRPr lang="en-US" sz="2400" dirty="0"/>
          </a:p>
        </p:txBody>
      </p:sp>
      <p:sp>
        <p:nvSpPr>
          <p:cNvPr id="8" name="Rectangle 7">
            <a:extLst>
              <a:ext uri="{FF2B5EF4-FFF2-40B4-BE49-F238E27FC236}">
                <a16:creationId xmlns:a16="http://schemas.microsoft.com/office/drawing/2014/main" id="{11B93F2B-ABEC-B94F-89C7-855CB22F0CC5}"/>
              </a:ext>
            </a:extLst>
          </p:cNvPr>
          <p:cNvSpPr/>
          <p:nvPr/>
        </p:nvSpPr>
        <p:spPr>
          <a:xfrm>
            <a:off x="4451280" y="3759154"/>
            <a:ext cx="1857910"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DSCP/ECN</a:t>
            </a:r>
          </a:p>
        </p:txBody>
      </p:sp>
      <p:sp>
        <p:nvSpPr>
          <p:cNvPr id="9" name="Rectangle 8">
            <a:extLst>
              <a:ext uri="{FF2B5EF4-FFF2-40B4-BE49-F238E27FC236}">
                <a16:creationId xmlns:a16="http://schemas.microsoft.com/office/drawing/2014/main" id="{70AC22E6-C06B-1E4D-995E-33A6F7A133D1}"/>
              </a:ext>
            </a:extLst>
          </p:cNvPr>
          <p:cNvSpPr/>
          <p:nvPr/>
        </p:nvSpPr>
        <p:spPr>
          <a:xfrm>
            <a:off x="6309190" y="3759151"/>
            <a:ext cx="365827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 Length</a:t>
            </a:r>
          </a:p>
        </p:txBody>
      </p:sp>
      <p:sp>
        <p:nvSpPr>
          <p:cNvPr id="10" name="Rectangle 9">
            <a:extLst>
              <a:ext uri="{FF2B5EF4-FFF2-40B4-BE49-F238E27FC236}">
                <a16:creationId xmlns:a16="http://schemas.microsoft.com/office/drawing/2014/main" id="{F111760C-4BDF-E343-BA7D-4E7198246D03}"/>
              </a:ext>
            </a:extLst>
          </p:cNvPr>
          <p:cNvSpPr/>
          <p:nvPr/>
        </p:nvSpPr>
        <p:spPr>
          <a:xfrm>
            <a:off x="2344450"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11" name="Rectangle 10">
            <a:extLst>
              <a:ext uri="{FF2B5EF4-FFF2-40B4-BE49-F238E27FC236}">
                <a16:creationId xmlns:a16="http://schemas.microsoft.com/office/drawing/2014/main" id="{8DC82848-CA84-8047-AEE3-CDB45846442B}"/>
              </a:ext>
            </a:extLst>
          </p:cNvPr>
          <p:cNvSpPr/>
          <p:nvPr/>
        </p:nvSpPr>
        <p:spPr>
          <a:xfrm>
            <a:off x="4151834"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2" name="Rectangle 11">
            <a:extLst>
              <a:ext uri="{FF2B5EF4-FFF2-40B4-BE49-F238E27FC236}">
                <a16:creationId xmlns:a16="http://schemas.microsoft.com/office/drawing/2014/main" id="{F1387100-0097-CB4A-B59D-366FB27410DB}"/>
              </a:ext>
            </a:extLst>
          </p:cNvPr>
          <p:cNvSpPr/>
          <p:nvPr/>
        </p:nvSpPr>
        <p:spPr>
          <a:xfrm>
            <a:off x="6009744"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13" name="Rectangle 12">
            <a:extLst>
              <a:ext uri="{FF2B5EF4-FFF2-40B4-BE49-F238E27FC236}">
                <a16:creationId xmlns:a16="http://schemas.microsoft.com/office/drawing/2014/main" id="{1101D744-9245-A642-9DF9-EEFB1A2354FE}"/>
              </a:ext>
            </a:extLst>
          </p:cNvPr>
          <p:cNvSpPr/>
          <p:nvPr/>
        </p:nvSpPr>
        <p:spPr>
          <a:xfrm>
            <a:off x="7877929" y="3269265"/>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14" name="Rectangle 13">
            <a:extLst>
              <a:ext uri="{FF2B5EF4-FFF2-40B4-BE49-F238E27FC236}">
                <a16:creationId xmlns:a16="http://schemas.microsoft.com/office/drawing/2014/main" id="{B772986E-57CD-0949-8070-6AD84EEEF8AC}"/>
              </a:ext>
            </a:extLst>
          </p:cNvPr>
          <p:cNvSpPr/>
          <p:nvPr/>
        </p:nvSpPr>
        <p:spPr>
          <a:xfrm>
            <a:off x="9668021" y="3269264"/>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5" name="Rectangle 14">
            <a:extLst>
              <a:ext uri="{FF2B5EF4-FFF2-40B4-BE49-F238E27FC236}">
                <a16:creationId xmlns:a16="http://schemas.microsoft.com/office/drawing/2014/main" id="{EE9A5457-6F08-2B4E-80DB-CBB4251DB7A5}"/>
              </a:ext>
            </a:extLst>
          </p:cNvPr>
          <p:cNvSpPr/>
          <p:nvPr/>
        </p:nvSpPr>
        <p:spPr>
          <a:xfrm>
            <a:off x="3201909"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6" name="Rectangle 15">
            <a:extLst>
              <a:ext uri="{FF2B5EF4-FFF2-40B4-BE49-F238E27FC236}">
                <a16:creationId xmlns:a16="http://schemas.microsoft.com/office/drawing/2014/main" id="{5FDE33E6-4BAB-8846-8B2A-D30961C0C71E}"/>
              </a:ext>
            </a:extLst>
          </p:cNvPr>
          <p:cNvSpPr/>
          <p:nvPr/>
        </p:nvSpPr>
        <p:spPr>
          <a:xfrm>
            <a:off x="5062528" y="3269263"/>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sp>
        <p:nvSpPr>
          <p:cNvPr id="17" name="Rectangle 16">
            <a:extLst>
              <a:ext uri="{FF2B5EF4-FFF2-40B4-BE49-F238E27FC236}">
                <a16:creationId xmlns:a16="http://schemas.microsoft.com/office/drawing/2014/main" id="{74D70323-03F6-4B48-8347-4882F08187C9}"/>
              </a:ext>
            </a:extLst>
          </p:cNvPr>
          <p:cNvSpPr/>
          <p:nvPr/>
        </p:nvSpPr>
        <p:spPr>
          <a:xfrm>
            <a:off x="6745815" y="326926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19</a:t>
            </a:r>
          </a:p>
        </p:txBody>
      </p:sp>
      <p:sp>
        <p:nvSpPr>
          <p:cNvPr id="18" name="Rectangle 17">
            <a:extLst>
              <a:ext uri="{FF2B5EF4-FFF2-40B4-BE49-F238E27FC236}">
                <a16:creationId xmlns:a16="http://schemas.microsoft.com/office/drawing/2014/main" id="{B15350B1-AF89-EA48-94A1-143D2183FCA8}"/>
              </a:ext>
            </a:extLst>
          </p:cNvPr>
          <p:cNvSpPr/>
          <p:nvPr/>
        </p:nvSpPr>
        <p:spPr>
          <a:xfrm>
            <a:off x="2643897" y="4142806"/>
            <a:ext cx="366529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Identifier</a:t>
            </a:r>
          </a:p>
        </p:txBody>
      </p:sp>
      <p:sp>
        <p:nvSpPr>
          <p:cNvPr id="19" name="Rectangle 18">
            <a:extLst>
              <a:ext uri="{FF2B5EF4-FFF2-40B4-BE49-F238E27FC236}">
                <a16:creationId xmlns:a16="http://schemas.microsoft.com/office/drawing/2014/main" id="{6D334F64-2DA3-4E49-9B42-B3B49045E5FA}"/>
              </a:ext>
            </a:extLst>
          </p:cNvPr>
          <p:cNvSpPr/>
          <p:nvPr/>
        </p:nvSpPr>
        <p:spPr>
          <a:xfrm>
            <a:off x="6309190" y="4142808"/>
            <a:ext cx="72997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Flags</a:t>
            </a:r>
          </a:p>
        </p:txBody>
      </p:sp>
      <p:sp>
        <p:nvSpPr>
          <p:cNvPr id="20" name="Rectangle 19">
            <a:extLst>
              <a:ext uri="{FF2B5EF4-FFF2-40B4-BE49-F238E27FC236}">
                <a16:creationId xmlns:a16="http://schemas.microsoft.com/office/drawing/2014/main" id="{D1BCE47C-9C49-3040-8134-434DFFD39042}"/>
              </a:ext>
            </a:extLst>
          </p:cNvPr>
          <p:cNvSpPr/>
          <p:nvPr/>
        </p:nvSpPr>
        <p:spPr>
          <a:xfrm>
            <a:off x="7045260" y="4142805"/>
            <a:ext cx="292220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Offset</a:t>
            </a:r>
          </a:p>
        </p:txBody>
      </p:sp>
      <p:sp>
        <p:nvSpPr>
          <p:cNvPr id="21" name="Rectangle 20">
            <a:extLst>
              <a:ext uri="{FF2B5EF4-FFF2-40B4-BE49-F238E27FC236}">
                <a16:creationId xmlns:a16="http://schemas.microsoft.com/office/drawing/2014/main" id="{19CBE748-3682-134E-AB47-C7B5735F8870}"/>
              </a:ext>
            </a:extLst>
          </p:cNvPr>
          <p:cNvSpPr/>
          <p:nvPr/>
        </p:nvSpPr>
        <p:spPr>
          <a:xfrm>
            <a:off x="2643896" y="4526457"/>
            <a:ext cx="1807384"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TTL</a:t>
            </a:r>
          </a:p>
        </p:txBody>
      </p:sp>
      <p:sp>
        <p:nvSpPr>
          <p:cNvPr id="22" name="Rectangle 21">
            <a:extLst>
              <a:ext uri="{FF2B5EF4-FFF2-40B4-BE49-F238E27FC236}">
                <a16:creationId xmlns:a16="http://schemas.microsoft.com/office/drawing/2014/main" id="{132D9A59-3263-634A-821C-9674315E1D4A}"/>
              </a:ext>
            </a:extLst>
          </p:cNvPr>
          <p:cNvSpPr/>
          <p:nvPr/>
        </p:nvSpPr>
        <p:spPr>
          <a:xfrm>
            <a:off x="4451279" y="4526457"/>
            <a:ext cx="1857910"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a:t>
            </a:r>
          </a:p>
        </p:txBody>
      </p:sp>
      <p:sp>
        <p:nvSpPr>
          <p:cNvPr id="23" name="Rectangle 22">
            <a:extLst>
              <a:ext uri="{FF2B5EF4-FFF2-40B4-BE49-F238E27FC236}">
                <a16:creationId xmlns:a16="http://schemas.microsoft.com/office/drawing/2014/main" id="{73F3A86B-3E6D-5541-82C1-DBBFBADDBA9E}"/>
              </a:ext>
            </a:extLst>
          </p:cNvPr>
          <p:cNvSpPr/>
          <p:nvPr/>
        </p:nvSpPr>
        <p:spPr>
          <a:xfrm>
            <a:off x="6309189" y="4526454"/>
            <a:ext cx="3658278"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Checksum</a:t>
            </a:r>
          </a:p>
        </p:txBody>
      </p:sp>
      <p:sp>
        <p:nvSpPr>
          <p:cNvPr id="24" name="Rectangle 23">
            <a:extLst>
              <a:ext uri="{FF2B5EF4-FFF2-40B4-BE49-F238E27FC236}">
                <a16:creationId xmlns:a16="http://schemas.microsoft.com/office/drawing/2014/main" id="{4CE90556-E993-2A42-8737-83422816C14C}"/>
              </a:ext>
            </a:extLst>
          </p:cNvPr>
          <p:cNvSpPr/>
          <p:nvPr/>
        </p:nvSpPr>
        <p:spPr>
          <a:xfrm>
            <a:off x="2640521" y="4910109"/>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IP Address</a:t>
            </a:r>
          </a:p>
        </p:txBody>
      </p:sp>
      <p:sp>
        <p:nvSpPr>
          <p:cNvPr id="25" name="Rectangle 24">
            <a:extLst>
              <a:ext uri="{FF2B5EF4-FFF2-40B4-BE49-F238E27FC236}">
                <a16:creationId xmlns:a16="http://schemas.microsoft.com/office/drawing/2014/main" id="{80A378FC-AB5D-3D40-9DF9-2E00F46E48A8}"/>
              </a:ext>
            </a:extLst>
          </p:cNvPr>
          <p:cNvSpPr/>
          <p:nvPr/>
        </p:nvSpPr>
        <p:spPr>
          <a:xfrm>
            <a:off x="2645717" y="5293761"/>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Destination IP Address</a:t>
            </a:r>
          </a:p>
        </p:txBody>
      </p:sp>
      <p:sp>
        <p:nvSpPr>
          <p:cNvPr id="26" name="Rectangle 25">
            <a:extLst>
              <a:ext uri="{FF2B5EF4-FFF2-40B4-BE49-F238E27FC236}">
                <a16:creationId xmlns:a16="http://schemas.microsoft.com/office/drawing/2014/main" id="{67BF86DB-CB57-2244-9D1E-CF85D850FB6E}"/>
              </a:ext>
            </a:extLst>
          </p:cNvPr>
          <p:cNvSpPr/>
          <p:nvPr/>
        </p:nvSpPr>
        <p:spPr>
          <a:xfrm>
            <a:off x="2645717" y="5677413"/>
            <a:ext cx="7326946"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Options (if any, usually not)</a:t>
            </a:r>
          </a:p>
        </p:txBody>
      </p:sp>
      <p:sp>
        <p:nvSpPr>
          <p:cNvPr id="27" name="Rectangle 26">
            <a:extLst>
              <a:ext uri="{FF2B5EF4-FFF2-40B4-BE49-F238E27FC236}">
                <a16:creationId xmlns:a16="http://schemas.microsoft.com/office/drawing/2014/main" id="{25F97EB6-4CD9-4C4C-9D63-79CCEDCEDB3A}"/>
              </a:ext>
            </a:extLst>
          </p:cNvPr>
          <p:cNvSpPr/>
          <p:nvPr/>
        </p:nvSpPr>
        <p:spPr>
          <a:xfrm>
            <a:off x="2645717" y="6057814"/>
            <a:ext cx="7326946" cy="578813"/>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grpSp>
        <p:nvGrpSpPr>
          <p:cNvPr id="28" name="Group 27">
            <a:extLst>
              <a:ext uri="{FF2B5EF4-FFF2-40B4-BE49-F238E27FC236}">
                <a16:creationId xmlns:a16="http://schemas.microsoft.com/office/drawing/2014/main" id="{53A21DFB-B710-CC42-9196-6A36D1C919CA}"/>
              </a:ext>
            </a:extLst>
          </p:cNvPr>
          <p:cNvGrpSpPr/>
          <p:nvPr/>
        </p:nvGrpSpPr>
        <p:grpSpPr>
          <a:xfrm flipH="1">
            <a:off x="2097038" y="5239446"/>
            <a:ext cx="2330739" cy="1397181"/>
            <a:chOff x="1219204" y="4876799"/>
            <a:chExt cx="5181601" cy="2028167"/>
          </a:xfrm>
        </p:grpSpPr>
        <p:sp>
          <p:nvSpPr>
            <p:cNvPr id="29" name="Rectangular Callout 28">
              <a:extLst>
                <a:ext uri="{FF2B5EF4-FFF2-40B4-BE49-F238E27FC236}">
                  <a16:creationId xmlns:a16="http://schemas.microsoft.com/office/drawing/2014/main" id="{B6032949-518E-0E4B-A12E-1C0212ADA83F}"/>
                </a:ext>
              </a:extLst>
            </p:cNvPr>
            <p:cNvSpPr/>
            <p:nvPr/>
          </p:nvSpPr>
          <p:spPr>
            <a:xfrm>
              <a:off x="1219204" y="4876800"/>
              <a:ext cx="5181601" cy="2028166"/>
            </a:xfrm>
            <a:prstGeom prst="wedgeRectCallout">
              <a:avLst>
                <a:gd name="adj1" fmla="val -8478"/>
                <a:gd name="adj2" fmla="val -81027"/>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30" name="TextBox 29">
              <a:extLst>
                <a:ext uri="{FF2B5EF4-FFF2-40B4-BE49-F238E27FC236}">
                  <a16:creationId xmlns:a16="http://schemas.microsoft.com/office/drawing/2014/main" id="{34F80FF8-3B58-EB41-821E-AAD4CFFF5E2F}"/>
                </a:ext>
              </a:extLst>
            </p:cNvPr>
            <p:cNvSpPr txBox="1"/>
            <p:nvPr/>
          </p:nvSpPr>
          <p:spPr>
            <a:xfrm>
              <a:off x="1219204" y="4876799"/>
              <a:ext cx="5181601" cy="20104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Used to implement trace route</a:t>
              </a:r>
            </a:p>
          </p:txBody>
        </p:sp>
      </p:grpSp>
      <p:pic>
        <p:nvPicPr>
          <p:cNvPr id="31" name="Picture 30"/>
          <p:cNvPicPr>
            <a:picLocks noChangeAspect="1"/>
          </p:cNvPicPr>
          <p:nvPr/>
        </p:nvPicPr>
        <p:blipFill>
          <a:blip r:embed="rId2"/>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27836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0FC9-4492-1F45-AB2B-0486996582C7}"/>
              </a:ext>
            </a:extLst>
          </p:cNvPr>
          <p:cNvSpPr>
            <a:spLocks noGrp="1"/>
          </p:cNvSpPr>
          <p:nvPr>
            <p:ph type="title"/>
          </p:nvPr>
        </p:nvSpPr>
        <p:spPr/>
        <p:txBody>
          <a:bodyPr/>
          <a:lstStyle/>
          <a:p>
            <a:r>
              <a:rPr lang="en-US" dirty="0"/>
              <a:t>Problem: Fragmentation</a:t>
            </a:r>
          </a:p>
        </p:txBody>
      </p:sp>
      <p:sp>
        <p:nvSpPr>
          <p:cNvPr id="3" name="Content Placeholder 2">
            <a:extLst>
              <a:ext uri="{FF2B5EF4-FFF2-40B4-BE49-F238E27FC236}">
                <a16:creationId xmlns:a16="http://schemas.microsoft.com/office/drawing/2014/main" id="{55739408-63BA-4942-B156-28DAD1803144}"/>
              </a:ext>
            </a:extLst>
          </p:cNvPr>
          <p:cNvSpPr>
            <a:spLocks noGrp="1"/>
          </p:cNvSpPr>
          <p:nvPr>
            <p:ph idx="1"/>
          </p:nvPr>
        </p:nvSpPr>
        <p:spPr/>
        <p:txBody>
          <a:bodyPr/>
          <a:lstStyle/>
          <a:p>
            <a:endParaRPr lang="en-US" dirty="0"/>
          </a:p>
        </p:txBody>
      </p:sp>
      <p:sp>
        <p:nvSpPr>
          <p:cNvPr id="4" name="Content Placeholder 3">
            <a:extLst>
              <a:ext uri="{FF2B5EF4-FFF2-40B4-BE49-F238E27FC236}">
                <a16:creationId xmlns:a16="http://schemas.microsoft.com/office/drawing/2014/main" id="{2833AB30-5EE2-C345-BFC0-DB32897F0FDE}"/>
              </a:ext>
            </a:extLst>
          </p:cNvPr>
          <p:cNvSpPr txBox="1">
            <a:spLocks/>
          </p:cNvSpPr>
          <p:nvPr/>
        </p:nvSpPr>
        <p:spPr>
          <a:xfrm>
            <a:off x="1683026" y="3640816"/>
            <a:ext cx="8839200" cy="2905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Problem: each network has its own MTU</a:t>
            </a:r>
          </a:p>
          <a:p>
            <a:pPr lvl="1"/>
            <a:r>
              <a:rPr lang="en-US" dirty="0"/>
              <a:t>DARPA principles: networks allowed to be heterogeneous</a:t>
            </a:r>
          </a:p>
          <a:p>
            <a:pPr lvl="1"/>
            <a:r>
              <a:rPr lang="en-US" dirty="0"/>
              <a:t>Minimum MTU may not be known for a given path</a:t>
            </a:r>
          </a:p>
          <a:p>
            <a:r>
              <a:rPr lang="en-US" sz="2700" dirty="0"/>
              <a:t>IP Solution: fragmentation</a:t>
            </a:r>
          </a:p>
          <a:p>
            <a:pPr lvl="1"/>
            <a:r>
              <a:rPr lang="en-US" dirty="0"/>
              <a:t>Split datagrams into pieces when MTU is reduced</a:t>
            </a:r>
          </a:p>
          <a:p>
            <a:pPr lvl="1"/>
            <a:r>
              <a:rPr lang="en-US" dirty="0"/>
              <a:t>Reassemble original datagram at the receiver</a:t>
            </a:r>
          </a:p>
        </p:txBody>
      </p:sp>
      <p:sp>
        <p:nvSpPr>
          <p:cNvPr id="5" name="Cloud 4">
            <a:extLst>
              <a:ext uri="{FF2B5EF4-FFF2-40B4-BE49-F238E27FC236}">
                <a16:creationId xmlns:a16="http://schemas.microsoft.com/office/drawing/2014/main" id="{669C60C3-719B-B846-949F-5C2F95BE2D1A}"/>
              </a:ext>
            </a:extLst>
          </p:cNvPr>
          <p:cNvSpPr/>
          <p:nvPr/>
        </p:nvSpPr>
        <p:spPr>
          <a:xfrm>
            <a:off x="1974813" y="1512984"/>
            <a:ext cx="2162855" cy="10784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F779BCAA-4845-454F-A15C-C4BEDE98EA53}"/>
              </a:ext>
            </a:extLst>
          </p:cNvPr>
          <p:cNvSpPr/>
          <p:nvPr/>
        </p:nvSpPr>
        <p:spPr>
          <a:xfrm>
            <a:off x="8005648" y="1512984"/>
            <a:ext cx="2162855" cy="1078416"/>
          </a:xfrm>
          <a:prstGeom prst="cloud">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78A04A9C-949C-6543-858D-7E3D02B8F56A}"/>
              </a:ext>
            </a:extLst>
          </p:cNvPr>
          <p:cNvSpPr/>
          <p:nvPr/>
        </p:nvSpPr>
        <p:spPr>
          <a:xfrm>
            <a:off x="4974990" y="1512984"/>
            <a:ext cx="2162855" cy="1078416"/>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E0CA200-D8D0-CC4B-905D-FCEA14A90FA2}"/>
              </a:ext>
            </a:extLst>
          </p:cNvPr>
          <p:cNvCxnSpPr>
            <a:stCxn id="12" idx="3"/>
            <a:endCxn id="10" idx="1"/>
          </p:cNvCxnSpPr>
          <p:nvPr/>
        </p:nvCxnSpPr>
        <p:spPr>
          <a:xfrm flipV="1">
            <a:off x="4396405" y="1941873"/>
            <a:ext cx="398115" cy="119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89E9A8-87C9-DC44-98A7-69E7FAC21CC2}"/>
              </a:ext>
            </a:extLst>
          </p:cNvPr>
          <p:cNvCxnSpPr>
            <a:stCxn id="11" idx="3"/>
            <a:endCxn id="13" idx="1"/>
          </p:cNvCxnSpPr>
          <p:nvPr/>
        </p:nvCxnSpPr>
        <p:spPr>
          <a:xfrm>
            <a:off x="7469490" y="1942011"/>
            <a:ext cx="402837" cy="2120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2" descr="C:\Users\t0ph3r\Documents\CS 4700\assets\Router.png">
            <a:extLst>
              <a:ext uri="{FF2B5EF4-FFF2-40B4-BE49-F238E27FC236}">
                <a16:creationId xmlns:a16="http://schemas.microsoft.com/office/drawing/2014/main" id="{1F338DCB-4E05-D045-A731-7EAC736B2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520" y="1728827"/>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0ph3r\Documents\CS 4700\assets\Router.png">
            <a:extLst>
              <a:ext uri="{FF2B5EF4-FFF2-40B4-BE49-F238E27FC236}">
                <a16:creationId xmlns:a16="http://schemas.microsoft.com/office/drawing/2014/main" id="{837338CD-2786-574D-8E28-3B7E75AA6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0" y="1728965"/>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0ph3r\Documents\CS 4700\assets\Router.png">
            <a:extLst>
              <a:ext uri="{FF2B5EF4-FFF2-40B4-BE49-F238E27FC236}">
                <a16:creationId xmlns:a16="http://schemas.microsoft.com/office/drawing/2014/main" id="{AF8314A4-A229-4548-BA84-45252D621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795" y="1740820"/>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0ph3r\Documents\CS 4700\assets\Router.png">
            <a:extLst>
              <a:ext uri="{FF2B5EF4-FFF2-40B4-BE49-F238E27FC236}">
                <a16:creationId xmlns:a16="http://schemas.microsoft.com/office/drawing/2014/main" id="{2AF0FE97-2813-1D49-B969-5CBCAF0F3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327" y="1750170"/>
            <a:ext cx="722610" cy="4260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7317E5E-2EF7-0F43-9218-846EF5881667}"/>
              </a:ext>
            </a:extLst>
          </p:cNvPr>
          <p:cNvSpPr txBox="1"/>
          <p:nvPr/>
        </p:nvSpPr>
        <p:spPr>
          <a:xfrm>
            <a:off x="5182135" y="2077642"/>
            <a:ext cx="1601721" cy="400110"/>
          </a:xfrm>
          <a:prstGeom prst="rect">
            <a:avLst/>
          </a:prstGeom>
          <a:noFill/>
        </p:spPr>
        <p:txBody>
          <a:bodyPr wrap="none" rtlCol="0">
            <a:spAutoFit/>
          </a:bodyPr>
          <a:lstStyle/>
          <a:p>
            <a:pPr algn="ctr"/>
            <a:r>
              <a:rPr lang="en-US" sz="2000" b="1" dirty="0">
                <a:solidFill>
                  <a:schemeClr val="bg1"/>
                </a:solidFill>
              </a:rPr>
              <a:t>MTU = 2000</a:t>
            </a:r>
          </a:p>
        </p:txBody>
      </p:sp>
      <p:sp>
        <p:nvSpPr>
          <p:cNvPr id="15" name="TextBox 14">
            <a:extLst>
              <a:ext uri="{FF2B5EF4-FFF2-40B4-BE49-F238E27FC236}">
                <a16:creationId xmlns:a16="http://schemas.microsoft.com/office/drawing/2014/main" id="{C5DDCC73-BA6E-7746-867A-464D844B5B05}"/>
              </a:ext>
            </a:extLst>
          </p:cNvPr>
          <p:cNvSpPr txBox="1"/>
          <p:nvPr/>
        </p:nvSpPr>
        <p:spPr>
          <a:xfrm>
            <a:off x="2133459" y="2047641"/>
            <a:ext cx="1601721" cy="400110"/>
          </a:xfrm>
          <a:prstGeom prst="rect">
            <a:avLst/>
          </a:prstGeom>
          <a:noFill/>
        </p:spPr>
        <p:txBody>
          <a:bodyPr wrap="none" rtlCol="0">
            <a:spAutoFit/>
          </a:bodyPr>
          <a:lstStyle/>
          <a:p>
            <a:pPr algn="ctr"/>
            <a:r>
              <a:rPr lang="en-US" sz="2000" b="1" dirty="0">
                <a:solidFill>
                  <a:schemeClr val="bg1"/>
                </a:solidFill>
              </a:rPr>
              <a:t>MTU = 4000</a:t>
            </a:r>
          </a:p>
        </p:txBody>
      </p:sp>
      <p:sp>
        <p:nvSpPr>
          <p:cNvPr id="16" name="TextBox 15">
            <a:extLst>
              <a:ext uri="{FF2B5EF4-FFF2-40B4-BE49-F238E27FC236}">
                <a16:creationId xmlns:a16="http://schemas.microsoft.com/office/drawing/2014/main" id="{1841BBBD-56DF-2644-AA68-7917C6E7A90E}"/>
              </a:ext>
            </a:extLst>
          </p:cNvPr>
          <p:cNvSpPr txBox="1"/>
          <p:nvPr/>
        </p:nvSpPr>
        <p:spPr>
          <a:xfrm>
            <a:off x="8269817" y="2101271"/>
            <a:ext cx="1601721" cy="400110"/>
          </a:xfrm>
          <a:prstGeom prst="rect">
            <a:avLst/>
          </a:prstGeom>
          <a:noFill/>
        </p:spPr>
        <p:txBody>
          <a:bodyPr wrap="none" rtlCol="0">
            <a:spAutoFit/>
          </a:bodyPr>
          <a:lstStyle/>
          <a:p>
            <a:pPr algn="ctr"/>
            <a:r>
              <a:rPr lang="en-US" sz="2000" b="1" dirty="0">
                <a:solidFill>
                  <a:schemeClr val="bg1"/>
                </a:solidFill>
              </a:rPr>
              <a:t>MTU = 1500</a:t>
            </a:r>
          </a:p>
        </p:txBody>
      </p:sp>
      <p:pic>
        <p:nvPicPr>
          <p:cNvPr id="17" name="Picture 2" descr="C:\Users\t0ph3r\Documents\CS 4700\assets\black_server.png">
            <a:extLst>
              <a:ext uri="{FF2B5EF4-FFF2-40B4-BE49-F238E27FC236}">
                <a16:creationId xmlns:a16="http://schemas.microsoft.com/office/drawing/2014/main" id="{2A9ACB7B-2993-B44B-A532-C5ADA63992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507" y="1659716"/>
            <a:ext cx="607000" cy="607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0ph3r\Documents\CS 4700\assets\black_server.png">
            <a:extLst>
              <a:ext uri="{FF2B5EF4-FFF2-40B4-BE49-F238E27FC236}">
                <a16:creationId xmlns:a16="http://schemas.microsoft.com/office/drawing/2014/main" id="{C90B01F5-A5AF-1440-AAD8-B1E607A51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379" y="1668005"/>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2AADDE84-1D56-A247-8922-EE64ED839C7F}"/>
              </a:ext>
            </a:extLst>
          </p:cNvPr>
          <p:cNvCxnSpPr>
            <a:stCxn id="17" idx="3"/>
            <a:endCxn id="12" idx="1"/>
          </p:cNvCxnSpPr>
          <p:nvPr/>
        </p:nvCxnSpPr>
        <p:spPr>
          <a:xfrm flipV="1">
            <a:off x="2165507" y="1953866"/>
            <a:ext cx="1508288" cy="935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865DD09-C55A-BA42-8806-3B5F1C24EA5E}"/>
              </a:ext>
            </a:extLst>
          </p:cNvPr>
          <p:cNvCxnSpPr>
            <a:stCxn id="10" idx="3"/>
            <a:endCxn id="11" idx="1"/>
          </p:cNvCxnSpPr>
          <p:nvPr/>
        </p:nvCxnSpPr>
        <p:spPr>
          <a:xfrm>
            <a:off x="5517130" y="1941873"/>
            <a:ext cx="1229750" cy="138"/>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364A98-AF46-7745-948E-C66F4558A50F}"/>
              </a:ext>
            </a:extLst>
          </p:cNvPr>
          <p:cNvCxnSpPr>
            <a:stCxn id="13" idx="3"/>
            <a:endCxn id="18" idx="1"/>
          </p:cNvCxnSpPr>
          <p:nvPr/>
        </p:nvCxnSpPr>
        <p:spPr>
          <a:xfrm>
            <a:off x="8594937" y="1963216"/>
            <a:ext cx="1435442" cy="8289"/>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743B195-EB2D-F14B-87FA-60967CDA1FE4}"/>
              </a:ext>
            </a:extLst>
          </p:cNvPr>
          <p:cNvSpPr/>
          <p:nvPr/>
        </p:nvSpPr>
        <p:spPr>
          <a:xfrm>
            <a:off x="2133460" y="2822008"/>
            <a:ext cx="18326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a:t>
            </a:r>
          </a:p>
        </p:txBody>
      </p:sp>
      <p:sp>
        <p:nvSpPr>
          <p:cNvPr id="23" name="Rectangle 22">
            <a:extLst>
              <a:ext uri="{FF2B5EF4-FFF2-40B4-BE49-F238E27FC236}">
                <a16:creationId xmlns:a16="http://schemas.microsoft.com/office/drawing/2014/main" id="{8269BE01-85AA-8243-A742-B56B5E50A6FF}"/>
              </a:ext>
            </a:extLst>
          </p:cNvPr>
          <p:cNvSpPr/>
          <p:nvPr/>
        </p:nvSpPr>
        <p:spPr>
          <a:xfrm>
            <a:off x="4646722" y="2822008"/>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Dgram1</a:t>
            </a:r>
          </a:p>
        </p:txBody>
      </p:sp>
      <p:sp>
        <p:nvSpPr>
          <p:cNvPr id="24" name="Rectangle 23">
            <a:extLst>
              <a:ext uri="{FF2B5EF4-FFF2-40B4-BE49-F238E27FC236}">
                <a16:creationId xmlns:a16="http://schemas.microsoft.com/office/drawing/2014/main" id="{60EE5F87-FA90-8F47-A8CB-6D4FE3C485AE}"/>
              </a:ext>
            </a:extLst>
          </p:cNvPr>
          <p:cNvSpPr/>
          <p:nvPr/>
        </p:nvSpPr>
        <p:spPr>
          <a:xfrm>
            <a:off x="6173746" y="2822008"/>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Dgram2</a:t>
            </a:r>
          </a:p>
        </p:txBody>
      </p:sp>
      <p:sp>
        <p:nvSpPr>
          <p:cNvPr id="25" name="Rectangle 24">
            <a:extLst>
              <a:ext uri="{FF2B5EF4-FFF2-40B4-BE49-F238E27FC236}">
                <a16:creationId xmlns:a16="http://schemas.microsoft.com/office/drawing/2014/main" id="{0CAD21E6-984F-8046-A9CC-3E7821493F32}"/>
              </a:ext>
            </a:extLst>
          </p:cNvPr>
          <p:cNvSpPr/>
          <p:nvPr/>
        </p:nvSpPr>
        <p:spPr>
          <a:xfrm>
            <a:off x="7989362" y="2822008"/>
            <a:ext cx="50397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26" name="Rectangle 25">
            <a:extLst>
              <a:ext uri="{FF2B5EF4-FFF2-40B4-BE49-F238E27FC236}">
                <a16:creationId xmlns:a16="http://schemas.microsoft.com/office/drawing/2014/main" id="{76E56DFD-2EC9-8C43-87E4-828B73A97C5C}"/>
              </a:ext>
            </a:extLst>
          </p:cNvPr>
          <p:cNvSpPr/>
          <p:nvPr/>
        </p:nvSpPr>
        <p:spPr>
          <a:xfrm>
            <a:off x="8638688" y="2822008"/>
            <a:ext cx="50397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27" name="Rectangle 26">
            <a:extLst>
              <a:ext uri="{FF2B5EF4-FFF2-40B4-BE49-F238E27FC236}">
                <a16:creationId xmlns:a16="http://schemas.microsoft.com/office/drawing/2014/main" id="{8810D570-CC15-884D-A321-93414A1F19B1}"/>
              </a:ext>
            </a:extLst>
          </p:cNvPr>
          <p:cNvSpPr/>
          <p:nvPr/>
        </p:nvSpPr>
        <p:spPr>
          <a:xfrm>
            <a:off x="9279866" y="2804626"/>
            <a:ext cx="50397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28" name="Rectangle 27">
            <a:extLst>
              <a:ext uri="{FF2B5EF4-FFF2-40B4-BE49-F238E27FC236}">
                <a16:creationId xmlns:a16="http://schemas.microsoft.com/office/drawing/2014/main" id="{46F4AC42-E6E9-1F42-B9B0-8A6D35AB7D62}"/>
              </a:ext>
            </a:extLst>
          </p:cNvPr>
          <p:cNvSpPr/>
          <p:nvPr/>
        </p:nvSpPr>
        <p:spPr>
          <a:xfrm>
            <a:off x="9929192" y="2804626"/>
            <a:ext cx="50397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pic>
        <p:nvPicPr>
          <p:cNvPr id="29" name="Picture 28"/>
          <p:cNvPicPr>
            <a:picLocks noChangeAspect="1"/>
          </p:cNvPicPr>
          <p:nvPr/>
        </p:nvPicPr>
        <p:blipFill>
          <a:blip r:embed="rId5"/>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263086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anim calcmode="lin" valueType="num">
                                      <p:cBhvr>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2" dur="500" fill="hold"/>
                                        <p:tgtEl>
                                          <p:spTgt spid="4">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anim calcmode="lin" valueType="num">
                                      <p:cBhvr>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anim calcmode="lin" valueType="num">
                                      <p:cBhvr>
                                        <p:cTn id="38" dur="500" fill="hold"/>
                                        <p:tgtEl>
                                          <p:spTgt spid="22"/>
                                        </p:tgtEl>
                                        <p:attrNameLst>
                                          <p:attrName>ppt_x</p:attrName>
                                        </p:attrNameLst>
                                      </p:cBhvr>
                                      <p:tavLst>
                                        <p:tav tm="0">
                                          <p:val>
                                            <p:strVal val="#ppt_x"/>
                                          </p:val>
                                        </p:tav>
                                        <p:tav tm="100000">
                                          <p:val>
                                            <p:strVal val="#ppt_x"/>
                                          </p:val>
                                        </p:tav>
                                      </p:tavLst>
                                    </p:anim>
                                    <p:anim calcmode="lin" valueType="num">
                                      <p:cBhvr>
                                        <p:cTn id="39" dur="500" fill="hold"/>
                                        <p:tgtEl>
                                          <p:spTgt spid="22"/>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42"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anim calcmode="lin" valueType="num">
                                      <p:cBhvr>
                                        <p:cTn id="44" dur="500" fill="hold"/>
                                        <p:tgtEl>
                                          <p:spTgt spid="23"/>
                                        </p:tgtEl>
                                        <p:attrNameLst>
                                          <p:attrName>ppt_x</p:attrName>
                                        </p:attrNameLst>
                                      </p:cBhvr>
                                      <p:tavLst>
                                        <p:tav tm="0">
                                          <p:val>
                                            <p:strVal val="#ppt_x"/>
                                          </p:val>
                                        </p:tav>
                                        <p:tav tm="100000">
                                          <p:val>
                                            <p:strVal val="#ppt_x"/>
                                          </p:val>
                                        </p:tav>
                                      </p:tavLst>
                                    </p:anim>
                                    <p:anim calcmode="lin" valueType="num">
                                      <p:cBhvr>
                                        <p:cTn id="45" dur="500" fill="hold"/>
                                        <p:tgtEl>
                                          <p:spTgt spid="2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anim calcmode="lin" valueType="num">
                                      <p:cBhvr>
                                        <p:cTn id="49" dur="500" fill="hold"/>
                                        <p:tgtEl>
                                          <p:spTgt spid="24"/>
                                        </p:tgtEl>
                                        <p:attrNameLst>
                                          <p:attrName>ppt_x</p:attrName>
                                        </p:attrNameLst>
                                      </p:cBhvr>
                                      <p:tavLst>
                                        <p:tav tm="0">
                                          <p:val>
                                            <p:strVal val="#ppt_x"/>
                                          </p:val>
                                        </p:tav>
                                        <p:tav tm="100000">
                                          <p:val>
                                            <p:strVal val="#ppt_x"/>
                                          </p:val>
                                        </p:tav>
                                      </p:tavLst>
                                    </p:anim>
                                    <p:anim calcmode="lin" valueType="num">
                                      <p:cBhvr>
                                        <p:cTn id="50" dur="500" fill="hold"/>
                                        <p:tgtEl>
                                          <p:spTgt spid="24"/>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42"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anim calcmode="lin" valueType="num">
                                      <p:cBhvr>
                                        <p:cTn id="55" dur="500" fill="hold"/>
                                        <p:tgtEl>
                                          <p:spTgt spid="25"/>
                                        </p:tgtEl>
                                        <p:attrNameLst>
                                          <p:attrName>ppt_x</p:attrName>
                                        </p:attrNameLst>
                                      </p:cBhvr>
                                      <p:tavLst>
                                        <p:tav tm="0">
                                          <p:val>
                                            <p:strVal val="#ppt_x"/>
                                          </p:val>
                                        </p:tav>
                                        <p:tav tm="100000">
                                          <p:val>
                                            <p:strVal val="#ppt_x"/>
                                          </p:val>
                                        </p:tav>
                                      </p:tavLst>
                                    </p:anim>
                                    <p:anim calcmode="lin" valueType="num">
                                      <p:cBhvr>
                                        <p:cTn id="56" dur="5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anim calcmode="lin" valueType="num">
                                      <p:cBhvr>
                                        <p:cTn id="60" dur="500" fill="hold"/>
                                        <p:tgtEl>
                                          <p:spTgt spid="26"/>
                                        </p:tgtEl>
                                        <p:attrNameLst>
                                          <p:attrName>ppt_x</p:attrName>
                                        </p:attrNameLst>
                                      </p:cBhvr>
                                      <p:tavLst>
                                        <p:tav tm="0">
                                          <p:val>
                                            <p:strVal val="#ppt_x"/>
                                          </p:val>
                                        </p:tav>
                                        <p:tav tm="100000">
                                          <p:val>
                                            <p:strVal val="#ppt_x"/>
                                          </p:val>
                                        </p:tav>
                                      </p:tavLst>
                                    </p:anim>
                                    <p:anim calcmode="lin" valueType="num">
                                      <p:cBhvr>
                                        <p:cTn id="61" dur="500" fill="hold"/>
                                        <p:tgtEl>
                                          <p:spTgt spid="2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anim calcmode="lin" valueType="num">
                                      <p:cBhvr>
                                        <p:cTn id="65" dur="500" fill="hold"/>
                                        <p:tgtEl>
                                          <p:spTgt spid="27"/>
                                        </p:tgtEl>
                                        <p:attrNameLst>
                                          <p:attrName>ppt_x</p:attrName>
                                        </p:attrNameLst>
                                      </p:cBhvr>
                                      <p:tavLst>
                                        <p:tav tm="0">
                                          <p:val>
                                            <p:strVal val="#ppt_x"/>
                                          </p:val>
                                        </p:tav>
                                        <p:tav tm="100000">
                                          <p:val>
                                            <p:strVal val="#ppt_x"/>
                                          </p:val>
                                        </p:tav>
                                      </p:tavLst>
                                    </p:anim>
                                    <p:anim calcmode="lin" valueType="num">
                                      <p:cBhvr>
                                        <p:cTn id="66" dur="500" fill="hold"/>
                                        <p:tgtEl>
                                          <p:spTgt spid="2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anim calcmode="lin" valueType="num">
                                      <p:cBhvr>
                                        <p:cTn id="70" dur="500" fill="hold"/>
                                        <p:tgtEl>
                                          <p:spTgt spid="28"/>
                                        </p:tgtEl>
                                        <p:attrNameLst>
                                          <p:attrName>ppt_x</p:attrName>
                                        </p:attrNameLst>
                                      </p:cBhvr>
                                      <p:tavLst>
                                        <p:tav tm="0">
                                          <p:val>
                                            <p:strVal val="#ppt_x"/>
                                          </p:val>
                                        </p:tav>
                                        <p:tav tm="100000">
                                          <p:val>
                                            <p:strVal val="#ppt_x"/>
                                          </p:val>
                                        </p:tav>
                                      </p:tavLst>
                                    </p:anim>
                                    <p:anim calcmode="lin" valueType="num">
                                      <p:cBhvr>
                                        <p:cTn id="71"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2358-91C9-934C-9360-A42F2111420A}"/>
              </a:ext>
            </a:extLst>
          </p:cNvPr>
          <p:cNvSpPr>
            <a:spLocks noGrp="1"/>
          </p:cNvSpPr>
          <p:nvPr>
            <p:ph type="title"/>
          </p:nvPr>
        </p:nvSpPr>
        <p:spPr/>
        <p:txBody>
          <a:bodyPr/>
          <a:lstStyle/>
          <a:p>
            <a:r>
              <a:rPr lang="en-US" dirty="0"/>
              <a:t>IP Header Fields: Word 2</a:t>
            </a:r>
          </a:p>
        </p:txBody>
      </p:sp>
      <p:sp>
        <p:nvSpPr>
          <p:cNvPr id="3" name="Content Placeholder 2">
            <a:extLst>
              <a:ext uri="{FF2B5EF4-FFF2-40B4-BE49-F238E27FC236}">
                <a16:creationId xmlns:a16="http://schemas.microsoft.com/office/drawing/2014/main" id="{FB39BD88-6F20-3C45-85D0-5F60269ACFA1}"/>
              </a:ext>
            </a:extLst>
          </p:cNvPr>
          <p:cNvSpPr>
            <a:spLocks noGrp="1"/>
          </p:cNvSpPr>
          <p:nvPr>
            <p:ph idx="1"/>
          </p:nvPr>
        </p:nvSpPr>
        <p:spPr/>
        <p:txBody>
          <a:bodyPr/>
          <a:lstStyle/>
          <a:p>
            <a:r>
              <a:rPr lang="en-US" dirty="0"/>
              <a:t>Identifier: a unique number for the original datagram</a:t>
            </a:r>
          </a:p>
          <a:p>
            <a:r>
              <a:rPr lang="en-US" dirty="0"/>
              <a:t>Flags: M flag, i.e., this is the last fragment</a:t>
            </a:r>
          </a:p>
          <a:p>
            <a:r>
              <a:rPr lang="en-US" dirty="0"/>
              <a:t>Offset: byte position of the first byte in the fragment</a:t>
            </a:r>
          </a:p>
          <a:p>
            <a:pPr lvl="1"/>
            <a:r>
              <a:rPr lang="en-US" dirty="0"/>
              <a:t>Divided by 8</a:t>
            </a:r>
          </a:p>
        </p:txBody>
      </p:sp>
      <p:sp>
        <p:nvSpPr>
          <p:cNvPr id="4" name="Rectangle 3">
            <a:extLst>
              <a:ext uri="{FF2B5EF4-FFF2-40B4-BE49-F238E27FC236}">
                <a16:creationId xmlns:a16="http://schemas.microsoft.com/office/drawing/2014/main" id="{22697FB2-7DE0-DF4D-AA78-E26C0E97C671}"/>
              </a:ext>
            </a:extLst>
          </p:cNvPr>
          <p:cNvSpPr/>
          <p:nvPr/>
        </p:nvSpPr>
        <p:spPr>
          <a:xfrm>
            <a:off x="3916104" y="3719397"/>
            <a:ext cx="85745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Version</a:t>
            </a:r>
          </a:p>
        </p:txBody>
      </p:sp>
      <p:sp>
        <p:nvSpPr>
          <p:cNvPr id="5" name="Rectangle 4">
            <a:extLst>
              <a:ext uri="{FF2B5EF4-FFF2-40B4-BE49-F238E27FC236}">
                <a16:creationId xmlns:a16="http://schemas.microsoft.com/office/drawing/2014/main" id="{D7DC2468-A524-2E4A-82D1-F2387CF97667}"/>
              </a:ext>
            </a:extLst>
          </p:cNvPr>
          <p:cNvSpPr/>
          <p:nvPr/>
        </p:nvSpPr>
        <p:spPr>
          <a:xfrm>
            <a:off x="4773562" y="3719395"/>
            <a:ext cx="949925"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HLen</a:t>
            </a:r>
            <a:endParaRPr lang="en-US" sz="2400" dirty="0"/>
          </a:p>
        </p:txBody>
      </p:sp>
      <p:sp>
        <p:nvSpPr>
          <p:cNvPr id="6" name="Rectangle 5">
            <a:extLst>
              <a:ext uri="{FF2B5EF4-FFF2-40B4-BE49-F238E27FC236}">
                <a16:creationId xmlns:a16="http://schemas.microsoft.com/office/drawing/2014/main" id="{DF82F464-4108-BC4D-AF88-2A5ED1A88270}"/>
              </a:ext>
            </a:extLst>
          </p:cNvPr>
          <p:cNvSpPr/>
          <p:nvPr/>
        </p:nvSpPr>
        <p:spPr>
          <a:xfrm>
            <a:off x="5723487" y="3719397"/>
            <a:ext cx="1857910"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TOS</a:t>
            </a:r>
          </a:p>
        </p:txBody>
      </p:sp>
      <p:sp>
        <p:nvSpPr>
          <p:cNvPr id="7" name="Rectangle 6">
            <a:extLst>
              <a:ext uri="{FF2B5EF4-FFF2-40B4-BE49-F238E27FC236}">
                <a16:creationId xmlns:a16="http://schemas.microsoft.com/office/drawing/2014/main" id="{1793B96D-694B-3A44-924C-25519B516953}"/>
              </a:ext>
            </a:extLst>
          </p:cNvPr>
          <p:cNvSpPr/>
          <p:nvPr/>
        </p:nvSpPr>
        <p:spPr>
          <a:xfrm>
            <a:off x="7581397" y="3719394"/>
            <a:ext cx="365827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Datagram Length</a:t>
            </a:r>
          </a:p>
        </p:txBody>
      </p:sp>
      <p:sp>
        <p:nvSpPr>
          <p:cNvPr id="8" name="Rectangle 7">
            <a:extLst>
              <a:ext uri="{FF2B5EF4-FFF2-40B4-BE49-F238E27FC236}">
                <a16:creationId xmlns:a16="http://schemas.microsoft.com/office/drawing/2014/main" id="{75B3CCEB-2125-BE43-A041-59FCE0ABF7F4}"/>
              </a:ext>
            </a:extLst>
          </p:cNvPr>
          <p:cNvSpPr/>
          <p:nvPr/>
        </p:nvSpPr>
        <p:spPr>
          <a:xfrm>
            <a:off x="3616657"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9" name="Rectangle 8">
            <a:extLst>
              <a:ext uri="{FF2B5EF4-FFF2-40B4-BE49-F238E27FC236}">
                <a16:creationId xmlns:a16="http://schemas.microsoft.com/office/drawing/2014/main" id="{CB1860C2-3245-A345-9AAB-595355328B12}"/>
              </a:ext>
            </a:extLst>
          </p:cNvPr>
          <p:cNvSpPr/>
          <p:nvPr/>
        </p:nvSpPr>
        <p:spPr>
          <a:xfrm>
            <a:off x="5424041"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0" name="Rectangle 9">
            <a:extLst>
              <a:ext uri="{FF2B5EF4-FFF2-40B4-BE49-F238E27FC236}">
                <a16:creationId xmlns:a16="http://schemas.microsoft.com/office/drawing/2014/main" id="{C47C98D5-A460-DC4C-A1F9-3DD7F2DDB79C}"/>
              </a:ext>
            </a:extLst>
          </p:cNvPr>
          <p:cNvSpPr/>
          <p:nvPr/>
        </p:nvSpPr>
        <p:spPr>
          <a:xfrm>
            <a:off x="7281951"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11" name="Rectangle 10">
            <a:extLst>
              <a:ext uri="{FF2B5EF4-FFF2-40B4-BE49-F238E27FC236}">
                <a16:creationId xmlns:a16="http://schemas.microsoft.com/office/drawing/2014/main" id="{8DCD6CB3-BEC1-E946-94CF-A03C7D7C1751}"/>
              </a:ext>
            </a:extLst>
          </p:cNvPr>
          <p:cNvSpPr/>
          <p:nvPr/>
        </p:nvSpPr>
        <p:spPr>
          <a:xfrm>
            <a:off x="9150136" y="3229508"/>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24</a:t>
            </a:r>
          </a:p>
        </p:txBody>
      </p:sp>
      <p:sp>
        <p:nvSpPr>
          <p:cNvPr id="12" name="Rectangle 11">
            <a:extLst>
              <a:ext uri="{FF2B5EF4-FFF2-40B4-BE49-F238E27FC236}">
                <a16:creationId xmlns:a16="http://schemas.microsoft.com/office/drawing/2014/main" id="{BDE7E9F8-D366-1049-A722-57A9B7FACC76}"/>
              </a:ext>
            </a:extLst>
          </p:cNvPr>
          <p:cNvSpPr/>
          <p:nvPr/>
        </p:nvSpPr>
        <p:spPr>
          <a:xfrm>
            <a:off x="10940228" y="3229507"/>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3" name="Rectangle 12">
            <a:extLst>
              <a:ext uri="{FF2B5EF4-FFF2-40B4-BE49-F238E27FC236}">
                <a16:creationId xmlns:a16="http://schemas.microsoft.com/office/drawing/2014/main" id="{62F5E54A-2C3B-8E48-B743-BDBECC5CA320}"/>
              </a:ext>
            </a:extLst>
          </p:cNvPr>
          <p:cNvSpPr/>
          <p:nvPr/>
        </p:nvSpPr>
        <p:spPr>
          <a:xfrm>
            <a:off x="4474116"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4" name="Rectangle 13">
            <a:extLst>
              <a:ext uri="{FF2B5EF4-FFF2-40B4-BE49-F238E27FC236}">
                <a16:creationId xmlns:a16="http://schemas.microsoft.com/office/drawing/2014/main" id="{04972A37-A137-DC4B-B49E-9355C50D3229}"/>
              </a:ext>
            </a:extLst>
          </p:cNvPr>
          <p:cNvSpPr/>
          <p:nvPr/>
        </p:nvSpPr>
        <p:spPr>
          <a:xfrm>
            <a:off x="6334735" y="3229506"/>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sp>
        <p:nvSpPr>
          <p:cNvPr id="15" name="Rectangle 14">
            <a:extLst>
              <a:ext uri="{FF2B5EF4-FFF2-40B4-BE49-F238E27FC236}">
                <a16:creationId xmlns:a16="http://schemas.microsoft.com/office/drawing/2014/main" id="{44D5248F-320F-6044-81D3-C680F779FDE7}"/>
              </a:ext>
            </a:extLst>
          </p:cNvPr>
          <p:cNvSpPr/>
          <p:nvPr/>
        </p:nvSpPr>
        <p:spPr>
          <a:xfrm>
            <a:off x="8018022" y="322950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19</a:t>
            </a:r>
          </a:p>
        </p:txBody>
      </p:sp>
      <p:sp>
        <p:nvSpPr>
          <p:cNvPr id="16" name="Rectangle 15">
            <a:extLst>
              <a:ext uri="{FF2B5EF4-FFF2-40B4-BE49-F238E27FC236}">
                <a16:creationId xmlns:a16="http://schemas.microsoft.com/office/drawing/2014/main" id="{870FF62E-5250-DA47-87D1-E196DF819121}"/>
              </a:ext>
            </a:extLst>
          </p:cNvPr>
          <p:cNvSpPr/>
          <p:nvPr/>
        </p:nvSpPr>
        <p:spPr>
          <a:xfrm>
            <a:off x="3916104" y="4103049"/>
            <a:ext cx="3665293"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Identifier</a:t>
            </a:r>
          </a:p>
        </p:txBody>
      </p:sp>
      <p:sp>
        <p:nvSpPr>
          <p:cNvPr id="17" name="Rectangle 16">
            <a:extLst>
              <a:ext uri="{FF2B5EF4-FFF2-40B4-BE49-F238E27FC236}">
                <a16:creationId xmlns:a16="http://schemas.microsoft.com/office/drawing/2014/main" id="{62A4DBA0-9CEF-7F4A-9C4F-9CCA26F4CE5A}"/>
              </a:ext>
            </a:extLst>
          </p:cNvPr>
          <p:cNvSpPr/>
          <p:nvPr/>
        </p:nvSpPr>
        <p:spPr>
          <a:xfrm>
            <a:off x="7581397" y="4103051"/>
            <a:ext cx="729974"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Flags</a:t>
            </a:r>
          </a:p>
        </p:txBody>
      </p:sp>
      <p:sp>
        <p:nvSpPr>
          <p:cNvPr id="18" name="Rectangle 17">
            <a:extLst>
              <a:ext uri="{FF2B5EF4-FFF2-40B4-BE49-F238E27FC236}">
                <a16:creationId xmlns:a16="http://schemas.microsoft.com/office/drawing/2014/main" id="{C7FC4FC6-812B-D94B-A220-D40114F33BC2}"/>
              </a:ext>
            </a:extLst>
          </p:cNvPr>
          <p:cNvSpPr/>
          <p:nvPr/>
        </p:nvSpPr>
        <p:spPr>
          <a:xfrm>
            <a:off x="8317467" y="4103048"/>
            <a:ext cx="292220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Offset</a:t>
            </a:r>
          </a:p>
        </p:txBody>
      </p:sp>
      <p:sp>
        <p:nvSpPr>
          <p:cNvPr id="19" name="Rectangle 18">
            <a:extLst>
              <a:ext uri="{FF2B5EF4-FFF2-40B4-BE49-F238E27FC236}">
                <a16:creationId xmlns:a16="http://schemas.microsoft.com/office/drawing/2014/main" id="{C0E7B07C-C70A-3944-9D54-F5A763378EAA}"/>
              </a:ext>
            </a:extLst>
          </p:cNvPr>
          <p:cNvSpPr/>
          <p:nvPr/>
        </p:nvSpPr>
        <p:spPr>
          <a:xfrm>
            <a:off x="3916103" y="4486700"/>
            <a:ext cx="1807384"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TTL</a:t>
            </a:r>
          </a:p>
        </p:txBody>
      </p:sp>
      <p:sp>
        <p:nvSpPr>
          <p:cNvPr id="20" name="Rectangle 19">
            <a:extLst>
              <a:ext uri="{FF2B5EF4-FFF2-40B4-BE49-F238E27FC236}">
                <a16:creationId xmlns:a16="http://schemas.microsoft.com/office/drawing/2014/main" id="{B382F297-9CC3-3D4C-9DAE-2563F50A4A7B}"/>
              </a:ext>
            </a:extLst>
          </p:cNvPr>
          <p:cNvSpPr/>
          <p:nvPr/>
        </p:nvSpPr>
        <p:spPr>
          <a:xfrm>
            <a:off x="5723486" y="4486700"/>
            <a:ext cx="1857910"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Protocol</a:t>
            </a:r>
          </a:p>
        </p:txBody>
      </p:sp>
      <p:sp>
        <p:nvSpPr>
          <p:cNvPr id="21" name="Rectangle 20">
            <a:extLst>
              <a:ext uri="{FF2B5EF4-FFF2-40B4-BE49-F238E27FC236}">
                <a16:creationId xmlns:a16="http://schemas.microsoft.com/office/drawing/2014/main" id="{D398BBB9-98C7-0F49-A5BB-FD2E1B0AA35B}"/>
              </a:ext>
            </a:extLst>
          </p:cNvPr>
          <p:cNvSpPr/>
          <p:nvPr/>
        </p:nvSpPr>
        <p:spPr>
          <a:xfrm>
            <a:off x="7581396" y="4486697"/>
            <a:ext cx="365827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Checksum</a:t>
            </a:r>
          </a:p>
        </p:txBody>
      </p:sp>
      <p:sp>
        <p:nvSpPr>
          <p:cNvPr id="22" name="Rectangle 21">
            <a:extLst>
              <a:ext uri="{FF2B5EF4-FFF2-40B4-BE49-F238E27FC236}">
                <a16:creationId xmlns:a16="http://schemas.microsoft.com/office/drawing/2014/main" id="{63B6BEFC-8D78-3B4B-A260-FC7F90A76673}"/>
              </a:ext>
            </a:extLst>
          </p:cNvPr>
          <p:cNvSpPr/>
          <p:nvPr/>
        </p:nvSpPr>
        <p:spPr>
          <a:xfrm>
            <a:off x="3912728" y="4870352"/>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IP Address</a:t>
            </a:r>
          </a:p>
        </p:txBody>
      </p:sp>
      <p:sp>
        <p:nvSpPr>
          <p:cNvPr id="23" name="Rectangle 22">
            <a:extLst>
              <a:ext uri="{FF2B5EF4-FFF2-40B4-BE49-F238E27FC236}">
                <a16:creationId xmlns:a16="http://schemas.microsoft.com/office/drawing/2014/main" id="{2EBB620F-EA2C-394A-9EC8-01898E9C1D4D}"/>
              </a:ext>
            </a:extLst>
          </p:cNvPr>
          <p:cNvSpPr/>
          <p:nvPr/>
        </p:nvSpPr>
        <p:spPr>
          <a:xfrm>
            <a:off x="3917924" y="5254004"/>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Destination IP Address</a:t>
            </a:r>
          </a:p>
        </p:txBody>
      </p:sp>
      <p:sp>
        <p:nvSpPr>
          <p:cNvPr id="24" name="Rectangle 23">
            <a:extLst>
              <a:ext uri="{FF2B5EF4-FFF2-40B4-BE49-F238E27FC236}">
                <a16:creationId xmlns:a16="http://schemas.microsoft.com/office/drawing/2014/main" id="{83C2E91B-DDFD-644C-A438-3B82DD32F181}"/>
              </a:ext>
            </a:extLst>
          </p:cNvPr>
          <p:cNvSpPr/>
          <p:nvPr/>
        </p:nvSpPr>
        <p:spPr>
          <a:xfrm>
            <a:off x="3917924" y="5637656"/>
            <a:ext cx="7326946"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Options (if any, usually not)</a:t>
            </a:r>
          </a:p>
        </p:txBody>
      </p:sp>
      <p:sp>
        <p:nvSpPr>
          <p:cNvPr id="25" name="Rectangle 24">
            <a:extLst>
              <a:ext uri="{FF2B5EF4-FFF2-40B4-BE49-F238E27FC236}">
                <a16:creationId xmlns:a16="http://schemas.microsoft.com/office/drawing/2014/main" id="{8BC77917-3780-284C-96C0-1D0E08233031}"/>
              </a:ext>
            </a:extLst>
          </p:cNvPr>
          <p:cNvSpPr/>
          <p:nvPr/>
        </p:nvSpPr>
        <p:spPr>
          <a:xfrm>
            <a:off x="3917924" y="6018057"/>
            <a:ext cx="7326946" cy="578813"/>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pic>
        <p:nvPicPr>
          <p:cNvPr id="26" name="Picture 25"/>
          <p:cNvPicPr>
            <a:picLocks noChangeAspect="1"/>
          </p:cNvPicPr>
          <p:nvPr/>
        </p:nvPicPr>
        <p:blipFill>
          <a:blip r:embed="rId3"/>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3286517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08F5-DBFF-8049-A8CB-1780EC25CFBB}"/>
              </a:ext>
            </a:extLst>
          </p:cNvPr>
          <p:cNvSpPr>
            <a:spLocks noGrp="1"/>
          </p:cNvSpPr>
          <p:nvPr>
            <p:ph type="title"/>
          </p:nvPr>
        </p:nvSpPr>
        <p:spPr/>
        <p:txBody>
          <a:bodyPr/>
          <a:lstStyle/>
          <a:p>
            <a:r>
              <a:rPr lang="en-US" dirty="0"/>
              <a:t>Fragmentation Example</a:t>
            </a:r>
          </a:p>
        </p:txBody>
      </p:sp>
      <p:sp>
        <p:nvSpPr>
          <p:cNvPr id="3" name="Content Placeholder 2">
            <a:extLst>
              <a:ext uri="{FF2B5EF4-FFF2-40B4-BE49-F238E27FC236}">
                <a16:creationId xmlns:a16="http://schemas.microsoft.com/office/drawing/2014/main" id="{08129554-674F-A94F-87AF-714E07BF4EB8}"/>
              </a:ext>
            </a:extLst>
          </p:cNvPr>
          <p:cNvSpPr>
            <a:spLocks noGrp="1"/>
          </p:cNvSpPr>
          <p:nvPr>
            <p:ph idx="1"/>
          </p:nvPr>
        </p:nvSpPr>
        <p:spPr/>
        <p:txBody>
          <a:bodyPr/>
          <a:lstStyle/>
          <a:p>
            <a:endParaRPr lang="en-US"/>
          </a:p>
        </p:txBody>
      </p:sp>
      <p:sp>
        <p:nvSpPr>
          <p:cNvPr id="5" name="Cloud 4">
            <a:extLst>
              <a:ext uri="{FF2B5EF4-FFF2-40B4-BE49-F238E27FC236}">
                <a16:creationId xmlns:a16="http://schemas.microsoft.com/office/drawing/2014/main" id="{C742D92C-1663-164E-9B32-7E758FD21C57}"/>
              </a:ext>
            </a:extLst>
          </p:cNvPr>
          <p:cNvSpPr/>
          <p:nvPr/>
        </p:nvSpPr>
        <p:spPr>
          <a:xfrm>
            <a:off x="1935057" y="1532861"/>
            <a:ext cx="2162855" cy="10784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D6D9E378-5A95-6F4E-902B-3EDA6F32D1DC}"/>
              </a:ext>
            </a:extLst>
          </p:cNvPr>
          <p:cNvSpPr/>
          <p:nvPr/>
        </p:nvSpPr>
        <p:spPr>
          <a:xfrm>
            <a:off x="7965892" y="1532861"/>
            <a:ext cx="2162855" cy="1078416"/>
          </a:xfrm>
          <a:prstGeom prst="cloud">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FD5ACA59-C240-E243-81F7-972CF9AFBE6F}"/>
              </a:ext>
            </a:extLst>
          </p:cNvPr>
          <p:cNvSpPr/>
          <p:nvPr/>
        </p:nvSpPr>
        <p:spPr>
          <a:xfrm>
            <a:off x="4935234" y="1532861"/>
            <a:ext cx="2162855" cy="1078416"/>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1482696-E4A9-0C48-99DF-E970F31E4D5C}"/>
              </a:ext>
            </a:extLst>
          </p:cNvPr>
          <p:cNvCxnSpPr>
            <a:stCxn id="12" idx="3"/>
            <a:endCxn id="10" idx="1"/>
          </p:cNvCxnSpPr>
          <p:nvPr/>
        </p:nvCxnSpPr>
        <p:spPr>
          <a:xfrm flipV="1">
            <a:off x="4356649" y="1961750"/>
            <a:ext cx="398115" cy="119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EA8B3-5343-0647-A595-EEC5AC32106D}"/>
              </a:ext>
            </a:extLst>
          </p:cNvPr>
          <p:cNvCxnSpPr>
            <a:stCxn id="11" idx="3"/>
            <a:endCxn id="13" idx="1"/>
          </p:cNvCxnSpPr>
          <p:nvPr/>
        </p:nvCxnSpPr>
        <p:spPr>
          <a:xfrm>
            <a:off x="7429734" y="1961888"/>
            <a:ext cx="402837" cy="2120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2" descr="C:\Users\t0ph3r\Documents\CS 4700\assets\Router.png">
            <a:extLst>
              <a:ext uri="{FF2B5EF4-FFF2-40B4-BE49-F238E27FC236}">
                <a16:creationId xmlns:a16="http://schemas.microsoft.com/office/drawing/2014/main" id="{EC6E38FB-2D46-554E-923B-049D0FB85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764" y="1748704"/>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0ph3r\Documents\CS 4700\assets\Router.png">
            <a:extLst>
              <a:ext uri="{FF2B5EF4-FFF2-40B4-BE49-F238E27FC236}">
                <a16:creationId xmlns:a16="http://schemas.microsoft.com/office/drawing/2014/main" id="{BC388762-CBA3-D347-BA15-75B2A2FF2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124" y="1748842"/>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0ph3r\Documents\CS 4700\assets\Router.png">
            <a:extLst>
              <a:ext uri="{FF2B5EF4-FFF2-40B4-BE49-F238E27FC236}">
                <a16:creationId xmlns:a16="http://schemas.microsoft.com/office/drawing/2014/main" id="{9B35F23C-4A48-4440-8A79-A7283BDD4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4039" y="1760697"/>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0ph3r\Documents\CS 4700\assets\Router.png">
            <a:extLst>
              <a:ext uri="{FF2B5EF4-FFF2-40B4-BE49-F238E27FC236}">
                <a16:creationId xmlns:a16="http://schemas.microsoft.com/office/drawing/2014/main" id="{6877FC63-3C71-004A-8609-D9CE6C594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571" y="1770047"/>
            <a:ext cx="722610" cy="4260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75358B-8027-6F45-B042-3DE77DE6C20E}"/>
              </a:ext>
            </a:extLst>
          </p:cNvPr>
          <p:cNvSpPr txBox="1"/>
          <p:nvPr/>
        </p:nvSpPr>
        <p:spPr>
          <a:xfrm>
            <a:off x="5142379" y="2097519"/>
            <a:ext cx="1601721" cy="400110"/>
          </a:xfrm>
          <a:prstGeom prst="rect">
            <a:avLst/>
          </a:prstGeom>
          <a:noFill/>
        </p:spPr>
        <p:txBody>
          <a:bodyPr wrap="none" rtlCol="0">
            <a:spAutoFit/>
          </a:bodyPr>
          <a:lstStyle/>
          <a:p>
            <a:pPr algn="ctr"/>
            <a:r>
              <a:rPr lang="en-US" sz="2000" b="1" dirty="0">
                <a:solidFill>
                  <a:schemeClr val="bg1"/>
                </a:solidFill>
              </a:rPr>
              <a:t>MTU = 2000</a:t>
            </a:r>
          </a:p>
        </p:txBody>
      </p:sp>
      <p:sp>
        <p:nvSpPr>
          <p:cNvPr id="15" name="TextBox 14">
            <a:extLst>
              <a:ext uri="{FF2B5EF4-FFF2-40B4-BE49-F238E27FC236}">
                <a16:creationId xmlns:a16="http://schemas.microsoft.com/office/drawing/2014/main" id="{F3340C21-BA5B-984F-A67B-3D518B2E06A1}"/>
              </a:ext>
            </a:extLst>
          </p:cNvPr>
          <p:cNvSpPr txBox="1"/>
          <p:nvPr/>
        </p:nvSpPr>
        <p:spPr>
          <a:xfrm>
            <a:off x="2093703" y="2067518"/>
            <a:ext cx="1601721" cy="400110"/>
          </a:xfrm>
          <a:prstGeom prst="rect">
            <a:avLst/>
          </a:prstGeom>
          <a:noFill/>
        </p:spPr>
        <p:txBody>
          <a:bodyPr wrap="none" rtlCol="0">
            <a:spAutoFit/>
          </a:bodyPr>
          <a:lstStyle/>
          <a:p>
            <a:pPr algn="ctr"/>
            <a:r>
              <a:rPr lang="en-US" sz="2000" b="1" dirty="0">
                <a:solidFill>
                  <a:schemeClr val="bg1"/>
                </a:solidFill>
              </a:rPr>
              <a:t>MTU = 4000</a:t>
            </a:r>
          </a:p>
        </p:txBody>
      </p:sp>
      <p:sp>
        <p:nvSpPr>
          <p:cNvPr id="16" name="TextBox 15">
            <a:extLst>
              <a:ext uri="{FF2B5EF4-FFF2-40B4-BE49-F238E27FC236}">
                <a16:creationId xmlns:a16="http://schemas.microsoft.com/office/drawing/2014/main" id="{B142AC4C-71F1-E84D-AF4D-C2457FD9A527}"/>
              </a:ext>
            </a:extLst>
          </p:cNvPr>
          <p:cNvSpPr txBox="1"/>
          <p:nvPr/>
        </p:nvSpPr>
        <p:spPr>
          <a:xfrm>
            <a:off x="8230061" y="2121148"/>
            <a:ext cx="1601721" cy="400110"/>
          </a:xfrm>
          <a:prstGeom prst="rect">
            <a:avLst/>
          </a:prstGeom>
          <a:noFill/>
        </p:spPr>
        <p:txBody>
          <a:bodyPr wrap="none" rtlCol="0">
            <a:spAutoFit/>
          </a:bodyPr>
          <a:lstStyle/>
          <a:p>
            <a:pPr algn="ctr"/>
            <a:r>
              <a:rPr lang="en-US" sz="2000" b="1" dirty="0">
                <a:solidFill>
                  <a:schemeClr val="bg1"/>
                </a:solidFill>
              </a:rPr>
              <a:t>MTU = 1500</a:t>
            </a:r>
          </a:p>
        </p:txBody>
      </p:sp>
      <p:pic>
        <p:nvPicPr>
          <p:cNvPr id="17" name="Picture 2" descr="C:\Users\t0ph3r\Documents\CS 4700\assets\black_server.png">
            <a:extLst>
              <a:ext uri="{FF2B5EF4-FFF2-40B4-BE49-F238E27FC236}">
                <a16:creationId xmlns:a16="http://schemas.microsoft.com/office/drawing/2014/main" id="{B6C596E0-5322-2A41-83CD-B108A1BA9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751" y="1679593"/>
            <a:ext cx="607000" cy="607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0ph3r\Documents\CS 4700\assets\black_server.png">
            <a:extLst>
              <a:ext uri="{FF2B5EF4-FFF2-40B4-BE49-F238E27FC236}">
                <a16:creationId xmlns:a16="http://schemas.microsoft.com/office/drawing/2014/main" id="{8B889504-7599-484B-A0EC-C47CA9B8E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0623" y="1687882"/>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12C58A-1EB1-4641-9486-E9E240017981}"/>
              </a:ext>
            </a:extLst>
          </p:cNvPr>
          <p:cNvCxnSpPr>
            <a:stCxn id="17" idx="3"/>
            <a:endCxn id="12" idx="1"/>
          </p:cNvCxnSpPr>
          <p:nvPr/>
        </p:nvCxnSpPr>
        <p:spPr>
          <a:xfrm flipV="1">
            <a:off x="2125751" y="1973743"/>
            <a:ext cx="1508288" cy="935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9DC4DC6-7E10-A043-9716-8B8611F55676}"/>
              </a:ext>
            </a:extLst>
          </p:cNvPr>
          <p:cNvCxnSpPr>
            <a:stCxn id="10" idx="3"/>
            <a:endCxn id="11" idx="1"/>
          </p:cNvCxnSpPr>
          <p:nvPr/>
        </p:nvCxnSpPr>
        <p:spPr>
          <a:xfrm>
            <a:off x="5477374" y="1961750"/>
            <a:ext cx="1229750" cy="138"/>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145F4E4-CCA7-8047-8E71-8333F751B08F}"/>
              </a:ext>
            </a:extLst>
          </p:cNvPr>
          <p:cNvCxnSpPr>
            <a:stCxn id="13" idx="3"/>
            <a:endCxn id="18" idx="1"/>
          </p:cNvCxnSpPr>
          <p:nvPr/>
        </p:nvCxnSpPr>
        <p:spPr>
          <a:xfrm>
            <a:off x="8555181" y="1983093"/>
            <a:ext cx="1435442" cy="8289"/>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390DDF4-93B4-A941-81E6-4B3041733320}"/>
              </a:ext>
            </a:extLst>
          </p:cNvPr>
          <p:cNvSpPr/>
          <p:nvPr/>
        </p:nvSpPr>
        <p:spPr>
          <a:xfrm>
            <a:off x="2820042" y="4309077"/>
            <a:ext cx="173566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3" name="Rectangle 22">
            <a:extLst>
              <a:ext uri="{FF2B5EF4-FFF2-40B4-BE49-F238E27FC236}">
                <a16:creationId xmlns:a16="http://schemas.microsoft.com/office/drawing/2014/main" id="{E5E0F831-FECB-3B4B-8E31-677FFA442A78}"/>
              </a:ext>
            </a:extLst>
          </p:cNvPr>
          <p:cNvSpPr/>
          <p:nvPr/>
        </p:nvSpPr>
        <p:spPr>
          <a:xfrm>
            <a:off x="6239374" y="3637259"/>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4" name="Rectangle 23">
            <a:extLst>
              <a:ext uri="{FF2B5EF4-FFF2-40B4-BE49-F238E27FC236}">
                <a16:creationId xmlns:a16="http://schemas.microsoft.com/office/drawing/2014/main" id="{4CD6892B-445E-1B4E-A551-9E81E203F341}"/>
              </a:ext>
            </a:extLst>
          </p:cNvPr>
          <p:cNvSpPr/>
          <p:nvPr/>
        </p:nvSpPr>
        <p:spPr>
          <a:xfrm>
            <a:off x="6239374" y="5626807"/>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5" name="Rectangle 24">
            <a:extLst>
              <a:ext uri="{FF2B5EF4-FFF2-40B4-BE49-F238E27FC236}">
                <a16:creationId xmlns:a16="http://schemas.microsoft.com/office/drawing/2014/main" id="{54A61F71-BAA6-E247-94E6-E4B0A05A822D}"/>
              </a:ext>
            </a:extLst>
          </p:cNvPr>
          <p:cNvSpPr/>
          <p:nvPr/>
        </p:nvSpPr>
        <p:spPr>
          <a:xfrm>
            <a:off x="1617587" y="4309077"/>
            <a:ext cx="1202455"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 </a:t>
            </a:r>
            <a:r>
              <a:rPr lang="en-US" sz="2400" dirty="0" err="1"/>
              <a:t>Hdr</a:t>
            </a:r>
            <a:endParaRPr lang="en-US" sz="2400" dirty="0"/>
          </a:p>
        </p:txBody>
      </p:sp>
      <p:sp>
        <p:nvSpPr>
          <p:cNvPr id="26" name="Rectangle 25">
            <a:extLst>
              <a:ext uri="{FF2B5EF4-FFF2-40B4-BE49-F238E27FC236}">
                <a16:creationId xmlns:a16="http://schemas.microsoft.com/office/drawing/2014/main" id="{497912FF-9F60-5F47-8210-4D7CEBD9A340}"/>
              </a:ext>
            </a:extLst>
          </p:cNvPr>
          <p:cNvSpPr/>
          <p:nvPr/>
        </p:nvSpPr>
        <p:spPr>
          <a:xfrm>
            <a:off x="5638147" y="3637259"/>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7" name="Rectangle 26">
            <a:extLst>
              <a:ext uri="{FF2B5EF4-FFF2-40B4-BE49-F238E27FC236}">
                <a16:creationId xmlns:a16="http://schemas.microsoft.com/office/drawing/2014/main" id="{A037CDD8-AB00-BB41-B8EE-957B43CFDF33}"/>
              </a:ext>
            </a:extLst>
          </p:cNvPr>
          <p:cNvSpPr/>
          <p:nvPr/>
        </p:nvSpPr>
        <p:spPr>
          <a:xfrm>
            <a:off x="5638147" y="5626807"/>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8" name="TextBox 27">
            <a:extLst>
              <a:ext uri="{FF2B5EF4-FFF2-40B4-BE49-F238E27FC236}">
                <a16:creationId xmlns:a16="http://schemas.microsoft.com/office/drawing/2014/main" id="{8C909E66-719B-4947-91B2-5C9A47311730}"/>
              </a:ext>
            </a:extLst>
          </p:cNvPr>
          <p:cNvSpPr txBox="1"/>
          <p:nvPr/>
        </p:nvSpPr>
        <p:spPr>
          <a:xfrm>
            <a:off x="1773065" y="3891303"/>
            <a:ext cx="2616422" cy="400110"/>
          </a:xfrm>
          <a:prstGeom prst="rect">
            <a:avLst/>
          </a:prstGeom>
          <a:noFill/>
        </p:spPr>
        <p:txBody>
          <a:bodyPr wrap="none" rtlCol="0">
            <a:spAutoFit/>
          </a:bodyPr>
          <a:lstStyle/>
          <a:p>
            <a:pPr algn="ctr"/>
            <a:r>
              <a:rPr lang="en-US" sz="2000" dirty="0"/>
              <a:t>Length = 3820, M = 0</a:t>
            </a:r>
          </a:p>
        </p:txBody>
      </p:sp>
      <p:sp>
        <p:nvSpPr>
          <p:cNvPr id="29" name="TextBox 28">
            <a:extLst>
              <a:ext uri="{FF2B5EF4-FFF2-40B4-BE49-F238E27FC236}">
                <a16:creationId xmlns:a16="http://schemas.microsoft.com/office/drawing/2014/main" id="{648C7BFF-33A3-7145-9BAB-6A86C1CAADFA}"/>
              </a:ext>
            </a:extLst>
          </p:cNvPr>
          <p:cNvSpPr txBox="1"/>
          <p:nvPr/>
        </p:nvSpPr>
        <p:spPr>
          <a:xfrm>
            <a:off x="3310206" y="4672070"/>
            <a:ext cx="755335" cy="400110"/>
          </a:xfrm>
          <a:prstGeom prst="rect">
            <a:avLst/>
          </a:prstGeom>
          <a:noFill/>
        </p:spPr>
        <p:txBody>
          <a:bodyPr wrap="none" rtlCol="0">
            <a:spAutoFit/>
          </a:bodyPr>
          <a:lstStyle/>
          <a:p>
            <a:pPr algn="ctr"/>
            <a:r>
              <a:rPr lang="en-US" sz="2000" dirty="0"/>
              <a:t>3800</a:t>
            </a:r>
          </a:p>
        </p:txBody>
      </p:sp>
      <p:sp>
        <p:nvSpPr>
          <p:cNvPr id="30" name="TextBox 29">
            <a:extLst>
              <a:ext uri="{FF2B5EF4-FFF2-40B4-BE49-F238E27FC236}">
                <a16:creationId xmlns:a16="http://schemas.microsoft.com/office/drawing/2014/main" id="{6E089C62-DF1B-9740-AD7E-4410559C15EF}"/>
              </a:ext>
            </a:extLst>
          </p:cNvPr>
          <p:cNvSpPr txBox="1"/>
          <p:nvPr/>
        </p:nvSpPr>
        <p:spPr>
          <a:xfrm>
            <a:off x="1983814" y="4692729"/>
            <a:ext cx="470000" cy="400110"/>
          </a:xfrm>
          <a:prstGeom prst="rect">
            <a:avLst/>
          </a:prstGeom>
          <a:noFill/>
        </p:spPr>
        <p:txBody>
          <a:bodyPr wrap="none" rtlCol="0">
            <a:spAutoFit/>
          </a:bodyPr>
          <a:lstStyle/>
          <a:p>
            <a:pPr algn="ctr"/>
            <a:r>
              <a:rPr lang="en-US" sz="2000" dirty="0"/>
              <a:t>20</a:t>
            </a:r>
          </a:p>
        </p:txBody>
      </p:sp>
      <p:sp>
        <p:nvSpPr>
          <p:cNvPr id="31" name="TextBox 30">
            <a:extLst>
              <a:ext uri="{FF2B5EF4-FFF2-40B4-BE49-F238E27FC236}">
                <a16:creationId xmlns:a16="http://schemas.microsoft.com/office/drawing/2014/main" id="{F1A0FA92-D5EF-0543-8138-183839BC64D5}"/>
              </a:ext>
            </a:extLst>
          </p:cNvPr>
          <p:cNvSpPr txBox="1"/>
          <p:nvPr/>
        </p:nvSpPr>
        <p:spPr>
          <a:xfrm>
            <a:off x="5311155" y="2963629"/>
            <a:ext cx="2616421" cy="707886"/>
          </a:xfrm>
          <a:prstGeom prst="rect">
            <a:avLst/>
          </a:prstGeom>
          <a:noFill/>
        </p:spPr>
        <p:txBody>
          <a:bodyPr wrap="none" rtlCol="0">
            <a:spAutoFit/>
          </a:bodyPr>
          <a:lstStyle/>
          <a:p>
            <a:pPr algn="ctr"/>
            <a:r>
              <a:rPr lang="en-US" sz="2000" dirty="0"/>
              <a:t>Length = 2000, M = 1</a:t>
            </a:r>
          </a:p>
          <a:p>
            <a:pPr algn="ctr"/>
            <a:r>
              <a:rPr lang="en-US" sz="2000" dirty="0"/>
              <a:t>Offset = 0</a:t>
            </a:r>
          </a:p>
        </p:txBody>
      </p:sp>
      <p:sp>
        <p:nvSpPr>
          <p:cNvPr id="32" name="TextBox 31">
            <a:extLst>
              <a:ext uri="{FF2B5EF4-FFF2-40B4-BE49-F238E27FC236}">
                <a16:creationId xmlns:a16="http://schemas.microsoft.com/office/drawing/2014/main" id="{548CC3AA-B183-0343-BE44-1B717E327F3E}"/>
              </a:ext>
            </a:extLst>
          </p:cNvPr>
          <p:cNvSpPr txBox="1"/>
          <p:nvPr/>
        </p:nvSpPr>
        <p:spPr>
          <a:xfrm>
            <a:off x="5311155" y="4918921"/>
            <a:ext cx="2616422" cy="707886"/>
          </a:xfrm>
          <a:prstGeom prst="rect">
            <a:avLst/>
          </a:prstGeom>
          <a:noFill/>
        </p:spPr>
        <p:txBody>
          <a:bodyPr wrap="none" rtlCol="0">
            <a:spAutoFit/>
          </a:bodyPr>
          <a:lstStyle/>
          <a:p>
            <a:pPr algn="ctr"/>
            <a:r>
              <a:rPr lang="en-US" sz="2000" dirty="0"/>
              <a:t>Length = 1840, M = 0</a:t>
            </a:r>
          </a:p>
          <a:p>
            <a:pPr algn="ctr"/>
            <a:r>
              <a:rPr lang="en-US" sz="2000" dirty="0"/>
              <a:t>Offset = 1980</a:t>
            </a:r>
          </a:p>
        </p:txBody>
      </p:sp>
      <p:sp>
        <p:nvSpPr>
          <p:cNvPr id="33" name="TextBox 32">
            <a:extLst>
              <a:ext uri="{FF2B5EF4-FFF2-40B4-BE49-F238E27FC236}">
                <a16:creationId xmlns:a16="http://schemas.microsoft.com/office/drawing/2014/main" id="{5BEA9730-DCEE-5245-8A34-C19830F5BF51}"/>
              </a:ext>
            </a:extLst>
          </p:cNvPr>
          <p:cNvSpPr txBox="1"/>
          <p:nvPr/>
        </p:nvSpPr>
        <p:spPr>
          <a:xfrm>
            <a:off x="6549018" y="4026277"/>
            <a:ext cx="755336" cy="400110"/>
          </a:xfrm>
          <a:prstGeom prst="rect">
            <a:avLst/>
          </a:prstGeom>
          <a:noFill/>
        </p:spPr>
        <p:txBody>
          <a:bodyPr wrap="none" rtlCol="0">
            <a:spAutoFit/>
          </a:bodyPr>
          <a:lstStyle/>
          <a:p>
            <a:pPr algn="ctr"/>
            <a:r>
              <a:rPr lang="en-US" sz="2000" dirty="0"/>
              <a:t>1980</a:t>
            </a:r>
          </a:p>
        </p:txBody>
      </p:sp>
      <p:sp>
        <p:nvSpPr>
          <p:cNvPr id="34" name="TextBox 33">
            <a:extLst>
              <a:ext uri="{FF2B5EF4-FFF2-40B4-BE49-F238E27FC236}">
                <a16:creationId xmlns:a16="http://schemas.microsoft.com/office/drawing/2014/main" id="{3F9710BD-9328-3A41-B3EB-99D3E780D622}"/>
              </a:ext>
            </a:extLst>
          </p:cNvPr>
          <p:cNvSpPr txBox="1"/>
          <p:nvPr/>
        </p:nvSpPr>
        <p:spPr>
          <a:xfrm>
            <a:off x="5703760" y="4026321"/>
            <a:ext cx="470000" cy="400110"/>
          </a:xfrm>
          <a:prstGeom prst="rect">
            <a:avLst/>
          </a:prstGeom>
          <a:noFill/>
        </p:spPr>
        <p:txBody>
          <a:bodyPr wrap="none" rtlCol="0">
            <a:spAutoFit/>
          </a:bodyPr>
          <a:lstStyle/>
          <a:p>
            <a:pPr algn="ctr"/>
            <a:r>
              <a:rPr lang="en-US" sz="2000" dirty="0"/>
              <a:t>20</a:t>
            </a:r>
          </a:p>
        </p:txBody>
      </p:sp>
      <p:sp>
        <p:nvSpPr>
          <p:cNvPr id="35" name="TextBox 34">
            <a:extLst>
              <a:ext uri="{FF2B5EF4-FFF2-40B4-BE49-F238E27FC236}">
                <a16:creationId xmlns:a16="http://schemas.microsoft.com/office/drawing/2014/main" id="{16F41CB4-2417-824C-A83A-21319679109A}"/>
              </a:ext>
            </a:extLst>
          </p:cNvPr>
          <p:cNvSpPr txBox="1"/>
          <p:nvPr/>
        </p:nvSpPr>
        <p:spPr>
          <a:xfrm>
            <a:off x="6549018" y="6010459"/>
            <a:ext cx="755336" cy="400110"/>
          </a:xfrm>
          <a:prstGeom prst="rect">
            <a:avLst/>
          </a:prstGeom>
          <a:noFill/>
        </p:spPr>
        <p:txBody>
          <a:bodyPr wrap="none" rtlCol="0">
            <a:spAutoFit/>
          </a:bodyPr>
          <a:lstStyle/>
          <a:p>
            <a:pPr algn="ctr"/>
            <a:r>
              <a:rPr lang="en-US" sz="2000" dirty="0"/>
              <a:t>1820</a:t>
            </a:r>
          </a:p>
        </p:txBody>
      </p:sp>
      <p:sp>
        <p:nvSpPr>
          <p:cNvPr id="36" name="TextBox 35">
            <a:extLst>
              <a:ext uri="{FF2B5EF4-FFF2-40B4-BE49-F238E27FC236}">
                <a16:creationId xmlns:a16="http://schemas.microsoft.com/office/drawing/2014/main" id="{BA770138-294D-1743-8036-6EE542C8CFF6}"/>
              </a:ext>
            </a:extLst>
          </p:cNvPr>
          <p:cNvSpPr txBox="1"/>
          <p:nvPr/>
        </p:nvSpPr>
        <p:spPr>
          <a:xfrm>
            <a:off x="5703760" y="6010503"/>
            <a:ext cx="470000" cy="400110"/>
          </a:xfrm>
          <a:prstGeom prst="rect">
            <a:avLst/>
          </a:prstGeom>
          <a:noFill/>
        </p:spPr>
        <p:txBody>
          <a:bodyPr wrap="none" rtlCol="0">
            <a:spAutoFit/>
          </a:bodyPr>
          <a:lstStyle/>
          <a:p>
            <a:pPr algn="ctr"/>
            <a:r>
              <a:rPr lang="en-US" sz="2000" dirty="0"/>
              <a:t>20</a:t>
            </a:r>
          </a:p>
        </p:txBody>
      </p:sp>
      <p:sp>
        <p:nvSpPr>
          <p:cNvPr id="37" name="Up Arrow 36">
            <a:extLst>
              <a:ext uri="{FF2B5EF4-FFF2-40B4-BE49-F238E27FC236}">
                <a16:creationId xmlns:a16="http://schemas.microsoft.com/office/drawing/2014/main" id="{AD4287DB-96E9-E144-BF7B-AE2CD33C866C}"/>
              </a:ext>
            </a:extLst>
          </p:cNvPr>
          <p:cNvSpPr/>
          <p:nvPr/>
        </p:nvSpPr>
        <p:spPr>
          <a:xfrm rot="10345480">
            <a:off x="6613234" y="4394549"/>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Up Arrow 37">
            <a:extLst>
              <a:ext uri="{FF2B5EF4-FFF2-40B4-BE49-F238E27FC236}">
                <a16:creationId xmlns:a16="http://schemas.microsoft.com/office/drawing/2014/main" id="{111C9450-856F-9E4C-95C0-ABE85CD39C10}"/>
              </a:ext>
            </a:extLst>
          </p:cNvPr>
          <p:cNvSpPr/>
          <p:nvPr/>
        </p:nvSpPr>
        <p:spPr>
          <a:xfrm rot="16200000">
            <a:off x="7879919" y="2707568"/>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Up Arrow 38">
            <a:extLst>
              <a:ext uri="{FF2B5EF4-FFF2-40B4-BE49-F238E27FC236}">
                <a16:creationId xmlns:a16="http://schemas.microsoft.com/office/drawing/2014/main" id="{F49D96A4-2C74-E842-97E0-DC730A371E88}"/>
              </a:ext>
            </a:extLst>
          </p:cNvPr>
          <p:cNvSpPr/>
          <p:nvPr/>
        </p:nvSpPr>
        <p:spPr>
          <a:xfrm rot="16200000">
            <a:off x="7879919" y="4667551"/>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Up Arrow 39">
            <a:extLst>
              <a:ext uri="{FF2B5EF4-FFF2-40B4-BE49-F238E27FC236}">
                <a16:creationId xmlns:a16="http://schemas.microsoft.com/office/drawing/2014/main" id="{976275AC-88C4-1F44-B950-6C48B869CE63}"/>
              </a:ext>
            </a:extLst>
          </p:cNvPr>
          <p:cNvSpPr/>
          <p:nvPr/>
        </p:nvSpPr>
        <p:spPr>
          <a:xfrm rot="16200000">
            <a:off x="4379133" y="3659673"/>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20008E35-A829-CD4D-9213-6AA4716C0100}"/>
              </a:ext>
            </a:extLst>
          </p:cNvPr>
          <p:cNvCxnSpPr>
            <a:stCxn id="33" idx="3"/>
          </p:cNvCxnSpPr>
          <p:nvPr/>
        </p:nvCxnSpPr>
        <p:spPr>
          <a:xfrm>
            <a:off x="7304354" y="4226332"/>
            <a:ext cx="1588537" cy="886826"/>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20BF98D-2740-3C42-8212-AE20807809D1}"/>
              </a:ext>
            </a:extLst>
          </p:cNvPr>
          <p:cNvCxnSpPr>
            <a:stCxn id="35" idx="3"/>
          </p:cNvCxnSpPr>
          <p:nvPr/>
        </p:nvCxnSpPr>
        <p:spPr>
          <a:xfrm flipV="1">
            <a:off x="7304354" y="5265558"/>
            <a:ext cx="1588537" cy="944956"/>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D45B01E-7D80-8142-8800-3943CB07C9EE}"/>
              </a:ext>
            </a:extLst>
          </p:cNvPr>
          <p:cNvSpPr txBox="1"/>
          <p:nvPr/>
        </p:nvSpPr>
        <p:spPr>
          <a:xfrm>
            <a:off x="8808471" y="4537707"/>
            <a:ext cx="1135247" cy="1200329"/>
          </a:xfrm>
          <a:prstGeom prst="rect">
            <a:avLst/>
          </a:prstGeom>
          <a:noFill/>
        </p:spPr>
        <p:txBody>
          <a:bodyPr wrap="none" rtlCol="0">
            <a:spAutoFit/>
          </a:bodyPr>
          <a:lstStyle/>
          <a:p>
            <a:pPr algn="r"/>
            <a:r>
              <a:rPr lang="en-US" sz="2400" dirty="0"/>
              <a:t>1980</a:t>
            </a:r>
          </a:p>
          <a:p>
            <a:pPr algn="r"/>
            <a:r>
              <a:rPr lang="en-US" sz="2400" dirty="0"/>
              <a:t>+ 1820</a:t>
            </a:r>
          </a:p>
          <a:p>
            <a:pPr algn="r"/>
            <a:r>
              <a:rPr lang="en-US" sz="2400" dirty="0"/>
              <a:t>= 3800</a:t>
            </a:r>
          </a:p>
        </p:txBody>
      </p:sp>
      <p:pic>
        <p:nvPicPr>
          <p:cNvPr id="44" name="Picture 43"/>
          <p:cNvPicPr>
            <a:picLocks noChangeAspect="1"/>
          </p:cNvPicPr>
          <p:nvPr/>
        </p:nvPicPr>
        <p:blipFill>
          <a:blip r:embed="rId5"/>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396795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anim calcmode="lin" valueType="num">
                                      <p:cBhvr>
                                        <p:cTn id="18" dur="500" fill="hold"/>
                                        <p:tgtEl>
                                          <p:spTgt spid="26"/>
                                        </p:tgtEl>
                                        <p:attrNameLst>
                                          <p:attrName>ppt_x</p:attrName>
                                        </p:attrNameLst>
                                      </p:cBhvr>
                                      <p:tavLst>
                                        <p:tav tm="0">
                                          <p:val>
                                            <p:strVal val="#ppt_x"/>
                                          </p:val>
                                        </p:tav>
                                        <p:tav tm="100000">
                                          <p:val>
                                            <p:strVal val="#ppt_x"/>
                                          </p:val>
                                        </p:tav>
                                      </p:tavLst>
                                    </p:anim>
                                    <p:anim calcmode="lin" valueType="num">
                                      <p:cBhvr>
                                        <p:cTn id="19" dur="5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anim calcmode="lin" valueType="num">
                                      <p:cBhvr>
                                        <p:cTn id="23" dur="500" fill="hold"/>
                                        <p:tgtEl>
                                          <p:spTgt spid="27"/>
                                        </p:tgtEl>
                                        <p:attrNameLst>
                                          <p:attrName>ppt_x</p:attrName>
                                        </p:attrNameLst>
                                      </p:cBhvr>
                                      <p:tavLst>
                                        <p:tav tm="0">
                                          <p:val>
                                            <p:strVal val="#ppt_x"/>
                                          </p:val>
                                        </p:tav>
                                        <p:tav tm="100000">
                                          <p:val>
                                            <p:strVal val="#ppt_x"/>
                                          </p:val>
                                        </p:tav>
                                      </p:tavLst>
                                    </p:anim>
                                    <p:anim calcmode="lin" valueType="num">
                                      <p:cBhvr>
                                        <p:cTn id="24" dur="5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anim calcmode="lin" valueType="num">
                                      <p:cBhvr>
                                        <p:cTn id="28" dur="500" fill="hold"/>
                                        <p:tgtEl>
                                          <p:spTgt spid="31"/>
                                        </p:tgtEl>
                                        <p:attrNameLst>
                                          <p:attrName>ppt_x</p:attrName>
                                        </p:attrNameLst>
                                      </p:cBhvr>
                                      <p:tavLst>
                                        <p:tav tm="0">
                                          <p:val>
                                            <p:strVal val="#ppt_x"/>
                                          </p:val>
                                        </p:tav>
                                        <p:tav tm="100000">
                                          <p:val>
                                            <p:strVal val="#ppt_x"/>
                                          </p:val>
                                        </p:tav>
                                      </p:tavLst>
                                    </p:anim>
                                    <p:anim calcmode="lin" valueType="num">
                                      <p:cBhvr>
                                        <p:cTn id="29" dur="5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anim calcmode="lin" valueType="num">
                                      <p:cBhvr>
                                        <p:cTn id="38" dur="500" fill="hold"/>
                                        <p:tgtEl>
                                          <p:spTgt spid="33"/>
                                        </p:tgtEl>
                                        <p:attrNameLst>
                                          <p:attrName>ppt_x</p:attrName>
                                        </p:attrNameLst>
                                      </p:cBhvr>
                                      <p:tavLst>
                                        <p:tav tm="0">
                                          <p:val>
                                            <p:strVal val="#ppt_x"/>
                                          </p:val>
                                        </p:tav>
                                        <p:tav tm="100000">
                                          <p:val>
                                            <p:strVal val="#ppt_x"/>
                                          </p:val>
                                        </p:tav>
                                      </p:tavLst>
                                    </p:anim>
                                    <p:anim calcmode="lin" valueType="num">
                                      <p:cBhvr>
                                        <p:cTn id="39" dur="5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anim calcmode="lin" valueType="num">
                                      <p:cBhvr>
                                        <p:cTn id="43" dur="500" fill="hold"/>
                                        <p:tgtEl>
                                          <p:spTgt spid="34"/>
                                        </p:tgtEl>
                                        <p:attrNameLst>
                                          <p:attrName>ppt_x</p:attrName>
                                        </p:attrNameLst>
                                      </p:cBhvr>
                                      <p:tavLst>
                                        <p:tav tm="0">
                                          <p:val>
                                            <p:strVal val="#ppt_x"/>
                                          </p:val>
                                        </p:tav>
                                        <p:tav tm="100000">
                                          <p:val>
                                            <p:strVal val="#ppt_x"/>
                                          </p:val>
                                        </p:tav>
                                      </p:tavLst>
                                    </p:anim>
                                    <p:anim calcmode="lin" valueType="num">
                                      <p:cBhvr>
                                        <p:cTn id="44" dur="5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anim calcmode="lin" valueType="num">
                                      <p:cBhvr>
                                        <p:cTn id="48" dur="500" fill="hold"/>
                                        <p:tgtEl>
                                          <p:spTgt spid="35"/>
                                        </p:tgtEl>
                                        <p:attrNameLst>
                                          <p:attrName>ppt_x</p:attrName>
                                        </p:attrNameLst>
                                      </p:cBhvr>
                                      <p:tavLst>
                                        <p:tav tm="0">
                                          <p:val>
                                            <p:strVal val="#ppt_x"/>
                                          </p:val>
                                        </p:tav>
                                        <p:tav tm="100000">
                                          <p:val>
                                            <p:strVal val="#ppt_x"/>
                                          </p:val>
                                        </p:tav>
                                      </p:tavLst>
                                    </p:anim>
                                    <p:anim calcmode="lin" valueType="num">
                                      <p:cBhvr>
                                        <p:cTn id="49" dur="5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anim calcmode="lin" valueType="num">
                                      <p:cBhvr>
                                        <p:cTn id="53" dur="500" fill="hold"/>
                                        <p:tgtEl>
                                          <p:spTgt spid="36"/>
                                        </p:tgtEl>
                                        <p:attrNameLst>
                                          <p:attrName>ppt_x</p:attrName>
                                        </p:attrNameLst>
                                      </p:cBhvr>
                                      <p:tavLst>
                                        <p:tav tm="0">
                                          <p:val>
                                            <p:strVal val="#ppt_x"/>
                                          </p:val>
                                        </p:tav>
                                        <p:tav tm="100000">
                                          <p:val>
                                            <p:strVal val="#ppt_x"/>
                                          </p:val>
                                        </p:tav>
                                      </p:tavLst>
                                    </p:anim>
                                    <p:anim calcmode="lin" valueType="num">
                                      <p:cBhvr>
                                        <p:cTn id="54"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anim calcmode="lin" valueType="num">
                                      <p:cBhvr>
                                        <p:cTn id="60" dur="500" fill="hold"/>
                                        <p:tgtEl>
                                          <p:spTgt spid="41"/>
                                        </p:tgtEl>
                                        <p:attrNameLst>
                                          <p:attrName>ppt_x</p:attrName>
                                        </p:attrNameLst>
                                      </p:cBhvr>
                                      <p:tavLst>
                                        <p:tav tm="0">
                                          <p:val>
                                            <p:strVal val="#ppt_x"/>
                                          </p:val>
                                        </p:tav>
                                        <p:tav tm="100000">
                                          <p:val>
                                            <p:strVal val="#ppt_x"/>
                                          </p:val>
                                        </p:tav>
                                      </p:tavLst>
                                    </p:anim>
                                    <p:anim calcmode="lin" valueType="num">
                                      <p:cBhvr>
                                        <p:cTn id="61" dur="500" fill="hold"/>
                                        <p:tgtEl>
                                          <p:spTgt spid="4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anim calcmode="lin" valueType="num">
                                      <p:cBhvr>
                                        <p:cTn id="65" dur="500" fill="hold"/>
                                        <p:tgtEl>
                                          <p:spTgt spid="42"/>
                                        </p:tgtEl>
                                        <p:attrNameLst>
                                          <p:attrName>ppt_x</p:attrName>
                                        </p:attrNameLst>
                                      </p:cBhvr>
                                      <p:tavLst>
                                        <p:tav tm="0">
                                          <p:val>
                                            <p:strVal val="#ppt_x"/>
                                          </p:val>
                                        </p:tav>
                                        <p:tav tm="100000">
                                          <p:val>
                                            <p:strVal val="#ppt_x"/>
                                          </p:val>
                                        </p:tav>
                                      </p:tavLst>
                                    </p:anim>
                                    <p:anim calcmode="lin" valueType="num">
                                      <p:cBhvr>
                                        <p:cTn id="66" dur="500" fill="hold"/>
                                        <p:tgtEl>
                                          <p:spTgt spid="42"/>
                                        </p:tgtEl>
                                        <p:attrNameLst>
                                          <p:attrName>ppt_y</p:attrName>
                                        </p:attrNameLst>
                                      </p:cBhvr>
                                      <p:tavLst>
                                        <p:tav tm="0">
                                          <p:val>
                                            <p:strVal val="#ppt_y+.1"/>
                                          </p:val>
                                        </p:tav>
                                        <p:tav tm="100000">
                                          <p:val>
                                            <p:strVal val="#ppt_y"/>
                                          </p:val>
                                        </p:tav>
                                      </p:tavLst>
                                    </p:anim>
                                  </p:childTnLst>
                                </p:cTn>
                              </p:par>
                            </p:childTnLst>
                          </p:cTn>
                        </p:par>
                        <p:par>
                          <p:cTn id="67" fill="hold">
                            <p:stCondLst>
                              <p:cond delay="500"/>
                            </p:stCondLst>
                            <p:childTnLst>
                              <p:par>
                                <p:cTn id="68" presetID="42" presetClass="entr" presetSubtype="0"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anim calcmode="lin" valueType="num">
                                      <p:cBhvr>
                                        <p:cTn id="71" dur="500" fill="hold"/>
                                        <p:tgtEl>
                                          <p:spTgt spid="43"/>
                                        </p:tgtEl>
                                        <p:attrNameLst>
                                          <p:attrName>ppt_x</p:attrName>
                                        </p:attrNameLst>
                                      </p:cBhvr>
                                      <p:tavLst>
                                        <p:tav tm="0">
                                          <p:val>
                                            <p:strVal val="#ppt_x"/>
                                          </p:val>
                                        </p:tav>
                                        <p:tav tm="100000">
                                          <p:val>
                                            <p:strVal val="#ppt_x"/>
                                          </p:val>
                                        </p:tav>
                                      </p:tavLst>
                                    </p:anim>
                                    <p:anim calcmode="lin" valueType="num">
                                      <p:cBhvr>
                                        <p:cTn id="72"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1" nodeType="clickEffect">
                                  <p:stCondLst>
                                    <p:cond delay="0"/>
                                  </p:stCondLst>
                                  <p:childTnLst>
                                    <p:animEffect transition="out" filter="fade">
                                      <p:cBhvr>
                                        <p:cTn id="76" dur="500"/>
                                        <p:tgtEl>
                                          <p:spTgt spid="43"/>
                                        </p:tgtEl>
                                      </p:cBhvr>
                                    </p:animEffect>
                                    <p:anim calcmode="lin" valueType="num">
                                      <p:cBhvr>
                                        <p:cTn id="77" dur="500"/>
                                        <p:tgtEl>
                                          <p:spTgt spid="43"/>
                                        </p:tgtEl>
                                        <p:attrNameLst>
                                          <p:attrName>ppt_x</p:attrName>
                                        </p:attrNameLst>
                                      </p:cBhvr>
                                      <p:tavLst>
                                        <p:tav tm="0">
                                          <p:val>
                                            <p:strVal val="ppt_x"/>
                                          </p:val>
                                        </p:tav>
                                        <p:tav tm="100000">
                                          <p:val>
                                            <p:strVal val="ppt_x"/>
                                          </p:val>
                                        </p:tav>
                                      </p:tavLst>
                                    </p:anim>
                                    <p:anim calcmode="lin" valueType="num">
                                      <p:cBhvr>
                                        <p:cTn id="78" dur="500"/>
                                        <p:tgtEl>
                                          <p:spTgt spid="43"/>
                                        </p:tgtEl>
                                        <p:attrNameLst>
                                          <p:attrName>ppt_y</p:attrName>
                                        </p:attrNameLst>
                                      </p:cBhvr>
                                      <p:tavLst>
                                        <p:tav tm="0">
                                          <p:val>
                                            <p:strVal val="ppt_y"/>
                                          </p:val>
                                        </p:tav>
                                        <p:tav tm="100000">
                                          <p:val>
                                            <p:strVal val="ppt_y+.1"/>
                                          </p:val>
                                        </p:tav>
                                      </p:tavLst>
                                    </p:anim>
                                    <p:set>
                                      <p:cBhvr>
                                        <p:cTn id="79" dur="1" fill="hold">
                                          <p:stCondLst>
                                            <p:cond delay="499"/>
                                          </p:stCondLst>
                                        </p:cTn>
                                        <p:tgtEl>
                                          <p:spTgt spid="43"/>
                                        </p:tgtEl>
                                        <p:attrNameLst>
                                          <p:attrName>style.visibility</p:attrName>
                                        </p:attrNameLst>
                                      </p:cBhvr>
                                      <p:to>
                                        <p:strVal val="hidden"/>
                                      </p:to>
                                    </p:set>
                                  </p:childTnLst>
                                </p:cTn>
                              </p:par>
                              <p:par>
                                <p:cTn id="80" presetID="42" presetClass="exit" presetSubtype="0" fill="hold" nodeType="withEffect">
                                  <p:stCondLst>
                                    <p:cond delay="0"/>
                                  </p:stCondLst>
                                  <p:childTnLst>
                                    <p:animEffect transition="out" filter="fade">
                                      <p:cBhvr>
                                        <p:cTn id="81" dur="500"/>
                                        <p:tgtEl>
                                          <p:spTgt spid="41"/>
                                        </p:tgtEl>
                                      </p:cBhvr>
                                    </p:animEffect>
                                    <p:anim calcmode="lin" valueType="num">
                                      <p:cBhvr>
                                        <p:cTn id="82" dur="500"/>
                                        <p:tgtEl>
                                          <p:spTgt spid="41"/>
                                        </p:tgtEl>
                                        <p:attrNameLst>
                                          <p:attrName>ppt_x</p:attrName>
                                        </p:attrNameLst>
                                      </p:cBhvr>
                                      <p:tavLst>
                                        <p:tav tm="0">
                                          <p:val>
                                            <p:strVal val="ppt_x"/>
                                          </p:val>
                                        </p:tav>
                                        <p:tav tm="100000">
                                          <p:val>
                                            <p:strVal val="ppt_x"/>
                                          </p:val>
                                        </p:tav>
                                      </p:tavLst>
                                    </p:anim>
                                    <p:anim calcmode="lin" valueType="num">
                                      <p:cBhvr>
                                        <p:cTn id="83" dur="500"/>
                                        <p:tgtEl>
                                          <p:spTgt spid="41"/>
                                        </p:tgtEl>
                                        <p:attrNameLst>
                                          <p:attrName>ppt_y</p:attrName>
                                        </p:attrNameLst>
                                      </p:cBhvr>
                                      <p:tavLst>
                                        <p:tav tm="0">
                                          <p:val>
                                            <p:strVal val="ppt_y"/>
                                          </p:val>
                                        </p:tav>
                                        <p:tav tm="100000">
                                          <p:val>
                                            <p:strVal val="ppt_y+.1"/>
                                          </p:val>
                                        </p:tav>
                                      </p:tavLst>
                                    </p:anim>
                                    <p:set>
                                      <p:cBhvr>
                                        <p:cTn id="84" dur="1" fill="hold">
                                          <p:stCondLst>
                                            <p:cond delay="499"/>
                                          </p:stCondLst>
                                        </p:cTn>
                                        <p:tgtEl>
                                          <p:spTgt spid="41"/>
                                        </p:tgtEl>
                                        <p:attrNameLst>
                                          <p:attrName>style.visibility</p:attrName>
                                        </p:attrNameLst>
                                      </p:cBhvr>
                                      <p:to>
                                        <p:strVal val="hidden"/>
                                      </p:to>
                                    </p:set>
                                  </p:childTnLst>
                                </p:cTn>
                              </p:par>
                              <p:par>
                                <p:cTn id="85" presetID="42" presetClass="exit" presetSubtype="0" fill="hold" nodeType="withEffect">
                                  <p:stCondLst>
                                    <p:cond delay="0"/>
                                  </p:stCondLst>
                                  <p:childTnLst>
                                    <p:animEffect transition="out" filter="fade">
                                      <p:cBhvr>
                                        <p:cTn id="86" dur="500"/>
                                        <p:tgtEl>
                                          <p:spTgt spid="42"/>
                                        </p:tgtEl>
                                      </p:cBhvr>
                                    </p:animEffect>
                                    <p:anim calcmode="lin" valueType="num">
                                      <p:cBhvr>
                                        <p:cTn id="87" dur="500"/>
                                        <p:tgtEl>
                                          <p:spTgt spid="42"/>
                                        </p:tgtEl>
                                        <p:attrNameLst>
                                          <p:attrName>ppt_x</p:attrName>
                                        </p:attrNameLst>
                                      </p:cBhvr>
                                      <p:tavLst>
                                        <p:tav tm="0">
                                          <p:val>
                                            <p:strVal val="ppt_x"/>
                                          </p:val>
                                        </p:tav>
                                        <p:tav tm="100000">
                                          <p:val>
                                            <p:strVal val="ppt_x"/>
                                          </p:val>
                                        </p:tav>
                                      </p:tavLst>
                                    </p:anim>
                                    <p:anim calcmode="lin" valueType="num">
                                      <p:cBhvr>
                                        <p:cTn id="88" dur="500"/>
                                        <p:tgtEl>
                                          <p:spTgt spid="42"/>
                                        </p:tgtEl>
                                        <p:attrNameLst>
                                          <p:attrName>ppt_y</p:attrName>
                                        </p:attrNameLst>
                                      </p:cBhvr>
                                      <p:tavLst>
                                        <p:tav tm="0">
                                          <p:val>
                                            <p:strVal val="ppt_y"/>
                                          </p:val>
                                        </p:tav>
                                        <p:tav tm="100000">
                                          <p:val>
                                            <p:strVal val="ppt_y+.1"/>
                                          </p:val>
                                        </p:tav>
                                      </p:tavLst>
                                    </p:anim>
                                    <p:set>
                                      <p:cBhvr>
                                        <p:cTn id="89" dur="1" fill="hold">
                                          <p:stCondLst>
                                            <p:cond delay="499"/>
                                          </p:stCondLst>
                                        </p:cTn>
                                        <p:tgtEl>
                                          <p:spTgt spid="42"/>
                                        </p:tgtEl>
                                        <p:attrNameLst>
                                          <p:attrName>style.visibility</p:attrName>
                                        </p:attrNameLst>
                                      </p:cBhvr>
                                      <p:to>
                                        <p:strVal val="hidden"/>
                                      </p:to>
                                    </p:set>
                                  </p:childTnLst>
                                </p:cTn>
                              </p:par>
                            </p:childTnLst>
                          </p:cTn>
                        </p:par>
                        <p:par>
                          <p:cTn id="90" fill="hold">
                            <p:stCondLst>
                              <p:cond delay="500"/>
                            </p:stCondLst>
                            <p:childTnLst>
                              <p:par>
                                <p:cTn id="91" presetID="42" presetClass="entr" presetSubtype="0" fill="hold" grpId="0" nodeType="after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anim calcmode="lin" valueType="num">
                                      <p:cBhvr>
                                        <p:cTn id="94" dur="500" fill="hold"/>
                                        <p:tgtEl>
                                          <p:spTgt spid="37"/>
                                        </p:tgtEl>
                                        <p:attrNameLst>
                                          <p:attrName>ppt_x</p:attrName>
                                        </p:attrNameLst>
                                      </p:cBhvr>
                                      <p:tavLst>
                                        <p:tav tm="0">
                                          <p:val>
                                            <p:strVal val="#ppt_x"/>
                                          </p:val>
                                        </p:tav>
                                        <p:tav tm="100000">
                                          <p:val>
                                            <p:strVal val="#ppt_x"/>
                                          </p:val>
                                        </p:tav>
                                      </p:tavLst>
                                    </p:anim>
                                    <p:anim calcmode="lin" valueType="num">
                                      <p:cBhvr>
                                        <p:cTn id="95"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xit" presetSubtype="0" fill="hold" grpId="1" nodeType="clickEffect">
                                  <p:stCondLst>
                                    <p:cond delay="0"/>
                                  </p:stCondLst>
                                  <p:childTnLst>
                                    <p:animEffect transition="out" filter="fade">
                                      <p:cBhvr>
                                        <p:cTn id="99" dur="500"/>
                                        <p:tgtEl>
                                          <p:spTgt spid="37"/>
                                        </p:tgtEl>
                                      </p:cBhvr>
                                    </p:animEffect>
                                    <p:anim calcmode="lin" valueType="num">
                                      <p:cBhvr>
                                        <p:cTn id="100" dur="500"/>
                                        <p:tgtEl>
                                          <p:spTgt spid="37"/>
                                        </p:tgtEl>
                                        <p:attrNameLst>
                                          <p:attrName>ppt_x</p:attrName>
                                        </p:attrNameLst>
                                      </p:cBhvr>
                                      <p:tavLst>
                                        <p:tav tm="0">
                                          <p:val>
                                            <p:strVal val="ppt_x"/>
                                          </p:val>
                                        </p:tav>
                                        <p:tav tm="100000">
                                          <p:val>
                                            <p:strVal val="ppt_x"/>
                                          </p:val>
                                        </p:tav>
                                      </p:tavLst>
                                    </p:anim>
                                    <p:anim calcmode="lin" valueType="num">
                                      <p:cBhvr>
                                        <p:cTn id="101" dur="500"/>
                                        <p:tgtEl>
                                          <p:spTgt spid="37"/>
                                        </p:tgtEl>
                                        <p:attrNameLst>
                                          <p:attrName>ppt_y</p:attrName>
                                        </p:attrNameLst>
                                      </p:cBhvr>
                                      <p:tavLst>
                                        <p:tav tm="0">
                                          <p:val>
                                            <p:strVal val="ppt_y"/>
                                          </p:val>
                                        </p:tav>
                                        <p:tav tm="100000">
                                          <p:val>
                                            <p:strVal val="ppt_y+.1"/>
                                          </p:val>
                                        </p:tav>
                                      </p:tavLst>
                                    </p:anim>
                                    <p:set>
                                      <p:cBhvr>
                                        <p:cTn id="102" dur="1" fill="hold">
                                          <p:stCondLst>
                                            <p:cond delay="499"/>
                                          </p:stCondLst>
                                        </p:cTn>
                                        <p:tgtEl>
                                          <p:spTgt spid="37"/>
                                        </p:tgtEl>
                                        <p:attrNameLst>
                                          <p:attrName>style.visibility</p:attrName>
                                        </p:attrNameLst>
                                      </p:cBhvr>
                                      <p:to>
                                        <p:strVal val="hidden"/>
                                      </p:to>
                                    </p:set>
                                  </p:childTnLst>
                                </p:cTn>
                              </p:par>
                            </p:childTnLst>
                          </p:cTn>
                        </p:par>
                        <p:par>
                          <p:cTn id="103" fill="hold">
                            <p:stCondLst>
                              <p:cond delay="500"/>
                            </p:stCondLst>
                            <p:childTnLst>
                              <p:par>
                                <p:cTn id="104" presetID="42" presetClass="entr" presetSubtype="0" fill="hold" grpId="0" nodeType="after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anim calcmode="lin" valueType="num">
                                      <p:cBhvr>
                                        <p:cTn id="107" dur="500" fill="hold"/>
                                        <p:tgtEl>
                                          <p:spTgt spid="38"/>
                                        </p:tgtEl>
                                        <p:attrNameLst>
                                          <p:attrName>ppt_x</p:attrName>
                                        </p:attrNameLst>
                                      </p:cBhvr>
                                      <p:tavLst>
                                        <p:tav tm="0">
                                          <p:val>
                                            <p:strVal val="#ppt_x"/>
                                          </p:val>
                                        </p:tav>
                                        <p:tav tm="100000">
                                          <p:val>
                                            <p:strVal val="#ppt_x"/>
                                          </p:val>
                                        </p:tav>
                                      </p:tavLst>
                                    </p:anim>
                                    <p:anim calcmode="lin" valueType="num">
                                      <p:cBhvr>
                                        <p:cTn id="108" dur="500" fill="hold"/>
                                        <p:tgtEl>
                                          <p:spTgt spid="38"/>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anim calcmode="lin" valueType="num">
                                      <p:cBhvr>
                                        <p:cTn id="112" dur="500" fill="hold"/>
                                        <p:tgtEl>
                                          <p:spTgt spid="39"/>
                                        </p:tgtEl>
                                        <p:attrNameLst>
                                          <p:attrName>ppt_x</p:attrName>
                                        </p:attrNameLst>
                                      </p:cBhvr>
                                      <p:tavLst>
                                        <p:tav tm="0">
                                          <p:val>
                                            <p:strVal val="#ppt_x"/>
                                          </p:val>
                                        </p:tav>
                                        <p:tav tm="100000">
                                          <p:val>
                                            <p:strVal val="#ppt_x"/>
                                          </p:val>
                                        </p:tav>
                                      </p:tavLst>
                                    </p:anim>
                                    <p:anim calcmode="lin" valueType="num">
                                      <p:cBhvr>
                                        <p:cTn id="113" dur="500" fill="hold"/>
                                        <p:tgtEl>
                                          <p:spTgt spid="39"/>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500"/>
                                        <p:tgtEl>
                                          <p:spTgt spid="40"/>
                                        </p:tgtEl>
                                      </p:cBhvr>
                                    </p:animEffect>
                                    <p:anim calcmode="lin" valueType="num">
                                      <p:cBhvr>
                                        <p:cTn id="117" dur="500" fill="hold"/>
                                        <p:tgtEl>
                                          <p:spTgt spid="40"/>
                                        </p:tgtEl>
                                        <p:attrNameLst>
                                          <p:attrName>ppt_x</p:attrName>
                                        </p:attrNameLst>
                                      </p:cBhvr>
                                      <p:tavLst>
                                        <p:tav tm="0">
                                          <p:val>
                                            <p:strVal val="#ppt_x"/>
                                          </p:val>
                                        </p:tav>
                                        <p:tav tm="100000">
                                          <p:val>
                                            <p:strVal val="#ppt_x"/>
                                          </p:val>
                                        </p:tav>
                                      </p:tavLst>
                                    </p:anim>
                                    <p:anim calcmode="lin" valueType="num">
                                      <p:cBhvr>
                                        <p:cTn id="118"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P spid="27" grpId="0" animBg="1"/>
      <p:bldP spid="31" grpId="0"/>
      <p:bldP spid="32" grpId="0"/>
      <p:bldP spid="33" grpId="0"/>
      <p:bldP spid="34" grpId="0"/>
      <p:bldP spid="35" grpId="0"/>
      <p:bldP spid="36" grpId="0"/>
      <p:bldP spid="37" grpId="0" animBg="1"/>
      <p:bldP spid="37" grpId="1" animBg="1"/>
      <p:bldP spid="38" grpId="0" animBg="1"/>
      <p:bldP spid="39" grpId="0" animBg="1"/>
      <p:bldP spid="40" grpId="0" animBg="1"/>
      <p:bldP spid="43" grpId="0"/>
      <p:bldP spid="43"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838E-4D20-E349-A4C9-21F8942E5972}"/>
              </a:ext>
            </a:extLst>
          </p:cNvPr>
          <p:cNvSpPr>
            <a:spLocks noGrp="1"/>
          </p:cNvSpPr>
          <p:nvPr>
            <p:ph type="title"/>
          </p:nvPr>
        </p:nvSpPr>
        <p:spPr/>
        <p:txBody>
          <a:bodyPr/>
          <a:lstStyle/>
          <a:p>
            <a:r>
              <a:rPr lang="en-US" dirty="0"/>
              <a:t>Fragmentation Example</a:t>
            </a:r>
          </a:p>
        </p:txBody>
      </p:sp>
      <p:sp>
        <p:nvSpPr>
          <p:cNvPr id="3" name="Content Placeholder 2">
            <a:extLst>
              <a:ext uri="{FF2B5EF4-FFF2-40B4-BE49-F238E27FC236}">
                <a16:creationId xmlns:a16="http://schemas.microsoft.com/office/drawing/2014/main" id="{54153107-3956-1048-82C9-01BFECDD639A}"/>
              </a:ext>
            </a:extLst>
          </p:cNvPr>
          <p:cNvSpPr>
            <a:spLocks noGrp="1"/>
          </p:cNvSpPr>
          <p:nvPr>
            <p:ph idx="1"/>
          </p:nvPr>
        </p:nvSpPr>
        <p:spPr/>
        <p:txBody>
          <a:bodyPr/>
          <a:lstStyle/>
          <a:p>
            <a:endParaRPr lang="en-US"/>
          </a:p>
        </p:txBody>
      </p:sp>
      <p:sp>
        <p:nvSpPr>
          <p:cNvPr id="5" name="Cloud 4">
            <a:extLst>
              <a:ext uri="{FF2B5EF4-FFF2-40B4-BE49-F238E27FC236}">
                <a16:creationId xmlns:a16="http://schemas.microsoft.com/office/drawing/2014/main" id="{EAEE36E4-79A7-A648-949D-B8DEF567A187}"/>
              </a:ext>
            </a:extLst>
          </p:cNvPr>
          <p:cNvSpPr/>
          <p:nvPr/>
        </p:nvSpPr>
        <p:spPr>
          <a:xfrm>
            <a:off x="1617005" y="1532858"/>
            <a:ext cx="2162855" cy="10784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7A7B4DAB-827F-CF41-8DEB-EA5254D19A92}"/>
              </a:ext>
            </a:extLst>
          </p:cNvPr>
          <p:cNvSpPr/>
          <p:nvPr/>
        </p:nvSpPr>
        <p:spPr>
          <a:xfrm>
            <a:off x="7647840" y="1532858"/>
            <a:ext cx="2162855" cy="1078416"/>
          </a:xfrm>
          <a:prstGeom prst="cloud">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a:extLst>
              <a:ext uri="{FF2B5EF4-FFF2-40B4-BE49-F238E27FC236}">
                <a16:creationId xmlns:a16="http://schemas.microsoft.com/office/drawing/2014/main" id="{C029079C-8E3D-774F-85A7-0F014C1A1FE6}"/>
              </a:ext>
            </a:extLst>
          </p:cNvPr>
          <p:cNvSpPr/>
          <p:nvPr/>
        </p:nvSpPr>
        <p:spPr>
          <a:xfrm>
            <a:off x="4617182" y="1532858"/>
            <a:ext cx="2162855" cy="1078416"/>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669F0CC-3340-354E-94E8-806441DD231F}"/>
              </a:ext>
            </a:extLst>
          </p:cNvPr>
          <p:cNvCxnSpPr>
            <a:stCxn id="12" idx="3"/>
            <a:endCxn id="10" idx="1"/>
          </p:cNvCxnSpPr>
          <p:nvPr/>
        </p:nvCxnSpPr>
        <p:spPr>
          <a:xfrm flipV="1">
            <a:off x="4038597" y="1961747"/>
            <a:ext cx="398115" cy="119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4B428E-E3DC-9D4A-AA37-CA1192CDAD68}"/>
              </a:ext>
            </a:extLst>
          </p:cNvPr>
          <p:cNvCxnSpPr>
            <a:stCxn id="11" idx="3"/>
            <a:endCxn id="13" idx="1"/>
          </p:cNvCxnSpPr>
          <p:nvPr/>
        </p:nvCxnSpPr>
        <p:spPr>
          <a:xfrm>
            <a:off x="7111682" y="1961885"/>
            <a:ext cx="402837" cy="2120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2" descr="C:\Users\t0ph3r\Documents\CS 4700\assets\Router.png">
            <a:extLst>
              <a:ext uri="{FF2B5EF4-FFF2-40B4-BE49-F238E27FC236}">
                <a16:creationId xmlns:a16="http://schemas.microsoft.com/office/drawing/2014/main" id="{2B355AA7-C394-0140-9B7C-6D7F9919B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712" y="1748701"/>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0ph3r\Documents\CS 4700\assets\Router.png">
            <a:extLst>
              <a:ext uri="{FF2B5EF4-FFF2-40B4-BE49-F238E27FC236}">
                <a16:creationId xmlns:a16="http://schemas.microsoft.com/office/drawing/2014/main" id="{A12191CD-C04D-004F-BE5D-5423D255B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072" y="1748839"/>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0ph3r\Documents\CS 4700\assets\Router.png">
            <a:extLst>
              <a:ext uri="{FF2B5EF4-FFF2-40B4-BE49-F238E27FC236}">
                <a16:creationId xmlns:a16="http://schemas.microsoft.com/office/drawing/2014/main" id="{53E27AD9-84CE-1F45-8379-43A38F9C6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987" y="1760694"/>
            <a:ext cx="722610" cy="4260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0ph3r\Documents\CS 4700\assets\Router.png">
            <a:extLst>
              <a:ext uri="{FF2B5EF4-FFF2-40B4-BE49-F238E27FC236}">
                <a16:creationId xmlns:a16="http://schemas.microsoft.com/office/drawing/2014/main" id="{140C7B6E-CA97-B548-B73A-4FD35BBA8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519" y="1770044"/>
            <a:ext cx="722610" cy="4260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45BF84F-DBA0-0B45-B9D2-8091A2F8D85C}"/>
              </a:ext>
            </a:extLst>
          </p:cNvPr>
          <p:cNvSpPr txBox="1"/>
          <p:nvPr/>
        </p:nvSpPr>
        <p:spPr>
          <a:xfrm>
            <a:off x="4824327" y="2097516"/>
            <a:ext cx="1601721" cy="400110"/>
          </a:xfrm>
          <a:prstGeom prst="rect">
            <a:avLst/>
          </a:prstGeom>
          <a:noFill/>
        </p:spPr>
        <p:txBody>
          <a:bodyPr wrap="none" rtlCol="0">
            <a:spAutoFit/>
          </a:bodyPr>
          <a:lstStyle/>
          <a:p>
            <a:pPr algn="ctr"/>
            <a:r>
              <a:rPr lang="en-US" sz="2000" b="1" dirty="0">
                <a:solidFill>
                  <a:schemeClr val="bg1"/>
                </a:solidFill>
              </a:rPr>
              <a:t>MTU = 2000</a:t>
            </a:r>
          </a:p>
        </p:txBody>
      </p:sp>
      <p:sp>
        <p:nvSpPr>
          <p:cNvPr id="15" name="TextBox 14">
            <a:extLst>
              <a:ext uri="{FF2B5EF4-FFF2-40B4-BE49-F238E27FC236}">
                <a16:creationId xmlns:a16="http://schemas.microsoft.com/office/drawing/2014/main" id="{4AE7FA65-04DD-AB44-8944-2A9B27E196F0}"/>
              </a:ext>
            </a:extLst>
          </p:cNvPr>
          <p:cNvSpPr txBox="1"/>
          <p:nvPr/>
        </p:nvSpPr>
        <p:spPr>
          <a:xfrm>
            <a:off x="1775651" y="2067515"/>
            <a:ext cx="1601721" cy="400110"/>
          </a:xfrm>
          <a:prstGeom prst="rect">
            <a:avLst/>
          </a:prstGeom>
          <a:noFill/>
        </p:spPr>
        <p:txBody>
          <a:bodyPr wrap="none" rtlCol="0">
            <a:spAutoFit/>
          </a:bodyPr>
          <a:lstStyle/>
          <a:p>
            <a:pPr algn="ctr"/>
            <a:r>
              <a:rPr lang="en-US" sz="2000" b="1" dirty="0">
                <a:solidFill>
                  <a:schemeClr val="bg1"/>
                </a:solidFill>
              </a:rPr>
              <a:t>MTU = 4000</a:t>
            </a:r>
          </a:p>
        </p:txBody>
      </p:sp>
      <p:sp>
        <p:nvSpPr>
          <p:cNvPr id="16" name="TextBox 15">
            <a:extLst>
              <a:ext uri="{FF2B5EF4-FFF2-40B4-BE49-F238E27FC236}">
                <a16:creationId xmlns:a16="http://schemas.microsoft.com/office/drawing/2014/main" id="{25AA388F-D60D-1840-A88C-916BA20302A9}"/>
              </a:ext>
            </a:extLst>
          </p:cNvPr>
          <p:cNvSpPr txBox="1"/>
          <p:nvPr/>
        </p:nvSpPr>
        <p:spPr>
          <a:xfrm>
            <a:off x="7912009" y="2121145"/>
            <a:ext cx="1601721" cy="400110"/>
          </a:xfrm>
          <a:prstGeom prst="rect">
            <a:avLst/>
          </a:prstGeom>
          <a:noFill/>
        </p:spPr>
        <p:txBody>
          <a:bodyPr wrap="none" rtlCol="0">
            <a:spAutoFit/>
          </a:bodyPr>
          <a:lstStyle/>
          <a:p>
            <a:pPr algn="ctr"/>
            <a:r>
              <a:rPr lang="en-US" sz="2000" b="1" dirty="0">
                <a:solidFill>
                  <a:schemeClr val="bg1"/>
                </a:solidFill>
              </a:rPr>
              <a:t>MTU = 1500</a:t>
            </a:r>
          </a:p>
        </p:txBody>
      </p:sp>
      <p:pic>
        <p:nvPicPr>
          <p:cNvPr id="17" name="Picture 2" descr="C:\Users\t0ph3r\Documents\CS 4700\assets\black_server.png">
            <a:extLst>
              <a:ext uri="{FF2B5EF4-FFF2-40B4-BE49-F238E27FC236}">
                <a16:creationId xmlns:a16="http://schemas.microsoft.com/office/drawing/2014/main" id="{6985A444-BFCA-FF42-AA51-9403ED53B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699" y="1679590"/>
            <a:ext cx="607000" cy="607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0ph3r\Documents\CS 4700\assets\black_server.png">
            <a:extLst>
              <a:ext uri="{FF2B5EF4-FFF2-40B4-BE49-F238E27FC236}">
                <a16:creationId xmlns:a16="http://schemas.microsoft.com/office/drawing/2014/main" id="{12A70122-55BE-8B4E-95DD-81BC8303D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2571" y="1687879"/>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8A7F152A-DDBC-EC42-B4C6-1BEA03B75D06}"/>
              </a:ext>
            </a:extLst>
          </p:cNvPr>
          <p:cNvCxnSpPr>
            <a:stCxn id="17" idx="3"/>
            <a:endCxn id="12" idx="1"/>
          </p:cNvCxnSpPr>
          <p:nvPr/>
        </p:nvCxnSpPr>
        <p:spPr>
          <a:xfrm flipV="1">
            <a:off x="1807699" y="1973740"/>
            <a:ext cx="1508288" cy="9350"/>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D2DDC0-D25B-7842-8D7F-779FC6DDC0DE}"/>
              </a:ext>
            </a:extLst>
          </p:cNvPr>
          <p:cNvCxnSpPr>
            <a:stCxn id="10" idx="3"/>
            <a:endCxn id="11" idx="1"/>
          </p:cNvCxnSpPr>
          <p:nvPr/>
        </p:nvCxnSpPr>
        <p:spPr>
          <a:xfrm>
            <a:off x="5159322" y="1961747"/>
            <a:ext cx="1229750" cy="138"/>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590FB16-CF96-7743-B1DC-EF5FF4E47A05}"/>
              </a:ext>
            </a:extLst>
          </p:cNvPr>
          <p:cNvCxnSpPr>
            <a:stCxn id="13" idx="3"/>
            <a:endCxn id="18" idx="1"/>
          </p:cNvCxnSpPr>
          <p:nvPr/>
        </p:nvCxnSpPr>
        <p:spPr>
          <a:xfrm>
            <a:off x="8237129" y="1983090"/>
            <a:ext cx="1435442" cy="8289"/>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852F517-3625-EE4A-A14A-EAE826D2AEA9}"/>
              </a:ext>
            </a:extLst>
          </p:cNvPr>
          <p:cNvSpPr/>
          <p:nvPr/>
        </p:nvSpPr>
        <p:spPr>
          <a:xfrm>
            <a:off x="2501990" y="4309074"/>
            <a:ext cx="173566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3" name="Rectangle 22">
            <a:extLst>
              <a:ext uri="{FF2B5EF4-FFF2-40B4-BE49-F238E27FC236}">
                <a16:creationId xmlns:a16="http://schemas.microsoft.com/office/drawing/2014/main" id="{EB236674-565F-5347-BAEA-E08718419002}"/>
              </a:ext>
            </a:extLst>
          </p:cNvPr>
          <p:cNvSpPr/>
          <p:nvPr/>
        </p:nvSpPr>
        <p:spPr>
          <a:xfrm>
            <a:off x="5921322" y="3637256"/>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4" name="Rectangle 23">
            <a:extLst>
              <a:ext uri="{FF2B5EF4-FFF2-40B4-BE49-F238E27FC236}">
                <a16:creationId xmlns:a16="http://schemas.microsoft.com/office/drawing/2014/main" id="{D4BDE903-9A5E-5E4A-8A60-19D59E4457FF}"/>
              </a:ext>
            </a:extLst>
          </p:cNvPr>
          <p:cNvSpPr/>
          <p:nvPr/>
        </p:nvSpPr>
        <p:spPr>
          <a:xfrm>
            <a:off x="5921322" y="5626804"/>
            <a:ext cx="137462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5" name="Rectangle 24">
            <a:extLst>
              <a:ext uri="{FF2B5EF4-FFF2-40B4-BE49-F238E27FC236}">
                <a16:creationId xmlns:a16="http://schemas.microsoft.com/office/drawing/2014/main" id="{F2C2C892-8DA5-6A4C-9BDE-98B99EEE32C1}"/>
              </a:ext>
            </a:extLst>
          </p:cNvPr>
          <p:cNvSpPr/>
          <p:nvPr/>
        </p:nvSpPr>
        <p:spPr>
          <a:xfrm>
            <a:off x="1299535" y="4309074"/>
            <a:ext cx="1202455"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 </a:t>
            </a:r>
            <a:r>
              <a:rPr lang="en-US" sz="2400" dirty="0" err="1"/>
              <a:t>Hdr</a:t>
            </a:r>
            <a:endParaRPr lang="en-US" sz="2400" dirty="0"/>
          </a:p>
        </p:txBody>
      </p:sp>
      <p:sp>
        <p:nvSpPr>
          <p:cNvPr id="26" name="Rectangle 25">
            <a:extLst>
              <a:ext uri="{FF2B5EF4-FFF2-40B4-BE49-F238E27FC236}">
                <a16:creationId xmlns:a16="http://schemas.microsoft.com/office/drawing/2014/main" id="{17EA43AB-4DD4-1046-ACC3-4A355FDD1D42}"/>
              </a:ext>
            </a:extLst>
          </p:cNvPr>
          <p:cNvSpPr/>
          <p:nvPr/>
        </p:nvSpPr>
        <p:spPr>
          <a:xfrm>
            <a:off x="5320095" y="3637256"/>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7" name="Rectangle 26">
            <a:extLst>
              <a:ext uri="{FF2B5EF4-FFF2-40B4-BE49-F238E27FC236}">
                <a16:creationId xmlns:a16="http://schemas.microsoft.com/office/drawing/2014/main" id="{3BB58F8E-B4FE-8746-847A-FDFA53FCA33F}"/>
              </a:ext>
            </a:extLst>
          </p:cNvPr>
          <p:cNvSpPr/>
          <p:nvPr/>
        </p:nvSpPr>
        <p:spPr>
          <a:xfrm>
            <a:off x="5320095" y="5626804"/>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8" name="TextBox 27">
            <a:extLst>
              <a:ext uri="{FF2B5EF4-FFF2-40B4-BE49-F238E27FC236}">
                <a16:creationId xmlns:a16="http://schemas.microsoft.com/office/drawing/2014/main" id="{180EBF11-2909-7044-89AA-00F19F2F692E}"/>
              </a:ext>
            </a:extLst>
          </p:cNvPr>
          <p:cNvSpPr txBox="1"/>
          <p:nvPr/>
        </p:nvSpPr>
        <p:spPr>
          <a:xfrm>
            <a:off x="1455013" y="3891300"/>
            <a:ext cx="2616422" cy="400110"/>
          </a:xfrm>
          <a:prstGeom prst="rect">
            <a:avLst/>
          </a:prstGeom>
          <a:noFill/>
        </p:spPr>
        <p:txBody>
          <a:bodyPr wrap="none" rtlCol="0">
            <a:spAutoFit/>
          </a:bodyPr>
          <a:lstStyle/>
          <a:p>
            <a:pPr algn="ctr"/>
            <a:r>
              <a:rPr lang="en-US" sz="2000" dirty="0"/>
              <a:t>Length = 3820, M = 0</a:t>
            </a:r>
          </a:p>
        </p:txBody>
      </p:sp>
      <p:sp>
        <p:nvSpPr>
          <p:cNvPr id="29" name="TextBox 28">
            <a:extLst>
              <a:ext uri="{FF2B5EF4-FFF2-40B4-BE49-F238E27FC236}">
                <a16:creationId xmlns:a16="http://schemas.microsoft.com/office/drawing/2014/main" id="{1AF23624-1D57-4D46-87CF-D58B241A2538}"/>
              </a:ext>
            </a:extLst>
          </p:cNvPr>
          <p:cNvSpPr txBox="1"/>
          <p:nvPr/>
        </p:nvSpPr>
        <p:spPr>
          <a:xfrm>
            <a:off x="2992154" y="4672067"/>
            <a:ext cx="755335" cy="400110"/>
          </a:xfrm>
          <a:prstGeom prst="rect">
            <a:avLst/>
          </a:prstGeom>
          <a:noFill/>
        </p:spPr>
        <p:txBody>
          <a:bodyPr wrap="none" rtlCol="0">
            <a:spAutoFit/>
          </a:bodyPr>
          <a:lstStyle/>
          <a:p>
            <a:pPr algn="ctr"/>
            <a:r>
              <a:rPr lang="en-US" sz="2000" dirty="0"/>
              <a:t>3800</a:t>
            </a:r>
          </a:p>
        </p:txBody>
      </p:sp>
      <p:sp>
        <p:nvSpPr>
          <p:cNvPr id="30" name="TextBox 29">
            <a:extLst>
              <a:ext uri="{FF2B5EF4-FFF2-40B4-BE49-F238E27FC236}">
                <a16:creationId xmlns:a16="http://schemas.microsoft.com/office/drawing/2014/main" id="{1D2AFC50-8E11-9046-8BF1-7EC7EE438E23}"/>
              </a:ext>
            </a:extLst>
          </p:cNvPr>
          <p:cNvSpPr txBox="1"/>
          <p:nvPr/>
        </p:nvSpPr>
        <p:spPr>
          <a:xfrm>
            <a:off x="1665762" y="4692726"/>
            <a:ext cx="470000" cy="400110"/>
          </a:xfrm>
          <a:prstGeom prst="rect">
            <a:avLst/>
          </a:prstGeom>
          <a:noFill/>
        </p:spPr>
        <p:txBody>
          <a:bodyPr wrap="none" rtlCol="0">
            <a:spAutoFit/>
          </a:bodyPr>
          <a:lstStyle/>
          <a:p>
            <a:pPr algn="ctr"/>
            <a:r>
              <a:rPr lang="en-US" sz="2000" dirty="0"/>
              <a:t>20</a:t>
            </a:r>
          </a:p>
        </p:txBody>
      </p:sp>
      <p:sp>
        <p:nvSpPr>
          <p:cNvPr id="31" name="TextBox 30">
            <a:extLst>
              <a:ext uri="{FF2B5EF4-FFF2-40B4-BE49-F238E27FC236}">
                <a16:creationId xmlns:a16="http://schemas.microsoft.com/office/drawing/2014/main" id="{12319381-3F1A-D34D-A00C-6133ED7FEA78}"/>
              </a:ext>
            </a:extLst>
          </p:cNvPr>
          <p:cNvSpPr txBox="1"/>
          <p:nvPr/>
        </p:nvSpPr>
        <p:spPr>
          <a:xfrm>
            <a:off x="4993103" y="2963626"/>
            <a:ext cx="2616421" cy="707886"/>
          </a:xfrm>
          <a:prstGeom prst="rect">
            <a:avLst/>
          </a:prstGeom>
          <a:noFill/>
        </p:spPr>
        <p:txBody>
          <a:bodyPr wrap="none" rtlCol="0">
            <a:spAutoFit/>
          </a:bodyPr>
          <a:lstStyle/>
          <a:p>
            <a:pPr algn="ctr"/>
            <a:r>
              <a:rPr lang="en-US" sz="2000" dirty="0"/>
              <a:t>Length = 2000, M = 1</a:t>
            </a:r>
          </a:p>
          <a:p>
            <a:pPr algn="ctr"/>
            <a:r>
              <a:rPr lang="en-US" sz="2000" dirty="0"/>
              <a:t>Offset = 0</a:t>
            </a:r>
          </a:p>
        </p:txBody>
      </p:sp>
      <p:sp>
        <p:nvSpPr>
          <p:cNvPr id="32" name="TextBox 31">
            <a:extLst>
              <a:ext uri="{FF2B5EF4-FFF2-40B4-BE49-F238E27FC236}">
                <a16:creationId xmlns:a16="http://schemas.microsoft.com/office/drawing/2014/main" id="{832C18C8-267C-1149-A974-10E439FB4B5B}"/>
              </a:ext>
            </a:extLst>
          </p:cNvPr>
          <p:cNvSpPr txBox="1"/>
          <p:nvPr/>
        </p:nvSpPr>
        <p:spPr>
          <a:xfrm>
            <a:off x="4993103" y="4918918"/>
            <a:ext cx="2616422" cy="707886"/>
          </a:xfrm>
          <a:prstGeom prst="rect">
            <a:avLst/>
          </a:prstGeom>
          <a:noFill/>
        </p:spPr>
        <p:txBody>
          <a:bodyPr wrap="none" rtlCol="0">
            <a:spAutoFit/>
          </a:bodyPr>
          <a:lstStyle/>
          <a:p>
            <a:pPr algn="ctr"/>
            <a:r>
              <a:rPr lang="en-US" sz="2000" dirty="0"/>
              <a:t>Length = 1840, M = 0</a:t>
            </a:r>
          </a:p>
          <a:p>
            <a:pPr algn="ctr"/>
            <a:r>
              <a:rPr lang="en-US" sz="2000" dirty="0"/>
              <a:t>Offset = 1980</a:t>
            </a:r>
          </a:p>
        </p:txBody>
      </p:sp>
      <p:sp>
        <p:nvSpPr>
          <p:cNvPr id="33" name="TextBox 32">
            <a:extLst>
              <a:ext uri="{FF2B5EF4-FFF2-40B4-BE49-F238E27FC236}">
                <a16:creationId xmlns:a16="http://schemas.microsoft.com/office/drawing/2014/main" id="{FF852DA9-5E59-8847-8F48-356066E92F3A}"/>
              </a:ext>
            </a:extLst>
          </p:cNvPr>
          <p:cNvSpPr txBox="1"/>
          <p:nvPr/>
        </p:nvSpPr>
        <p:spPr>
          <a:xfrm>
            <a:off x="6230966" y="4026274"/>
            <a:ext cx="755336" cy="400110"/>
          </a:xfrm>
          <a:prstGeom prst="rect">
            <a:avLst/>
          </a:prstGeom>
          <a:noFill/>
        </p:spPr>
        <p:txBody>
          <a:bodyPr wrap="none" rtlCol="0">
            <a:spAutoFit/>
          </a:bodyPr>
          <a:lstStyle/>
          <a:p>
            <a:pPr algn="ctr"/>
            <a:r>
              <a:rPr lang="en-US" sz="2000" dirty="0"/>
              <a:t>1980</a:t>
            </a:r>
          </a:p>
        </p:txBody>
      </p:sp>
      <p:sp>
        <p:nvSpPr>
          <p:cNvPr id="34" name="TextBox 33">
            <a:extLst>
              <a:ext uri="{FF2B5EF4-FFF2-40B4-BE49-F238E27FC236}">
                <a16:creationId xmlns:a16="http://schemas.microsoft.com/office/drawing/2014/main" id="{AE6291BE-9D71-7D4B-871D-2113EDCC983D}"/>
              </a:ext>
            </a:extLst>
          </p:cNvPr>
          <p:cNvSpPr txBox="1"/>
          <p:nvPr/>
        </p:nvSpPr>
        <p:spPr>
          <a:xfrm>
            <a:off x="5385708" y="4026318"/>
            <a:ext cx="470000" cy="400110"/>
          </a:xfrm>
          <a:prstGeom prst="rect">
            <a:avLst/>
          </a:prstGeom>
          <a:noFill/>
        </p:spPr>
        <p:txBody>
          <a:bodyPr wrap="none" rtlCol="0">
            <a:spAutoFit/>
          </a:bodyPr>
          <a:lstStyle/>
          <a:p>
            <a:pPr algn="ctr"/>
            <a:r>
              <a:rPr lang="en-US" sz="2000" dirty="0"/>
              <a:t>20</a:t>
            </a:r>
          </a:p>
        </p:txBody>
      </p:sp>
      <p:sp>
        <p:nvSpPr>
          <p:cNvPr id="35" name="TextBox 34">
            <a:extLst>
              <a:ext uri="{FF2B5EF4-FFF2-40B4-BE49-F238E27FC236}">
                <a16:creationId xmlns:a16="http://schemas.microsoft.com/office/drawing/2014/main" id="{36929414-9179-8E49-BFFA-77E78F4B05E3}"/>
              </a:ext>
            </a:extLst>
          </p:cNvPr>
          <p:cNvSpPr txBox="1"/>
          <p:nvPr/>
        </p:nvSpPr>
        <p:spPr>
          <a:xfrm>
            <a:off x="6230966" y="6010456"/>
            <a:ext cx="755336" cy="400110"/>
          </a:xfrm>
          <a:prstGeom prst="rect">
            <a:avLst/>
          </a:prstGeom>
          <a:noFill/>
        </p:spPr>
        <p:txBody>
          <a:bodyPr wrap="none" rtlCol="0">
            <a:spAutoFit/>
          </a:bodyPr>
          <a:lstStyle/>
          <a:p>
            <a:pPr algn="ctr"/>
            <a:r>
              <a:rPr lang="en-US" sz="2000" dirty="0"/>
              <a:t>1820</a:t>
            </a:r>
          </a:p>
        </p:txBody>
      </p:sp>
      <p:sp>
        <p:nvSpPr>
          <p:cNvPr id="36" name="TextBox 35">
            <a:extLst>
              <a:ext uri="{FF2B5EF4-FFF2-40B4-BE49-F238E27FC236}">
                <a16:creationId xmlns:a16="http://schemas.microsoft.com/office/drawing/2014/main" id="{E0EA0821-ABF5-EA4B-91F0-C92F7D66A260}"/>
              </a:ext>
            </a:extLst>
          </p:cNvPr>
          <p:cNvSpPr txBox="1"/>
          <p:nvPr/>
        </p:nvSpPr>
        <p:spPr>
          <a:xfrm>
            <a:off x="5385708" y="6010500"/>
            <a:ext cx="470000" cy="400110"/>
          </a:xfrm>
          <a:prstGeom prst="rect">
            <a:avLst/>
          </a:prstGeom>
          <a:noFill/>
        </p:spPr>
        <p:txBody>
          <a:bodyPr wrap="none" rtlCol="0">
            <a:spAutoFit/>
          </a:bodyPr>
          <a:lstStyle/>
          <a:p>
            <a:pPr algn="ctr"/>
            <a:r>
              <a:rPr lang="en-US" sz="2000" dirty="0"/>
              <a:t>20</a:t>
            </a:r>
          </a:p>
        </p:txBody>
      </p:sp>
      <p:sp>
        <p:nvSpPr>
          <p:cNvPr id="37" name="Up Arrow 36">
            <a:extLst>
              <a:ext uri="{FF2B5EF4-FFF2-40B4-BE49-F238E27FC236}">
                <a16:creationId xmlns:a16="http://schemas.microsoft.com/office/drawing/2014/main" id="{E000C827-44AB-C844-A13F-30B6EC18680E}"/>
              </a:ext>
            </a:extLst>
          </p:cNvPr>
          <p:cNvSpPr/>
          <p:nvPr/>
        </p:nvSpPr>
        <p:spPr>
          <a:xfrm rot="10345480">
            <a:off x="6295182" y="4394546"/>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Up Arrow 37">
            <a:extLst>
              <a:ext uri="{FF2B5EF4-FFF2-40B4-BE49-F238E27FC236}">
                <a16:creationId xmlns:a16="http://schemas.microsoft.com/office/drawing/2014/main" id="{EDC8F76C-F1EF-E34D-AD31-5B57263E4E2F}"/>
              </a:ext>
            </a:extLst>
          </p:cNvPr>
          <p:cNvSpPr/>
          <p:nvPr/>
        </p:nvSpPr>
        <p:spPr>
          <a:xfrm rot="16200000">
            <a:off x="7561867" y="2707565"/>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Up Arrow 38">
            <a:extLst>
              <a:ext uri="{FF2B5EF4-FFF2-40B4-BE49-F238E27FC236}">
                <a16:creationId xmlns:a16="http://schemas.microsoft.com/office/drawing/2014/main" id="{5769819B-C848-D248-B2A8-B7D4FC857253}"/>
              </a:ext>
            </a:extLst>
          </p:cNvPr>
          <p:cNvSpPr/>
          <p:nvPr/>
        </p:nvSpPr>
        <p:spPr>
          <a:xfrm rot="16200000">
            <a:off x="7561867" y="4667548"/>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Up Arrow 39">
            <a:extLst>
              <a:ext uri="{FF2B5EF4-FFF2-40B4-BE49-F238E27FC236}">
                <a16:creationId xmlns:a16="http://schemas.microsoft.com/office/drawing/2014/main" id="{8BDCDB2A-E1C7-5447-A53E-FF99AF6D5B61}"/>
              </a:ext>
            </a:extLst>
          </p:cNvPr>
          <p:cNvSpPr/>
          <p:nvPr/>
        </p:nvSpPr>
        <p:spPr>
          <a:xfrm rot="16200000">
            <a:off x="4061081" y="3659670"/>
            <a:ext cx="846247" cy="891215"/>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E72898D9-8FB9-7E4A-AC7F-C08C60913177}"/>
              </a:ext>
            </a:extLst>
          </p:cNvPr>
          <p:cNvCxnSpPr>
            <a:stCxn id="33" idx="3"/>
          </p:cNvCxnSpPr>
          <p:nvPr/>
        </p:nvCxnSpPr>
        <p:spPr>
          <a:xfrm>
            <a:off x="6986302" y="4226329"/>
            <a:ext cx="1588537" cy="886826"/>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2010683-E0CF-AD43-990A-F4BD6BF3846E}"/>
              </a:ext>
            </a:extLst>
          </p:cNvPr>
          <p:cNvCxnSpPr>
            <a:stCxn id="35" idx="3"/>
          </p:cNvCxnSpPr>
          <p:nvPr/>
        </p:nvCxnSpPr>
        <p:spPr>
          <a:xfrm flipV="1">
            <a:off x="6986302" y="5265555"/>
            <a:ext cx="1588537" cy="944956"/>
          </a:xfrm>
          <a:prstGeom prst="straightConnector1">
            <a:avLst/>
          </a:prstGeom>
          <a:ln w="571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E1B6FC7-0331-1B44-AD37-D54F8BBADEB4}"/>
              </a:ext>
            </a:extLst>
          </p:cNvPr>
          <p:cNvSpPr txBox="1"/>
          <p:nvPr/>
        </p:nvSpPr>
        <p:spPr>
          <a:xfrm>
            <a:off x="8490419" y="4537704"/>
            <a:ext cx="1135247" cy="1200329"/>
          </a:xfrm>
          <a:prstGeom prst="rect">
            <a:avLst/>
          </a:prstGeom>
          <a:noFill/>
        </p:spPr>
        <p:txBody>
          <a:bodyPr wrap="none" rtlCol="0">
            <a:spAutoFit/>
          </a:bodyPr>
          <a:lstStyle/>
          <a:p>
            <a:pPr algn="r"/>
            <a:r>
              <a:rPr lang="en-US" sz="2400" dirty="0"/>
              <a:t>1980</a:t>
            </a:r>
          </a:p>
          <a:p>
            <a:pPr algn="r"/>
            <a:r>
              <a:rPr lang="en-US" sz="2400" dirty="0"/>
              <a:t>+ 1820</a:t>
            </a:r>
          </a:p>
          <a:p>
            <a:pPr algn="r"/>
            <a:r>
              <a:rPr lang="en-US" sz="2400" dirty="0"/>
              <a:t>= 3800</a:t>
            </a:r>
          </a:p>
        </p:txBody>
      </p:sp>
      <p:pic>
        <p:nvPicPr>
          <p:cNvPr id="44" name="Picture 43"/>
          <p:cNvPicPr>
            <a:picLocks noChangeAspect="1"/>
          </p:cNvPicPr>
          <p:nvPr/>
        </p:nvPicPr>
        <p:blipFill>
          <a:blip r:embed="rId4"/>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20462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anim calcmode="lin" valueType="num">
                                      <p:cBhvr>
                                        <p:cTn id="18" dur="500" fill="hold"/>
                                        <p:tgtEl>
                                          <p:spTgt spid="26"/>
                                        </p:tgtEl>
                                        <p:attrNameLst>
                                          <p:attrName>ppt_x</p:attrName>
                                        </p:attrNameLst>
                                      </p:cBhvr>
                                      <p:tavLst>
                                        <p:tav tm="0">
                                          <p:val>
                                            <p:strVal val="#ppt_x"/>
                                          </p:val>
                                        </p:tav>
                                        <p:tav tm="100000">
                                          <p:val>
                                            <p:strVal val="#ppt_x"/>
                                          </p:val>
                                        </p:tav>
                                      </p:tavLst>
                                    </p:anim>
                                    <p:anim calcmode="lin" valueType="num">
                                      <p:cBhvr>
                                        <p:cTn id="19" dur="5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anim calcmode="lin" valueType="num">
                                      <p:cBhvr>
                                        <p:cTn id="23" dur="500" fill="hold"/>
                                        <p:tgtEl>
                                          <p:spTgt spid="27"/>
                                        </p:tgtEl>
                                        <p:attrNameLst>
                                          <p:attrName>ppt_x</p:attrName>
                                        </p:attrNameLst>
                                      </p:cBhvr>
                                      <p:tavLst>
                                        <p:tav tm="0">
                                          <p:val>
                                            <p:strVal val="#ppt_x"/>
                                          </p:val>
                                        </p:tav>
                                        <p:tav tm="100000">
                                          <p:val>
                                            <p:strVal val="#ppt_x"/>
                                          </p:val>
                                        </p:tav>
                                      </p:tavLst>
                                    </p:anim>
                                    <p:anim calcmode="lin" valueType="num">
                                      <p:cBhvr>
                                        <p:cTn id="24" dur="5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anim calcmode="lin" valueType="num">
                                      <p:cBhvr>
                                        <p:cTn id="28" dur="500" fill="hold"/>
                                        <p:tgtEl>
                                          <p:spTgt spid="31"/>
                                        </p:tgtEl>
                                        <p:attrNameLst>
                                          <p:attrName>ppt_x</p:attrName>
                                        </p:attrNameLst>
                                      </p:cBhvr>
                                      <p:tavLst>
                                        <p:tav tm="0">
                                          <p:val>
                                            <p:strVal val="#ppt_x"/>
                                          </p:val>
                                        </p:tav>
                                        <p:tav tm="100000">
                                          <p:val>
                                            <p:strVal val="#ppt_x"/>
                                          </p:val>
                                        </p:tav>
                                      </p:tavLst>
                                    </p:anim>
                                    <p:anim calcmode="lin" valueType="num">
                                      <p:cBhvr>
                                        <p:cTn id="29" dur="5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anim calcmode="lin" valueType="num">
                                      <p:cBhvr>
                                        <p:cTn id="33" dur="500" fill="hold"/>
                                        <p:tgtEl>
                                          <p:spTgt spid="32"/>
                                        </p:tgtEl>
                                        <p:attrNameLst>
                                          <p:attrName>ppt_x</p:attrName>
                                        </p:attrNameLst>
                                      </p:cBhvr>
                                      <p:tavLst>
                                        <p:tav tm="0">
                                          <p:val>
                                            <p:strVal val="#ppt_x"/>
                                          </p:val>
                                        </p:tav>
                                        <p:tav tm="100000">
                                          <p:val>
                                            <p:strVal val="#ppt_x"/>
                                          </p:val>
                                        </p:tav>
                                      </p:tavLst>
                                    </p:anim>
                                    <p:anim calcmode="lin" valueType="num">
                                      <p:cBhvr>
                                        <p:cTn id="34" dur="5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anim calcmode="lin" valueType="num">
                                      <p:cBhvr>
                                        <p:cTn id="38" dur="500" fill="hold"/>
                                        <p:tgtEl>
                                          <p:spTgt spid="33"/>
                                        </p:tgtEl>
                                        <p:attrNameLst>
                                          <p:attrName>ppt_x</p:attrName>
                                        </p:attrNameLst>
                                      </p:cBhvr>
                                      <p:tavLst>
                                        <p:tav tm="0">
                                          <p:val>
                                            <p:strVal val="#ppt_x"/>
                                          </p:val>
                                        </p:tav>
                                        <p:tav tm="100000">
                                          <p:val>
                                            <p:strVal val="#ppt_x"/>
                                          </p:val>
                                        </p:tav>
                                      </p:tavLst>
                                    </p:anim>
                                    <p:anim calcmode="lin" valueType="num">
                                      <p:cBhvr>
                                        <p:cTn id="39" dur="5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anim calcmode="lin" valueType="num">
                                      <p:cBhvr>
                                        <p:cTn id="43" dur="500" fill="hold"/>
                                        <p:tgtEl>
                                          <p:spTgt spid="34"/>
                                        </p:tgtEl>
                                        <p:attrNameLst>
                                          <p:attrName>ppt_x</p:attrName>
                                        </p:attrNameLst>
                                      </p:cBhvr>
                                      <p:tavLst>
                                        <p:tav tm="0">
                                          <p:val>
                                            <p:strVal val="#ppt_x"/>
                                          </p:val>
                                        </p:tav>
                                        <p:tav tm="100000">
                                          <p:val>
                                            <p:strVal val="#ppt_x"/>
                                          </p:val>
                                        </p:tav>
                                      </p:tavLst>
                                    </p:anim>
                                    <p:anim calcmode="lin" valueType="num">
                                      <p:cBhvr>
                                        <p:cTn id="44" dur="5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anim calcmode="lin" valueType="num">
                                      <p:cBhvr>
                                        <p:cTn id="48" dur="500" fill="hold"/>
                                        <p:tgtEl>
                                          <p:spTgt spid="35"/>
                                        </p:tgtEl>
                                        <p:attrNameLst>
                                          <p:attrName>ppt_x</p:attrName>
                                        </p:attrNameLst>
                                      </p:cBhvr>
                                      <p:tavLst>
                                        <p:tav tm="0">
                                          <p:val>
                                            <p:strVal val="#ppt_x"/>
                                          </p:val>
                                        </p:tav>
                                        <p:tav tm="100000">
                                          <p:val>
                                            <p:strVal val="#ppt_x"/>
                                          </p:val>
                                        </p:tav>
                                      </p:tavLst>
                                    </p:anim>
                                    <p:anim calcmode="lin" valueType="num">
                                      <p:cBhvr>
                                        <p:cTn id="49" dur="5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anim calcmode="lin" valueType="num">
                                      <p:cBhvr>
                                        <p:cTn id="53" dur="500" fill="hold"/>
                                        <p:tgtEl>
                                          <p:spTgt spid="36"/>
                                        </p:tgtEl>
                                        <p:attrNameLst>
                                          <p:attrName>ppt_x</p:attrName>
                                        </p:attrNameLst>
                                      </p:cBhvr>
                                      <p:tavLst>
                                        <p:tav tm="0">
                                          <p:val>
                                            <p:strVal val="#ppt_x"/>
                                          </p:val>
                                        </p:tav>
                                        <p:tav tm="100000">
                                          <p:val>
                                            <p:strVal val="#ppt_x"/>
                                          </p:val>
                                        </p:tav>
                                      </p:tavLst>
                                    </p:anim>
                                    <p:anim calcmode="lin" valueType="num">
                                      <p:cBhvr>
                                        <p:cTn id="54"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anim calcmode="lin" valueType="num">
                                      <p:cBhvr>
                                        <p:cTn id="60" dur="500" fill="hold"/>
                                        <p:tgtEl>
                                          <p:spTgt spid="41"/>
                                        </p:tgtEl>
                                        <p:attrNameLst>
                                          <p:attrName>ppt_x</p:attrName>
                                        </p:attrNameLst>
                                      </p:cBhvr>
                                      <p:tavLst>
                                        <p:tav tm="0">
                                          <p:val>
                                            <p:strVal val="#ppt_x"/>
                                          </p:val>
                                        </p:tav>
                                        <p:tav tm="100000">
                                          <p:val>
                                            <p:strVal val="#ppt_x"/>
                                          </p:val>
                                        </p:tav>
                                      </p:tavLst>
                                    </p:anim>
                                    <p:anim calcmode="lin" valueType="num">
                                      <p:cBhvr>
                                        <p:cTn id="61" dur="500" fill="hold"/>
                                        <p:tgtEl>
                                          <p:spTgt spid="4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anim calcmode="lin" valueType="num">
                                      <p:cBhvr>
                                        <p:cTn id="65" dur="500" fill="hold"/>
                                        <p:tgtEl>
                                          <p:spTgt spid="42"/>
                                        </p:tgtEl>
                                        <p:attrNameLst>
                                          <p:attrName>ppt_x</p:attrName>
                                        </p:attrNameLst>
                                      </p:cBhvr>
                                      <p:tavLst>
                                        <p:tav tm="0">
                                          <p:val>
                                            <p:strVal val="#ppt_x"/>
                                          </p:val>
                                        </p:tav>
                                        <p:tav tm="100000">
                                          <p:val>
                                            <p:strVal val="#ppt_x"/>
                                          </p:val>
                                        </p:tav>
                                      </p:tavLst>
                                    </p:anim>
                                    <p:anim calcmode="lin" valueType="num">
                                      <p:cBhvr>
                                        <p:cTn id="66" dur="500" fill="hold"/>
                                        <p:tgtEl>
                                          <p:spTgt spid="42"/>
                                        </p:tgtEl>
                                        <p:attrNameLst>
                                          <p:attrName>ppt_y</p:attrName>
                                        </p:attrNameLst>
                                      </p:cBhvr>
                                      <p:tavLst>
                                        <p:tav tm="0">
                                          <p:val>
                                            <p:strVal val="#ppt_y+.1"/>
                                          </p:val>
                                        </p:tav>
                                        <p:tav tm="100000">
                                          <p:val>
                                            <p:strVal val="#ppt_y"/>
                                          </p:val>
                                        </p:tav>
                                      </p:tavLst>
                                    </p:anim>
                                  </p:childTnLst>
                                </p:cTn>
                              </p:par>
                            </p:childTnLst>
                          </p:cTn>
                        </p:par>
                        <p:par>
                          <p:cTn id="67" fill="hold">
                            <p:stCondLst>
                              <p:cond delay="500"/>
                            </p:stCondLst>
                            <p:childTnLst>
                              <p:par>
                                <p:cTn id="68" presetID="42" presetClass="entr" presetSubtype="0"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anim calcmode="lin" valueType="num">
                                      <p:cBhvr>
                                        <p:cTn id="71" dur="500" fill="hold"/>
                                        <p:tgtEl>
                                          <p:spTgt spid="43"/>
                                        </p:tgtEl>
                                        <p:attrNameLst>
                                          <p:attrName>ppt_x</p:attrName>
                                        </p:attrNameLst>
                                      </p:cBhvr>
                                      <p:tavLst>
                                        <p:tav tm="0">
                                          <p:val>
                                            <p:strVal val="#ppt_x"/>
                                          </p:val>
                                        </p:tav>
                                        <p:tav tm="100000">
                                          <p:val>
                                            <p:strVal val="#ppt_x"/>
                                          </p:val>
                                        </p:tav>
                                      </p:tavLst>
                                    </p:anim>
                                    <p:anim calcmode="lin" valueType="num">
                                      <p:cBhvr>
                                        <p:cTn id="72"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1" nodeType="clickEffect">
                                  <p:stCondLst>
                                    <p:cond delay="0"/>
                                  </p:stCondLst>
                                  <p:childTnLst>
                                    <p:animEffect transition="out" filter="fade">
                                      <p:cBhvr>
                                        <p:cTn id="76" dur="500"/>
                                        <p:tgtEl>
                                          <p:spTgt spid="43"/>
                                        </p:tgtEl>
                                      </p:cBhvr>
                                    </p:animEffect>
                                    <p:anim calcmode="lin" valueType="num">
                                      <p:cBhvr>
                                        <p:cTn id="77" dur="500"/>
                                        <p:tgtEl>
                                          <p:spTgt spid="43"/>
                                        </p:tgtEl>
                                        <p:attrNameLst>
                                          <p:attrName>ppt_x</p:attrName>
                                        </p:attrNameLst>
                                      </p:cBhvr>
                                      <p:tavLst>
                                        <p:tav tm="0">
                                          <p:val>
                                            <p:strVal val="ppt_x"/>
                                          </p:val>
                                        </p:tav>
                                        <p:tav tm="100000">
                                          <p:val>
                                            <p:strVal val="ppt_x"/>
                                          </p:val>
                                        </p:tav>
                                      </p:tavLst>
                                    </p:anim>
                                    <p:anim calcmode="lin" valueType="num">
                                      <p:cBhvr>
                                        <p:cTn id="78" dur="500"/>
                                        <p:tgtEl>
                                          <p:spTgt spid="43"/>
                                        </p:tgtEl>
                                        <p:attrNameLst>
                                          <p:attrName>ppt_y</p:attrName>
                                        </p:attrNameLst>
                                      </p:cBhvr>
                                      <p:tavLst>
                                        <p:tav tm="0">
                                          <p:val>
                                            <p:strVal val="ppt_y"/>
                                          </p:val>
                                        </p:tav>
                                        <p:tav tm="100000">
                                          <p:val>
                                            <p:strVal val="ppt_y+.1"/>
                                          </p:val>
                                        </p:tav>
                                      </p:tavLst>
                                    </p:anim>
                                    <p:set>
                                      <p:cBhvr>
                                        <p:cTn id="79" dur="1" fill="hold">
                                          <p:stCondLst>
                                            <p:cond delay="499"/>
                                          </p:stCondLst>
                                        </p:cTn>
                                        <p:tgtEl>
                                          <p:spTgt spid="43"/>
                                        </p:tgtEl>
                                        <p:attrNameLst>
                                          <p:attrName>style.visibility</p:attrName>
                                        </p:attrNameLst>
                                      </p:cBhvr>
                                      <p:to>
                                        <p:strVal val="hidden"/>
                                      </p:to>
                                    </p:set>
                                  </p:childTnLst>
                                </p:cTn>
                              </p:par>
                              <p:par>
                                <p:cTn id="80" presetID="42" presetClass="exit" presetSubtype="0" fill="hold" nodeType="withEffect">
                                  <p:stCondLst>
                                    <p:cond delay="0"/>
                                  </p:stCondLst>
                                  <p:childTnLst>
                                    <p:animEffect transition="out" filter="fade">
                                      <p:cBhvr>
                                        <p:cTn id="81" dur="500"/>
                                        <p:tgtEl>
                                          <p:spTgt spid="41"/>
                                        </p:tgtEl>
                                      </p:cBhvr>
                                    </p:animEffect>
                                    <p:anim calcmode="lin" valueType="num">
                                      <p:cBhvr>
                                        <p:cTn id="82" dur="500"/>
                                        <p:tgtEl>
                                          <p:spTgt spid="41"/>
                                        </p:tgtEl>
                                        <p:attrNameLst>
                                          <p:attrName>ppt_x</p:attrName>
                                        </p:attrNameLst>
                                      </p:cBhvr>
                                      <p:tavLst>
                                        <p:tav tm="0">
                                          <p:val>
                                            <p:strVal val="ppt_x"/>
                                          </p:val>
                                        </p:tav>
                                        <p:tav tm="100000">
                                          <p:val>
                                            <p:strVal val="ppt_x"/>
                                          </p:val>
                                        </p:tav>
                                      </p:tavLst>
                                    </p:anim>
                                    <p:anim calcmode="lin" valueType="num">
                                      <p:cBhvr>
                                        <p:cTn id="83" dur="500"/>
                                        <p:tgtEl>
                                          <p:spTgt spid="41"/>
                                        </p:tgtEl>
                                        <p:attrNameLst>
                                          <p:attrName>ppt_y</p:attrName>
                                        </p:attrNameLst>
                                      </p:cBhvr>
                                      <p:tavLst>
                                        <p:tav tm="0">
                                          <p:val>
                                            <p:strVal val="ppt_y"/>
                                          </p:val>
                                        </p:tav>
                                        <p:tav tm="100000">
                                          <p:val>
                                            <p:strVal val="ppt_y+.1"/>
                                          </p:val>
                                        </p:tav>
                                      </p:tavLst>
                                    </p:anim>
                                    <p:set>
                                      <p:cBhvr>
                                        <p:cTn id="84" dur="1" fill="hold">
                                          <p:stCondLst>
                                            <p:cond delay="499"/>
                                          </p:stCondLst>
                                        </p:cTn>
                                        <p:tgtEl>
                                          <p:spTgt spid="41"/>
                                        </p:tgtEl>
                                        <p:attrNameLst>
                                          <p:attrName>style.visibility</p:attrName>
                                        </p:attrNameLst>
                                      </p:cBhvr>
                                      <p:to>
                                        <p:strVal val="hidden"/>
                                      </p:to>
                                    </p:set>
                                  </p:childTnLst>
                                </p:cTn>
                              </p:par>
                              <p:par>
                                <p:cTn id="85" presetID="42" presetClass="exit" presetSubtype="0" fill="hold" nodeType="withEffect">
                                  <p:stCondLst>
                                    <p:cond delay="0"/>
                                  </p:stCondLst>
                                  <p:childTnLst>
                                    <p:animEffect transition="out" filter="fade">
                                      <p:cBhvr>
                                        <p:cTn id="86" dur="500"/>
                                        <p:tgtEl>
                                          <p:spTgt spid="42"/>
                                        </p:tgtEl>
                                      </p:cBhvr>
                                    </p:animEffect>
                                    <p:anim calcmode="lin" valueType="num">
                                      <p:cBhvr>
                                        <p:cTn id="87" dur="500"/>
                                        <p:tgtEl>
                                          <p:spTgt spid="42"/>
                                        </p:tgtEl>
                                        <p:attrNameLst>
                                          <p:attrName>ppt_x</p:attrName>
                                        </p:attrNameLst>
                                      </p:cBhvr>
                                      <p:tavLst>
                                        <p:tav tm="0">
                                          <p:val>
                                            <p:strVal val="ppt_x"/>
                                          </p:val>
                                        </p:tav>
                                        <p:tav tm="100000">
                                          <p:val>
                                            <p:strVal val="ppt_x"/>
                                          </p:val>
                                        </p:tav>
                                      </p:tavLst>
                                    </p:anim>
                                    <p:anim calcmode="lin" valueType="num">
                                      <p:cBhvr>
                                        <p:cTn id="88" dur="500"/>
                                        <p:tgtEl>
                                          <p:spTgt spid="42"/>
                                        </p:tgtEl>
                                        <p:attrNameLst>
                                          <p:attrName>ppt_y</p:attrName>
                                        </p:attrNameLst>
                                      </p:cBhvr>
                                      <p:tavLst>
                                        <p:tav tm="0">
                                          <p:val>
                                            <p:strVal val="ppt_y"/>
                                          </p:val>
                                        </p:tav>
                                        <p:tav tm="100000">
                                          <p:val>
                                            <p:strVal val="ppt_y+.1"/>
                                          </p:val>
                                        </p:tav>
                                      </p:tavLst>
                                    </p:anim>
                                    <p:set>
                                      <p:cBhvr>
                                        <p:cTn id="89" dur="1" fill="hold">
                                          <p:stCondLst>
                                            <p:cond delay="499"/>
                                          </p:stCondLst>
                                        </p:cTn>
                                        <p:tgtEl>
                                          <p:spTgt spid="42"/>
                                        </p:tgtEl>
                                        <p:attrNameLst>
                                          <p:attrName>style.visibility</p:attrName>
                                        </p:attrNameLst>
                                      </p:cBhvr>
                                      <p:to>
                                        <p:strVal val="hidden"/>
                                      </p:to>
                                    </p:set>
                                  </p:childTnLst>
                                </p:cTn>
                              </p:par>
                            </p:childTnLst>
                          </p:cTn>
                        </p:par>
                        <p:par>
                          <p:cTn id="90" fill="hold">
                            <p:stCondLst>
                              <p:cond delay="500"/>
                            </p:stCondLst>
                            <p:childTnLst>
                              <p:par>
                                <p:cTn id="91" presetID="42" presetClass="entr" presetSubtype="0" fill="hold" grpId="0" nodeType="after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anim calcmode="lin" valueType="num">
                                      <p:cBhvr>
                                        <p:cTn id="94" dur="500" fill="hold"/>
                                        <p:tgtEl>
                                          <p:spTgt spid="37"/>
                                        </p:tgtEl>
                                        <p:attrNameLst>
                                          <p:attrName>ppt_x</p:attrName>
                                        </p:attrNameLst>
                                      </p:cBhvr>
                                      <p:tavLst>
                                        <p:tav tm="0">
                                          <p:val>
                                            <p:strVal val="#ppt_x"/>
                                          </p:val>
                                        </p:tav>
                                        <p:tav tm="100000">
                                          <p:val>
                                            <p:strVal val="#ppt_x"/>
                                          </p:val>
                                        </p:tav>
                                      </p:tavLst>
                                    </p:anim>
                                    <p:anim calcmode="lin" valueType="num">
                                      <p:cBhvr>
                                        <p:cTn id="95"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xit" presetSubtype="0" fill="hold" grpId="1" nodeType="clickEffect">
                                  <p:stCondLst>
                                    <p:cond delay="0"/>
                                  </p:stCondLst>
                                  <p:childTnLst>
                                    <p:animEffect transition="out" filter="fade">
                                      <p:cBhvr>
                                        <p:cTn id="99" dur="500"/>
                                        <p:tgtEl>
                                          <p:spTgt spid="37"/>
                                        </p:tgtEl>
                                      </p:cBhvr>
                                    </p:animEffect>
                                    <p:anim calcmode="lin" valueType="num">
                                      <p:cBhvr>
                                        <p:cTn id="100" dur="500"/>
                                        <p:tgtEl>
                                          <p:spTgt spid="37"/>
                                        </p:tgtEl>
                                        <p:attrNameLst>
                                          <p:attrName>ppt_x</p:attrName>
                                        </p:attrNameLst>
                                      </p:cBhvr>
                                      <p:tavLst>
                                        <p:tav tm="0">
                                          <p:val>
                                            <p:strVal val="ppt_x"/>
                                          </p:val>
                                        </p:tav>
                                        <p:tav tm="100000">
                                          <p:val>
                                            <p:strVal val="ppt_x"/>
                                          </p:val>
                                        </p:tav>
                                      </p:tavLst>
                                    </p:anim>
                                    <p:anim calcmode="lin" valueType="num">
                                      <p:cBhvr>
                                        <p:cTn id="101" dur="500"/>
                                        <p:tgtEl>
                                          <p:spTgt spid="37"/>
                                        </p:tgtEl>
                                        <p:attrNameLst>
                                          <p:attrName>ppt_y</p:attrName>
                                        </p:attrNameLst>
                                      </p:cBhvr>
                                      <p:tavLst>
                                        <p:tav tm="0">
                                          <p:val>
                                            <p:strVal val="ppt_y"/>
                                          </p:val>
                                        </p:tav>
                                        <p:tav tm="100000">
                                          <p:val>
                                            <p:strVal val="ppt_y+.1"/>
                                          </p:val>
                                        </p:tav>
                                      </p:tavLst>
                                    </p:anim>
                                    <p:set>
                                      <p:cBhvr>
                                        <p:cTn id="102" dur="1" fill="hold">
                                          <p:stCondLst>
                                            <p:cond delay="499"/>
                                          </p:stCondLst>
                                        </p:cTn>
                                        <p:tgtEl>
                                          <p:spTgt spid="37"/>
                                        </p:tgtEl>
                                        <p:attrNameLst>
                                          <p:attrName>style.visibility</p:attrName>
                                        </p:attrNameLst>
                                      </p:cBhvr>
                                      <p:to>
                                        <p:strVal val="hidden"/>
                                      </p:to>
                                    </p:set>
                                  </p:childTnLst>
                                </p:cTn>
                              </p:par>
                            </p:childTnLst>
                          </p:cTn>
                        </p:par>
                        <p:par>
                          <p:cTn id="103" fill="hold">
                            <p:stCondLst>
                              <p:cond delay="500"/>
                            </p:stCondLst>
                            <p:childTnLst>
                              <p:par>
                                <p:cTn id="104" presetID="42" presetClass="entr" presetSubtype="0" fill="hold" grpId="0" nodeType="after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500"/>
                                        <p:tgtEl>
                                          <p:spTgt spid="38"/>
                                        </p:tgtEl>
                                      </p:cBhvr>
                                    </p:animEffect>
                                    <p:anim calcmode="lin" valueType="num">
                                      <p:cBhvr>
                                        <p:cTn id="107" dur="500" fill="hold"/>
                                        <p:tgtEl>
                                          <p:spTgt spid="38"/>
                                        </p:tgtEl>
                                        <p:attrNameLst>
                                          <p:attrName>ppt_x</p:attrName>
                                        </p:attrNameLst>
                                      </p:cBhvr>
                                      <p:tavLst>
                                        <p:tav tm="0">
                                          <p:val>
                                            <p:strVal val="#ppt_x"/>
                                          </p:val>
                                        </p:tav>
                                        <p:tav tm="100000">
                                          <p:val>
                                            <p:strVal val="#ppt_x"/>
                                          </p:val>
                                        </p:tav>
                                      </p:tavLst>
                                    </p:anim>
                                    <p:anim calcmode="lin" valueType="num">
                                      <p:cBhvr>
                                        <p:cTn id="108" dur="500" fill="hold"/>
                                        <p:tgtEl>
                                          <p:spTgt spid="38"/>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fade">
                                      <p:cBhvr>
                                        <p:cTn id="111" dur="500"/>
                                        <p:tgtEl>
                                          <p:spTgt spid="39"/>
                                        </p:tgtEl>
                                      </p:cBhvr>
                                    </p:animEffect>
                                    <p:anim calcmode="lin" valueType="num">
                                      <p:cBhvr>
                                        <p:cTn id="112" dur="500" fill="hold"/>
                                        <p:tgtEl>
                                          <p:spTgt spid="39"/>
                                        </p:tgtEl>
                                        <p:attrNameLst>
                                          <p:attrName>ppt_x</p:attrName>
                                        </p:attrNameLst>
                                      </p:cBhvr>
                                      <p:tavLst>
                                        <p:tav tm="0">
                                          <p:val>
                                            <p:strVal val="#ppt_x"/>
                                          </p:val>
                                        </p:tav>
                                        <p:tav tm="100000">
                                          <p:val>
                                            <p:strVal val="#ppt_x"/>
                                          </p:val>
                                        </p:tav>
                                      </p:tavLst>
                                    </p:anim>
                                    <p:anim calcmode="lin" valueType="num">
                                      <p:cBhvr>
                                        <p:cTn id="113" dur="500" fill="hold"/>
                                        <p:tgtEl>
                                          <p:spTgt spid="39"/>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500"/>
                                        <p:tgtEl>
                                          <p:spTgt spid="40"/>
                                        </p:tgtEl>
                                      </p:cBhvr>
                                    </p:animEffect>
                                    <p:anim calcmode="lin" valueType="num">
                                      <p:cBhvr>
                                        <p:cTn id="117" dur="500" fill="hold"/>
                                        <p:tgtEl>
                                          <p:spTgt spid="40"/>
                                        </p:tgtEl>
                                        <p:attrNameLst>
                                          <p:attrName>ppt_x</p:attrName>
                                        </p:attrNameLst>
                                      </p:cBhvr>
                                      <p:tavLst>
                                        <p:tav tm="0">
                                          <p:val>
                                            <p:strVal val="#ppt_x"/>
                                          </p:val>
                                        </p:tav>
                                        <p:tav tm="100000">
                                          <p:val>
                                            <p:strVal val="#ppt_x"/>
                                          </p:val>
                                        </p:tav>
                                      </p:tavLst>
                                    </p:anim>
                                    <p:anim calcmode="lin" valueType="num">
                                      <p:cBhvr>
                                        <p:cTn id="118"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P spid="27" grpId="0" animBg="1"/>
      <p:bldP spid="31" grpId="0"/>
      <p:bldP spid="32" grpId="0"/>
      <p:bldP spid="33" grpId="0"/>
      <p:bldP spid="34" grpId="0"/>
      <p:bldP spid="35" grpId="0"/>
      <p:bldP spid="36" grpId="0"/>
      <p:bldP spid="37" grpId="0" animBg="1"/>
      <p:bldP spid="37" grpId="1" animBg="1"/>
      <p:bldP spid="38" grpId="0" animBg="1"/>
      <p:bldP spid="39" grpId="0" animBg="1"/>
      <p:bldP spid="40" grpId="0" animBg="1"/>
      <p:bldP spid="43" grpId="0"/>
      <p:bldP spid="43"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FAB-133A-1B4F-87BA-782A00C7FB4F}"/>
              </a:ext>
            </a:extLst>
          </p:cNvPr>
          <p:cNvSpPr>
            <a:spLocks noGrp="1"/>
          </p:cNvSpPr>
          <p:nvPr>
            <p:ph type="title"/>
          </p:nvPr>
        </p:nvSpPr>
        <p:spPr/>
        <p:txBody>
          <a:bodyPr>
            <a:normAutofit/>
          </a:bodyPr>
          <a:lstStyle/>
          <a:p>
            <a:r>
              <a:rPr lang="en-US" dirty="0"/>
              <a:t>IP Fragment Reassembly</a:t>
            </a:r>
          </a:p>
        </p:txBody>
      </p:sp>
      <p:sp>
        <p:nvSpPr>
          <p:cNvPr id="3" name="Content Placeholder 2">
            <a:extLst>
              <a:ext uri="{FF2B5EF4-FFF2-40B4-BE49-F238E27FC236}">
                <a16:creationId xmlns:a16="http://schemas.microsoft.com/office/drawing/2014/main" id="{74B345C1-E566-0240-936E-A3BCE747A2C2}"/>
              </a:ext>
            </a:extLst>
          </p:cNvPr>
          <p:cNvSpPr>
            <a:spLocks noGrp="1"/>
          </p:cNvSpPr>
          <p:nvPr>
            <p:ph idx="1"/>
          </p:nvPr>
        </p:nvSpPr>
        <p:spPr/>
        <p:txBody>
          <a:bodyPr/>
          <a:lstStyle/>
          <a:p>
            <a:endParaRPr lang="en-US" dirty="0"/>
          </a:p>
        </p:txBody>
      </p:sp>
      <p:sp>
        <p:nvSpPr>
          <p:cNvPr id="5" name="Content Placeholder 3">
            <a:extLst>
              <a:ext uri="{FF2B5EF4-FFF2-40B4-BE49-F238E27FC236}">
                <a16:creationId xmlns:a16="http://schemas.microsoft.com/office/drawing/2014/main" id="{9FC02605-9F22-DC46-A578-5688FC88101E}"/>
              </a:ext>
            </a:extLst>
          </p:cNvPr>
          <p:cNvSpPr txBox="1">
            <a:spLocks/>
          </p:cNvSpPr>
          <p:nvPr/>
        </p:nvSpPr>
        <p:spPr>
          <a:xfrm>
            <a:off x="4991840" y="1500881"/>
            <a:ext cx="6648644" cy="5125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Performed at destination</a:t>
            </a:r>
          </a:p>
          <a:p>
            <a:r>
              <a:rPr lang="en-US" dirty="0"/>
              <a:t>M = 0 fragment gives us total data size</a:t>
            </a:r>
          </a:p>
          <a:p>
            <a:pPr lvl="1"/>
            <a:r>
              <a:rPr lang="en-US" dirty="0"/>
              <a:t>360 – 20 + 3460 = 3800</a:t>
            </a:r>
          </a:p>
          <a:p>
            <a:r>
              <a:rPr lang="en-US" dirty="0"/>
              <a:t>Challenges:</a:t>
            </a:r>
          </a:p>
          <a:p>
            <a:pPr lvl="1"/>
            <a:r>
              <a:rPr lang="en-US" dirty="0"/>
              <a:t>Out-of-order fragments</a:t>
            </a:r>
          </a:p>
          <a:p>
            <a:pPr lvl="1"/>
            <a:r>
              <a:rPr lang="en-US" dirty="0"/>
              <a:t>Duplicate fragments</a:t>
            </a:r>
          </a:p>
          <a:p>
            <a:pPr lvl="1"/>
            <a:r>
              <a:rPr lang="en-US" dirty="0"/>
              <a:t>Missing fragments</a:t>
            </a:r>
          </a:p>
          <a:p>
            <a:r>
              <a:rPr lang="en-US" dirty="0"/>
              <a:t>Basically, memory management nightmare</a:t>
            </a:r>
          </a:p>
        </p:txBody>
      </p:sp>
      <p:grpSp>
        <p:nvGrpSpPr>
          <p:cNvPr id="6" name="Group 5">
            <a:extLst>
              <a:ext uri="{FF2B5EF4-FFF2-40B4-BE49-F238E27FC236}">
                <a16:creationId xmlns:a16="http://schemas.microsoft.com/office/drawing/2014/main" id="{1DB76EE5-262E-B84C-ADF9-042FD02B9262}"/>
              </a:ext>
            </a:extLst>
          </p:cNvPr>
          <p:cNvGrpSpPr/>
          <p:nvPr/>
        </p:nvGrpSpPr>
        <p:grpSpPr>
          <a:xfrm>
            <a:off x="1184518" y="1890031"/>
            <a:ext cx="1711556" cy="783762"/>
            <a:chOff x="507351" y="2355624"/>
            <a:chExt cx="1711556" cy="783762"/>
          </a:xfrm>
        </p:grpSpPr>
        <p:sp>
          <p:nvSpPr>
            <p:cNvPr id="7" name="Rectangle 6">
              <a:extLst>
                <a:ext uri="{FF2B5EF4-FFF2-40B4-BE49-F238E27FC236}">
                  <a16:creationId xmlns:a16="http://schemas.microsoft.com/office/drawing/2014/main" id="{07DC0394-3659-4C43-8C17-220D6A03C239}"/>
                </a:ext>
              </a:extLst>
            </p:cNvPr>
            <p:cNvSpPr/>
            <p:nvPr/>
          </p:nvSpPr>
          <p:spPr>
            <a:xfrm>
              <a:off x="1108578" y="2355624"/>
              <a:ext cx="1110329"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8" name="Rectangle 7">
              <a:extLst>
                <a:ext uri="{FF2B5EF4-FFF2-40B4-BE49-F238E27FC236}">
                  <a16:creationId xmlns:a16="http://schemas.microsoft.com/office/drawing/2014/main" id="{020C337D-1437-BE47-BC21-05E1880F32F9}"/>
                </a:ext>
              </a:extLst>
            </p:cNvPr>
            <p:cNvSpPr/>
            <p:nvPr/>
          </p:nvSpPr>
          <p:spPr>
            <a:xfrm>
              <a:off x="507351" y="2355624"/>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9" name="TextBox 8">
              <a:extLst>
                <a:ext uri="{FF2B5EF4-FFF2-40B4-BE49-F238E27FC236}">
                  <a16:creationId xmlns:a16="http://schemas.microsoft.com/office/drawing/2014/main" id="{DED34806-D694-2C4D-86B2-E831B7F16BE1}"/>
                </a:ext>
              </a:extLst>
            </p:cNvPr>
            <p:cNvSpPr txBox="1"/>
            <p:nvPr/>
          </p:nvSpPr>
          <p:spPr>
            <a:xfrm>
              <a:off x="581001" y="2739276"/>
              <a:ext cx="470000" cy="400110"/>
            </a:xfrm>
            <a:prstGeom prst="rect">
              <a:avLst/>
            </a:prstGeom>
            <a:noFill/>
          </p:spPr>
          <p:txBody>
            <a:bodyPr wrap="none" rtlCol="0">
              <a:spAutoFit/>
            </a:bodyPr>
            <a:lstStyle/>
            <a:p>
              <a:pPr algn="ctr"/>
              <a:r>
                <a:rPr lang="en-US" sz="2000" dirty="0"/>
                <a:t>20</a:t>
              </a:r>
            </a:p>
          </p:txBody>
        </p:sp>
        <p:sp>
          <p:nvSpPr>
            <p:cNvPr id="10" name="TextBox 9">
              <a:extLst>
                <a:ext uri="{FF2B5EF4-FFF2-40B4-BE49-F238E27FC236}">
                  <a16:creationId xmlns:a16="http://schemas.microsoft.com/office/drawing/2014/main" id="{FDF4E0A5-5E80-3147-81BB-B361E6FD4512}"/>
                </a:ext>
              </a:extLst>
            </p:cNvPr>
            <p:cNvSpPr txBox="1"/>
            <p:nvPr/>
          </p:nvSpPr>
          <p:spPr>
            <a:xfrm>
              <a:off x="1282359" y="2739276"/>
              <a:ext cx="755336" cy="400110"/>
            </a:xfrm>
            <a:prstGeom prst="rect">
              <a:avLst/>
            </a:prstGeom>
            <a:noFill/>
          </p:spPr>
          <p:txBody>
            <a:bodyPr wrap="none" rtlCol="0">
              <a:spAutoFit/>
            </a:bodyPr>
            <a:lstStyle/>
            <a:p>
              <a:pPr algn="ctr"/>
              <a:r>
                <a:rPr lang="en-US" sz="2000" dirty="0"/>
                <a:t>1480</a:t>
              </a:r>
            </a:p>
          </p:txBody>
        </p:sp>
      </p:grpSp>
      <p:grpSp>
        <p:nvGrpSpPr>
          <p:cNvPr id="11" name="Group 10">
            <a:extLst>
              <a:ext uri="{FF2B5EF4-FFF2-40B4-BE49-F238E27FC236}">
                <a16:creationId xmlns:a16="http://schemas.microsoft.com/office/drawing/2014/main" id="{8953B2F7-DDC5-2D49-B526-6F9EE6A5ECA4}"/>
              </a:ext>
            </a:extLst>
          </p:cNvPr>
          <p:cNvGrpSpPr/>
          <p:nvPr/>
        </p:nvGrpSpPr>
        <p:grpSpPr>
          <a:xfrm>
            <a:off x="1184518" y="3173813"/>
            <a:ext cx="1488484" cy="787415"/>
            <a:chOff x="569689" y="3964526"/>
            <a:chExt cx="1488484" cy="787415"/>
          </a:xfrm>
        </p:grpSpPr>
        <p:sp>
          <p:nvSpPr>
            <p:cNvPr id="12" name="Rectangle 11">
              <a:extLst>
                <a:ext uri="{FF2B5EF4-FFF2-40B4-BE49-F238E27FC236}">
                  <a16:creationId xmlns:a16="http://schemas.microsoft.com/office/drawing/2014/main" id="{4F80341B-331B-BE4F-9AE9-1127E5640A52}"/>
                </a:ext>
              </a:extLst>
            </p:cNvPr>
            <p:cNvSpPr/>
            <p:nvPr/>
          </p:nvSpPr>
          <p:spPr>
            <a:xfrm>
              <a:off x="1170916" y="3964526"/>
              <a:ext cx="88725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13" name="Rectangle 12">
              <a:extLst>
                <a:ext uri="{FF2B5EF4-FFF2-40B4-BE49-F238E27FC236}">
                  <a16:creationId xmlns:a16="http://schemas.microsoft.com/office/drawing/2014/main" id="{88ED06AF-B0E4-E94E-9DBB-19B8D925A6EF}"/>
                </a:ext>
              </a:extLst>
            </p:cNvPr>
            <p:cNvSpPr/>
            <p:nvPr/>
          </p:nvSpPr>
          <p:spPr>
            <a:xfrm>
              <a:off x="569689" y="3964526"/>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14" name="TextBox 13">
              <a:extLst>
                <a:ext uri="{FF2B5EF4-FFF2-40B4-BE49-F238E27FC236}">
                  <a16:creationId xmlns:a16="http://schemas.microsoft.com/office/drawing/2014/main" id="{24AF75B2-AB68-A247-8A4B-2FEE6B2EA31C}"/>
                </a:ext>
              </a:extLst>
            </p:cNvPr>
            <p:cNvSpPr txBox="1"/>
            <p:nvPr/>
          </p:nvSpPr>
          <p:spPr>
            <a:xfrm>
              <a:off x="632309" y="4351831"/>
              <a:ext cx="470000" cy="400110"/>
            </a:xfrm>
            <a:prstGeom prst="rect">
              <a:avLst/>
            </a:prstGeom>
            <a:noFill/>
          </p:spPr>
          <p:txBody>
            <a:bodyPr wrap="none" rtlCol="0">
              <a:spAutoFit/>
            </a:bodyPr>
            <a:lstStyle/>
            <a:p>
              <a:pPr algn="ctr"/>
              <a:r>
                <a:rPr lang="en-US" sz="2000" dirty="0"/>
                <a:t>20</a:t>
              </a:r>
            </a:p>
          </p:txBody>
        </p:sp>
        <p:sp>
          <p:nvSpPr>
            <p:cNvPr id="15" name="TextBox 14">
              <a:extLst>
                <a:ext uri="{FF2B5EF4-FFF2-40B4-BE49-F238E27FC236}">
                  <a16:creationId xmlns:a16="http://schemas.microsoft.com/office/drawing/2014/main" id="{379D89A8-C454-DE47-810C-FCB35D640288}"/>
                </a:ext>
              </a:extLst>
            </p:cNvPr>
            <p:cNvSpPr txBox="1"/>
            <p:nvPr/>
          </p:nvSpPr>
          <p:spPr>
            <a:xfrm>
              <a:off x="1308210" y="4348178"/>
              <a:ext cx="612668" cy="400110"/>
            </a:xfrm>
            <a:prstGeom prst="rect">
              <a:avLst/>
            </a:prstGeom>
            <a:noFill/>
          </p:spPr>
          <p:txBody>
            <a:bodyPr wrap="none" rtlCol="0">
              <a:spAutoFit/>
            </a:bodyPr>
            <a:lstStyle/>
            <a:p>
              <a:pPr algn="ctr"/>
              <a:r>
                <a:rPr lang="en-US" sz="2000" dirty="0"/>
                <a:t>500</a:t>
              </a:r>
            </a:p>
          </p:txBody>
        </p:sp>
      </p:grpSp>
      <p:sp>
        <p:nvSpPr>
          <p:cNvPr id="16" name="TextBox 15">
            <a:extLst>
              <a:ext uri="{FF2B5EF4-FFF2-40B4-BE49-F238E27FC236}">
                <a16:creationId xmlns:a16="http://schemas.microsoft.com/office/drawing/2014/main" id="{76168C7C-43F7-7140-BBF4-99057380835C}"/>
              </a:ext>
            </a:extLst>
          </p:cNvPr>
          <p:cNvSpPr txBox="1"/>
          <p:nvPr/>
        </p:nvSpPr>
        <p:spPr>
          <a:xfrm>
            <a:off x="1184518" y="2760567"/>
            <a:ext cx="4152291" cy="400110"/>
          </a:xfrm>
          <a:prstGeom prst="rect">
            <a:avLst/>
          </a:prstGeom>
          <a:noFill/>
        </p:spPr>
        <p:txBody>
          <a:bodyPr wrap="none" rtlCol="0">
            <a:spAutoFit/>
          </a:bodyPr>
          <a:lstStyle/>
          <a:p>
            <a:r>
              <a:rPr lang="en-US" sz="2000" dirty="0"/>
              <a:t>Length = 520, M = 1, Offset = 1480</a:t>
            </a:r>
          </a:p>
        </p:txBody>
      </p:sp>
      <p:sp>
        <p:nvSpPr>
          <p:cNvPr id="17" name="TextBox 16">
            <a:extLst>
              <a:ext uri="{FF2B5EF4-FFF2-40B4-BE49-F238E27FC236}">
                <a16:creationId xmlns:a16="http://schemas.microsoft.com/office/drawing/2014/main" id="{43753488-DC29-1140-84AF-C672569B964B}"/>
              </a:ext>
            </a:extLst>
          </p:cNvPr>
          <p:cNvSpPr txBox="1"/>
          <p:nvPr/>
        </p:nvSpPr>
        <p:spPr>
          <a:xfrm>
            <a:off x="1184518" y="1500881"/>
            <a:ext cx="3866956" cy="400110"/>
          </a:xfrm>
          <a:prstGeom prst="rect">
            <a:avLst/>
          </a:prstGeom>
          <a:noFill/>
        </p:spPr>
        <p:txBody>
          <a:bodyPr wrap="none" rtlCol="0">
            <a:spAutoFit/>
          </a:bodyPr>
          <a:lstStyle/>
          <a:p>
            <a:r>
              <a:rPr lang="en-US" sz="2000" dirty="0"/>
              <a:t>Length = 1500, M = 1, Offset = 0</a:t>
            </a:r>
          </a:p>
        </p:txBody>
      </p:sp>
      <p:grpSp>
        <p:nvGrpSpPr>
          <p:cNvPr id="18" name="Group 17">
            <a:extLst>
              <a:ext uri="{FF2B5EF4-FFF2-40B4-BE49-F238E27FC236}">
                <a16:creationId xmlns:a16="http://schemas.microsoft.com/office/drawing/2014/main" id="{E439CA05-E27E-9640-9096-81C59C591DE4}"/>
              </a:ext>
            </a:extLst>
          </p:cNvPr>
          <p:cNvGrpSpPr/>
          <p:nvPr/>
        </p:nvGrpSpPr>
        <p:grpSpPr>
          <a:xfrm>
            <a:off x="1184518" y="4480478"/>
            <a:ext cx="1711556" cy="783762"/>
            <a:chOff x="3451567" y="3000017"/>
            <a:chExt cx="1711556" cy="783762"/>
          </a:xfrm>
        </p:grpSpPr>
        <p:sp>
          <p:nvSpPr>
            <p:cNvPr id="19" name="Rectangle 18">
              <a:extLst>
                <a:ext uri="{FF2B5EF4-FFF2-40B4-BE49-F238E27FC236}">
                  <a16:creationId xmlns:a16="http://schemas.microsoft.com/office/drawing/2014/main" id="{1515B681-00EE-DD4B-947E-01A58A9F3602}"/>
                </a:ext>
              </a:extLst>
            </p:cNvPr>
            <p:cNvSpPr/>
            <p:nvPr/>
          </p:nvSpPr>
          <p:spPr>
            <a:xfrm>
              <a:off x="4052794" y="3000017"/>
              <a:ext cx="1110329"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0" name="Rectangle 19">
              <a:extLst>
                <a:ext uri="{FF2B5EF4-FFF2-40B4-BE49-F238E27FC236}">
                  <a16:creationId xmlns:a16="http://schemas.microsoft.com/office/drawing/2014/main" id="{8821B614-F2A1-2F43-B1A7-8BF19938E170}"/>
                </a:ext>
              </a:extLst>
            </p:cNvPr>
            <p:cNvSpPr/>
            <p:nvPr/>
          </p:nvSpPr>
          <p:spPr>
            <a:xfrm>
              <a:off x="3451567" y="3000017"/>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1" name="TextBox 20">
              <a:extLst>
                <a:ext uri="{FF2B5EF4-FFF2-40B4-BE49-F238E27FC236}">
                  <a16:creationId xmlns:a16="http://schemas.microsoft.com/office/drawing/2014/main" id="{48FA8FD2-E072-A04C-AB1E-01DFC16174FA}"/>
                </a:ext>
              </a:extLst>
            </p:cNvPr>
            <p:cNvSpPr txBox="1"/>
            <p:nvPr/>
          </p:nvSpPr>
          <p:spPr>
            <a:xfrm>
              <a:off x="3525217" y="3383669"/>
              <a:ext cx="470000" cy="400110"/>
            </a:xfrm>
            <a:prstGeom prst="rect">
              <a:avLst/>
            </a:prstGeom>
            <a:noFill/>
          </p:spPr>
          <p:txBody>
            <a:bodyPr wrap="none" rtlCol="0">
              <a:spAutoFit/>
            </a:bodyPr>
            <a:lstStyle/>
            <a:p>
              <a:pPr algn="ctr"/>
              <a:r>
                <a:rPr lang="en-US" sz="2000" dirty="0"/>
                <a:t>20</a:t>
              </a:r>
            </a:p>
          </p:txBody>
        </p:sp>
        <p:sp>
          <p:nvSpPr>
            <p:cNvPr id="22" name="TextBox 21">
              <a:extLst>
                <a:ext uri="{FF2B5EF4-FFF2-40B4-BE49-F238E27FC236}">
                  <a16:creationId xmlns:a16="http://schemas.microsoft.com/office/drawing/2014/main" id="{985C7A2D-679C-AC40-9093-91DB131C3152}"/>
                </a:ext>
              </a:extLst>
            </p:cNvPr>
            <p:cNvSpPr txBox="1"/>
            <p:nvPr/>
          </p:nvSpPr>
          <p:spPr>
            <a:xfrm>
              <a:off x="4226575" y="3383669"/>
              <a:ext cx="755336" cy="400110"/>
            </a:xfrm>
            <a:prstGeom prst="rect">
              <a:avLst/>
            </a:prstGeom>
            <a:noFill/>
          </p:spPr>
          <p:txBody>
            <a:bodyPr wrap="none" rtlCol="0">
              <a:spAutoFit/>
            </a:bodyPr>
            <a:lstStyle/>
            <a:p>
              <a:pPr algn="ctr"/>
              <a:r>
                <a:rPr lang="en-US" sz="2000" dirty="0"/>
                <a:t>1480</a:t>
              </a:r>
            </a:p>
          </p:txBody>
        </p:sp>
      </p:grpSp>
      <p:grpSp>
        <p:nvGrpSpPr>
          <p:cNvPr id="23" name="Group 22">
            <a:extLst>
              <a:ext uri="{FF2B5EF4-FFF2-40B4-BE49-F238E27FC236}">
                <a16:creationId xmlns:a16="http://schemas.microsoft.com/office/drawing/2014/main" id="{70F8A17B-93B2-6C4F-A0A7-84E04AA0B2FD}"/>
              </a:ext>
            </a:extLst>
          </p:cNvPr>
          <p:cNvGrpSpPr/>
          <p:nvPr/>
        </p:nvGrpSpPr>
        <p:grpSpPr>
          <a:xfrm>
            <a:off x="1184518" y="5809566"/>
            <a:ext cx="1488484" cy="787415"/>
            <a:chOff x="3513905" y="4608919"/>
            <a:chExt cx="1488484" cy="787415"/>
          </a:xfrm>
        </p:grpSpPr>
        <p:sp>
          <p:nvSpPr>
            <p:cNvPr id="24" name="Rectangle 23">
              <a:extLst>
                <a:ext uri="{FF2B5EF4-FFF2-40B4-BE49-F238E27FC236}">
                  <a16:creationId xmlns:a16="http://schemas.microsoft.com/office/drawing/2014/main" id="{24556A62-2D1B-2D4E-9FE9-6053E7003767}"/>
                </a:ext>
              </a:extLst>
            </p:cNvPr>
            <p:cNvSpPr/>
            <p:nvPr/>
          </p:nvSpPr>
          <p:spPr>
            <a:xfrm>
              <a:off x="4115132" y="4608919"/>
              <a:ext cx="88725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a:t>
              </a:r>
            </a:p>
          </p:txBody>
        </p:sp>
        <p:sp>
          <p:nvSpPr>
            <p:cNvPr id="25" name="Rectangle 24">
              <a:extLst>
                <a:ext uri="{FF2B5EF4-FFF2-40B4-BE49-F238E27FC236}">
                  <a16:creationId xmlns:a16="http://schemas.microsoft.com/office/drawing/2014/main" id="{52904440-A040-B34F-B262-A3142607E390}"/>
                </a:ext>
              </a:extLst>
            </p:cNvPr>
            <p:cNvSpPr/>
            <p:nvPr/>
          </p:nvSpPr>
          <p:spPr>
            <a:xfrm>
              <a:off x="3513905" y="4608919"/>
              <a:ext cx="601227"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IP</a:t>
              </a:r>
            </a:p>
          </p:txBody>
        </p:sp>
        <p:sp>
          <p:nvSpPr>
            <p:cNvPr id="26" name="TextBox 25">
              <a:extLst>
                <a:ext uri="{FF2B5EF4-FFF2-40B4-BE49-F238E27FC236}">
                  <a16:creationId xmlns:a16="http://schemas.microsoft.com/office/drawing/2014/main" id="{40EEE861-D375-CF45-950F-2907FB9ADB5D}"/>
                </a:ext>
              </a:extLst>
            </p:cNvPr>
            <p:cNvSpPr txBox="1"/>
            <p:nvPr/>
          </p:nvSpPr>
          <p:spPr>
            <a:xfrm>
              <a:off x="3576525" y="4996224"/>
              <a:ext cx="470000" cy="400110"/>
            </a:xfrm>
            <a:prstGeom prst="rect">
              <a:avLst/>
            </a:prstGeom>
            <a:noFill/>
          </p:spPr>
          <p:txBody>
            <a:bodyPr wrap="none" rtlCol="0">
              <a:spAutoFit/>
            </a:bodyPr>
            <a:lstStyle/>
            <a:p>
              <a:pPr algn="ctr"/>
              <a:r>
                <a:rPr lang="en-US" sz="2000" dirty="0"/>
                <a:t>20</a:t>
              </a:r>
            </a:p>
          </p:txBody>
        </p:sp>
        <p:sp>
          <p:nvSpPr>
            <p:cNvPr id="27" name="TextBox 26">
              <a:extLst>
                <a:ext uri="{FF2B5EF4-FFF2-40B4-BE49-F238E27FC236}">
                  <a16:creationId xmlns:a16="http://schemas.microsoft.com/office/drawing/2014/main" id="{9261602A-B174-9342-8CAE-33FDB1E8542C}"/>
                </a:ext>
              </a:extLst>
            </p:cNvPr>
            <p:cNvSpPr txBox="1"/>
            <p:nvPr/>
          </p:nvSpPr>
          <p:spPr>
            <a:xfrm>
              <a:off x="4252426" y="4992571"/>
              <a:ext cx="612668" cy="400110"/>
            </a:xfrm>
            <a:prstGeom prst="rect">
              <a:avLst/>
            </a:prstGeom>
            <a:noFill/>
          </p:spPr>
          <p:txBody>
            <a:bodyPr wrap="none" rtlCol="0">
              <a:spAutoFit/>
            </a:bodyPr>
            <a:lstStyle/>
            <a:p>
              <a:pPr algn="ctr"/>
              <a:r>
                <a:rPr lang="en-US" sz="2000" dirty="0"/>
                <a:t>340</a:t>
              </a:r>
            </a:p>
          </p:txBody>
        </p:sp>
      </p:grpSp>
      <p:sp>
        <p:nvSpPr>
          <p:cNvPr id="28" name="TextBox 27">
            <a:extLst>
              <a:ext uri="{FF2B5EF4-FFF2-40B4-BE49-F238E27FC236}">
                <a16:creationId xmlns:a16="http://schemas.microsoft.com/office/drawing/2014/main" id="{37031AF1-54D3-D84F-88C0-4CB68CEFDEFD}"/>
              </a:ext>
            </a:extLst>
          </p:cNvPr>
          <p:cNvSpPr txBox="1"/>
          <p:nvPr/>
        </p:nvSpPr>
        <p:spPr>
          <a:xfrm>
            <a:off x="1184518" y="5396320"/>
            <a:ext cx="4152291" cy="400110"/>
          </a:xfrm>
          <a:prstGeom prst="rect">
            <a:avLst/>
          </a:prstGeom>
          <a:noFill/>
        </p:spPr>
        <p:txBody>
          <a:bodyPr wrap="none" rtlCol="0">
            <a:spAutoFit/>
          </a:bodyPr>
          <a:lstStyle/>
          <a:p>
            <a:r>
              <a:rPr lang="en-US" sz="2000" dirty="0"/>
              <a:t>Length = 360, M = 0, Offset = 3460</a:t>
            </a:r>
          </a:p>
        </p:txBody>
      </p:sp>
      <p:sp>
        <p:nvSpPr>
          <p:cNvPr id="29" name="TextBox 28">
            <a:extLst>
              <a:ext uri="{FF2B5EF4-FFF2-40B4-BE49-F238E27FC236}">
                <a16:creationId xmlns:a16="http://schemas.microsoft.com/office/drawing/2014/main" id="{93251101-50AC-604B-9B1E-6F709F05359C}"/>
              </a:ext>
            </a:extLst>
          </p:cNvPr>
          <p:cNvSpPr txBox="1"/>
          <p:nvPr/>
        </p:nvSpPr>
        <p:spPr>
          <a:xfrm>
            <a:off x="1184518" y="4079938"/>
            <a:ext cx="4294958" cy="400110"/>
          </a:xfrm>
          <a:prstGeom prst="rect">
            <a:avLst/>
          </a:prstGeom>
          <a:noFill/>
        </p:spPr>
        <p:txBody>
          <a:bodyPr wrap="none" rtlCol="0">
            <a:spAutoFit/>
          </a:bodyPr>
          <a:lstStyle/>
          <a:p>
            <a:r>
              <a:rPr lang="en-US" sz="2000" dirty="0"/>
              <a:t>Length = 1500, M = 1, Offset = 1980</a:t>
            </a:r>
          </a:p>
        </p:txBody>
      </p:sp>
      <p:pic>
        <p:nvPicPr>
          <p:cNvPr id="30" name="Picture 29"/>
          <p:cNvPicPr>
            <a:picLocks noChangeAspect="1"/>
          </p:cNvPicPr>
          <p:nvPr/>
        </p:nvPicPr>
        <p:blipFill>
          <a:blip r:embed="rId3"/>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360135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anim calcmode="lin" valueType="num">
                                      <p:cBhvr>
                                        <p:cTn id="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anim calcmode="lin" valueType="num">
                                      <p:cBhvr>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anim calcmode="lin" valueType="num">
                                      <p:cBhvr>
                                        <p:cTn id="1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5">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anim calcmode="lin" valueType="num">
                                      <p:cBhvr>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anim calcmode="lin" valueType="num">
                                      <p:cBhvr>
                                        <p:cTn id="3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DD2C-17E1-CF49-B965-D9F8E28F901B}"/>
              </a:ext>
            </a:extLst>
          </p:cNvPr>
          <p:cNvSpPr>
            <a:spLocks noGrp="1"/>
          </p:cNvSpPr>
          <p:nvPr>
            <p:ph type="title"/>
          </p:nvPr>
        </p:nvSpPr>
        <p:spPr/>
        <p:txBody>
          <a:bodyPr/>
          <a:lstStyle/>
          <a:p>
            <a:r>
              <a:rPr lang="en-US" dirty="0"/>
              <a:t>Byte Oriented: Sentinel Approach</a:t>
            </a:r>
          </a:p>
        </p:txBody>
      </p:sp>
      <p:sp>
        <p:nvSpPr>
          <p:cNvPr id="3" name="Content Placeholder 2">
            <a:extLst>
              <a:ext uri="{FF2B5EF4-FFF2-40B4-BE49-F238E27FC236}">
                <a16:creationId xmlns:a16="http://schemas.microsoft.com/office/drawing/2014/main" id="{259523AD-C6B0-3143-A4A6-2D66AFE1F2F0}"/>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2FEF77EF-E36C-F947-B433-BDD9C6BA3689}"/>
              </a:ext>
            </a:extLst>
          </p:cNvPr>
          <p:cNvSpPr txBox="1">
            <a:spLocks/>
          </p:cNvSpPr>
          <p:nvPr/>
        </p:nvSpPr>
        <p:spPr>
          <a:xfrm>
            <a:off x="1470992" y="2763078"/>
            <a:ext cx="9144000" cy="396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 </a:t>
            </a:r>
            <a:r>
              <a:rPr lang="en-US" b="1" dirty="0"/>
              <a:t>START</a:t>
            </a:r>
            <a:r>
              <a:rPr lang="en-US" dirty="0"/>
              <a:t> and </a:t>
            </a:r>
            <a:r>
              <a:rPr lang="en-US" b="1" dirty="0"/>
              <a:t>END</a:t>
            </a:r>
            <a:r>
              <a:rPr lang="en-US" dirty="0"/>
              <a:t> sentinels to the data</a:t>
            </a:r>
          </a:p>
          <a:p>
            <a:r>
              <a:rPr lang="en-US" dirty="0"/>
              <a:t>Problem: what if </a:t>
            </a:r>
            <a:r>
              <a:rPr lang="en-US" b="1" dirty="0"/>
              <a:t>END</a:t>
            </a:r>
            <a:r>
              <a:rPr lang="en-US" dirty="0"/>
              <a:t> appear in the data?</a:t>
            </a:r>
          </a:p>
          <a:p>
            <a:pPr lvl="1"/>
            <a:r>
              <a:rPr lang="en-US" dirty="0"/>
              <a:t>Add a special </a:t>
            </a:r>
            <a:r>
              <a:rPr lang="en-US" b="1" dirty="0"/>
              <a:t>DLE</a:t>
            </a:r>
            <a:r>
              <a:rPr lang="en-US" dirty="0"/>
              <a:t> (Data Link Escape) character before </a:t>
            </a:r>
            <a:r>
              <a:rPr lang="en-US" b="1" dirty="0"/>
              <a:t>END</a:t>
            </a:r>
          </a:p>
          <a:p>
            <a:pPr lvl="1"/>
            <a:r>
              <a:rPr lang="en-US" dirty="0"/>
              <a:t>What if </a:t>
            </a:r>
            <a:r>
              <a:rPr lang="en-US" b="1" dirty="0"/>
              <a:t>DLE </a:t>
            </a:r>
            <a:r>
              <a:rPr lang="en-US" dirty="0"/>
              <a:t>appears in the data? Add </a:t>
            </a:r>
            <a:r>
              <a:rPr lang="en-US" b="1" dirty="0"/>
              <a:t>DLE </a:t>
            </a:r>
            <a:r>
              <a:rPr lang="en-US" dirty="0"/>
              <a:t>before it.</a:t>
            </a:r>
          </a:p>
          <a:p>
            <a:pPr lvl="1"/>
            <a:r>
              <a:rPr lang="en-US" dirty="0"/>
              <a:t>Similar to escape sequences in C</a:t>
            </a:r>
          </a:p>
          <a:p>
            <a:pPr lvl="2"/>
            <a:r>
              <a:rPr lang="en-US" dirty="0" err="1"/>
              <a:t>printf</a:t>
            </a:r>
            <a:r>
              <a:rPr lang="en-US" dirty="0"/>
              <a:t>(“You must \”escape\” quotes in strings”);</a:t>
            </a:r>
          </a:p>
          <a:p>
            <a:pPr lvl="2"/>
            <a:r>
              <a:rPr lang="en-US" dirty="0" err="1"/>
              <a:t>printf</a:t>
            </a:r>
            <a:r>
              <a:rPr lang="en-US" dirty="0"/>
              <a:t>(“You must \\escape\\ forward slashes as well”);</a:t>
            </a:r>
          </a:p>
          <a:p>
            <a:r>
              <a:rPr lang="en-US" dirty="0"/>
              <a:t>Used by Point-to-Point protocol, e.g. modem, DSL, cellular</a:t>
            </a:r>
          </a:p>
        </p:txBody>
      </p:sp>
      <p:sp>
        <p:nvSpPr>
          <p:cNvPr id="5" name="TextBox 4">
            <a:extLst>
              <a:ext uri="{FF2B5EF4-FFF2-40B4-BE49-F238E27FC236}">
                <a16:creationId xmlns:a16="http://schemas.microsoft.com/office/drawing/2014/main" id="{B3D2D105-60FF-BB4C-9709-84F387C2B8B8}"/>
              </a:ext>
            </a:extLst>
          </p:cNvPr>
          <p:cNvSpPr txBox="1"/>
          <p:nvPr/>
        </p:nvSpPr>
        <p:spPr>
          <a:xfrm>
            <a:off x="3449918" y="1846375"/>
            <a:ext cx="5186149" cy="523220"/>
          </a:xfrm>
          <a:prstGeom prst="rect">
            <a:avLst/>
          </a:prstGeom>
          <a:solidFill>
            <a:schemeClr val="accent1"/>
          </a:solidFill>
          <a:ln w="38100">
            <a:solidFill>
              <a:schemeClr val="accent1">
                <a:lumMod val="50000"/>
              </a:schemeClr>
            </a:solidFill>
          </a:ln>
        </p:spPr>
        <p:txBody>
          <a:bodyPr wrap="square" rtlCol="0">
            <a:spAutoFit/>
          </a:bodyPr>
          <a:lstStyle/>
          <a:p>
            <a:pPr algn="ctr"/>
            <a:r>
              <a:rPr lang="en-US" sz="2800" dirty="0">
                <a:solidFill>
                  <a:schemeClr val="bg1"/>
                </a:solidFill>
              </a:rPr>
              <a:t>Data</a:t>
            </a:r>
          </a:p>
        </p:txBody>
      </p:sp>
      <p:sp>
        <p:nvSpPr>
          <p:cNvPr id="6" name="TextBox 5">
            <a:extLst>
              <a:ext uri="{FF2B5EF4-FFF2-40B4-BE49-F238E27FC236}">
                <a16:creationId xmlns:a16="http://schemas.microsoft.com/office/drawing/2014/main" id="{198FA1A4-A4B7-9046-8A80-CEBD934971B1}"/>
              </a:ext>
            </a:extLst>
          </p:cNvPr>
          <p:cNvSpPr txBox="1"/>
          <p:nvPr/>
        </p:nvSpPr>
        <p:spPr>
          <a:xfrm>
            <a:off x="2112436" y="1846375"/>
            <a:ext cx="1337481" cy="52322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800" dirty="0">
                <a:solidFill>
                  <a:schemeClr val="bg1"/>
                </a:solidFill>
              </a:rPr>
              <a:t>START</a:t>
            </a:r>
          </a:p>
        </p:txBody>
      </p:sp>
      <p:sp>
        <p:nvSpPr>
          <p:cNvPr id="7" name="TextBox 6">
            <a:extLst>
              <a:ext uri="{FF2B5EF4-FFF2-40B4-BE49-F238E27FC236}">
                <a16:creationId xmlns:a16="http://schemas.microsoft.com/office/drawing/2014/main" id="{B18BC3C0-AFBE-FD4C-87F4-EDD035B7DCDA}"/>
              </a:ext>
            </a:extLst>
          </p:cNvPr>
          <p:cNvSpPr txBox="1"/>
          <p:nvPr/>
        </p:nvSpPr>
        <p:spPr>
          <a:xfrm>
            <a:off x="8636067" y="1846375"/>
            <a:ext cx="1337481" cy="52322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800" dirty="0">
                <a:solidFill>
                  <a:schemeClr val="bg1"/>
                </a:solidFill>
              </a:rPr>
              <a:t>END</a:t>
            </a:r>
          </a:p>
        </p:txBody>
      </p:sp>
      <p:sp>
        <p:nvSpPr>
          <p:cNvPr id="8" name="TextBox 7">
            <a:extLst>
              <a:ext uri="{FF2B5EF4-FFF2-40B4-BE49-F238E27FC236}">
                <a16:creationId xmlns:a16="http://schemas.microsoft.com/office/drawing/2014/main" id="{F06E0A7F-A85A-5741-80B3-E38600DB4C8D}"/>
              </a:ext>
            </a:extLst>
          </p:cNvPr>
          <p:cNvSpPr txBox="1"/>
          <p:nvPr/>
        </p:nvSpPr>
        <p:spPr>
          <a:xfrm>
            <a:off x="7527468" y="1846375"/>
            <a:ext cx="972973" cy="523220"/>
          </a:xfrm>
          <a:prstGeom prst="rect">
            <a:avLst/>
          </a:prstGeom>
          <a:solidFill>
            <a:schemeClr val="accent4"/>
          </a:solidFill>
          <a:ln w="38100">
            <a:solidFill>
              <a:schemeClr val="accent1">
                <a:lumMod val="50000"/>
              </a:schemeClr>
            </a:solidFill>
          </a:ln>
        </p:spPr>
        <p:txBody>
          <a:bodyPr wrap="square" rtlCol="0">
            <a:spAutoFit/>
          </a:bodyPr>
          <a:lstStyle/>
          <a:p>
            <a:pPr algn="ctr"/>
            <a:r>
              <a:rPr lang="en-US" sz="2800" dirty="0">
                <a:solidFill>
                  <a:schemeClr val="bg1"/>
                </a:solidFill>
              </a:rPr>
              <a:t>END</a:t>
            </a:r>
          </a:p>
        </p:txBody>
      </p:sp>
      <p:sp>
        <p:nvSpPr>
          <p:cNvPr id="9" name="TextBox 8">
            <a:extLst>
              <a:ext uri="{FF2B5EF4-FFF2-40B4-BE49-F238E27FC236}">
                <a16:creationId xmlns:a16="http://schemas.microsoft.com/office/drawing/2014/main" id="{B2A4877E-AAED-4D41-919A-AB5482C812E1}"/>
              </a:ext>
            </a:extLst>
          </p:cNvPr>
          <p:cNvSpPr txBox="1"/>
          <p:nvPr/>
        </p:nvSpPr>
        <p:spPr>
          <a:xfrm>
            <a:off x="6618470" y="1846375"/>
            <a:ext cx="908998" cy="523220"/>
          </a:xfrm>
          <a:prstGeom prst="rect">
            <a:avLst/>
          </a:prstGeom>
          <a:solidFill>
            <a:schemeClr val="accent4"/>
          </a:solidFill>
          <a:ln w="38100">
            <a:solidFill>
              <a:schemeClr val="accent1">
                <a:lumMod val="50000"/>
              </a:schemeClr>
            </a:solidFill>
          </a:ln>
        </p:spPr>
        <p:txBody>
          <a:bodyPr wrap="square" rtlCol="0">
            <a:spAutoFit/>
          </a:bodyPr>
          <a:lstStyle/>
          <a:p>
            <a:pPr algn="ctr"/>
            <a:r>
              <a:rPr lang="en-US" sz="2800" dirty="0">
                <a:solidFill>
                  <a:schemeClr val="bg1"/>
                </a:solidFill>
              </a:rPr>
              <a:t>DLE</a:t>
            </a:r>
          </a:p>
        </p:txBody>
      </p:sp>
      <p:sp>
        <p:nvSpPr>
          <p:cNvPr id="10" name="TextBox 9">
            <a:extLst>
              <a:ext uri="{FF2B5EF4-FFF2-40B4-BE49-F238E27FC236}">
                <a16:creationId xmlns:a16="http://schemas.microsoft.com/office/drawing/2014/main" id="{186C5DC7-EB7D-904C-9481-C9EA32364D29}"/>
              </a:ext>
            </a:extLst>
          </p:cNvPr>
          <p:cNvSpPr txBox="1"/>
          <p:nvPr/>
        </p:nvSpPr>
        <p:spPr>
          <a:xfrm>
            <a:off x="4548134" y="1846375"/>
            <a:ext cx="937573" cy="523220"/>
          </a:xfrm>
          <a:prstGeom prst="rect">
            <a:avLst/>
          </a:prstGeom>
          <a:solidFill>
            <a:schemeClr val="accent4"/>
          </a:solidFill>
          <a:ln w="38100">
            <a:solidFill>
              <a:schemeClr val="accent1">
                <a:lumMod val="50000"/>
              </a:schemeClr>
            </a:solidFill>
          </a:ln>
        </p:spPr>
        <p:txBody>
          <a:bodyPr wrap="square" rtlCol="0">
            <a:spAutoFit/>
          </a:bodyPr>
          <a:lstStyle/>
          <a:p>
            <a:pPr algn="ctr"/>
            <a:r>
              <a:rPr lang="en-US" sz="2800" dirty="0">
                <a:solidFill>
                  <a:schemeClr val="bg1"/>
                </a:solidFill>
              </a:rPr>
              <a:t>DLE</a:t>
            </a:r>
          </a:p>
        </p:txBody>
      </p:sp>
      <p:sp>
        <p:nvSpPr>
          <p:cNvPr id="11" name="TextBox 10">
            <a:extLst>
              <a:ext uri="{FF2B5EF4-FFF2-40B4-BE49-F238E27FC236}">
                <a16:creationId xmlns:a16="http://schemas.microsoft.com/office/drawing/2014/main" id="{A8A1FC2C-FC78-3549-8499-B255DAD1A130}"/>
              </a:ext>
            </a:extLst>
          </p:cNvPr>
          <p:cNvSpPr txBox="1"/>
          <p:nvPr/>
        </p:nvSpPr>
        <p:spPr>
          <a:xfrm>
            <a:off x="3614118" y="1846375"/>
            <a:ext cx="934016" cy="523220"/>
          </a:xfrm>
          <a:prstGeom prst="rect">
            <a:avLst/>
          </a:prstGeom>
          <a:solidFill>
            <a:schemeClr val="accent4"/>
          </a:solidFill>
          <a:ln w="38100">
            <a:solidFill>
              <a:schemeClr val="accent1">
                <a:lumMod val="50000"/>
              </a:schemeClr>
            </a:solidFill>
          </a:ln>
        </p:spPr>
        <p:txBody>
          <a:bodyPr wrap="square" rtlCol="0">
            <a:spAutoFit/>
          </a:bodyPr>
          <a:lstStyle/>
          <a:p>
            <a:pPr algn="ctr"/>
            <a:r>
              <a:rPr lang="en-US" sz="2800" dirty="0">
                <a:solidFill>
                  <a:schemeClr val="bg1"/>
                </a:solidFill>
              </a:rPr>
              <a:t>DLE</a:t>
            </a:r>
          </a:p>
        </p:txBody>
      </p:sp>
      <p:pic>
        <p:nvPicPr>
          <p:cNvPr id="12" name="Picture 11"/>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30794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anim calcmode="lin" valueType="num">
                                      <p:cBhvr>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500"/>
                                        <p:tgtEl>
                                          <p:spTgt spid="4">
                                            <p:txEl>
                                              <p:pRg st="2" end="2"/>
                                            </p:txEl>
                                          </p:spTgt>
                                        </p:tgtEl>
                                      </p:cBhvr>
                                    </p:animEffect>
                                    <p:anim calcmode="lin" valueType="num">
                                      <p:cBhvr>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anim calcmode="lin" valueType="num">
                                      <p:cBhvr>
                                        <p:cTn id="4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45" fill="hold">
                            <p:stCondLst>
                              <p:cond delay="500"/>
                            </p:stCondLst>
                            <p:childTnLst>
                              <p:par>
                                <p:cTn id="46" presetID="2" presetClass="entr" presetSubtype="1"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0-#ppt_h/2"/>
                                          </p:val>
                                        </p:tav>
                                        <p:tav tm="100000">
                                          <p:val>
                                            <p:strVal val="#ppt_y"/>
                                          </p:val>
                                        </p:tav>
                                      </p:tavLst>
                                    </p:anim>
                                  </p:childTnLst>
                                </p:cTn>
                              </p:par>
                            </p:childTnLst>
                          </p:cTn>
                        </p:par>
                        <p:par>
                          <p:cTn id="50" fill="hold">
                            <p:stCondLst>
                              <p:cond delay="1000"/>
                            </p:stCondLst>
                            <p:childTnLst>
                              <p:par>
                                <p:cTn id="51" presetID="2" presetClass="entr" presetSubtype="1"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xEl>
                                              <p:pRg st="4" end="4"/>
                                            </p:txEl>
                                          </p:spTgt>
                                        </p:tgtEl>
                                        <p:attrNameLst>
                                          <p:attrName>style.visibility</p:attrName>
                                        </p:attrNameLst>
                                      </p:cBhvr>
                                      <p:to>
                                        <p:strVal val="visible"/>
                                      </p:to>
                                    </p:set>
                                    <p:animEffect transition="in" filter="fade">
                                      <p:cBhvr>
                                        <p:cTn id="59" dur="500"/>
                                        <p:tgtEl>
                                          <p:spTgt spid="4">
                                            <p:txEl>
                                              <p:pRg st="4" end="4"/>
                                            </p:txEl>
                                          </p:spTgt>
                                        </p:tgtEl>
                                      </p:cBhvr>
                                    </p:animEffect>
                                    <p:anim calcmode="lin" valueType="num">
                                      <p:cBhvr>
                                        <p:cTn id="6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1" dur="500" fill="hold"/>
                                        <p:tgtEl>
                                          <p:spTgt spid="4">
                                            <p:txEl>
                                              <p:pRg st="4" end="4"/>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5" end="5"/>
                                            </p:txEl>
                                          </p:spTgt>
                                        </p:tgtEl>
                                        <p:attrNameLst>
                                          <p:attrName>style.visibility</p:attrName>
                                        </p:attrNameLst>
                                      </p:cBhvr>
                                      <p:to>
                                        <p:strVal val="visible"/>
                                      </p:to>
                                    </p:set>
                                    <p:animEffect transition="in" filter="fade">
                                      <p:cBhvr>
                                        <p:cTn id="64" dur="500"/>
                                        <p:tgtEl>
                                          <p:spTgt spid="4">
                                            <p:txEl>
                                              <p:pRg st="5" end="5"/>
                                            </p:txEl>
                                          </p:spTgt>
                                        </p:tgtEl>
                                      </p:cBhvr>
                                    </p:animEffect>
                                    <p:anim calcmode="lin" valueType="num">
                                      <p:cBhvr>
                                        <p:cTn id="6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6" dur="500" fill="hold"/>
                                        <p:tgtEl>
                                          <p:spTgt spid="4">
                                            <p:txEl>
                                              <p:pRg st="5" end="5"/>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animEffect transition="in" filter="fade">
                                      <p:cBhvr>
                                        <p:cTn id="69" dur="500"/>
                                        <p:tgtEl>
                                          <p:spTgt spid="4">
                                            <p:txEl>
                                              <p:pRg st="6" end="6"/>
                                            </p:txEl>
                                          </p:spTgt>
                                        </p:tgtEl>
                                      </p:cBhvr>
                                    </p:animEffect>
                                    <p:anim calcmode="lin" valueType="num">
                                      <p:cBhvr>
                                        <p:cTn id="7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71" dur="500" fill="hold"/>
                                        <p:tgtEl>
                                          <p:spTgt spid="4">
                                            <p:txEl>
                                              <p:pRg st="6" end="6"/>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
                                            <p:txEl>
                                              <p:pRg st="7" end="7"/>
                                            </p:txEl>
                                          </p:spTgt>
                                        </p:tgtEl>
                                        <p:attrNameLst>
                                          <p:attrName>style.visibility</p:attrName>
                                        </p:attrNameLst>
                                      </p:cBhvr>
                                      <p:to>
                                        <p:strVal val="visible"/>
                                      </p:to>
                                    </p:set>
                                    <p:animEffect transition="in" filter="fade">
                                      <p:cBhvr>
                                        <p:cTn id="74" dur="500"/>
                                        <p:tgtEl>
                                          <p:spTgt spid="4">
                                            <p:txEl>
                                              <p:pRg st="7" end="7"/>
                                            </p:txEl>
                                          </p:spTgt>
                                        </p:tgtEl>
                                      </p:cBhvr>
                                    </p:animEffect>
                                    <p:anim calcmode="lin" valueType="num">
                                      <p:cBhvr>
                                        <p:cTn id="7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76"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Group 219"/>
          <p:cNvGrpSpPr>
            <a:grpSpLocks/>
          </p:cNvGrpSpPr>
          <p:nvPr/>
        </p:nvGrpSpPr>
        <p:grpSpPr bwMode="auto">
          <a:xfrm>
            <a:off x="6805614" y="2803525"/>
            <a:ext cx="409575" cy="565150"/>
            <a:chOff x="375561" y="297711"/>
            <a:chExt cx="1252683" cy="2142487"/>
          </a:xfrm>
        </p:grpSpPr>
        <p:sp>
          <p:nvSpPr>
            <p:cNvPr id="221" name="Freeform 220">
              <a:extLst>
                <a:ext uri="{FF2B5EF4-FFF2-40B4-BE49-F238E27FC236}">
                  <a16:creationId xmlns:a16="http://schemas.microsoft.com/office/drawing/2014/main" id="{96942943-DE02-3C44-9DF7-94867AF327E0}"/>
                </a:ext>
              </a:extLst>
            </p:cNvPr>
            <p:cNvSpPr/>
            <p:nvPr/>
          </p:nvSpPr>
          <p:spPr>
            <a:xfrm>
              <a:off x="375561" y="297711"/>
              <a:ext cx="971072" cy="2136471"/>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 name="Freeform 221">
              <a:extLst>
                <a:ext uri="{FF2B5EF4-FFF2-40B4-BE49-F238E27FC236}">
                  <a16:creationId xmlns:a16="http://schemas.microsoft.com/office/drawing/2014/main" id="{FC67DD3E-5C64-6248-8DB4-234E3BBF3E6D}"/>
                </a:ext>
              </a:extLst>
            </p:cNvPr>
            <p:cNvSpPr/>
            <p:nvPr/>
          </p:nvSpPr>
          <p:spPr>
            <a:xfrm>
              <a:off x="375561" y="309747"/>
              <a:ext cx="1247826" cy="77033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3" name="Rectangle 222">
              <a:extLst>
                <a:ext uri="{FF2B5EF4-FFF2-40B4-BE49-F238E27FC236}">
                  <a16:creationId xmlns:a16="http://schemas.microsoft.com/office/drawing/2014/main" id="{4340297C-CF7F-644D-AF33-1F9457024351}"/>
                </a:ext>
              </a:extLst>
            </p:cNvPr>
            <p:cNvSpPr/>
            <p:nvPr/>
          </p:nvSpPr>
          <p:spPr>
            <a:xfrm>
              <a:off x="1332065" y="1080080"/>
              <a:ext cx="296179" cy="136011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endParaRPr lang="zh-CN" altLang="zh-CN">
                <a:solidFill>
                  <a:srgbClr val="FFFFFF"/>
                </a:solidFill>
                <a:latin typeface="Gill Sans MT" panose="020B0502020104020203" pitchFamily="34" charset="77"/>
                <a:ea typeface="宋体" panose="02010600030101010101" pitchFamily="2" charset="-122"/>
              </a:endParaRPr>
            </a:p>
          </p:txBody>
        </p:sp>
      </p:grpSp>
      <p:sp>
        <p:nvSpPr>
          <p:cNvPr id="30722" name="Title 50"/>
          <p:cNvSpPr>
            <a:spLocks noGrp="1" noChangeArrowheads="1"/>
          </p:cNvSpPr>
          <p:nvPr>
            <p:ph type="title" idx="4294967295"/>
          </p:nvPr>
        </p:nvSpPr>
        <p:spPr>
          <a:xfrm>
            <a:off x="1814514" y="198439"/>
            <a:ext cx="8321675" cy="765175"/>
          </a:xfrm>
        </p:spPr>
        <p:txBody>
          <a:bodyPr>
            <a:normAutofit/>
          </a:bodyPr>
          <a:lstStyle/>
          <a:p>
            <a:r>
              <a:rPr lang="en-US" altLang="zh-CN" dirty="0"/>
              <a:t>Host: sends packets of data</a:t>
            </a:r>
          </a:p>
        </p:txBody>
      </p:sp>
      <p:sp>
        <p:nvSpPr>
          <p:cNvPr id="243750" name="Content Placeholder 52">
            <a:extLst>
              <a:ext uri="{FF2B5EF4-FFF2-40B4-BE49-F238E27FC236}">
                <a16:creationId xmlns:a16="http://schemas.microsoft.com/office/drawing/2014/main" id="{3218961F-7D3E-7146-A9BE-EB6F4DEDDF97}"/>
              </a:ext>
            </a:extLst>
          </p:cNvPr>
          <p:cNvSpPr>
            <a:spLocks noGrp="1"/>
          </p:cNvSpPr>
          <p:nvPr>
            <p:ph idx="4294967295"/>
          </p:nvPr>
        </p:nvSpPr>
        <p:spPr>
          <a:xfrm>
            <a:off x="1952626" y="1296989"/>
            <a:ext cx="3775075" cy="3425825"/>
          </a:xfrm>
        </p:spPr>
        <p:txBody>
          <a:bodyPr>
            <a:normAutofit fontScale="92500" lnSpcReduction="20000"/>
          </a:bodyPr>
          <a:lstStyle/>
          <a:p>
            <a:pPr marL="0" indent="0">
              <a:buNone/>
              <a:defRPr/>
            </a:pPr>
            <a:r>
              <a:rPr lang="en-US" sz="2400" dirty="0"/>
              <a:t>host sending function:</a:t>
            </a:r>
          </a:p>
          <a:p>
            <a:pPr eaLnBrk="1" hangingPunct="1">
              <a:defRPr/>
            </a:pPr>
            <a:r>
              <a:rPr lang="en-US" sz="2400" dirty="0"/>
              <a:t>takes application message</a:t>
            </a:r>
          </a:p>
          <a:p>
            <a:pPr eaLnBrk="1" hangingPunct="1">
              <a:defRPr/>
            </a:pPr>
            <a:r>
              <a:rPr lang="en-US" sz="2400" dirty="0"/>
              <a:t>breaks into smaller chunks, known as </a:t>
            </a:r>
            <a:r>
              <a:rPr lang="en-US" sz="2400" i="1" dirty="0">
                <a:solidFill>
                  <a:srgbClr val="C00000"/>
                </a:solidFill>
              </a:rPr>
              <a:t>packets</a:t>
            </a:r>
            <a:r>
              <a:rPr lang="en-US" sz="2400" dirty="0"/>
              <a:t>, of length </a:t>
            </a:r>
            <a:r>
              <a:rPr lang="en-US" sz="2400" i="1" dirty="0">
                <a:solidFill>
                  <a:srgbClr val="C00000"/>
                </a:solidFill>
              </a:rPr>
              <a:t>L</a:t>
            </a:r>
            <a:r>
              <a:rPr lang="en-US" sz="2400" dirty="0"/>
              <a:t> bits</a:t>
            </a:r>
          </a:p>
          <a:p>
            <a:pPr eaLnBrk="1" hangingPunct="1">
              <a:defRPr/>
            </a:pPr>
            <a:r>
              <a:rPr lang="en-US" sz="2400" dirty="0"/>
              <a:t>transmits packet into access network at </a:t>
            </a:r>
            <a:r>
              <a:rPr lang="en-US" sz="2400" i="1" dirty="0">
                <a:solidFill>
                  <a:srgbClr val="C00000"/>
                </a:solidFill>
              </a:rPr>
              <a:t>transmission rate R</a:t>
            </a:r>
          </a:p>
          <a:p>
            <a:pPr lvl="1" eaLnBrk="1" hangingPunct="1">
              <a:defRPr/>
            </a:pPr>
            <a:r>
              <a:rPr lang="en-US" dirty="0"/>
              <a:t>link transmission rate, aka link </a:t>
            </a:r>
            <a:r>
              <a:rPr lang="en-US" i="1" dirty="0">
                <a:solidFill>
                  <a:srgbClr val="C00000"/>
                </a:solidFill>
              </a:rPr>
              <a:t>capacity, aka link bandwidth</a:t>
            </a:r>
          </a:p>
        </p:txBody>
      </p:sp>
      <p:sp>
        <p:nvSpPr>
          <p:cNvPr id="30724" name="Line 305"/>
          <p:cNvSpPr>
            <a:spLocks noChangeShapeType="1"/>
          </p:cNvSpPr>
          <p:nvPr/>
        </p:nvSpPr>
        <p:spPr bwMode="auto">
          <a:xfrm>
            <a:off x="7229476" y="3727450"/>
            <a:ext cx="24542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26" name="Group 51"/>
          <p:cNvGrpSpPr>
            <a:grpSpLocks/>
          </p:cNvGrpSpPr>
          <p:nvPr/>
        </p:nvGrpSpPr>
        <p:grpSpPr bwMode="auto">
          <a:xfrm>
            <a:off x="9407526" y="3427413"/>
            <a:ext cx="1052513" cy="355600"/>
            <a:chOff x="4410" y="1365"/>
            <a:chExt cx="663" cy="224"/>
          </a:xfrm>
        </p:grpSpPr>
        <p:sp>
          <p:nvSpPr>
            <p:cNvPr id="30751" name="Rectangle 5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0752" name="AutoShape 5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0753" name="Freeform 54"/>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a:solidFill>
                <a:srgbClr val="000000"/>
              </a:solidFill>
              <a:round/>
              <a:headEnd/>
              <a:tailEnd/>
            </a:ln>
          </p:spPr>
          <p:txBody>
            <a:bodyPr/>
            <a:lstStyle/>
            <a:p>
              <a:endParaRPr lang="en-US"/>
            </a:p>
          </p:txBody>
        </p:sp>
        <p:sp>
          <p:nvSpPr>
            <p:cNvPr id="30754" name="Freeform 55"/>
            <p:cNvSpPr>
              <a:spLocks/>
            </p:cNvSpPr>
            <p:nvPr/>
          </p:nvSpPr>
          <p:spPr bwMode="auto">
            <a:xfrm>
              <a:off x="4475" y="1395"/>
              <a:ext cx="506" cy="80"/>
            </a:xfrm>
            <a:custGeom>
              <a:avLst/>
              <a:gdLst>
                <a:gd name="T0" fmla="*/ 0 w 280"/>
                <a:gd name="T1" fmla="*/ 2287 h 63"/>
                <a:gd name="T2" fmla="*/ 265937 w 280"/>
                <a:gd name="T3" fmla="*/ 2225 h 63"/>
                <a:gd name="T4" fmla="*/ 1569482 w 280"/>
                <a:gd name="T5" fmla="*/ 0 h 63"/>
                <a:gd name="T6" fmla="*/ 200378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0755" name="Freeform 56"/>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30727" name="TextBox 1"/>
          <p:cNvSpPr txBox="1">
            <a:spLocks noChangeArrowheads="1"/>
          </p:cNvSpPr>
          <p:nvPr/>
        </p:nvSpPr>
        <p:spPr bwMode="auto">
          <a:xfrm>
            <a:off x="7280276" y="3759200"/>
            <a:ext cx="2646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i="1">
                <a:latin typeface="Arial" panose="020B0604020202020204" pitchFamily="34" charset="0"/>
              </a:rPr>
              <a:t>R: </a:t>
            </a:r>
            <a:r>
              <a:rPr lang="en-US" altLang="zh-CN" sz="1800">
                <a:latin typeface="Arial" panose="020B0604020202020204" pitchFamily="34" charset="0"/>
              </a:rPr>
              <a:t>link transmission rate</a:t>
            </a:r>
          </a:p>
        </p:txBody>
      </p:sp>
      <p:grpSp>
        <p:nvGrpSpPr>
          <p:cNvPr id="30728" name="Group 201"/>
          <p:cNvGrpSpPr>
            <a:grpSpLocks/>
          </p:cNvGrpSpPr>
          <p:nvPr/>
        </p:nvGrpSpPr>
        <p:grpSpPr bwMode="auto">
          <a:xfrm>
            <a:off x="6557964" y="2809875"/>
            <a:ext cx="409575" cy="565150"/>
            <a:chOff x="375561" y="297711"/>
            <a:chExt cx="1252683" cy="2138362"/>
          </a:xfrm>
        </p:grpSpPr>
        <p:sp>
          <p:nvSpPr>
            <p:cNvPr id="203" name="Freeform 202">
              <a:extLst>
                <a:ext uri="{FF2B5EF4-FFF2-40B4-BE49-F238E27FC236}">
                  <a16:creationId xmlns:a16="http://schemas.microsoft.com/office/drawing/2014/main" id="{AEA16E19-3F6C-474C-A858-72A95CCAA5A9}"/>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 name="Freeform 203">
              <a:extLst>
                <a:ext uri="{FF2B5EF4-FFF2-40B4-BE49-F238E27FC236}">
                  <a16:creationId xmlns:a16="http://schemas.microsoft.com/office/drawing/2014/main" id="{D9B5DCD5-9575-1E46-B6CB-CFBE8D79C174}"/>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 name="Rectangle 204">
              <a:extLst>
                <a:ext uri="{FF2B5EF4-FFF2-40B4-BE49-F238E27FC236}">
                  <a16:creationId xmlns:a16="http://schemas.microsoft.com/office/drawing/2014/main" id="{C554557C-6DCA-284C-8269-B12904EA29AD}"/>
                </a:ext>
              </a:extLst>
            </p:cNvPr>
            <p:cNvSpPr/>
            <p:nvPr/>
          </p:nvSpPr>
          <p:spPr>
            <a:xfrm>
              <a:off x="1332065" y="1066560"/>
              <a:ext cx="296179" cy="136350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endParaRPr lang="zh-CN" altLang="zh-CN">
                <a:solidFill>
                  <a:srgbClr val="FFFFFF"/>
                </a:solidFill>
                <a:latin typeface="Gill Sans MT" panose="020B0502020104020203" pitchFamily="34" charset="77"/>
                <a:ea typeface="宋体" panose="02010600030101010101" pitchFamily="2" charset="-122"/>
              </a:endParaRPr>
            </a:p>
          </p:txBody>
        </p:sp>
      </p:grpSp>
      <p:sp>
        <p:nvSpPr>
          <p:cNvPr id="30729" name="TextBox 205"/>
          <p:cNvSpPr txBox="1">
            <a:spLocks noChangeArrowheads="1"/>
          </p:cNvSpPr>
          <p:nvPr/>
        </p:nvSpPr>
        <p:spPr bwMode="auto">
          <a:xfrm>
            <a:off x="6315075" y="3986213"/>
            <a:ext cx="668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000">
                <a:latin typeface="Arial" panose="020B0604020202020204" pitchFamily="34" charset="0"/>
              </a:rPr>
              <a:t>host</a:t>
            </a:r>
          </a:p>
        </p:txBody>
      </p:sp>
      <p:grpSp>
        <p:nvGrpSpPr>
          <p:cNvPr id="30730" name="Group 206"/>
          <p:cNvGrpSpPr>
            <a:grpSpLocks/>
          </p:cNvGrpSpPr>
          <p:nvPr/>
        </p:nvGrpSpPr>
        <p:grpSpPr bwMode="auto">
          <a:xfrm>
            <a:off x="6083300" y="3535363"/>
            <a:ext cx="1295400" cy="506412"/>
            <a:chOff x="1816230" y="6118900"/>
            <a:chExt cx="1843339" cy="739100"/>
          </a:xfrm>
        </p:grpSpPr>
        <p:pic>
          <p:nvPicPr>
            <p:cNvPr id="3074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230" y="6142069"/>
              <a:ext cx="1843339" cy="71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 name="Rectangle 208">
              <a:extLst>
                <a:ext uri="{FF2B5EF4-FFF2-40B4-BE49-F238E27FC236}">
                  <a16:creationId xmlns:a16="http://schemas.microsoft.com/office/drawing/2014/main" id="{B73E553F-0381-554B-AD46-AB0A1D01717F}"/>
                </a:ext>
              </a:extLst>
            </p:cNvPr>
            <p:cNvSpPr/>
            <p:nvPr/>
          </p:nvSpPr>
          <p:spPr>
            <a:xfrm rot="1049095">
              <a:off x="1947252" y="6118900"/>
              <a:ext cx="1651325" cy="463386"/>
            </a:xfrm>
            <a:prstGeom prst="rect">
              <a:avLst/>
            </a:prstGeom>
            <a:gradFill>
              <a:gsLst>
                <a:gs pos="0">
                  <a:schemeClr val="bg1"/>
                </a:gs>
                <a:gs pos="50000">
                  <a:schemeClr val="bg1">
                    <a:alpha val="48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endParaRPr lang="zh-CN" altLang="zh-CN">
                <a:solidFill>
                  <a:srgbClr val="FFFFFF"/>
                </a:solidFill>
                <a:latin typeface="Gill Sans MT" panose="020B0502020104020203" pitchFamily="34" charset="77"/>
                <a:ea typeface="宋体" panose="02010600030101010101" pitchFamily="2" charset="-122"/>
              </a:endParaRPr>
            </a:p>
          </p:txBody>
        </p:sp>
      </p:grpSp>
      <p:grpSp>
        <p:nvGrpSpPr>
          <p:cNvPr id="30731" name="Group 209"/>
          <p:cNvGrpSpPr>
            <a:grpSpLocks/>
          </p:cNvGrpSpPr>
          <p:nvPr/>
        </p:nvGrpSpPr>
        <p:grpSpPr bwMode="auto">
          <a:xfrm>
            <a:off x="6223000" y="1919289"/>
            <a:ext cx="1409700" cy="877887"/>
            <a:chOff x="2387973" y="4309243"/>
            <a:chExt cx="1771787" cy="1282262"/>
          </a:xfrm>
        </p:grpSpPr>
        <p:pic>
          <p:nvPicPr>
            <p:cNvPr id="3074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3508" y="4309243"/>
              <a:ext cx="1284945" cy="128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 name="Rectangle 211">
              <a:extLst>
                <a:ext uri="{FF2B5EF4-FFF2-40B4-BE49-F238E27FC236}">
                  <a16:creationId xmlns:a16="http://schemas.microsoft.com/office/drawing/2014/main" id="{9B84E103-0AB6-BE49-8C69-309E88EA9CEF}"/>
                </a:ext>
              </a:extLst>
            </p:cNvPr>
            <p:cNvSpPr/>
            <p:nvPr/>
          </p:nvSpPr>
          <p:spPr>
            <a:xfrm rot="11601822">
              <a:off x="2387973" y="5127757"/>
              <a:ext cx="1771787" cy="424330"/>
            </a:xfrm>
            <a:prstGeom prst="rect">
              <a:avLst/>
            </a:prstGeom>
            <a:gradFill>
              <a:gsLst>
                <a:gs pos="0">
                  <a:schemeClr val="bg1"/>
                </a:gs>
                <a:gs pos="50000">
                  <a:schemeClr val="bg1">
                    <a:alpha val="48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endParaRPr lang="zh-CN" altLang="zh-CN">
                <a:solidFill>
                  <a:srgbClr val="FFFFFF"/>
                </a:solidFill>
                <a:latin typeface="Gill Sans MT" panose="020B0502020104020203" pitchFamily="34" charset="77"/>
                <a:ea typeface="宋体" panose="02010600030101010101" pitchFamily="2" charset="-122"/>
              </a:endParaRPr>
            </a:p>
          </p:txBody>
        </p:sp>
      </p:grpSp>
      <p:sp>
        <p:nvSpPr>
          <p:cNvPr id="30732" name="TextBox 215"/>
          <p:cNvSpPr txBox="1">
            <a:spLocks noChangeArrowheads="1"/>
          </p:cNvSpPr>
          <p:nvPr/>
        </p:nvSpPr>
        <p:spPr bwMode="auto">
          <a:xfrm>
            <a:off x="6972300" y="3341688"/>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600">
                <a:latin typeface="Arial" panose="020B0604020202020204" pitchFamily="34" charset="0"/>
              </a:rPr>
              <a:t>1</a:t>
            </a:r>
          </a:p>
        </p:txBody>
      </p:sp>
      <p:sp>
        <p:nvSpPr>
          <p:cNvPr id="30733" name="TextBox 216"/>
          <p:cNvSpPr txBox="1">
            <a:spLocks noChangeArrowheads="1"/>
          </p:cNvSpPr>
          <p:nvPr/>
        </p:nvSpPr>
        <p:spPr bwMode="auto">
          <a:xfrm>
            <a:off x="6731000" y="3349625"/>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600">
                <a:latin typeface="Arial" panose="020B0604020202020204" pitchFamily="34" charset="0"/>
              </a:rPr>
              <a:t>2</a:t>
            </a:r>
          </a:p>
        </p:txBody>
      </p:sp>
      <p:cxnSp>
        <p:nvCxnSpPr>
          <p:cNvPr id="30734" name="Straight Connector 3"/>
          <p:cNvCxnSpPr>
            <a:cxnSpLocks noChangeShapeType="1"/>
          </p:cNvCxnSpPr>
          <p:nvPr/>
        </p:nvCxnSpPr>
        <p:spPr bwMode="auto">
          <a:xfrm flipV="1">
            <a:off x="7221538" y="2363788"/>
            <a:ext cx="1225550" cy="565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0735" name="TextBox 234"/>
          <p:cNvSpPr txBox="1">
            <a:spLocks noChangeArrowheads="1"/>
          </p:cNvSpPr>
          <p:nvPr/>
        </p:nvSpPr>
        <p:spPr bwMode="auto">
          <a:xfrm>
            <a:off x="8385175" y="2014538"/>
            <a:ext cx="15319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latin typeface="Arial" panose="020B0604020202020204" pitchFamily="34" charset="0"/>
              </a:rPr>
              <a:t>two packets, </a:t>
            </a:r>
          </a:p>
          <a:p>
            <a:pPr>
              <a:lnSpc>
                <a:spcPct val="100000"/>
              </a:lnSpc>
              <a:spcBef>
                <a:spcPct val="0"/>
              </a:spcBef>
              <a:buClrTx/>
              <a:buSzTx/>
              <a:buFontTx/>
              <a:buNone/>
            </a:pPr>
            <a:r>
              <a:rPr lang="en-US" altLang="zh-CN" sz="1800" i="1">
                <a:latin typeface="Arial" panose="020B0604020202020204" pitchFamily="34" charset="0"/>
              </a:rPr>
              <a:t>L</a:t>
            </a:r>
            <a:r>
              <a:rPr lang="en-US" altLang="zh-CN" sz="1800">
                <a:latin typeface="Arial" panose="020B0604020202020204" pitchFamily="34" charset="0"/>
              </a:rPr>
              <a:t> bits each</a:t>
            </a:r>
          </a:p>
        </p:txBody>
      </p:sp>
      <p:sp>
        <p:nvSpPr>
          <p:cNvPr id="30736" name="TextBox 235"/>
          <p:cNvSpPr txBox="1">
            <a:spLocks noChangeArrowheads="1"/>
          </p:cNvSpPr>
          <p:nvPr/>
        </p:nvSpPr>
        <p:spPr bwMode="auto">
          <a:xfrm>
            <a:off x="3074988" y="5456238"/>
            <a:ext cx="147955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r">
              <a:lnSpc>
                <a:spcPts val="1800"/>
              </a:lnSpc>
              <a:spcBef>
                <a:spcPct val="0"/>
              </a:spcBef>
              <a:buClrTx/>
              <a:buSzTx/>
              <a:buNone/>
            </a:pPr>
            <a:r>
              <a:rPr lang="en-US" altLang="zh-CN" sz="1800">
                <a:latin typeface="Arial" panose="020B0604020202020204" pitchFamily="34" charset="0"/>
              </a:rPr>
              <a:t>packet</a:t>
            </a:r>
          </a:p>
          <a:p>
            <a:pPr algn="r">
              <a:lnSpc>
                <a:spcPts val="1800"/>
              </a:lnSpc>
              <a:spcBef>
                <a:spcPct val="0"/>
              </a:spcBef>
              <a:buClrTx/>
              <a:buSzTx/>
              <a:buNone/>
            </a:pPr>
            <a:r>
              <a:rPr lang="en-US" altLang="zh-CN" sz="1800">
                <a:latin typeface="Arial" panose="020B0604020202020204" pitchFamily="34" charset="0"/>
              </a:rPr>
              <a:t>transmission</a:t>
            </a:r>
          </a:p>
          <a:p>
            <a:pPr algn="r">
              <a:lnSpc>
                <a:spcPts val="1800"/>
              </a:lnSpc>
              <a:spcBef>
                <a:spcPct val="0"/>
              </a:spcBef>
              <a:buClrTx/>
              <a:buSzTx/>
              <a:buNone/>
            </a:pPr>
            <a:r>
              <a:rPr lang="en-US" altLang="zh-CN" sz="1800">
                <a:latin typeface="Arial" panose="020B0604020202020204" pitchFamily="34" charset="0"/>
              </a:rPr>
              <a:t>delay</a:t>
            </a:r>
          </a:p>
        </p:txBody>
      </p:sp>
      <p:sp>
        <p:nvSpPr>
          <p:cNvPr id="30737" name="TextBox 237"/>
          <p:cNvSpPr txBox="1">
            <a:spLocks noChangeArrowheads="1"/>
          </p:cNvSpPr>
          <p:nvPr/>
        </p:nvSpPr>
        <p:spPr bwMode="auto">
          <a:xfrm>
            <a:off x="5184776" y="5453063"/>
            <a:ext cx="17113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ts val="1800"/>
              </a:lnSpc>
              <a:spcBef>
                <a:spcPct val="0"/>
              </a:spcBef>
              <a:buClrTx/>
              <a:buSzTx/>
              <a:buNone/>
            </a:pPr>
            <a:r>
              <a:rPr lang="en-US" altLang="zh-CN" sz="1800">
                <a:latin typeface="Arial" panose="020B0604020202020204" pitchFamily="34" charset="0"/>
              </a:rPr>
              <a:t>time needed to</a:t>
            </a:r>
          </a:p>
          <a:p>
            <a:pPr algn="ctr">
              <a:lnSpc>
                <a:spcPts val="1800"/>
              </a:lnSpc>
              <a:spcBef>
                <a:spcPct val="0"/>
              </a:spcBef>
              <a:buClrTx/>
              <a:buSzTx/>
              <a:buNone/>
            </a:pPr>
            <a:r>
              <a:rPr lang="en-US" altLang="zh-CN" sz="1800">
                <a:latin typeface="Arial" panose="020B0604020202020204" pitchFamily="34" charset="0"/>
              </a:rPr>
              <a:t>transmit </a:t>
            </a:r>
            <a:r>
              <a:rPr lang="en-US" altLang="zh-CN" sz="1800" i="1">
                <a:latin typeface="Arial" panose="020B0604020202020204" pitchFamily="34" charset="0"/>
              </a:rPr>
              <a:t>L</a:t>
            </a:r>
            <a:r>
              <a:rPr lang="en-US" altLang="zh-CN" sz="1800">
                <a:latin typeface="Arial" panose="020B0604020202020204" pitchFamily="34" charset="0"/>
              </a:rPr>
              <a:t>-bit</a:t>
            </a:r>
          </a:p>
          <a:p>
            <a:pPr algn="ctr">
              <a:lnSpc>
                <a:spcPts val="1800"/>
              </a:lnSpc>
              <a:spcBef>
                <a:spcPct val="0"/>
              </a:spcBef>
              <a:buClrTx/>
              <a:buSzTx/>
              <a:buNone/>
            </a:pPr>
            <a:r>
              <a:rPr lang="en-US" altLang="zh-CN" sz="1800">
                <a:latin typeface="Arial" panose="020B0604020202020204" pitchFamily="34" charset="0"/>
              </a:rPr>
              <a:t>packet into link</a:t>
            </a:r>
          </a:p>
        </p:txBody>
      </p:sp>
      <p:sp>
        <p:nvSpPr>
          <p:cNvPr id="30738" name="TextBox 4"/>
          <p:cNvSpPr txBox="1">
            <a:spLocks noChangeArrowheads="1"/>
          </p:cNvSpPr>
          <p:nvPr/>
        </p:nvSpPr>
        <p:spPr bwMode="auto">
          <a:xfrm>
            <a:off x="7691439" y="5400675"/>
            <a:ext cx="17414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i="1">
                <a:latin typeface="Arial" panose="020B0604020202020204" pitchFamily="34" charset="0"/>
              </a:rPr>
              <a:t>L</a:t>
            </a:r>
            <a:r>
              <a:rPr lang="en-US" altLang="zh-CN" sz="2400">
                <a:latin typeface="Arial" panose="020B0604020202020204" pitchFamily="34" charset="0"/>
              </a:rPr>
              <a:t> (bits)</a:t>
            </a:r>
          </a:p>
          <a:p>
            <a:pPr>
              <a:lnSpc>
                <a:spcPct val="100000"/>
              </a:lnSpc>
              <a:spcBef>
                <a:spcPct val="0"/>
              </a:spcBef>
              <a:buClrTx/>
              <a:buSzTx/>
              <a:buFontTx/>
              <a:buNone/>
            </a:pPr>
            <a:r>
              <a:rPr lang="en-US" altLang="zh-CN" sz="2400" i="1">
                <a:latin typeface="Arial" panose="020B0604020202020204" pitchFamily="34" charset="0"/>
              </a:rPr>
              <a:t>R</a:t>
            </a:r>
            <a:r>
              <a:rPr lang="en-US" altLang="zh-CN" sz="2400">
                <a:latin typeface="Arial" panose="020B0604020202020204" pitchFamily="34" charset="0"/>
              </a:rPr>
              <a:t> (bits/sec)</a:t>
            </a:r>
          </a:p>
        </p:txBody>
      </p:sp>
      <p:cxnSp>
        <p:nvCxnSpPr>
          <p:cNvPr id="30739" name="Straight Connector 9"/>
          <p:cNvCxnSpPr>
            <a:cxnSpLocks noChangeShapeType="1"/>
          </p:cNvCxnSpPr>
          <p:nvPr/>
        </p:nvCxnSpPr>
        <p:spPr bwMode="auto">
          <a:xfrm>
            <a:off x="7778750" y="5819775"/>
            <a:ext cx="1284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0740" name="TextBox 10"/>
          <p:cNvSpPr txBox="1">
            <a:spLocks noChangeArrowheads="1"/>
          </p:cNvSpPr>
          <p:nvPr/>
        </p:nvSpPr>
        <p:spPr bwMode="auto">
          <a:xfrm>
            <a:off x="4752976" y="5586413"/>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a:latin typeface="Arial" panose="020B0604020202020204" pitchFamily="34" charset="0"/>
              </a:rPr>
              <a:t>=</a:t>
            </a:r>
          </a:p>
        </p:txBody>
      </p:sp>
      <p:sp>
        <p:nvSpPr>
          <p:cNvPr id="30741" name="TextBox 245"/>
          <p:cNvSpPr txBox="1">
            <a:spLocks noChangeArrowheads="1"/>
          </p:cNvSpPr>
          <p:nvPr/>
        </p:nvSpPr>
        <p:spPr bwMode="auto">
          <a:xfrm>
            <a:off x="7094539" y="5602288"/>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a:latin typeface="Arial" panose="020B0604020202020204" pitchFamily="34" charset="0"/>
              </a:rPr>
              <a:t>=</a:t>
            </a:r>
          </a:p>
        </p:txBody>
      </p:sp>
      <p:sp>
        <p:nvSpPr>
          <p:cNvPr id="30742" name="Rectangle 11"/>
          <p:cNvSpPr>
            <a:spLocks noChangeArrowheads="1"/>
          </p:cNvSpPr>
          <p:nvPr/>
        </p:nvSpPr>
        <p:spPr bwMode="auto">
          <a:xfrm>
            <a:off x="2633663" y="5322888"/>
            <a:ext cx="7275512" cy="1001712"/>
          </a:xfrm>
          <a:prstGeom prst="rect">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Arial" panose="020B0604020202020204" pitchFamily="34" charset="0"/>
            </a:endParaRPr>
          </a:p>
        </p:txBody>
      </p:sp>
      <p:sp>
        <p:nvSpPr>
          <p:cNvPr id="307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latin typeface="Tahoma" panose="020B0604030504040204" pitchFamily="34" charset="0"/>
              </a:rPr>
              <a:t>1-</a:t>
            </a:r>
            <a:fld id="{A5809EAD-4EAA-4D75-866B-62C97F819594}" type="slidenum">
              <a:rPr lang="en-US" altLang="zh-CN" sz="1200">
                <a:latin typeface="Tahoma" panose="020B0604030504040204" pitchFamily="34" charset="0"/>
              </a:rPr>
              <a:pPr>
                <a:lnSpc>
                  <a:spcPct val="100000"/>
                </a:lnSpc>
                <a:spcBef>
                  <a:spcPct val="0"/>
                </a:spcBef>
                <a:buClrTx/>
                <a:buSzTx/>
                <a:buFontTx/>
                <a:buNone/>
              </a:pPr>
              <a:t>50</a:t>
            </a:fld>
            <a:endParaRPr lang="en-US" altLang="zh-CN" sz="1200">
              <a:latin typeface="Tahoma" panose="020B0604030504040204" pitchFamily="34" charset="0"/>
            </a:endParaRPr>
          </a:p>
        </p:txBody>
      </p:sp>
      <p:pic>
        <p:nvPicPr>
          <p:cNvPr id="40" name="Picture 39"/>
          <p:cNvPicPr>
            <a:picLocks noChangeAspect="1"/>
          </p:cNvPicPr>
          <p:nvPr/>
        </p:nvPicPr>
        <p:blipFill>
          <a:blip r:embed="rId4"/>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1582003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solidFill>
                  <a:srgbClr val="000000"/>
                </a:solidFill>
                <a:latin typeface="Tahoma" panose="020B0604030504040204" pitchFamily="34" charset="0"/>
              </a:rPr>
              <a:t>Introduction</a:t>
            </a:r>
          </a:p>
        </p:txBody>
      </p:sp>
      <p:sp>
        <p:nvSpPr>
          <p:cNvPr id="37891" name="Rectangle 2"/>
          <p:cNvSpPr>
            <a:spLocks noGrp="1" noChangeArrowheads="1"/>
          </p:cNvSpPr>
          <p:nvPr>
            <p:ph type="title" idx="4294967295"/>
          </p:nvPr>
        </p:nvSpPr>
        <p:spPr>
          <a:xfrm>
            <a:off x="1871663" y="80963"/>
            <a:ext cx="7772400" cy="987498"/>
          </a:xfrm>
        </p:spPr>
        <p:txBody>
          <a:bodyPr>
            <a:normAutofit/>
          </a:bodyPr>
          <a:lstStyle/>
          <a:p>
            <a:r>
              <a:rPr lang="en-US" altLang="zh-CN" dirty="0"/>
              <a:t>How do loss and delay occur?</a:t>
            </a:r>
          </a:p>
        </p:txBody>
      </p:sp>
      <p:sp>
        <p:nvSpPr>
          <p:cNvPr id="37892" name="Rectangle 3"/>
          <p:cNvSpPr>
            <a:spLocks noGrp="1" noChangeArrowheads="1"/>
          </p:cNvSpPr>
          <p:nvPr>
            <p:ph type="body" sz="half" idx="4294967295"/>
          </p:nvPr>
        </p:nvSpPr>
        <p:spPr>
          <a:xfrm>
            <a:off x="2103438" y="1371600"/>
            <a:ext cx="8564562" cy="2114550"/>
          </a:xfrm>
        </p:spPr>
        <p:txBody>
          <a:bodyPr/>
          <a:lstStyle/>
          <a:p>
            <a:pPr eaLnBrk="1" hangingPunct="1">
              <a:buFont typeface="Wingdings" pitchFamily="2" charset="2"/>
              <a:buNone/>
            </a:pPr>
            <a:r>
              <a:rPr lang="en-US" altLang="zh-CN">
                <a:ea typeface="ＭＳ Ｐゴシック" panose="020B0600070205080204" pitchFamily="34" charset="-128"/>
              </a:rPr>
              <a:t>packets </a:t>
            </a:r>
            <a:r>
              <a:rPr lang="en-US" altLang="zh-CN" i="1">
                <a:ea typeface="ＭＳ Ｐゴシック" panose="020B0600070205080204" pitchFamily="34" charset="-128"/>
              </a:rPr>
              <a:t>queue</a:t>
            </a:r>
            <a:r>
              <a:rPr lang="en-US" altLang="zh-CN">
                <a:ea typeface="ＭＳ Ｐゴシック" panose="020B0600070205080204" pitchFamily="34" charset="-128"/>
              </a:rPr>
              <a:t> in router buffers</a:t>
            </a:r>
            <a:r>
              <a:rPr lang="en-US" altLang="zh-CN" sz="2400">
                <a:ea typeface="ＭＳ Ｐゴシック" panose="020B0600070205080204" pitchFamily="34" charset="-128"/>
              </a:rPr>
              <a:t> </a:t>
            </a:r>
          </a:p>
          <a:p>
            <a:pPr eaLnBrk="1" hangingPunct="1">
              <a:buSzPct val="75000"/>
            </a:pPr>
            <a:r>
              <a:rPr lang="en-US" altLang="zh-CN" sz="2400">
                <a:solidFill>
                  <a:srgbClr val="CC0000"/>
                </a:solidFill>
                <a:ea typeface="ＭＳ Ｐゴシック" panose="020B0600070205080204" pitchFamily="34" charset="-128"/>
              </a:rPr>
              <a:t>packet arrival rate to link (temporarily) exceeds output link capacity</a:t>
            </a:r>
          </a:p>
          <a:p>
            <a:pPr eaLnBrk="1" hangingPunct="1">
              <a:buSzPct val="75000"/>
            </a:pPr>
            <a:r>
              <a:rPr lang="en-US" altLang="zh-CN" sz="2400">
                <a:ea typeface="ＭＳ Ｐゴシック" panose="020B0600070205080204" pitchFamily="34" charset="-128"/>
              </a:rPr>
              <a:t>packets queue, wait for turn</a:t>
            </a:r>
          </a:p>
        </p:txBody>
      </p:sp>
      <p:sp>
        <p:nvSpPr>
          <p:cNvPr id="37893" name="Oval 6"/>
          <p:cNvSpPr>
            <a:spLocks noChangeArrowheads="1"/>
          </p:cNvSpPr>
          <p:nvPr/>
        </p:nvSpPr>
        <p:spPr bwMode="auto">
          <a:xfrm>
            <a:off x="3863976" y="4614864"/>
            <a:ext cx="1198563" cy="369887"/>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894" name="Rectangle 7"/>
          <p:cNvSpPr>
            <a:spLocks noChangeArrowheads="1"/>
          </p:cNvSpPr>
          <p:nvPr/>
        </p:nvSpPr>
        <p:spPr bwMode="auto">
          <a:xfrm>
            <a:off x="3863976" y="4546601"/>
            <a:ext cx="1198563" cy="263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895" name="Oval 8"/>
          <p:cNvSpPr>
            <a:spLocks noChangeArrowheads="1"/>
          </p:cNvSpPr>
          <p:nvPr/>
        </p:nvSpPr>
        <p:spPr bwMode="auto">
          <a:xfrm>
            <a:off x="3873501" y="4318001"/>
            <a:ext cx="1198563" cy="430213"/>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grpSp>
        <p:nvGrpSpPr>
          <p:cNvPr id="37896" name="Group 9"/>
          <p:cNvGrpSpPr>
            <a:grpSpLocks/>
          </p:cNvGrpSpPr>
          <p:nvPr/>
        </p:nvGrpSpPr>
        <p:grpSpPr bwMode="auto">
          <a:xfrm>
            <a:off x="4219576" y="4348163"/>
            <a:ext cx="498475" cy="119062"/>
            <a:chOff x="2208" y="2184"/>
            <a:chExt cx="176" cy="69"/>
          </a:xfrm>
        </p:grpSpPr>
        <p:grpSp>
          <p:nvGrpSpPr>
            <p:cNvPr id="37943" name="Group 10"/>
            <p:cNvGrpSpPr>
              <a:grpSpLocks/>
            </p:cNvGrpSpPr>
            <p:nvPr/>
          </p:nvGrpSpPr>
          <p:grpSpPr bwMode="auto">
            <a:xfrm>
              <a:off x="2208" y="2185"/>
              <a:ext cx="176" cy="68"/>
              <a:chOff x="2848" y="848"/>
              <a:chExt cx="140" cy="98"/>
            </a:xfrm>
          </p:grpSpPr>
          <p:sp>
            <p:nvSpPr>
              <p:cNvPr id="37948" name="Line 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49" name="Line 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50" name="Line 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44" name="Group 14"/>
            <p:cNvGrpSpPr>
              <a:grpSpLocks/>
            </p:cNvGrpSpPr>
            <p:nvPr/>
          </p:nvGrpSpPr>
          <p:grpSpPr bwMode="auto">
            <a:xfrm flipV="1">
              <a:off x="2208" y="2184"/>
              <a:ext cx="176" cy="68"/>
              <a:chOff x="2848" y="848"/>
              <a:chExt cx="140" cy="98"/>
            </a:xfrm>
          </p:grpSpPr>
          <p:sp>
            <p:nvSpPr>
              <p:cNvPr id="37945" name="Line 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46" name="Line 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47" name="Line 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897" name="Oval 18"/>
          <p:cNvSpPr>
            <a:spLocks noChangeArrowheads="1"/>
          </p:cNvSpPr>
          <p:nvPr/>
        </p:nvSpPr>
        <p:spPr bwMode="auto">
          <a:xfrm>
            <a:off x="6959601" y="4633914"/>
            <a:ext cx="1198563" cy="369887"/>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898" name="Line 19"/>
          <p:cNvSpPr>
            <a:spLocks noChangeShapeType="1"/>
          </p:cNvSpPr>
          <p:nvPr/>
        </p:nvSpPr>
        <p:spPr bwMode="auto">
          <a:xfrm>
            <a:off x="6969125" y="461327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9" name="Rectangle 20"/>
          <p:cNvSpPr>
            <a:spLocks noChangeArrowheads="1"/>
          </p:cNvSpPr>
          <p:nvPr/>
        </p:nvSpPr>
        <p:spPr bwMode="auto">
          <a:xfrm>
            <a:off x="6969126" y="4575176"/>
            <a:ext cx="1198563" cy="263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900" name="Oval 21"/>
          <p:cNvSpPr>
            <a:spLocks noChangeArrowheads="1"/>
          </p:cNvSpPr>
          <p:nvPr/>
        </p:nvSpPr>
        <p:spPr bwMode="auto">
          <a:xfrm>
            <a:off x="6978651" y="4346576"/>
            <a:ext cx="1198563" cy="430213"/>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901" name="Line 24"/>
          <p:cNvSpPr>
            <a:spLocks noChangeShapeType="1"/>
          </p:cNvSpPr>
          <p:nvPr/>
        </p:nvSpPr>
        <p:spPr bwMode="auto">
          <a:xfrm>
            <a:off x="3133726" y="4252914"/>
            <a:ext cx="735013" cy="365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2" name="Line 25"/>
          <p:cNvSpPr>
            <a:spLocks noChangeShapeType="1"/>
          </p:cNvSpPr>
          <p:nvPr/>
        </p:nvSpPr>
        <p:spPr bwMode="auto">
          <a:xfrm flipV="1">
            <a:off x="3336925" y="4786313"/>
            <a:ext cx="528638" cy="539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3" name="Line 26"/>
          <p:cNvSpPr>
            <a:spLocks noChangeShapeType="1"/>
          </p:cNvSpPr>
          <p:nvPr/>
        </p:nvSpPr>
        <p:spPr bwMode="auto">
          <a:xfrm>
            <a:off x="5057776" y="4672014"/>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04" name="Rectangle 40"/>
          <p:cNvSpPr>
            <a:spLocks noChangeArrowheads="1"/>
          </p:cNvSpPr>
          <p:nvPr/>
        </p:nvSpPr>
        <p:spPr bwMode="auto">
          <a:xfrm>
            <a:off x="4724400" y="4543426"/>
            <a:ext cx="147638"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905" name="Rectangle 41"/>
          <p:cNvSpPr>
            <a:spLocks noChangeArrowheads="1"/>
          </p:cNvSpPr>
          <p:nvPr/>
        </p:nvSpPr>
        <p:spPr bwMode="auto">
          <a:xfrm>
            <a:off x="4886325" y="4543426"/>
            <a:ext cx="147638" cy="200025"/>
          </a:xfrm>
          <a:prstGeom prst="rect">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906" name="Rectangle 42"/>
          <p:cNvSpPr>
            <a:spLocks noChangeArrowheads="1"/>
          </p:cNvSpPr>
          <p:nvPr/>
        </p:nvSpPr>
        <p:spPr bwMode="auto">
          <a:xfrm>
            <a:off x="3865564" y="4722814"/>
            <a:ext cx="147637"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907" name="Line 44"/>
          <p:cNvSpPr>
            <a:spLocks noChangeShapeType="1"/>
          </p:cNvSpPr>
          <p:nvPr/>
        </p:nvSpPr>
        <p:spPr bwMode="auto">
          <a:xfrm>
            <a:off x="3878264" y="4673601"/>
            <a:ext cx="242887"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8" name="Line 45"/>
          <p:cNvSpPr>
            <a:spLocks noChangeShapeType="1"/>
          </p:cNvSpPr>
          <p:nvPr/>
        </p:nvSpPr>
        <p:spPr bwMode="auto">
          <a:xfrm flipV="1">
            <a:off x="3636964" y="5016500"/>
            <a:ext cx="117475" cy="128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9" name="Text Box 47"/>
          <p:cNvSpPr txBox="1">
            <a:spLocks noChangeArrowheads="1"/>
          </p:cNvSpPr>
          <p:nvPr/>
        </p:nvSpPr>
        <p:spPr bwMode="auto">
          <a:xfrm>
            <a:off x="2300288" y="38481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a:solidFill>
                  <a:srgbClr val="006600"/>
                </a:solidFill>
                <a:latin typeface="Arial" panose="020B0604020202020204" pitchFamily="34" charset="0"/>
              </a:rPr>
              <a:t>A</a:t>
            </a:r>
          </a:p>
        </p:txBody>
      </p:sp>
      <p:sp>
        <p:nvSpPr>
          <p:cNvPr id="37910" name="Text Box 48"/>
          <p:cNvSpPr txBox="1">
            <a:spLocks noChangeArrowheads="1"/>
          </p:cNvSpPr>
          <p:nvPr/>
        </p:nvSpPr>
        <p:spPr bwMode="auto">
          <a:xfrm>
            <a:off x="2576513" y="48339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a:solidFill>
                  <a:srgbClr val="000099"/>
                </a:solidFill>
                <a:latin typeface="Arial" panose="020B0604020202020204" pitchFamily="34" charset="0"/>
              </a:rPr>
              <a:t>B</a:t>
            </a:r>
          </a:p>
        </p:txBody>
      </p:sp>
      <p:sp>
        <p:nvSpPr>
          <p:cNvPr id="37911" name="Rectangle 63"/>
          <p:cNvSpPr>
            <a:spLocks noChangeArrowheads="1"/>
          </p:cNvSpPr>
          <p:nvPr/>
        </p:nvSpPr>
        <p:spPr bwMode="auto">
          <a:xfrm>
            <a:off x="5014914" y="4481514"/>
            <a:ext cx="147637"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grpSp>
        <p:nvGrpSpPr>
          <p:cNvPr id="5" name="Group 93"/>
          <p:cNvGrpSpPr>
            <a:grpSpLocks/>
          </p:cNvGrpSpPr>
          <p:nvPr/>
        </p:nvGrpSpPr>
        <p:grpSpPr bwMode="auto">
          <a:xfrm>
            <a:off x="5145088" y="2982913"/>
            <a:ext cx="3979862" cy="1454150"/>
            <a:chOff x="2259" y="2090"/>
            <a:chExt cx="2507" cy="916"/>
          </a:xfrm>
        </p:grpSpPr>
        <p:sp>
          <p:nvSpPr>
            <p:cNvPr id="37941" name="Text Box 66"/>
            <p:cNvSpPr txBox="1">
              <a:spLocks noChangeArrowheads="1"/>
            </p:cNvSpPr>
            <p:nvPr/>
          </p:nvSpPr>
          <p:spPr bwMode="auto">
            <a:xfrm>
              <a:off x="2602" y="2090"/>
              <a:ext cx="21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000000"/>
                  </a:solidFill>
                  <a:latin typeface="Arial" panose="020B0604020202020204" pitchFamily="34" charset="0"/>
                </a:rPr>
                <a:t>packet being transmitted </a:t>
              </a:r>
              <a:r>
                <a:rPr lang="en-US" altLang="zh-CN" sz="1800">
                  <a:solidFill>
                    <a:srgbClr val="CC0000"/>
                  </a:solidFill>
                  <a:latin typeface="Arial" panose="020B0604020202020204" pitchFamily="34" charset="0"/>
                </a:rPr>
                <a:t>(delay)</a:t>
              </a:r>
            </a:p>
          </p:txBody>
        </p:sp>
        <p:sp>
          <p:nvSpPr>
            <p:cNvPr id="37942" name="Line 67"/>
            <p:cNvSpPr>
              <a:spLocks noChangeShapeType="1"/>
            </p:cNvSpPr>
            <p:nvPr/>
          </p:nvSpPr>
          <p:spPr bwMode="auto">
            <a:xfrm rot="10800000" flipV="1">
              <a:off x="2259" y="2294"/>
              <a:ext cx="1059" cy="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94"/>
          <p:cNvGrpSpPr>
            <a:grpSpLocks/>
          </p:cNvGrpSpPr>
          <p:nvPr/>
        </p:nvGrpSpPr>
        <p:grpSpPr bwMode="auto">
          <a:xfrm>
            <a:off x="4862513" y="4802188"/>
            <a:ext cx="3414712" cy="804862"/>
            <a:chOff x="2103" y="3214"/>
            <a:chExt cx="2151" cy="507"/>
          </a:xfrm>
        </p:grpSpPr>
        <p:sp>
          <p:nvSpPr>
            <p:cNvPr id="37939" name="Text Box 72"/>
            <p:cNvSpPr txBox="1">
              <a:spLocks noChangeArrowheads="1"/>
            </p:cNvSpPr>
            <p:nvPr/>
          </p:nvSpPr>
          <p:spPr bwMode="auto">
            <a:xfrm>
              <a:off x="2530" y="3490"/>
              <a:ext cx="17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000000"/>
                  </a:solidFill>
                  <a:latin typeface="Arial" panose="020B0604020202020204" pitchFamily="34" charset="0"/>
                </a:rPr>
                <a:t>packets queueing</a:t>
              </a:r>
              <a:r>
                <a:rPr lang="en-US" altLang="zh-CN" sz="1800">
                  <a:solidFill>
                    <a:srgbClr val="FF0000"/>
                  </a:solidFill>
                  <a:latin typeface="Arial" panose="020B0604020202020204" pitchFamily="34" charset="0"/>
                </a:rPr>
                <a:t> </a:t>
              </a:r>
              <a:r>
                <a:rPr lang="en-US" altLang="zh-CN" sz="1800">
                  <a:solidFill>
                    <a:srgbClr val="CC0000"/>
                  </a:solidFill>
                  <a:latin typeface="Arial" panose="020B0604020202020204" pitchFamily="34" charset="0"/>
                </a:rPr>
                <a:t>(delay)</a:t>
              </a:r>
            </a:p>
          </p:txBody>
        </p:sp>
        <p:sp>
          <p:nvSpPr>
            <p:cNvPr id="37940" name="Line 73"/>
            <p:cNvSpPr>
              <a:spLocks noChangeShapeType="1"/>
            </p:cNvSpPr>
            <p:nvPr/>
          </p:nvSpPr>
          <p:spPr bwMode="auto">
            <a:xfrm rot="10800000">
              <a:off x="2103" y="3214"/>
              <a:ext cx="471"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14" name="Group 74"/>
          <p:cNvGrpSpPr>
            <a:grpSpLocks/>
          </p:cNvGrpSpPr>
          <p:nvPr/>
        </p:nvGrpSpPr>
        <p:grpSpPr bwMode="auto">
          <a:xfrm>
            <a:off x="7305676" y="4405313"/>
            <a:ext cx="498475" cy="119062"/>
            <a:chOff x="2208" y="2184"/>
            <a:chExt cx="176" cy="69"/>
          </a:xfrm>
        </p:grpSpPr>
        <p:grpSp>
          <p:nvGrpSpPr>
            <p:cNvPr id="37931" name="Group 75"/>
            <p:cNvGrpSpPr>
              <a:grpSpLocks/>
            </p:cNvGrpSpPr>
            <p:nvPr/>
          </p:nvGrpSpPr>
          <p:grpSpPr bwMode="auto">
            <a:xfrm>
              <a:off x="2208" y="2185"/>
              <a:ext cx="176" cy="68"/>
              <a:chOff x="2848" y="848"/>
              <a:chExt cx="140" cy="98"/>
            </a:xfrm>
          </p:grpSpPr>
          <p:sp>
            <p:nvSpPr>
              <p:cNvPr id="37936" name="Line 7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7" name="Line 7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8" name="Line 7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932" name="Group 79"/>
            <p:cNvGrpSpPr>
              <a:grpSpLocks/>
            </p:cNvGrpSpPr>
            <p:nvPr/>
          </p:nvGrpSpPr>
          <p:grpSpPr bwMode="auto">
            <a:xfrm flipV="1">
              <a:off x="2208" y="2184"/>
              <a:ext cx="176" cy="68"/>
              <a:chOff x="2848" y="848"/>
              <a:chExt cx="140" cy="98"/>
            </a:xfrm>
          </p:grpSpPr>
          <p:sp>
            <p:nvSpPr>
              <p:cNvPr id="37933" name="Line 8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4" name="Line 8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5" name="Line 8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7915" name="Rectangle 84"/>
          <p:cNvSpPr>
            <a:spLocks noChangeArrowheads="1"/>
          </p:cNvSpPr>
          <p:nvPr/>
        </p:nvSpPr>
        <p:spPr bwMode="auto">
          <a:xfrm>
            <a:off x="3243264" y="4079876"/>
            <a:ext cx="147637" cy="200025"/>
          </a:xfrm>
          <a:prstGeom prst="rect">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916" name="Line 85"/>
          <p:cNvSpPr>
            <a:spLocks noChangeShapeType="1"/>
          </p:cNvSpPr>
          <p:nvPr/>
        </p:nvSpPr>
        <p:spPr bwMode="auto">
          <a:xfrm>
            <a:off x="3422651" y="4265614"/>
            <a:ext cx="212725" cy="103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7" name="Rectangle 86"/>
          <p:cNvSpPr>
            <a:spLocks noChangeArrowheads="1"/>
          </p:cNvSpPr>
          <p:nvPr/>
        </p:nvSpPr>
        <p:spPr bwMode="auto">
          <a:xfrm>
            <a:off x="3492500" y="5159376"/>
            <a:ext cx="147638"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918" name="Rectangle 88"/>
          <p:cNvSpPr>
            <a:spLocks noChangeArrowheads="1"/>
          </p:cNvSpPr>
          <p:nvPr/>
        </p:nvSpPr>
        <p:spPr bwMode="auto">
          <a:xfrm>
            <a:off x="4584700" y="4543426"/>
            <a:ext cx="147638" cy="200025"/>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919" name="Rectangle 89"/>
          <p:cNvSpPr>
            <a:spLocks noChangeArrowheads="1"/>
          </p:cNvSpPr>
          <p:nvPr/>
        </p:nvSpPr>
        <p:spPr bwMode="auto">
          <a:xfrm>
            <a:off x="4445000" y="4543426"/>
            <a:ext cx="147638" cy="200025"/>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7920" name="Rectangle 90"/>
          <p:cNvSpPr>
            <a:spLocks noChangeArrowheads="1"/>
          </p:cNvSpPr>
          <p:nvPr/>
        </p:nvSpPr>
        <p:spPr bwMode="auto">
          <a:xfrm>
            <a:off x="4305300" y="4543426"/>
            <a:ext cx="147638" cy="200025"/>
          </a:xfrm>
          <a:prstGeom prst="rect">
            <a:avLst/>
          </a:prstGeom>
          <a:solidFill>
            <a:schemeClr val="bg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grpSp>
        <p:nvGrpSpPr>
          <p:cNvPr id="10" name="Group 95"/>
          <p:cNvGrpSpPr>
            <a:grpSpLocks/>
          </p:cNvGrpSpPr>
          <p:nvPr/>
        </p:nvGrpSpPr>
        <p:grpSpPr bwMode="auto">
          <a:xfrm>
            <a:off x="4041775" y="4764088"/>
            <a:ext cx="4248150" cy="1511300"/>
            <a:chOff x="1586" y="3190"/>
            <a:chExt cx="2676" cy="952"/>
          </a:xfrm>
        </p:grpSpPr>
        <p:sp>
          <p:nvSpPr>
            <p:cNvPr id="37929" name="Line 91"/>
            <p:cNvSpPr>
              <a:spLocks noChangeShapeType="1"/>
            </p:cNvSpPr>
            <p:nvPr/>
          </p:nvSpPr>
          <p:spPr bwMode="auto">
            <a:xfrm rot="10800000" flipH="1">
              <a:off x="1798" y="3190"/>
              <a:ext cx="105" cy="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30" name="Text Box 92"/>
            <p:cNvSpPr txBox="1">
              <a:spLocks noChangeArrowheads="1"/>
            </p:cNvSpPr>
            <p:nvPr/>
          </p:nvSpPr>
          <p:spPr bwMode="auto">
            <a:xfrm>
              <a:off x="1586" y="3738"/>
              <a:ext cx="26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000000"/>
                  </a:solidFill>
                  <a:latin typeface="Arial" panose="020B0604020202020204" pitchFamily="34" charset="0"/>
                </a:rPr>
                <a:t>free (available) buffers: arriving packets </a:t>
              </a:r>
            </a:p>
            <a:p>
              <a:pPr>
                <a:lnSpc>
                  <a:spcPct val="100000"/>
                </a:lnSpc>
                <a:spcBef>
                  <a:spcPct val="0"/>
                </a:spcBef>
                <a:buClrTx/>
                <a:buSzTx/>
                <a:buFontTx/>
                <a:buNone/>
              </a:pPr>
              <a:r>
                <a:rPr lang="en-US" altLang="zh-CN" sz="1800">
                  <a:solidFill>
                    <a:srgbClr val="000000"/>
                  </a:solidFill>
                  <a:latin typeface="Arial" panose="020B0604020202020204" pitchFamily="34" charset="0"/>
                </a:rPr>
                <a:t>dropped (</a:t>
              </a:r>
              <a:r>
                <a:rPr lang="en-US" altLang="zh-CN" sz="1800">
                  <a:solidFill>
                    <a:srgbClr val="CC0000"/>
                  </a:solidFill>
                  <a:latin typeface="Arial" panose="020B0604020202020204" pitchFamily="34" charset="0"/>
                </a:rPr>
                <a:t>loss</a:t>
              </a:r>
              <a:r>
                <a:rPr lang="en-US" altLang="zh-CN" sz="1800">
                  <a:solidFill>
                    <a:srgbClr val="000000"/>
                  </a:solidFill>
                  <a:latin typeface="Arial" panose="020B0604020202020204" pitchFamily="34" charset="0"/>
                </a:rPr>
                <a:t>) if no free buffers</a:t>
              </a:r>
            </a:p>
          </p:txBody>
        </p:sp>
      </p:grpSp>
      <p:grpSp>
        <p:nvGrpSpPr>
          <p:cNvPr id="37922" name="Group 64"/>
          <p:cNvGrpSpPr>
            <a:grpSpLocks/>
          </p:cNvGrpSpPr>
          <p:nvPr/>
        </p:nvGrpSpPr>
        <p:grpSpPr bwMode="auto">
          <a:xfrm>
            <a:off x="2422526" y="3873500"/>
            <a:ext cx="779463" cy="679450"/>
            <a:chOff x="-44" y="1473"/>
            <a:chExt cx="981" cy="1105"/>
          </a:xfrm>
        </p:grpSpPr>
        <p:pic>
          <p:nvPicPr>
            <p:cNvPr id="37927" name="Picture 6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8" name="Freeform 66"/>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7923" name="Group 67"/>
          <p:cNvGrpSpPr>
            <a:grpSpLocks/>
          </p:cNvGrpSpPr>
          <p:nvPr/>
        </p:nvGrpSpPr>
        <p:grpSpPr bwMode="auto">
          <a:xfrm>
            <a:off x="2655888" y="4870450"/>
            <a:ext cx="779462" cy="679450"/>
            <a:chOff x="-44" y="1473"/>
            <a:chExt cx="981" cy="1105"/>
          </a:xfrm>
        </p:grpSpPr>
        <p:pic>
          <p:nvPicPr>
            <p:cNvPr id="37925" name="Picture 6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6" name="Freeform 69"/>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sp>
        <p:nvSpPr>
          <p:cNvPr id="379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solidFill>
                  <a:srgbClr val="000000"/>
                </a:solidFill>
                <a:latin typeface="Tahoma" panose="020B0604030504040204" pitchFamily="34" charset="0"/>
              </a:rPr>
              <a:t>1-</a:t>
            </a:r>
            <a:fld id="{223DD433-8C0F-4CAB-9987-10EC78C8C341}" type="slidenum">
              <a:rPr lang="en-US" altLang="zh-CN" sz="1200">
                <a:solidFill>
                  <a:srgbClr val="000000"/>
                </a:solidFill>
                <a:latin typeface="Tahoma" panose="020B0604030504040204" pitchFamily="34" charset="0"/>
              </a:rPr>
              <a:pPr>
                <a:lnSpc>
                  <a:spcPct val="100000"/>
                </a:lnSpc>
                <a:spcBef>
                  <a:spcPct val="0"/>
                </a:spcBef>
                <a:buClrTx/>
                <a:buSzTx/>
                <a:buFontTx/>
                <a:buNone/>
              </a:pPr>
              <a:t>51</a:t>
            </a:fld>
            <a:endParaRPr lang="en-US" altLang="zh-CN" sz="1200">
              <a:solidFill>
                <a:srgbClr val="000000"/>
              </a:solidFill>
              <a:latin typeface="Tahoma" panose="020B0604030504040204" pitchFamily="34" charset="0"/>
            </a:endParaRPr>
          </a:p>
        </p:txBody>
      </p:sp>
      <p:pic>
        <p:nvPicPr>
          <p:cNvPr id="64" name="Picture 63"/>
          <p:cNvPicPr>
            <a:picLocks noChangeAspect="1"/>
          </p:cNvPicPr>
          <p:nvPr/>
        </p:nvPicPr>
        <p:blipFill>
          <a:blip r:embed="rId4"/>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385585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solidFill>
                  <a:srgbClr val="000000"/>
                </a:solidFill>
                <a:latin typeface="Tahoma" panose="020B0604030504040204" pitchFamily="34" charset="0"/>
              </a:rPr>
              <a:t>Introduction</a:t>
            </a:r>
          </a:p>
        </p:txBody>
      </p:sp>
      <p:sp>
        <p:nvSpPr>
          <p:cNvPr id="39939" name="Rectangle 2"/>
          <p:cNvSpPr>
            <a:spLocks noGrp="1" noChangeArrowheads="1"/>
          </p:cNvSpPr>
          <p:nvPr>
            <p:ph type="title" idx="4294967295"/>
          </p:nvPr>
        </p:nvSpPr>
        <p:spPr>
          <a:xfrm>
            <a:off x="1976438" y="200026"/>
            <a:ext cx="7772400" cy="811213"/>
          </a:xfrm>
        </p:spPr>
        <p:txBody>
          <a:bodyPr>
            <a:normAutofit/>
          </a:bodyPr>
          <a:lstStyle/>
          <a:p>
            <a:r>
              <a:rPr lang="en-US" altLang="zh-CN" dirty="0"/>
              <a:t>Four sources of packet delay</a:t>
            </a:r>
          </a:p>
        </p:txBody>
      </p:sp>
      <p:sp>
        <p:nvSpPr>
          <p:cNvPr id="39940" name="Rectangle 4"/>
          <p:cNvSpPr>
            <a:spLocks noGrp="1" noChangeArrowheads="1"/>
          </p:cNvSpPr>
          <p:nvPr>
            <p:ph type="body" sz="half" idx="4294967295"/>
          </p:nvPr>
        </p:nvSpPr>
        <p:spPr>
          <a:xfrm>
            <a:off x="2386013" y="4491038"/>
            <a:ext cx="3810000" cy="1636712"/>
          </a:xfrm>
        </p:spPr>
        <p:txBody>
          <a:bodyPr>
            <a:normAutofit fontScale="92500" lnSpcReduction="10000"/>
          </a:bodyPr>
          <a:lstStyle/>
          <a:p>
            <a:pPr eaLnBrk="1" hangingPunct="1">
              <a:buFont typeface="Wingdings" pitchFamily="2" charset="2"/>
              <a:buNone/>
            </a:pPr>
            <a:r>
              <a:rPr lang="en-US" altLang="zh-CN" i="1">
                <a:solidFill>
                  <a:srgbClr val="CC0000"/>
                </a:solidFill>
                <a:ea typeface="ＭＳ Ｐゴシック" panose="020B0600070205080204" pitchFamily="34" charset="-128"/>
              </a:rPr>
              <a:t>d</a:t>
            </a:r>
            <a:r>
              <a:rPr lang="en-US" altLang="zh-CN" baseline="-25000">
                <a:solidFill>
                  <a:srgbClr val="CC0000"/>
                </a:solidFill>
                <a:ea typeface="ＭＳ Ｐゴシック" panose="020B0600070205080204" pitchFamily="34" charset="-128"/>
              </a:rPr>
              <a:t>proc</a:t>
            </a:r>
            <a:r>
              <a:rPr lang="en-US" altLang="zh-CN">
                <a:solidFill>
                  <a:srgbClr val="CC0000"/>
                </a:solidFill>
                <a:ea typeface="ＭＳ Ｐゴシック" panose="020B0600070205080204" pitchFamily="34" charset="-128"/>
              </a:rPr>
              <a:t>: nodal processing</a:t>
            </a:r>
            <a:r>
              <a:rPr lang="en-US" altLang="zh-CN">
                <a:ea typeface="ＭＳ Ｐゴシック" panose="020B0600070205080204" pitchFamily="34" charset="-128"/>
              </a:rPr>
              <a:t> </a:t>
            </a:r>
          </a:p>
          <a:p>
            <a:pPr eaLnBrk="1" hangingPunct="1">
              <a:buSzTx/>
              <a:buFont typeface="Wingdings" pitchFamily="2" charset="2"/>
              <a:buChar char="§"/>
            </a:pPr>
            <a:r>
              <a:rPr lang="en-US" altLang="zh-CN" sz="2400">
                <a:ea typeface="ＭＳ Ｐゴシック" panose="020B0600070205080204" pitchFamily="34" charset="-128"/>
              </a:rPr>
              <a:t>check bit errors</a:t>
            </a:r>
          </a:p>
          <a:p>
            <a:pPr eaLnBrk="1" hangingPunct="1">
              <a:buSzTx/>
              <a:buFont typeface="Wingdings" pitchFamily="2" charset="2"/>
              <a:buChar char="§"/>
            </a:pPr>
            <a:r>
              <a:rPr lang="en-US" altLang="zh-CN" sz="2400">
                <a:ea typeface="ＭＳ Ｐゴシック" panose="020B0600070205080204" pitchFamily="34" charset="-128"/>
              </a:rPr>
              <a:t>determine output link</a:t>
            </a:r>
          </a:p>
          <a:p>
            <a:pPr eaLnBrk="1" hangingPunct="1">
              <a:buSzTx/>
              <a:buFont typeface="Wingdings" pitchFamily="2" charset="2"/>
              <a:buChar char="§"/>
            </a:pPr>
            <a:r>
              <a:rPr lang="en-US" altLang="zh-CN" sz="2400">
                <a:ea typeface="ＭＳ Ｐゴシック" panose="020B0600070205080204" pitchFamily="34" charset="-128"/>
              </a:rPr>
              <a:t>typically &lt; msec</a:t>
            </a:r>
          </a:p>
        </p:txBody>
      </p:sp>
      <p:sp>
        <p:nvSpPr>
          <p:cNvPr id="39941" name="Oval 7"/>
          <p:cNvSpPr>
            <a:spLocks noChangeArrowheads="1"/>
          </p:cNvSpPr>
          <p:nvPr/>
        </p:nvSpPr>
        <p:spPr bwMode="auto">
          <a:xfrm>
            <a:off x="4875213" y="2219325"/>
            <a:ext cx="1198562" cy="369888"/>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42" name="Rectangle 8"/>
          <p:cNvSpPr>
            <a:spLocks noChangeArrowheads="1"/>
          </p:cNvSpPr>
          <p:nvPr/>
        </p:nvSpPr>
        <p:spPr bwMode="auto">
          <a:xfrm>
            <a:off x="4875213" y="2151064"/>
            <a:ext cx="1198562" cy="263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43" name="Oval 9"/>
          <p:cNvSpPr>
            <a:spLocks noChangeArrowheads="1"/>
          </p:cNvSpPr>
          <p:nvPr/>
        </p:nvSpPr>
        <p:spPr bwMode="auto">
          <a:xfrm>
            <a:off x="4884738" y="1922463"/>
            <a:ext cx="1198562" cy="430212"/>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grpSp>
        <p:nvGrpSpPr>
          <p:cNvPr id="39944" name="Group 10"/>
          <p:cNvGrpSpPr>
            <a:grpSpLocks/>
          </p:cNvGrpSpPr>
          <p:nvPr/>
        </p:nvGrpSpPr>
        <p:grpSpPr bwMode="auto">
          <a:xfrm>
            <a:off x="5230814" y="1952626"/>
            <a:ext cx="498475" cy="119063"/>
            <a:chOff x="2208" y="2184"/>
            <a:chExt cx="176" cy="69"/>
          </a:xfrm>
        </p:grpSpPr>
        <p:grpSp>
          <p:nvGrpSpPr>
            <p:cNvPr id="39988" name="Group 11"/>
            <p:cNvGrpSpPr>
              <a:grpSpLocks/>
            </p:cNvGrpSpPr>
            <p:nvPr/>
          </p:nvGrpSpPr>
          <p:grpSpPr bwMode="auto">
            <a:xfrm>
              <a:off x="2208" y="2185"/>
              <a:ext cx="176" cy="68"/>
              <a:chOff x="2848" y="848"/>
              <a:chExt cx="140" cy="98"/>
            </a:xfrm>
          </p:grpSpPr>
          <p:sp>
            <p:nvSpPr>
              <p:cNvPr id="39993"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4"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5"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9989" name="Group 15"/>
            <p:cNvGrpSpPr>
              <a:grpSpLocks/>
            </p:cNvGrpSpPr>
            <p:nvPr/>
          </p:nvGrpSpPr>
          <p:grpSpPr bwMode="auto">
            <a:xfrm flipV="1">
              <a:off x="2208" y="2184"/>
              <a:ext cx="176" cy="68"/>
              <a:chOff x="2848" y="848"/>
              <a:chExt cx="140" cy="98"/>
            </a:xfrm>
          </p:grpSpPr>
          <p:sp>
            <p:nvSpPr>
              <p:cNvPr id="39990"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1"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2"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9945" name="Oval 19"/>
          <p:cNvSpPr>
            <a:spLocks noChangeArrowheads="1"/>
          </p:cNvSpPr>
          <p:nvPr/>
        </p:nvSpPr>
        <p:spPr bwMode="auto">
          <a:xfrm>
            <a:off x="7970838" y="2238375"/>
            <a:ext cx="1198562" cy="369888"/>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46" name="Line 20"/>
          <p:cNvSpPr>
            <a:spLocks noChangeShapeType="1"/>
          </p:cNvSpPr>
          <p:nvPr/>
        </p:nvSpPr>
        <p:spPr bwMode="auto">
          <a:xfrm>
            <a:off x="7980363" y="221773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7" name="Rectangle 21"/>
          <p:cNvSpPr>
            <a:spLocks noChangeArrowheads="1"/>
          </p:cNvSpPr>
          <p:nvPr/>
        </p:nvSpPr>
        <p:spPr bwMode="auto">
          <a:xfrm>
            <a:off x="7980363" y="2179639"/>
            <a:ext cx="1198562" cy="263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48" name="Oval 22"/>
          <p:cNvSpPr>
            <a:spLocks noChangeArrowheads="1"/>
          </p:cNvSpPr>
          <p:nvPr/>
        </p:nvSpPr>
        <p:spPr bwMode="auto">
          <a:xfrm>
            <a:off x="7989888" y="1951038"/>
            <a:ext cx="1198562" cy="430212"/>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49" name="Line 24"/>
          <p:cNvSpPr>
            <a:spLocks noChangeShapeType="1"/>
          </p:cNvSpPr>
          <p:nvPr/>
        </p:nvSpPr>
        <p:spPr bwMode="auto">
          <a:xfrm>
            <a:off x="4144963" y="1857375"/>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0" name="Line 25"/>
          <p:cNvSpPr>
            <a:spLocks noChangeShapeType="1"/>
          </p:cNvSpPr>
          <p:nvPr/>
        </p:nvSpPr>
        <p:spPr bwMode="auto">
          <a:xfrm flipV="1">
            <a:off x="4449764" y="2397125"/>
            <a:ext cx="428625" cy="450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1" name="Line 26"/>
          <p:cNvSpPr>
            <a:spLocks noChangeShapeType="1"/>
          </p:cNvSpPr>
          <p:nvPr/>
        </p:nvSpPr>
        <p:spPr bwMode="auto">
          <a:xfrm>
            <a:off x="6069014" y="2276476"/>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2" name="Rectangle 29"/>
          <p:cNvSpPr>
            <a:spLocks noChangeArrowheads="1"/>
          </p:cNvSpPr>
          <p:nvPr/>
        </p:nvSpPr>
        <p:spPr bwMode="auto">
          <a:xfrm>
            <a:off x="6988175" y="2076451"/>
            <a:ext cx="147638"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53" name="Rectangle 30"/>
          <p:cNvSpPr>
            <a:spLocks noChangeArrowheads="1"/>
          </p:cNvSpPr>
          <p:nvPr/>
        </p:nvSpPr>
        <p:spPr bwMode="auto">
          <a:xfrm>
            <a:off x="5735639" y="2147889"/>
            <a:ext cx="147637"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54" name="Rectangle 31"/>
          <p:cNvSpPr>
            <a:spLocks noChangeArrowheads="1"/>
          </p:cNvSpPr>
          <p:nvPr/>
        </p:nvSpPr>
        <p:spPr bwMode="auto">
          <a:xfrm>
            <a:off x="5897564" y="2147889"/>
            <a:ext cx="147637" cy="200025"/>
          </a:xfrm>
          <a:prstGeom prst="rect">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55" name="Rectangle 32"/>
          <p:cNvSpPr>
            <a:spLocks noChangeArrowheads="1"/>
          </p:cNvSpPr>
          <p:nvPr/>
        </p:nvSpPr>
        <p:spPr bwMode="auto">
          <a:xfrm>
            <a:off x="4683125" y="2047876"/>
            <a:ext cx="147638"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56" name="Line 33"/>
          <p:cNvSpPr>
            <a:spLocks noChangeShapeType="1"/>
          </p:cNvSpPr>
          <p:nvPr/>
        </p:nvSpPr>
        <p:spPr bwMode="auto">
          <a:xfrm>
            <a:off x="4633914" y="1984375"/>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7" name="Line 35"/>
          <p:cNvSpPr>
            <a:spLocks noChangeShapeType="1"/>
          </p:cNvSpPr>
          <p:nvPr/>
        </p:nvSpPr>
        <p:spPr bwMode="auto">
          <a:xfrm flipV="1">
            <a:off x="7759701" y="1876425"/>
            <a:ext cx="366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8" name="Text Box 36"/>
          <p:cNvSpPr txBox="1">
            <a:spLocks noChangeArrowheads="1"/>
          </p:cNvSpPr>
          <p:nvPr/>
        </p:nvSpPr>
        <p:spPr bwMode="auto">
          <a:xfrm>
            <a:off x="3267075" y="15414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a:solidFill>
                  <a:srgbClr val="006600"/>
                </a:solidFill>
                <a:latin typeface="Arial" panose="020B0604020202020204" pitchFamily="34" charset="0"/>
              </a:rPr>
              <a:t>A</a:t>
            </a:r>
          </a:p>
        </p:txBody>
      </p:sp>
      <p:sp>
        <p:nvSpPr>
          <p:cNvPr id="39959" name="Text Box 37"/>
          <p:cNvSpPr txBox="1">
            <a:spLocks noChangeArrowheads="1"/>
          </p:cNvSpPr>
          <p:nvPr/>
        </p:nvSpPr>
        <p:spPr bwMode="auto">
          <a:xfrm>
            <a:off x="3443288" y="24939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a:solidFill>
                  <a:srgbClr val="000099"/>
                </a:solidFill>
                <a:latin typeface="Arial" panose="020B0604020202020204" pitchFamily="34" charset="0"/>
              </a:rPr>
              <a:t>B</a:t>
            </a:r>
          </a:p>
        </p:txBody>
      </p:sp>
      <p:sp>
        <p:nvSpPr>
          <p:cNvPr id="39960" name="Rectangle 38"/>
          <p:cNvSpPr>
            <a:spLocks noChangeArrowheads="1"/>
          </p:cNvSpPr>
          <p:nvPr/>
        </p:nvSpPr>
        <p:spPr bwMode="auto">
          <a:xfrm>
            <a:off x="6026150" y="2085976"/>
            <a:ext cx="147638"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39961" name="Text Box 39"/>
          <p:cNvSpPr txBox="1">
            <a:spLocks noChangeArrowheads="1"/>
          </p:cNvSpPr>
          <p:nvPr/>
        </p:nvSpPr>
        <p:spPr bwMode="auto">
          <a:xfrm>
            <a:off x="6415088" y="1689101"/>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CC0000"/>
                </a:solidFill>
                <a:latin typeface="Arial" panose="020B0604020202020204" pitchFamily="34" charset="0"/>
              </a:rPr>
              <a:t>propagation</a:t>
            </a:r>
          </a:p>
        </p:txBody>
      </p:sp>
      <p:sp>
        <p:nvSpPr>
          <p:cNvPr id="39962" name="Line 40"/>
          <p:cNvSpPr>
            <a:spLocks noChangeShapeType="1"/>
          </p:cNvSpPr>
          <p:nvPr/>
        </p:nvSpPr>
        <p:spPr bwMode="auto">
          <a:xfrm rot="10800000">
            <a:off x="6169025" y="1876425"/>
            <a:ext cx="319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3" name="Text Box 41"/>
          <p:cNvSpPr txBox="1">
            <a:spLocks noChangeArrowheads="1"/>
          </p:cNvSpPr>
          <p:nvPr/>
        </p:nvSpPr>
        <p:spPr bwMode="auto">
          <a:xfrm>
            <a:off x="4511675" y="1249363"/>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CC0000"/>
                </a:solidFill>
                <a:latin typeface="Arial" panose="020B0604020202020204" pitchFamily="34" charset="0"/>
              </a:rPr>
              <a:t>transmission</a:t>
            </a:r>
          </a:p>
        </p:txBody>
      </p:sp>
      <p:sp>
        <p:nvSpPr>
          <p:cNvPr id="39964" name="Line 42"/>
          <p:cNvSpPr>
            <a:spLocks noChangeShapeType="1"/>
          </p:cNvSpPr>
          <p:nvPr/>
        </p:nvSpPr>
        <p:spPr bwMode="auto">
          <a:xfrm rot="10800000" flipH="1" flipV="1">
            <a:off x="5562600" y="1517650"/>
            <a:ext cx="5286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65" name="Text Box 43"/>
          <p:cNvSpPr txBox="1">
            <a:spLocks noChangeArrowheads="1"/>
          </p:cNvSpPr>
          <p:nvPr/>
        </p:nvSpPr>
        <p:spPr bwMode="auto">
          <a:xfrm>
            <a:off x="4651375" y="2803525"/>
            <a:ext cx="1289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zh-CN" sz="1800">
                <a:solidFill>
                  <a:srgbClr val="CC0000"/>
                </a:solidFill>
                <a:latin typeface="Arial" panose="020B0604020202020204" pitchFamily="34" charset="0"/>
              </a:rPr>
              <a:t>nodal</a:t>
            </a:r>
          </a:p>
          <a:p>
            <a:pPr algn="ctr">
              <a:lnSpc>
                <a:spcPct val="100000"/>
              </a:lnSpc>
              <a:spcBef>
                <a:spcPct val="0"/>
              </a:spcBef>
              <a:buClrTx/>
              <a:buSzTx/>
              <a:buFontTx/>
              <a:buNone/>
            </a:pPr>
            <a:r>
              <a:rPr lang="en-US" altLang="zh-CN" sz="1800">
                <a:solidFill>
                  <a:srgbClr val="CC0000"/>
                </a:solidFill>
                <a:latin typeface="Arial" panose="020B0604020202020204" pitchFamily="34" charset="0"/>
              </a:rPr>
              <a:t>processing</a:t>
            </a:r>
          </a:p>
        </p:txBody>
      </p:sp>
      <p:sp>
        <p:nvSpPr>
          <p:cNvPr id="39966" name="Line 44"/>
          <p:cNvSpPr>
            <a:spLocks noChangeShapeType="1"/>
          </p:cNvSpPr>
          <p:nvPr/>
        </p:nvSpPr>
        <p:spPr bwMode="auto">
          <a:xfrm rot="10800000">
            <a:off x="4902200" y="2847975"/>
            <a:ext cx="8334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7" name="Line 45"/>
          <p:cNvSpPr>
            <a:spLocks noChangeShapeType="1"/>
          </p:cNvSpPr>
          <p:nvPr/>
        </p:nvSpPr>
        <p:spPr bwMode="auto">
          <a:xfrm rot="10800000" flipV="1">
            <a:off x="5711826" y="2609850"/>
            <a:ext cx="3857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8" name="Text Box 46"/>
          <p:cNvSpPr txBox="1">
            <a:spLocks noChangeArrowheads="1"/>
          </p:cNvSpPr>
          <p:nvPr/>
        </p:nvSpPr>
        <p:spPr bwMode="auto">
          <a:xfrm>
            <a:off x="6119813" y="30607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CC0000"/>
                </a:solidFill>
                <a:latin typeface="Arial" panose="020B0604020202020204" pitchFamily="34" charset="0"/>
              </a:rPr>
              <a:t>queueing</a:t>
            </a:r>
          </a:p>
        </p:txBody>
      </p:sp>
      <p:sp>
        <p:nvSpPr>
          <p:cNvPr id="39969" name="Line 47"/>
          <p:cNvSpPr>
            <a:spLocks noChangeShapeType="1"/>
          </p:cNvSpPr>
          <p:nvPr/>
        </p:nvSpPr>
        <p:spPr bwMode="auto">
          <a:xfrm rot="10800000">
            <a:off x="5873751" y="2609850"/>
            <a:ext cx="595313"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9970" name="Group 48"/>
          <p:cNvGrpSpPr>
            <a:grpSpLocks/>
          </p:cNvGrpSpPr>
          <p:nvPr/>
        </p:nvGrpSpPr>
        <p:grpSpPr bwMode="auto">
          <a:xfrm>
            <a:off x="8316914" y="2009776"/>
            <a:ext cx="498475" cy="119063"/>
            <a:chOff x="2208" y="2184"/>
            <a:chExt cx="176" cy="69"/>
          </a:xfrm>
        </p:grpSpPr>
        <p:grpSp>
          <p:nvGrpSpPr>
            <p:cNvPr id="39980" name="Group 49"/>
            <p:cNvGrpSpPr>
              <a:grpSpLocks/>
            </p:cNvGrpSpPr>
            <p:nvPr/>
          </p:nvGrpSpPr>
          <p:grpSpPr bwMode="auto">
            <a:xfrm>
              <a:off x="2208" y="2185"/>
              <a:ext cx="176" cy="68"/>
              <a:chOff x="2848" y="848"/>
              <a:chExt cx="140" cy="98"/>
            </a:xfrm>
          </p:grpSpPr>
          <p:sp>
            <p:nvSpPr>
              <p:cNvPr id="39985" name="Line 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86" name="Line 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87" name="Line 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9981" name="Group 53"/>
            <p:cNvGrpSpPr>
              <a:grpSpLocks/>
            </p:cNvGrpSpPr>
            <p:nvPr/>
          </p:nvGrpSpPr>
          <p:grpSpPr bwMode="auto">
            <a:xfrm flipV="1">
              <a:off x="2208" y="2184"/>
              <a:ext cx="176" cy="68"/>
              <a:chOff x="2848" y="848"/>
              <a:chExt cx="140" cy="98"/>
            </a:xfrm>
          </p:grpSpPr>
          <p:sp>
            <p:nvSpPr>
              <p:cNvPr id="39982"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83"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84"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9971" name="Rectangle 58"/>
          <p:cNvSpPr>
            <a:spLocks noChangeArrowheads="1"/>
          </p:cNvSpPr>
          <p:nvPr/>
        </p:nvSpPr>
        <p:spPr bwMode="auto">
          <a:xfrm>
            <a:off x="6326188" y="4492626"/>
            <a:ext cx="3810000"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4488" indent="-344488">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buClr>
                <a:srgbClr val="3333CC"/>
              </a:buClr>
              <a:buSzPct val="85000"/>
              <a:buFont typeface="Wingdings" panose="05000000000000000000" pitchFamily="2" charset="2"/>
              <a:buNone/>
            </a:pPr>
            <a:r>
              <a:rPr lang="en-US" altLang="zh-CN" sz="2400">
                <a:solidFill>
                  <a:srgbClr val="FF0000"/>
                </a:solidFill>
              </a:rPr>
              <a:t> </a:t>
            </a:r>
            <a:r>
              <a:rPr lang="en-US" altLang="zh-CN" i="1">
                <a:solidFill>
                  <a:srgbClr val="CC0000"/>
                </a:solidFill>
              </a:rPr>
              <a:t>d</a:t>
            </a:r>
            <a:r>
              <a:rPr lang="en-US" altLang="zh-CN" baseline="-25000">
                <a:solidFill>
                  <a:srgbClr val="CC0000"/>
                </a:solidFill>
              </a:rPr>
              <a:t>queue</a:t>
            </a:r>
            <a:r>
              <a:rPr lang="en-US" altLang="zh-CN">
                <a:solidFill>
                  <a:srgbClr val="CC0000"/>
                </a:solidFill>
              </a:rPr>
              <a:t>: queueing delay</a:t>
            </a:r>
          </a:p>
          <a:p>
            <a:pPr>
              <a:buSzTx/>
              <a:buFont typeface="Wingdings" panose="05000000000000000000" pitchFamily="2" charset="2"/>
              <a:buChar char="§"/>
            </a:pPr>
            <a:r>
              <a:rPr lang="en-US" altLang="zh-CN" sz="2400">
                <a:solidFill>
                  <a:srgbClr val="000000"/>
                </a:solidFill>
              </a:rPr>
              <a:t>time waiting at output link for transmission </a:t>
            </a:r>
          </a:p>
          <a:p>
            <a:pPr>
              <a:buSzTx/>
              <a:buFont typeface="Wingdings" panose="05000000000000000000" pitchFamily="2" charset="2"/>
              <a:buChar char="§"/>
            </a:pPr>
            <a:r>
              <a:rPr lang="en-US" altLang="zh-CN" sz="2400">
                <a:solidFill>
                  <a:srgbClr val="000000"/>
                </a:solidFill>
              </a:rPr>
              <a:t>depends on congestion level of router</a:t>
            </a:r>
          </a:p>
        </p:txBody>
      </p:sp>
      <p:sp>
        <p:nvSpPr>
          <p:cNvPr id="39972" name="Rectangle 3"/>
          <p:cNvSpPr>
            <a:spLocks noChangeArrowheads="1"/>
          </p:cNvSpPr>
          <p:nvPr/>
        </p:nvSpPr>
        <p:spPr bwMode="auto">
          <a:xfrm>
            <a:off x="3640139" y="3630614"/>
            <a:ext cx="4943475" cy="554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buSzPct val="75000"/>
              <a:buFont typeface="Wingdings" panose="05000000000000000000" pitchFamily="2" charset="2"/>
              <a:buNone/>
            </a:pPr>
            <a:r>
              <a:rPr lang="en-US" altLang="zh-CN" sz="2400" i="1">
                <a:solidFill>
                  <a:srgbClr val="000000"/>
                </a:solidFill>
              </a:rPr>
              <a:t>d</a:t>
            </a:r>
            <a:r>
              <a:rPr lang="en-US" altLang="zh-CN" sz="2400" baseline="-25000">
                <a:solidFill>
                  <a:srgbClr val="000000"/>
                </a:solidFill>
              </a:rPr>
              <a:t>nodal</a:t>
            </a:r>
            <a:r>
              <a:rPr lang="en-US" altLang="zh-CN" sz="2400">
                <a:solidFill>
                  <a:srgbClr val="000000"/>
                </a:solidFill>
              </a:rPr>
              <a:t> = </a:t>
            </a:r>
            <a:r>
              <a:rPr lang="en-US" altLang="zh-CN" sz="2400" i="1">
                <a:solidFill>
                  <a:srgbClr val="000000"/>
                </a:solidFill>
              </a:rPr>
              <a:t>d</a:t>
            </a:r>
            <a:r>
              <a:rPr lang="en-US" altLang="zh-CN" sz="2400" baseline="-25000">
                <a:solidFill>
                  <a:srgbClr val="000000"/>
                </a:solidFill>
              </a:rPr>
              <a:t>proc</a:t>
            </a:r>
            <a:r>
              <a:rPr lang="en-US" altLang="zh-CN" sz="2400">
                <a:solidFill>
                  <a:srgbClr val="000000"/>
                </a:solidFill>
              </a:rPr>
              <a:t> + </a:t>
            </a:r>
            <a:r>
              <a:rPr lang="en-US" altLang="zh-CN" sz="2400" i="1">
                <a:solidFill>
                  <a:srgbClr val="000000"/>
                </a:solidFill>
              </a:rPr>
              <a:t>d</a:t>
            </a:r>
            <a:r>
              <a:rPr lang="en-US" altLang="zh-CN" sz="2400" baseline="-25000">
                <a:solidFill>
                  <a:srgbClr val="000000"/>
                </a:solidFill>
              </a:rPr>
              <a:t>queue</a:t>
            </a:r>
            <a:r>
              <a:rPr lang="en-US" altLang="zh-CN" sz="2400">
                <a:solidFill>
                  <a:srgbClr val="000000"/>
                </a:solidFill>
              </a:rPr>
              <a:t> + </a:t>
            </a:r>
            <a:r>
              <a:rPr lang="en-US" altLang="zh-CN" sz="2400" i="1">
                <a:solidFill>
                  <a:srgbClr val="000000"/>
                </a:solidFill>
              </a:rPr>
              <a:t>d</a:t>
            </a:r>
            <a:r>
              <a:rPr lang="en-US" altLang="zh-CN" sz="2400" baseline="-25000">
                <a:solidFill>
                  <a:srgbClr val="000000"/>
                </a:solidFill>
              </a:rPr>
              <a:t>trans</a:t>
            </a:r>
            <a:r>
              <a:rPr lang="en-US" altLang="zh-CN" sz="2400">
                <a:solidFill>
                  <a:srgbClr val="000000"/>
                </a:solidFill>
              </a:rPr>
              <a:t> +  </a:t>
            </a:r>
            <a:r>
              <a:rPr lang="en-US" altLang="zh-CN" sz="2400" i="1">
                <a:solidFill>
                  <a:srgbClr val="000000"/>
                </a:solidFill>
              </a:rPr>
              <a:t>d</a:t>
            </a:r>
            <a:r>
              <a:rPr lang="en-US" altLang="zh-CN" sz="2400" baseline="-25000">
                <a:solidFill>
                  <a:srgbClr val="000000"/>
                </a:solidFill>
              </a:rPr>
              <a:t>prop</a:t>
            </a:r>
            <a:endParaRPr lang="en-US" altLang="zh-CN" sz="2400">
              <a:solidFill>
                <a:srgbClr val="000000"/>
              </a:solidFill>
            </a:endParaRPr>
          </a:p>
        </p:txBody>
      </p:sp>
      <p:grpSp>
        <p:nvGrpSpPr>
          <p:cNvPr id="39973" name="Group 66"/>
          <p:cNvGrpSpPr>
            <a:grpSpLocks/>
          </p:cNvGrpSpPr>
          <p:nvPr/>
        </p:nvGrpSpPr>
        <p:grpSpPr bwMode="auto">
          <a:xfrm>
            <a:off x="3417888" y="1541463"/>
            <a:ext cx="779462" cy="679450"/>
            <a:chOff x="-44" y="1473"/>
            <a:chExt cx="981" cy="1105"/>
          </a:xfrm>
        </p:grpSpPr>
        <p:pic>
          <p:nvPicPr>
            <p:cNvPr id="39978"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9" name="Freeform 68"/>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39974" name="Group 69"/>
          <p:cNvGrpSpPr>
            <a:grpSpLocks/>
          </p:cNvGrpSpPr>
          <p:nvPr/>
        </p:nvGrpSpPr>
        <p:grpSpPr bwMode="auto">
          <a:xfrm>
            <a:off x="3692526" y="2524125"/>
            <a:ext cx="779463" cy="679450"/>
            <a:chOff x="-44" y="1473"/>
            <a:chExt cx="981" cy="1105"/>
          </a:xfrm>
        </p:grpSpPr>
        <p:pic>
          <p:nvPicPr>
            <p:cNvPr id="39976"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7" name="Freeform 71"/>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sp>
        <p:nvSpPr>
          <p:cNvPr id="399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solidFill>
                  <a:srgbClr val="000000"/>
                </a:solidFill>
                <a:latin typeface="Tahoma" panose="020B0604030504040204" pitchFamily="34" charset="0"/>
              </a:rPr>
              <a:t>1-</a:t>
            </a:r>
            <a:fld id="{0864EF0C-8F66-4021-90B7-9155D92765D2}" type="slidenum">
              <a:rPr lang="en-US" altLang="zh-CN" sz="1200">
                <a:solidFill>
                  <a:srgbClr val="000000"/>
                </a:solidFill>
                <a:latin typeface="Tahoma" panose="020B0604030504040204" pitchFamily="34" charset="0"/>
              </a:rPr>
              <a:pPr>
                <a:lnSpc>
                  <a:spcPct val="100000"/>
                </a:lnSpc>
                <a:spcBef>
                  <a:spcPct val="0"/>
                </a:spcBef>
                <a:buClrTx/>
                <a:buSzTx/>
                <a:buFontTx/>
                <a:buNone/>
              </a:pPr>
              <a:t>52</a:t>
            </a:fld>
            <a:endParaRPr lang="en-US" altLang="zh-CN" sz="1200">
              <a:solidFill>
                <a:srgbClr val="000000"/>
              </a:solidFill>
              <a:latin typeface="Tahoma" panose="020B0604030504040204" pitchFamily="34" charset="0"/>
            </a:endParaRPr>
          </a:p>
        </p:txBody>
      </p:sp>
      <p:pic>
        <p:nvPicPr>
          <p:cNvPr id="61" name="Picture 60"/>
          <p:cNvPicPr>
            <a:picLocks noChangeAspect="1"/>
          </p:cNvPicPr>
          <p:nvPr/>
        </p:nvPicPr>
        <p:blipFill>
          <a:blip r:embed="rId4"/>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33365302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solidFill>
                  <a:srgbClr val="000000"/>
                </a:solidFill>
                <a:latin typeface="Tahoma" panose="020B0604030504040204" pitchFamily="34" charset="0"/>
              </a:rPr>
              <a:t>Introduction</a:t>
            </a:r>
          </a:p>
        </p:txBody>
      </p:sp>
      <p:sp>
        <p:nvSpPr>
          <p:cNvPr id="41986" name="Rectangle 3"/>
          <p:cNvSpPr>
            <a:spLocks noChangeArrowheads="1"/>
          </p:cNvSpPr>
          <p:nvPr/>
        </p:nvSpPr>
        <p:spPr bwMode="auto">
          <a:xfrm>
            <a:off x="2151063" y="4459289"/>
            <a:ext cx="3810000"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zh-CN" sz="2400" i="1">
                <a:solidFill>
                  <a:srgbClr val="CC0000"/>
                </a:solidFill>
              </a:rPr>
              <a:t>d</a:t>
            </a:r>
            <a:r>
              <a:rPr lang="en-US" altLang="zh-CN" sz="2400" baseline="-25000">
                <a:solidFill>
                  <a:srgbClr val="CC0000"/>
                </a:solidFill>
              </a:rPr>
              <a:t>trans</a:t>
            </a:r>
            <a:r>
              <a:rPr lang="en-US" altLang="zh-CN" sz="2400">
                <a:solidFill>
                  <a:srgbClr val="CC0000"/>
                </a:solidFill>
              </a:rPr>
              <a:t>: transmission delay:</a:t>
            </a:r>
          </a:p>
          <a:p>
            <a:pPr eaLnBrk="1" hangingPunct="1">
              <a:buSzTx/>
              <a:buFont typeface="Wingdings" panose="05000000000000000000" pitchFamily="2" charset="2"/>
              <a:buChar char="§"/>
            </a:pPr>
            <a:r>
              <a:rPr lang="en-US" altLang="zh-CN" sz="2000" i="1">
                <a:solidFill>
                  <a:srgbClr val="000000"/>
                </a:solidFill>
              </a:rPr>
              <a:t>L</a:t>
            </a:r>
            <a:r>
              <a:rPr lang="en-US" altLang="zh-CN" sz="2000">
                <a:solidFill>
                  <a:srgbClr val="000000"/>
                </a:solidFill>
              </a:rPr>
              <a:t>: packet length (bits) </a:t>
            </a:r>
          </a:p>
          <a:p>
            <a:pPr eaLnBrk="1" hangingPunct="1">
              <a:buSzTx/>
              <a:buFont typeface="Wingdings" panose="05000000000000000000" pitchFamily="2" charset="2"/>
              <a:buChar char="§"/>
            </a:pPr>
            <a:r>
              <a:rPr lang="en-US" altLang="zh-CN" sz="2000" i="1">
                <a:solidFill>
                  <a:srgbClr val="000000"/>
                </a:solidFill>
              </a:rPr>
              <a:t>R</a:t>
            </a:r>
            <a:r>
              <a:rPr lang="en-US" altLang="zh-CN" sz="2000">
                <a:solidFill>
                  <a:srgbClr val="000000"/>
                </a:solidFill>
              </a:rPr>
              <a:t>: link </a:t>
            </a:r>
            <a:r>
              <a:rPr lang="en-US" altLang="zh-CN" sz="2000" i="1">
                <a:solidFill>
                  <a:srgbClr val="000000"/>
                </a:solidFill>
              </a:rPr>
              <a:t>bandwidth (bps)</a:t>
            </a:r>
          </a:p>
          <a:p>
            <a:pPr eaLnBrk="1" hangingPunct="1">
              <a:buSzTx/>
              <a:buFont typeface="Wingdings" panose="05000000000000000000" pitchFamily="2" charset="2"/>
              <a:buChar char="§"/>
            </a:pPr>
            <a:r>
              <a:rPr lang="en-US" altLang="zh-CN" sz="2000" i="1">
                <a:solidFill>
                  <a:srgbClr val="CC0000"/>
                </a:solidFill>
              </a:rPr>
              <a:t>d</a:t>
            </a:r>
            <a:r>
              <a:rPr lang="en-US" altLang="zh-CN" sz="2000" i="1" baseline="-25000">
                <a:solidFill>
                  <a:srgbClr val="CC0000"/>
                </a:solidFill>
              </a:rPr>
              <a:t>trans</a:t>
            </a:r>
            <a:r>
              <a:rPr lang="en-US" altLang="zh-CN" sz="2000" i="1">
                <a:solidFill>
                  <a:srgbClr val="CC0000"/>
                </a:solidFill>
              </a:rPr>
              <a:t> </a:t>
            </a:r>
            <a:r>
              <a:rPr lang="en-US" altLang="zh-CN" sz="2000" i="1">
                <a:solidFill>
                  <a:srgbClr val="000000"/>
                </a:solidFill>
              </a:rPr>
              <a:t>= L/R</a:t>
            </a:r>
          </a:p>
        </p:txBody>
      </p:sp>
      <p:sp>
        <p:nvSpPr>
          <p:cNvPr id="41987" name="Rectangle 4"/>
          <p:cNvSpPr>
            <a:spLocks noChangeArrowheads="1"/>
          </p:cNvSpPr>
          <p:nvPr/>
        </p:nvSpPr>
        <p:spPr bwMode="auto">
          <a:xfrm>
            <a:off x="6242050" y="4449763"/>
            <a:ext cx="41529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altLang="zh-CN" sz="2400" i="1">
                <a:solidFill>
                  <a:srgbClr val="CC0000"/>
                </a:solidFill>
              </a:rPr>
              <a:t>d</a:t>
            </a:r>
            <a:r>
              <a:rPr lang="en-US" altLang="zh-CN" sz="2400" baseline="-25000">
                <a:solidFill>
                  <a:srgbClr val="CC0000"/>
                </a:solidFill>
              </a:rPr>
              <a:t>prop</a:t>
            </a:r>
            <a:r>
              <a:rPr lang="en-US" altLang="zh-CN" sz="2400">
                <a:solidFill>
                  <a:srgbClr val="CC0000"/>
                </a:solidFill>
              </a:rPr>
              <a:t>: propagation delay:</a:t>
            </a:r>
          </a:p>
          <a:p>
            <a:pPr eaLnBrk="1" hangingPunct="1">
              <a:buSzTx/>
              <a:buFont typeface="Wingdings" panose="05000000000000000000" pitchFamily="2" charset="2"/>
              <a:buChar char="§"/>
            </a:pPr>
            <a:r>
              <a:rPr lang="en-US" altLang="zh-CN" sz="2000" i="1">
                <a:solidFill>
                  <a:srgbClr val="000000"/>
                </a:solidFill>
              </a:rPr>
              <a:t>d</a:t>
            </a:r>
            <a:r>
              <a:rPr lang="en-US" altLang="zh-CN" sz="2000">
                <a:solidFill>
                  <a:srgbClr val="000000"/>
                </a:solidFill>
              </a:rPr>
              <a:t>: length of physical link</a:t>
            </a:r>
          </a:p>
          <a:p>
            <a:pPr eaLnBrk="1" hangingPunct="1">
              <a:buSzTx/>
              <a:buFont typeface="Wingdings" panose="05000000000000000000" pitchFamily="2" charset="2"/>
              <a:buChar char="§"/>
            </a:pPr>
            <a:r>
              <a:rPr lang="en-US" altLang="zh-CN" sz="2000" i="1">
                <a:solidFill>
                  <a:srgbClr val="000000"/>
                </a:solidFill>
              </a:rPr>
              <a:t>s</a:t>
            </a:r>
            <a:r>
              <a:rPr lang="en-US" altLang="zh-CN" sz="2000">
                <a:solidFill>
                  <a:srgbClr val="000000"/>
                </a:solidFill>
              </a:rPr>
              <a:t>: propagation speed in medium (~2x10</a:t>
            </a:r>
            <a:r>
              <a:rPr lang="en-US" altLang="zh-CN" sz="2000" baseline="30000">
                <a:solidFill>
                  <a:srgbClr val="000000"/>
                </a:solidFill>
              </a:rPr>
              <a:t>8</a:t>
            </a:r>
            <a:r>
              <a:rPr lang="en-US" altLang="zh-CN" sz="2000">
                <a:solidFill>
                  <a:srgbClr val="000000"/>
                </a:solidFill>
              </a:rPr>
              <a:t> m/sec)</a:t>
            </a:r>
          </a:p>
          <a:p>
            <a:pPr eaLnBrk="1" hangingPunct="1">
              <a:buSzTx/>
              <a:buFont typeface="Wingdings" panose="05000000000000000000" pitchFamily="2" charset="2"/>
              <a:buChar char="§"/>
            </a:pPr>
            <a:r>
              <a:rPr lang="en-US" altLang="zh-CN" sz="2000" i="1">
                <a:solidFill>
                  <a:srgbClr val="CC0000"/>
                </a:solidFill>
              </a:rPr>
              <a:t>d</a:t>
            </a:r>
            <a:r>
              <a:rPr lang="en-US" altLang="zh-CN" sz="2000" baseline="-25000">
                <a:solidFill>
                  <a:srgbClr val="CC0000"/>
                </a:solidFill>
              </a:rPr>
              <a:t>prop</a:t>
            </a:r>
            <a:r>
              <a:rPr lang="en-US" altLang="zh-CN" sz="2000">
                <a:solidFill>
                  <a:srgbClr val="000000"/>
                </a:solidFill>
              </a:rPr>
              <a:t> = </a:t>
            </a:r>
            <a:r>
              <a:rPr lang="en-US" altLang="zh-CN" sz="2000" i="1">
                <a:solidFill>
                  <a:srgbClr val="000000"/>
                </a:solidFill>
              </a:rPr>
              <a:t>d</a:t>
            </a:r>
            <a:r>
              <a:rPr lang="en-US" altLang="zh-CN" sz="2000">
                <a:solidFill>
                  <a:srgbClr val="000000"/>
                </a:solidFill>
              </a:rPr>
              <a:t>/</a:t>
            </a:r>
            <a:r>
              <a:rPr lang="en-US" altLang="zh-CN" sz="2000" i="1">
                <a:solidFill>
                  <a:srgbClr val="000000"/>
                </a:solidFill>
              </a:rPr>
              <a:t>s</a:t>
            </a:r>
          </a:p>
        </p:txBody>
      </p:sp>
      <p:grpSp>
        <p:nvGrpSpPr>
          <p:cNvPr id="2" name="Group 122"/>
          <p:cNvGrpSpPr>
            <a:grpSpLocks/>
          </p:cNvGrpSpPr>
          <p:nvPr/>
        </p:nvGrpSpPr>
        <p:grpSpPr bwMode="auto">
          <a:xfrm>
            <a:off x="3779839" y="5600700"/>
            <a:ext cx="2528887" cy="800100"/>
            <a:chOff x="1421" y="3528"/>
            <a:chExt cx="1593" cy="504"/>
          </a:xfrm>
        </p:grpSpPr>
        <p:sp>
          <p:nvSpPr>
            <p:cNvPr id="182333" name="AutoShape 61">
              <a:extLst>
                <a:ext uri="{FF2B5EF4-FFF2-40B4-BE49-F238E27FC236}">
                  <a16:creationId xmlns:a16="http://schemas.microsoft.com/office/drawing/2014/main" id="{985BA881-5A94-A44A-B2E0-E65618679BF5}"/>
                </a:ext>
              </a:extLst>
            </p:cNvPr>
            <p:cNvSpPr>
              <a:spLocks noChangeArrowheads="1"/>
            </p:cNvSpPr>
            <p:nvPr/>
          </p:nvSpPr>
          <p:spPr bwMode="auto">
            <a:xfrm rot="381619">
              <a:off x="1421" y="3528"/>
              <a:ext cx="1593" cy="201"/>
            </a:xfrm>
            <a:prstGeom prst="leftRightArrow">
              <a:avLst>
                <a:gd name="adj1" fmla="val 35324"/>
                <a:gd name="adj2" fmla="val 94994"/>
              </a:avLst>
            </a:prstGeom>
            <a:gradFill rotWithShape="1">
              <a:gsLst>
                <a:gs pos="0">
                  <a:srgbClr val="CC0000"/>
                </a:gs>
                <a:gs pos="50000">
                  <a:schemeClr val="bg1"/>
                </a:gs>
                <a:gs pos="100000">
                  <a:srgbClr val="CC0000"/>
                </a:gs>
              </a:gsLst>
              <a:lin ang="0" scaled="1"/>
            </a:gradFill>
            <a:ln w="9525">
              <a:noFill/>
              <a:miter lim="800000"/>
              <a:headEnd/>
              <a:tailEnd/>
            </a:ln>
            <a:effectLst/>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defRPr/>
              </a:pPr>
              <a:endParaRPr lang="zh-CN" altLang="zh-CN">
                <a:solidFill>
                  <a:srgbClr val="000000"/>
                </a:solidFill>
                <a:ea typeface="宋体" panose="02010600030101010101" pitchFamily="2" charset="-122"/>
              </a:endParaRPr>
            </a:p>
          </p:txBody>
        </p:sp>
        <p:sp>
          <p:nvSpPr>
            <p:cNvPr id="42047" name="Text Box 62"/>
            <p:cNvSpPr txBox="1">
              <a:spLocks noChangeArrowheads="1"/>
            </p:cNvSpPr>
            <p:nvPr/>
          </p:nvSpPr>
          <p:spPr bwMode="auto">
            <a:xfrm>
              <a:off x="1533" y="3590"/>
              <a:ext cx="132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zh-CN" sz="2000" i="1">
                  <a:solidFill>
                    <a:srgbClr val="CC0000"/>
                  </a:solidFill>
                  <a:latin typeface="Arial" panose="020B0604020202020204" pitchFamily="34" charset="0"/>
                </a:rPr>
                <a:t>d</a:t>
              </a:r>
              <a:r>
                <a:rPr lang="en-US" altLang="zh-CN" sz="2000" baseline="-25000">
                  <a:solidFill>
                    <a:srgbClr val="CC0000"/>
                  </a:solidFill>
                  <a:latin typeface="Arial" panose="020B0604020202020204" pitchFamily="34" charset="0"/>
                </a:rPr>
                <a:t>trans </a:t>
              </a:r>
              <a:r>
                <a:rPr lang="en-US" altLang="zh-CN" sz="2000">
                  <a:solidFill>
                    <a:srgbClr val="CC0000"/>
                  </a:solidFill>
                  <a:latin typeface="Arial" panose="020B0604020202020204" pitchFamily="34" charset="0"/>
                </a:rPr>
                <a:t>and </a:t>
              </a:r>
              <a:r>
                <a:rPr lang="en-US" altLang="zh-CN" sz="2000" i="1">
                  <a:solidFill>
                    <a:srgbClr val="CC0000"/>
                  </a:solidFill>
                  <a:latin typeface="Arial" panose="020B0604020202020204" pitchFamily="34" charset="0"/>
                </a:rPr>
                <a:t>d</a:t>
              </a:r>
              <a:r>
                <a:rPr lang="en-US" altLang="zh-CN" sz="2000" baseline="-25000">
                  <a:solidFill>
                    <a:srgbClr val="CC0000"/>
                  </a:solidFill>
                  <a:latin typeface="Arial" panose="020B0604020202020204" pitchFamily="34" charset="0"/>
                </a:rPr>
                <a:t>prop</a:t>
              </a:r>
            </a:p>
            <a:p>
              <a:pPr algn="ctr">
                <a:lnSpc>
                  <a:spcPct val="100000"/>
                </a:lnSpc>
                <a:spcBef>
                  <a:spcPct val="0"/>
                </a:spcBef>
                <a:buClrTx/>
                <a:buSzTx/>
                <a:buFontTx/>
                <a:buNone/>
              </a:pPr>
              <a:r>
                <a:rPr lang="en-US" altLang="zh-CN" sz="2000" i="1">
                  <a:solidFill>
                    <a:srgbClr val="CC0000"/>
                  </a:solidFill>
                  <a:latin typeface="Arial" panose="020B0604020202020204" pitchFamily="34" charset="0"/>
                </a:rPr>
                <a:t>very </a:t>
              </a:r>
              <a:r>
                <a:rPr lang="en-US" altLang="zh-CN" sz="2000">
                  <a:solidFill>
                    <a:srgbClr val="CC0000"/>
                  </a:solidFill>
                  <a:latin typeface="Arial" panose="020B0604020202020204" pitchFamily="34" charset="0"/>
                </a:rPr>
                <a:t>different</a:t>
              </a:r>
            </a:p>
          </p:txBody>
        </p:sp>
      </p:grpSp>
      <p:sp>
        <p:nvSpPr>
          <p:cNvPr id="41990" name="Rectangle 2"/>
          <p:cNvSpPr>
            <a:spLocks noChangeArrowheads="1"/>
          </p:cNvSpPr>
          <p:nvPr/>
        </p:nvSpPr>
        <p:spPr bwMode="auto">
          <a:xfrm>
            <a:off x="1976438" y="200026"/>
            <a:ext cx="77724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90000"/>
              </a:lnSpc>
              <a:spcBef>
                <a:spcPct val="0"/>
              </a:spcBef>
              <a:buClrTx/>
              <a:buSzTx/>
              <a:buNone/>
            </a:pPr>
            <a:r>
              <a:rPr lang="en-US" altLang="zh-CN" sz="4400" dirty="0">
                <a:latin typeface="+mj-lt"/>
                <a:ea typeface="+mj-ea"/>
                <a:cs typeface="+mj-cs"/>
              </a:rPr>
              <a:t>Four sources of packet delay</a:t>
            </a:r>
          </a:p>
        </p:txBody>
      </p:sp>
      <p:sp>
        <p:nvSpPr>
          <p:cNvPr id="41991" name="Oval 7"/>
          <p:cNvSpPr>
            <a:spLocks noChangeArrowheads="1"/>
          </p:cNvSpPr>
          <p:nvPr/>
        </p:nvSpPr>
        <p:spPr bwMode="auto">
          <a:xfrm>
            <a:off x="4875213" y="2219325"/>
            <a:ext cx="1198562" cy="369888"/>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1992" name="Rectangle 8"/>
          <p:cNvSpPr>
            <a:spLocks noChangeArrowheads="1"/>
          </p:cNvSpPr>
          <p:nvPr/>
        </p:nvSpPr>
        <p:spPr bwMode="auto">
          <a:xfrm>
            <a:off x="4875213" y="2151064"/>
            <a:ext cx="1198562" cy="263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1993" name="Oval 9"/>
          <p:cNvSpPr>
            <a:spLocks noChangeArrowheads="1"/>
          </p:cNvSpPr>
          <p:nvPr/>
        </p:nvSpPr>
        <p:spPr bwMode="auto">
          <a:xfrm>
            <a:off x="4884738" y="1922463"/>
            <a:ext cx="1198562" cy="430212"/>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grpSp>
        <p:nvGrpSpPr>
          <p:cNvPr id="41994" name="Group 10"/>
          <p:cNvGrpSpPr>
            <a:grpSpLocks/>
          </p:cNvGrpSpPr>
          <p:nvPr/>
        </p:nvGrpSpPr>
        <p:grpSpPr bwMode="auto">
          <a:xfrm>
            <a:off x="5230814" y="1952626"/>
            <a:ext cx="498475" cy="119063"/>
            <a:chOff x="2208" y="2184"/>
            <a:chExt cx="176" cy="69"/>
          </a:xfrm>
        </p:grpSpPr>
        <p:grpSp>
          <p:nvGrpSpPr>
            <p:cNvPr id="42038" name="Group 11"/>
            <p:cNvGrpSpPr>
              <a:grpSpLocks/>
            </p:cNvGrpSpPr>
            <p:nvPr/>
          </p:nvGrpSpPr>
          <p:grpSpPr bwMode="auto">
            <a:xfrm>
              <a:off x="2208" y="2185"/>
              <a:ext cx="176" cy="68"/>
              <a:chOff x="2848" y="848"/>
              <a:chExt cx="140" cy="98"/>
            </a:xfrm>
          </p:grpSpPr>
          <p:sp>
            <p:nvSpPr>
              <p:cNvPr id="42043" name="Line 1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4" name="Line 1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5" name="Line 1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39" name="Group 15"/>
            <p:cNvGrpSpPr>
              <a:grpSpLocks/>
            </p:cNvGrpSpPr>
            <p:nvPr/>
          </p:nvGrpSpPr>
          <p:grpSpPr bwMode="auto">
            <a:xfrm flipV="1">
              <a:off x="2208" y="2184"/>
              <a:ext cx="176" cy="68"/>
              <a:chOff x="2848" y="848"/>
              <a:chExt cx="140" cy="98"/>
            </a:xfrm>
          </p:grpSpPr>
          <p:sp>
            <p:nvSpPr>
              <p:cNvPr id="42040" name="Line 1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1" name="Line 1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42" name="Line 1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1995" name="Oval 19"/>
          <p:cNvSpPr>
            <a:spLocks noChangeArrowheads="1"/>
          </p:cNvSpPr>
          <p:nvPr/>
        </p:nvSpPr>
        <p:spPr bwMode="auto">
          <a:xfrm>
            <a:off x="7970838" y="2238375"/>
            <a:ext cx="1198562" cy="369888"/>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1996" name="Line 20"/>
          <p:cNvSpPr>
            <a:spLocks noChangeShapeType="1"/>
          </p:cNvSpPr>
          <p:nvPr/>
        </p:nvSpPr>
        <p:spPr bwMode="auto">
          <a:xfrm>
            <a:off x="7980363" y="2217738"/>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7" name="Rectangle 21"/>
          <p:cNvSpPr>
            <a:spLocks noChangeArrowheads="1"/>
          </p:cNvSpPr>
          <p:nvPr/>
        </p:nvSpPr>
        <p:spPr bwMode="auto">
          <a:xfrm>
            <a:off x="7980363" y="2179639"/>
            <a:ext cx="1198562" cy="2635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1998" name="Oval 22"/>
          <p:cNvSpPr>
            <a:spLocks noChangeArrowheads="1"/>
          </p:cNvSpPr>
          <p:nvPr/>
        </p:nvSpPr>
        <p:spPr bwMode="auto">
          <a:xfrm>
            <a:off x="7989888" y="1951038"/>
            <a:ext cx="1198562" cy="430212"/>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1999" name="Line 26"/>
          <p:cNvSpPr>
            <a:spLocks noChangeShapeType="1"/>
          </p:cNvSpPr>
          <p:nvPr/>
        </p:nvSpPr>
        <p:spPr bwMode="auto">
          <a:xfrm>
            <a:off x="6069014" y="2276476"/>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0" name="Rectangle 29"/>
          <p:cNvSpPr>
            <a:spLocks noChangeArrowheads="1"/>
          </p:cNvSpPr>
          <p:nvPr/>
        </p:nvSpPr>
        <p:spPr bwMode="auto">
          <a:xfrm>
            <a:off x="6988175" y="2076451"/>
            <a:ext cx="147638"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2001" name="Rectangle 30"/>
          <p:cNvSpPr>
            <a:spLocks noChangeArrowheads="1"/>
          </p:cNvSpPr>
          <p:nvPr/>
        </p:nvSpPr>
        <p:spPr bwMode="auto">
          <a:xfrm>
            <a:off x="5735639" y="2147889"/>
            <a:ext cx="147637"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2002" name="Rectangle 31"/>
          <p:cNvSpPr>
            <a:spLocks noChangeArrowheads="1"/>
          </p:cNvSpPr>
          <p:nvPr/>
        </p:nvSpPr>
        <p:spPr bwMode="auto">
          <a:xfrm>
            <a:off x="5897564" y="2147889"/>
            <a:ext cx="147637" cy="200025"/>
          </a:xfrm>
          <a:prstGeom prst="rect">
            <a:avLst/>
          </a:prstGeom>
          <a:solidFill>
            <a:schemeClr val="accent2"/>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2003" name="Line 35"/>
          <p:cNvSpPr>
            <a:spLocks noChangeShapeType="1"/>
          </p:cNvSpPr>
          <p:nvPr/>
        </p:nvSpPr>
        <p:spPr bwMode="auto">
          <a:xfrm flipV="1">
            <a:off x="7759701" y="1876425"/>
            <a:ext cx="366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4" name="Rectangle 38"/>
          <p:cNvSpPr>
            <a:spLocks noChangeArrowheads="1"/>
          </p:cNvSpPr>
          <p:nvPr/>
        </p:nvSpPr>
        <p:spPr bwMode="auto">
          <a:xfrm>
            <a:off x="6026150" y="2085976"/>
            <a:ext cx="147638"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2005" name="Text Box 39"/>
          <p:cNvSpPr txBox="1">
            <a:spLocks noChangeArrowheads="1"/>
          </p:cNvSpPr>
          <p:nvPr/>
        </p:nvSpPr>
        <p:spPr bwMode="auto">
          <a:xfrm>
            <a:off x="6415088" y="1689101"/>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CC0000"/>
                </a:solidFill>
                <a:latin typeface="Arial" panose="020B0604020202020204" pitchFamily="34" charset="0"/>
              </a:rPr>
              <a:t>propagation</a:t>
            </a:r>
          </a:p>
        </p:txBody>
      </p:sp>
      <p:sp>
        <p:nvSpPr>
          <p:cNvPr id="42006" name="Line 40"/>
          <p:cNvSpPr>
            <a:spLocks noChangeShapeType="1"/>
          </p:cNvSpPr>
          <p:nvPr/>
        </p:nvSpPr>
        <p:spPr bwMode="auto">
          <a:xfrm rot="10800000">
            <a:off x="6169025" y="1876425"/>
            <a:ext cx="319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7" name="Text Box 43"/>
          <p:cNvSpPr txBox="1">
            <a:spLocks noChangeArrowheads="1"/>
          </p:cNvSpPr>
          <p:nvPr/>
        </p:nvSpPr>
        <p:spPr bwMode="auto">
          <a:xfrm>
            <a:off x="4651375" y="2803525"/>
            <a:ext cx="1289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zh-CN" sz="1800">
                <a:solidFill>
                  <a:srgbClr val="CC0000"/>
                </a:solidFill>
                <a:latin typeface="Arial" panose="020B0604020202020204" pitchFamily="34" charset="0"/>
              </a:rPr>
              <a:t>nodal</a:t>
            </a:r>
          </a:p>
          <a:p>
            <a:pPr algn="ctr">
              <a:lnSpc>
                <a:spcPct val="100000"/>
              </a:lnSpc>
              <a:spcBef>
                <a:spcPct val="0"/>
              </a:spcBef>
              <a:buClrTx/>
              <a:buSzTx/>
              <a:buFontTx/>
              <a:buNone/>
            </a:pPr>
            <a:r>
              <a:rPr lang="en-US" altLang="zh-CN" sz="1800">
                <a:solidFill>
                  <a:srgbClr val="CC0000"/>
                </a:solidFill>
                <a:latin typeface="Arial" panose="020B0604020202020204" pitchFamily="34" charset="0"/>
              </a:rPr>
              <a:t>processing</a:t>
            </a:r>
          </a:p>
        </p:txBody>
      </p:sp>
      <p:sp>
        <p:nvSpPr>
          <p:cNvPr id="42008" name="Line 44"/>
          <p:cNvSpPr>
            <a:spLocks noChangeShapeType="1"/>
          </p:cNvSpPr>
          <p:nvPr/>
        </p:nvSpPr>
        <p:spPr bwMode="auto">
          <a:xfrm rot="10800000">
            <a:off x="4902200" y="2847975"/>
            <a:ext cx="8334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9" name="Line 45"/>
          <p:cNvSpPr>
            <a:spLocks noChangeShapeType="1"/>
          </p:cNvSpPr>
          <p:nvPr/>
        </p:nvSpPr>
        <p:spPr bwMode="auto">
          <a:xfrm rot="10800000" flipV="1">
            <a:off x="5711826" y="2609850"/>
            <a:ext cx="3857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0" name="Text Box 46"/>
          <p:cNvSpPr txBox="1">
            <a:spLocks noChangeArrowheads="1"/>
          </p:cNvSpPr>
          <p:nvPr/>
        </p:nvSpPr>
        <p:spPr bwMode="auto">
          <a:xfrm>
            <a:off x="6119813" y="3060701"/>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CC0000"/>
                </a:solidFill>
                <a:latin typeface="Arial" panose="020B0604020202020204" pitchFamily="34" charset="0"/>
              </a:rPr>
              <a:t>queueing</a:t>
            </a:r>
          </a:p>
        </p:txBody>
      </p:sp>
      <p:sp>
        <p:nvSpPr>
          <p:cNvPr id="42011" name="Line 47"/>
          <p:cNvSpPr>
            <a:spLocks noChangeShapeType="1"/>
          </p:cNvSpPr>
          <p:nvPr/>
        </p:nvSpPr>
        <p:spPr bwMode="auto">
          <a:xfrm rot="10800000">
            <a:off x="5873751" y="2609850"/>
            <a:ext cx="595313"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2012" name="Group 48"/>
          <p:cNvGrpSpPr>
            <a:grpSpLocks/>
          </p:cNvGrpSpPr>
          <p:nvPr/>
        </p:nvGrpSpPr>
        <p:grpSpPr bwMode="auto">
          <a:xfrm>
            <a:off x="8316914" y="2009776"/>
            <a:ext cx="498475" cy="119063"/>
            <a:chOff x="2208" y="2184"/>
            <a:chExt cx="176" cy="69"/>
          </a:xfrm>
        </p:grpSpPr>
        <p:grpSp>
          <p:nvGrpSpPr>
            <p:cNvPr id="42030" name="Group 49"/>
            <p:cNvGrpSpPr>
              <a:grpSpLocks/>
            </p:cNvGrpSpPr>
            <p:nvPr/>
          </p:nvGrpSpPr>
          <p:grpSpPr bwMode="auto">
            <a:xfrm>
              <a:off x="2208" y="2185"/>
              <a:ext cx="176" cy="68"/>
              <a:chOff x="2848" y="848"/>
              <a:chExt cx="140" cy="98"/>
            </a:xfrm>
          </p:grpSpPr>
          <p:sp>
            <p:nvSpPr>
              <p:cNvPr id="42035" name="Line 5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6" name="Line 5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7" name="Line 5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31" name="Group 53"/>
            <p:cNvGrpSpPr>
              <a:grpSpLocks/>
            </p:cNvGrpSpPr>
            <p:nvPr/>
          </p:nvGrpSpPr>
          <p:grpSpPr bwMode="auto">
            <a:xfrm flipV="1">
              <a:off x="2208" y="2184"/>
              <a:ext cx="176" cy="68"/>
              <a:chOff x="2848" y="848"/>
              <a:chExt cx="140" cy="98"/>
            </a:xfrm>
          </p:grpSpPr>
          <p:sp>
            <p:nvSpPr>
              <p:cNvPr id="42032"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3"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34"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2013" name="Rectangle 3"/>
          <p:cNvSpPr>
            <a:spLocks noChangeArrowheads="1"/>
          </p:cNvSpPr>
          <p:nvPr/>
        </p:nvSpPr>
        <p:spPr bwMode="auto">
          <a:xfrm>
            <a:off x="3640139" y="3630614"/>
            <a:ext cx="4943475" cy="554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buSzPct val="75000"/>
              <a:buFont typeface="Wingdings" panose="05000000000000000000" pitchFamily="2" charset="2"/>
              <a:buNone/>
            </a:pPr>
            <a:r>
              <a:rPr lang="en-US" altLang="zh-CN" sz="2400" i="1">
                <a:solidFill>
                  <a:srgbClr val="000000"/>
                </a:solidFill>
              </a:rPr>
              <a:t>d</a:t>
            </a:r>
            <a:r>
              <a:rPr lang="en-US" altLang="zh-CN" sz="2400" baseline="-25000">
                <a:solidFill>
                  <a:srgbClr val="000000"/>
                </a:solidFill>
              </a:rPr>
              <a:t>nodal</a:t>
            </a:r>
            <a:r>
              <a:rPr lang="en-US" altLang="zh-CN" sz="2400">
                <a:solidFill>
                  <a:srgbClr val="000000"/>
                </a:solidFill>
              </a:rPr>
              <a:t> = </a:t>
            </a:r>
            <a:r>
              <a:rPr lang="en-US" altLang="zh-CN" sz="2400" i="1">
                <a:solidFill>
                  <a:srgbClr val="000000"/>
                </a:solidFill>
              </a:rPr>
              <a:t>d</a:t>
            </a:r>
            <a:r>
              <a:rPr lang="en-US" altLang="zh-CN" sz="2400" baseline="-25000">
                <a:solidFill>
                  <a:srgbClr val="000000"/>
                </a:solidFill>
              </a:rPr>
              <a:t>proc</a:t>
            </a:r>
            <a:r>
              <a:rPr lang="en-US" altLang="zh-CN" sz="2400">
                <a:solidFill>
                  <a:srgbClr val="000000"/>
                </a:solidFill>
              </a:rPr>
              <a:t> + </a:t>
            </a:r>
            <a:r>
              <a:rPr lang="en-US" altLang="zh-CN" sz="2400" i="1">
                <a:solidFill>
                  <a:srgbClr val="000000"/>
                </a:solidFill>
              </a:rPr>
              <a:t>d</a:t>
            </a:r>
            <a:r>
              <a:rPr lang="en-US" altLang="zh-CN" sz="2400" baseline="-25000">
                <a:solidFill>
                  <a:srgbClr val="000000"/>
                </a:solidFill>
              </a:rPr>
              <a:t>queue</a:t>
            </a:r>
            <a:r>
              <a:rPr lang="en-US" altLang="zh-CN" sz="2400">
                <a:solidFill>
                  <a:srgbClr val="000000"/>
                </a:solidFill>
              </a:rPr>
              <a:t> + </a:t>
            </a:r>
            <a:r>
              <a:rPr lang="en-US" altLang="zh-CN" sz="2400" i="1">
                <a:solidFill>
                  <a:srgbClr val="000000"/>
                </a:solidFill>
              </a:rPr>
              <a:t>d</a:t>
            </a:r>
            <a:r>
              <a:rPr lang="en-US" altLang="zh-CN" sz="2400" baseline="-25000">
                <a:solidFill>
                  <a:srgbClr val="000000"/>
                </a:solidFill>
              </a:rPr>
              <a:t>trans</a:t>
            </a:r>
            <a:r>
              <a:rPr lang="en-US" altLang="zh-CN" sz="2400">
                <a:solidFill>
                  <a:srgbClr val="000000"/>
                </a:solidFill>
              </a:rPr>
              <a:t> +  </a:t>
            </a:r>
            <a:r>
              <a:rPr lang="en-US" altLang="zh-CN" sz="2400" i="1">
                <a:solidFill>
                  <a:srgbClr val="000000"/>
                </a:solidFill>
              </a:rPr>
              <a:t>d</a:t>
            </a:r>
            <a:r>
              <a:rPr lang="en-US" altLang="zh-CN" sz="2400" baseline="-25000">
                <a:solidFill>
                  <a:srgbClr val="000000"/>
                </a:solidFill>
              </a:rPr>
              <a:t>prop</a:t>
            </a:r>
            <a:endParaRPr lang="en-US" altLang="zh-CN" sz="2400">
              <a:solidFill>
                <a:srgbClr val="000000"/>
              </a:solidFill>
            </a:endParaRPr>
          </a:p>
        </p:txBody>
      </p:sp>
      <p:sp>
        <p:nvSpPr>
          <p:cNvPr id="420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solidFill>
                  <a:srgbClr val="000000"/>
                </a:solidFill>
                <a:latin typeface="Tahoma" panose="020B0604030504040204" pitchFamily="34" charset="0"/>
              </a:rPr>
              <a:t>1-</a:t>
            </a:r>
            <a:fld id="{BCF22D8D-1C99-4004-A995-0029CF4FFF95}" type="slidenum">
              <a:rPr lang="en-US" altLang="zh-CN" sz="1200">
                <a:solidFill>
                  <a:srgbClr val="000000"/>
                </a:solidFill>
                <a:latin typeface="Tahoma" panose="020B0604030504040204" pitchFamily="34" charset="0"/>
              </a:rPr>
              <a:pPr>
                <a:lnSpc>
                  <a:spcPct val="100000"/>
                </a:lnSpc>
                <a:spcBef>
                  <a:spcPct val="0"/>
                </a:spcBef>
                <a:buClrTx/>
                <a:buSzTx/>
                <a:buFontTx/>
                <a:buNone/>
              </a:pPr>
              <a:t>53</a:t>
            </a:fld>
            <a:endParaRPr lang="en-US" altLang="zh-CN" sz="1200">
              <a:solidFill>
                <a:srgbClr val="000000"/>
              </a:solidFill>
              <a:latin typeface="Tahoma" panose="020B0604030504040204" pitchFamily="34" charset="0"/>
            </a:endParaRPr>
          </a:p>
        </p:txBody>
      </p:sp>
      <p:sp>
        <p:nvSpPr>
          <p:cNvPr id="42015" name="Line 24"/>
          <p:cNvSpPr>
            <a:spLocks noChangeShapeType="1"/>
          </p:cNvSpPr>
          <p:nvPr/>
        </p:nvSpPr>
        <p:spPr bwMode="auto">
          <a:xfrm>
            <a:off x="4144963" y="1857375"/>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6" name="Line 25"/>
          <p:cNvSpPr>
            <a:spLocks noChangeShapeType="1"/>
          </p:cNvSpPr>
          <p:nvPr/>
        </p:nvSpPr>
        <p:spPr bwMode="auto">
          <a:xfrm flipV="1">
            <a:off x="4449764" y="2397125"/>
            <a:ext cx="428625" cy="450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17" name="Rectangle 32"/>
          <p:cNvSpPr>
            <a:spLocks noChangeArrowheads="1"/>
          </p:cNvSpPr>
          <p:nvPr/>
        </p:nvSpPr>
        <p:spPr bwMode="auto">
          <a:xfrm>
            <a:off x="4683125" y="2047876"/>
            <a:ext cx="147638" cy="200025"/>
          </a:xfrm>
          <a:prstGeom prst="rect">
            <a:avLst/>
          </a:prstGeom>
          <a:solidFill>
            <a:schemeClr val="accent1"/>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solidFill>
                <a:srgbClr val="000000"/>
              </a:solidFill>
              <a:latin typeface="Arial" panose="020B0604020202020204" pitchFamily="34" charset="0"/>
            </a:endParaRPr>
          </a:p>
        </p:txBody>
      </p:sp>
      <p:sp>
        <p:nvSpPr>
          <p:cNvPr id="42018" name="Line 33"/>
          <p:cNvSpPr>
            <a:spLocks noChangeShapeType="1"/>
          </p:cNvSpPr>
          <p:nvPr/>
        </p:nvSpPr>
        <p:spPr bwMode="auto">
          <a:xfrm>
            <a:off x="4633914" y="1984375"/>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9" name="Text Box 36"/>
          <p:cNvSpPr txBox="1">
            <a:spLocks noChangeArrowheads="1"/>
          </p:cNvSpPr>
          <p:nvPr/>
        </p:nvSpPr>
        <p:spPr bwMode="auto">
          <a:xfrm>
            <a:off x="3267075" y="15414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a:solidFill>
                  <a:srgbClr val="006600"/>
                </a:solidFill>
                <a:latin typeface="Arial" panose="020B0604020202020204" pitchFamily="34" charset="0"/>
              </a:rPr>
              <a:t>A</a:t>
            </a:r>
          </a:p>
        </p:txBody>
      </p:sp>
      <p:sp>
        <p:nvSpPr>
          <p:cNvPr id="42020" name="Text Box 37"/>
          <p:cNvSpPr txBox="1">
            <a:spLocks noChangeArrowheads="1"/>
          </p:cNvSpPr>
          <p:nvPr/>
        </p:nvSpPr>
        <p:spPr bwMode="auto">
          <a:xfrm>
            <a:off x="3443288" y="24939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a:solidFill>
                  <a:srgbClr val="000099"/>
                </a:solidFill>
                <a:latin typeface="Arial" panose="020B0604020202020204" pitchFamily="34" charset="0"/>
              </a:rPr>
              <a:t>B</a:t>
            </a:r>
          </a:p>
        </p:txBody>
      </p:sp>
      <p:grpSp>
        <p:nvGrpSpPr>
          <p:cNvPr id="42021" name="Group 66"/>
          <p:cNvGrpSpPr>
            <a:grpSpLocks/>
          </p:cNvGrpSpPr>
          <p:nvPr/>
        </p:nvGrpSpPr>
        <p:grpSpPr bwMode="auto">
          <a:xfrm>
            <a:off x="3417888" y="1541463"/>
            <a:ext cx="779462" cy="679450"/>
            <a:chOff x="-44" y="1473"/>
            <a:chExt cx="981" cy="1105"/>
          </a:xfrm>
        </p:grpSpPr>
        <p:pic>
          <p:nvPicPr>
            <p:cNvPr id="42028"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9" name="Freeform 68"/>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42022" name="Group 69"/>
          <p:cNvGrpSpPr>
            <a:grpSpLocks/>
          </p:cNvGrpSpPr>
          <p:nvPr/>
        </p:nvGrpSpPr>
        <p:grpSpPr bwMode="auto">
          <a:xfrm>
            <a:off x="3692526" y="2524125"/>
            <a:ext cx="779463" cy="679450"/>
            <a:chOff x="-44" y="1473"/>
            <a:chExt cx="981" cy="1105"/>
          </a:xfrm>
        </p:grpSpPr>
        <p:pic>
          <p:nvPicPr>
            <p:cNvPr id="42026"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7" name="Freeform 71"/>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sp>
        <p:nvSpPr>
          <p:cNvPr id="42023" name="Text Box 41"/>
          <p:cNvSpPr txBox="1">
            <a:spLocks noChangeArrowheads="1"/>
          </p:cNvSpPr>
          <p:nvPr/>
        </p:nvSpPr>
        <p:spPr bwMode="auto">
          <a:xfrm>
            <a:off x="4511675" y="1249363"/>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CC0000"/>
                </a:solidFill>
                <a:latin typeface="Arial" panose="020B0604020202020204" pitchFamily="34" charset="0"/>
              </a:rPr>
              <a:t>transmission</a:t>
            </a:r>
          </a:p>
        </p:txBody>
      </p:sp>
      <p:sp>
        <p:nvSpPr>
          <p:cNvPr id="42024" name="Line 42"/>
          <p:cNvSpPr>
            <a:spLocks noChangeShapeType="1"/>
          </p:cNvSpPr>
          <p:nvPr/>
        </p:nvSpPr>
        <p:spPr bwMode="auto">
          <a:xfrm rot="10800000" flipH="1" flipV="1">
            <a:off x="5562600" y="1517650"/>
            <a:ext cx="5286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25" name="TextBox 1"/>
          <p:cNvSpPr txBox="1">
            <a:spLocks noChangeArrowheads="1"/>
          </p:cNvSpPr>
          <p:nvPr/>
        </p:nvSpPr>
        <p:spPr bwMode="auto">
          <a:xfrm>
            <a:off x="2135188" y="6388101"/>
            <a:ext cx="6430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400">
                <a:latin typeface="Arial" panose="020B0604020202020204" pitchFamily="34" charset="0"/>
              </a:rPr>
              <a:t>* Check out the Java applet for an interactive animation on trans vs. prop delay</a:t>
            </a:r>
          </a:p>
        </p:txBody>
      </p:sp>
      <p:pic>
        <p:nvPicPr>
          <p:cNvPr id="65" name="Picture 64"/>
          <p:cNvPicPr>
            <a:picLocks noChangeAspect="1"/>
          </p:cNvPicPr>
          <p:nvPr/>
        </p:nvPicPr>
        <p:blipFill>
          <a:blip r:embed="rId4"/>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3654463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3" name="Text Box 41"/>
          <p:cNvSpPr txBox="1">
            <a:spLocks noChangeArrowheads="1"/>
          </p:cNvSpPr>
          <p:nvPr/>
        </p:nvSpPr>
        <p:spPr bwMode="auto">
          <a:xfrm>
            <a:off x="3148751" y="5319651"/>
            <a:ext cx="59291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r>
              <a:rPr lang="en-US" altLang="zh-CN" sz="4000" dirty="0">
                <a:solidFill>
                  <a:srgbClr val="CC0000"/>
                </a:solidFill>
                <a:latin typeface="Arial" panose="020B0604020202020204" pitchFamily="34" charset="0"/>
                <a:hlinkClick r:id="rId3"/>
              </a:rPr>
              <a:t>Click here for a demo!</a:t>
            </a:r>
            <a:endParaRPr lang="en-US" altLang="zh-CN" sz="4000" dirty="0">
              <a:solidFill>
                <a:srgbClr val="CC0000"/>
              </a:solidFill>
              <a:latin typeface="Arial" panose="020B0604020202020204" pitchFamily="34" charset="0"/>
            </a:endParaRPr>
          </a:p>
        </p:txBody>
      </p:sp>
      <p:pic>
        <p:nvPicPr>
          <p:cNvPr id="65" name="Picture 64"/>
          <p:cNvPicPr>
            <a:picLocks noChangeAspect="1"/>
          </p:cNvPicPr>
          <p:nvPr/>
        </p:nvPicPr>
        <p:blipFill>
          <a:blip r:embed="rId4"/>
          <a:stretch>
            <a:fillRect/>
          </a:stretch>
        </p:blipFill>
        <p:spPr>
          <a:xfrm>
            <a:off x="9203377" y="230188"/>
            <a:ext cx="2619375" cy="695325"/>
          </a:xfrm>
          <a:prstGeom prst="rect">
            <a:avLst/>
          </a:prstGeom>
        </p:spPr>
      </p:pic>
      <p:sp>
        <p:nvSpPr>
          <p:cNvPr id="5" name="TextBox 4"/>
          <p:cNvSpPr txBox="1"/>
          <p:nvPr/>
        </p:nvSpPr>
        <p:spPr>
          <a:xfrm>
            <a:off x="939477" y="1954410"/>
            <a:ext cx="10347668" cy="2677656"/>
          </a:xfrm>
          <a:prstGeom prst="rect">
            <a:avLst/>
          </a:prstGeom>
          <a:noFill/>
        </p:spPr>
        <p:txBody>
          <a:bodyPr wrap="square" rtlCol="0">
            <a:spAutoFit/>
          </a:bodyPr>
          <a:lstStyle/>
          <a:p>
            <a:r>
              <a:rPr lang="en-US" sz="2800" dirty="0"/>
              <a:t>Suppose </a:t>
            </a:r>
            <a:r>
              <a:rPr lang="en-US" altLang="zh-CN" sz="2800" dirty="0"/>
              <a:t>3</a:t>
            </a:r>
            <a:r>
              <a:rPr lang="en-US" sz="2800" dirty="0"/>
              <a:t> packets arrive simultaneously to a link at which no packets are currently being transmitted or queued. Each packet is of</a:t>
            </a:r>
            <a:r>
              <a:rPr lang="zh-CN" altLang="en-US" sz="2800" dirty="0"/>
              <a:t> </a:t>
            </a:r>
            <a:r>
              <a:rPr lang="en-US" sz="2800" dirty="0"/>
              <a:t>8</a:t>
            </a:r>
            <a:r>
              <a:rPr lang="en-US" altLang="zh-CN" sz="2800" dirty="0"/>
              <a:t>-</a:t>
            </a:r>
            <a:r>
              <a:rPr lang="en-US" sz="2800" dirty="0"/>
              <a:t>bit length and the link has transmission rate 64 bits per sec</a:t>
            </a:r>
            <a:r>
              <a:rPr lang="zh-CN" altLang="en-US" sz="2800" dirty="0"/>
              <a:t> </a:t>
            </a:r>
            <a:r>
              <a:rPr lang="en-US" altLang="zh-CN" sz="2800" dirty="0"/>
              <a:t>(bps)</a:t>
            </a:r>
            <a:r>
              <a:rPr lang="en-US" sz="2800" dirty="0"/>
              <a:t>.</a:t>
            </a:r>
          </a:p>
          <a:p>
            <a:pPr marL="285750" indent="-285750">
              <a:buFontTx/>
              <a:buChar char="-"/>
            </a:pPr>
            <a:r>
              <a:rPr lang="en-US" sz="2800" dirty="0"/>
              <a:t>Packet 1 delay: 0 sec, because the queue is empty </a:t>
            </a:r>
          </a:p>
          <a:p>
            <a:pPr marL="285750" indent="-285750">
              <a:buFontTx/>
              <a:buChar char="-"/>
            </a:pPr>
            <a:r>
              <a:rPr lang="en-US" sz="2800" dirty="0"/>
              <a:t>Packet 2 delay: 8 / 64 sec</a:t>
            </a:r>
          </a:p>
          <a:p>
            <a:pPr marL="285750" indent="-285750">
              <a:buFontTx/>
              <a:buChar char="-"/>
            </a:pPr>
            <a:r>
              <a:rPr lang="en-US" sz="2800" dirty="0"/>
              <a:t>Packet 3 delay: 16/64 sec </a:t>
            </a:r>
          </a:p>
        </p:txBody>
      </p:sp>
      <p:sp>
        <p:nvSpPr>
          <p:cNvPr id="77" name="Rectangle 2"/>
          <p:cNvSpPr txBox="1">
            <a:spLocks noChangeArrowheads="1"/>
          </p:cNvSpPr>
          <p:nvPr/>
        </p:nvSpPr>
        <p:spPr>
          <a:xfrm>
            <a:off x="939477" y="467618"/>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Queueing delay example</a:t>
            </a:r>
          </a:p>
        </p:txBody>
      </p:sp>
    </p:spTree>
    <p:extLst>
      <p:ext uri="{BB962C8B-B14F-4D97-AF65-F5344CB8AC3E}">
        <p14:creationId xmlns:p14="http://schemas.microsoft.com/office/powerpoint/2010/main" val="843069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latin typeface="Tahoma" panose="020B0604030504040204" pitchFamily="34" charset="0"/>
              </a:rPr>
              <a:t>Introduction</a:t>
            </a:r>
          </a:p>
        </p:txBody>
      </p:sp>
      <p:pic>
        <p:nvPicPr>
          <p:cNvPr id="44035" name="Picture 60" descr="queueDe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201" y="852489"/>
            <a:ext cx="496887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3"/>
          <p:cNvSpPr>
            <a:spLocks noGrp="1" noChangeArrowheads="1"/>
          </p:cNvSpPr>
          <p:nvPr>
            <p:ph type="body" sz="half" idx="4294967295"/>
          </p:nvPr>
        </p:nvSpPr>
        <p:spPr>
          <a:xfrm>
            <a:off x="2033588" y="1806576"/>
            <a:ext cx="3810000" cy="1781175"/>
          </a:xfrm>
        </p:spPr>
        <p:txBody>
          <a:bodyPr/>
          <a:lstStyle/>
          <a:p>
            <a:pPr eaLnBrk="1" hangingPunct="1">
              <a:buSzPct val="75000"/>
            </a:pPr>
            <a:r>
              <a:rPr lang="en-US" altLang="zh-CN" sz="2400" i="1">
                <a:ea typeface="ＭＳ Ｐゴシック" panose="020B0600070205080204" pitchFamily="34" charset="-128"/>
              </a:rPr>
              <a:t>R:</a:t>
            </a:r>
            <a:r>
              <a:rPr lang="en-US" altLang="zh-CN" sz="2400">
                <a:ea typeface="ＭＳ Ｐゴシック" panose="020B0600070205080204" pitchFamily="34" charset="-128"/>
              </a:rPr>
              <a:t> link bandwidth (bps)</a:t>
            </a:r>
          </a:p>
          <a:p>
            <a:pPr eaLnBrk="1" hangingPunct="1">
              <a:buSzPct val="75000"/>
            </a:pPr>
            <a:r>
              <a:rPr lang="en-US" altLang="zh-CN" sz="2400" i="1">
                <a:ea typeface="ＭＳ Ｐゴシック" panose="020B0600070205080204" pitchFamily="34" charset="-128"/>
              </a:rPr>
              <a:t>L:</a:t>
            </a:r>
            <a:r>
              <a:rPr lang="en-US" altLang="zh-CN" sz="2400">
                <a:ea typeface="ＭＳ Ｐゴシック" panose="020B0600070205080204" pitchFamily="34" charset="-128"/>
              </a:rPr>
              <a:t> packet length (bits)</a:t>
            </a:r>
          </a:p>
          <a:p>
            <a:pPr eaLnBrk="1" hangingPunct="1">
              <a:buSzPct val="75000"/>
            </a:pPr>
            <a:r>
              <a:rPr lang="en-US" altLang="zh-CN" sz="2400">
                <a:ea typeface="ＭＳ Ｐゴシック" panose="020B0600070205080204" pitchFamily="34" charset="-128"/>
              </a:rPr>
              <a:t>a: average packet arrival rate</a:t>
            </a:r>
          </a:p>
        </p:txBody>
      </p:sp>
      <p:sp>
        <p:nvSpPr>
          <p:cNvPr id="44037" name="Rectangle 61"/>
          <p:cNvSpPr>
            <a:spLocks noChangeArrowheads="1"/>
          </p:cNvSpPr>
          <p:nvPr/>
        </p:nvSpPr>
        <p:spPr bwMode="auto">
          <a:xfrm>
            <a:off x="5711825" y="3451226"/>
            <a:ext cx="3810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spcBef>
                <a:spcPct val="0"/>
              </a:spcBef>
              <a:buClr>
                <a:schemeClr val="accent2"/>
              </a:buClr>
              <a:buSzPct val="85000"/>
              <a:buFont typeface="Wingdings" panose="05000000000000000000" pitchFamily="2" charset="2"/>
              <a:buNone/>
            </a:pPr>
            <a:r>
              <a:rPr lang="en-US" altLang="zh-CN" sz="2000">
                <a:solidFill>
                  <a:srgbClr val="000099"/>
                </a:solidFill>
                <a:latin typeface="Arial" panose="020B0604020202020204" pitchFamily="34" charset="0"/>
              </a:rPr>
              <a:t>traffic intensity </a:t>
            </a:r>
          </a:p>
          <a:p>
            <a:pPr algn="ctr">
              <a:spcBef>
                <a:spcPct val="0"/>
              </a:spcBef>
              <a:buClr>
                <a:schemeClr val="accent2"/>
              </a:buClr>
              <a:buSzPct val="85000"/>
              <a:buFont typeface="Wingdings" panose="05000000000000000000" pitchFamily="2" charset="2"/>
              <a:buNone/>
            </a:pPr>
            <a:r>
              <a:rPr lang="en-US" altLang="zh-CN" sz="2000">
                <a:solidFill>
                  <a:srgbClr val="000099"/>
                </a:solidFill>
                <a:latin typeface="Arial" panose="020B0604020202020204" pitchFamily="34" charset="0"/>
              </a:rPr>
              <a:t>= La/R</a:t>
            </a:r>
          </a:p>
        </p:txBody>
      </p:sp>
      <p:sp>
        <p:nvSpPr>
          <p:cNvPr id="44038" name="Rectangle 62"/>
          <p:cNvSpPr>
            <a:spLocks noChangeArrowheads="1"/>
          </p:cNvSpPr>
          <p:nvPr/>
        </p:nvSpPr>
        <p:spPr bwMode="auto">
          <a:xfrm>
            <a:off x="2035175" y="4113214"/>
            <a:ext cx="69723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buSzPct val="75000"/>
            </a:pPr>
            <a:r>
              <a:rPr lang="en-US" altLang="zh-CN" sz="2400" i="1"/>
              <a:t>La/R</a:t>
            </a:r>
            <a:r>
              <a:rPr lang="en-US" altLang="zh-CN" sz="2400"/>
              <a:t> ~ 0: avg. queueing delay small</a:t>
            </a:r>
          </a:p>
          <a:p>
            <a:pPr>
              <a:lnSpc>
                <a:spcPct val="100000"/>
              </a:lnSpc>
              <a:buSzPct val="75000"/>
            </a:pPr>
            <a:r>
              <a:rPr lang="en-US" altLang="zh-CN" sz="2400" i="1"/>
              <a:t>La/R </a:t>
            </a:r>
            <a:r>
              <a:rPr lang="en-US" altLang="zh-CN" sz="2400"/>
              <a:t>-&gt; 1: avg. queueing delay large</a:t>
            </a:r>
          </a:p>
          <a:p>
            <a:pPr>
              <a:buSzPct val="75000"/>
            </a:pPr>
            <a:r>
              <a:rPr lang="en-US" altLang="zh-CN" sz="2400" i="1"/>
              <a:t>La/R </a:t>
            </a:r>
            <a:r>
              <a:rPr lang="en-US" altLang="zh-CN" sz="2400"/>
              <a:t>&gt; 1: more </a:t>
            </a:r>
            <a:r>
              <a:rPr lang="ja-JP" altLang="en-US" sz="2400"/>
              <a:t>“</a:t>
            </a:r>
            <a:r>
              <a:rPr lang="en-US" altLang="ja-JP" sz="2400"/>
              <a:t>work</a:t>
            </a:r>
            <a:r>
              <a:rPr lang="ja-JP" altLang="en-US" sz="2400"/>
              <a:t>”</a:t>
            </a:r>
            <a:r>
              <a:rPr lang="en-US" altLang="ja-JP" sz="2400"/>
              <a:t> arriving </a:t>
            </a:r>
          </a:p>
          <a:p>
            <a:pPr>
              <a:buSzPct val="75000"/>
              <a:buFont typeface="Wingdings" panose="05000000000000000000" pitchFamily="2" charset="2"/>
              <a:buNone/>
            </a:pPr>
            <a:r>
              <a:rPr lang="en-US" altLang="zh-CN" sz="2400"/>
              <a:t>    than can be serviced, average delay infinite!</a:t>
            </a:r>
          </a:p>
          <a:p>
            <a:pPr>
              <a:lnSpc>
                <a:spcPct val="100000"/>
              </a:lnSpc>
              <a:buClr>
                <a:schemeClr val="accent2"/>
              </a:buClr>
              <a:buSzPct val="85000"/>
              <a:buFont typeface="Wingdings" panose="05000000000000000000" pitchFamily="2" charset="2"/>
              <a:buChar char="q"/>
            </a:pPr>
            <a:endParaRPr lang="en-US" altLang="zh-CN" sz="2400"/>
          </a:p>
        </p:txBody>
      </p:sp>
      <p:sp>
        <p:nvSpPr>
          <p:cNvPr id="44039" name="Rectangle 11"/>
          <p:cNvSpPr>
            <a:spLocks noChangeArrowheads="1"/>
          </p:cNvSpPr>
          <p:nvPr/>
        </p:nvSpPr>
        <p:spPr bwMode="auto">
          <a:xfrm>
            <a:off x="6024564" y="868364"/>
            <a:ext cx="1271587" cy="427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Arial" panose="020B0604020202020204" pitchFamily="34" charset="0"/>
            </a:endParaRPr>
          </a:p>
        </p:txBody>
      </p:sp>
      <p:sp>
        <p:nvSpPr>
          <p:cNvPr id="44040" name="Rectangle 61"/>
          <p:cNvSpPr>
            <a:spLocks noChangeArrowheads="1"/>
          </p:cNvSpPr>
          <p:nvPr/>
        </p:nvSpPr>
        <p:spPr bwMode="auto">
          <a:xfrm rot="-5400000">
            <a:off x="5120482" y="2180432"/>
            <a:ext cx="24336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spcBef>
                <a:spcPct val="0"/>
              </a:spcBef>
              <a:buClr>
                <a:schemeClr val="accent2"/>
              </a:buClr>
              <a:buSzPct val="85000"/>
              <a:buFont typeface="Wingdings" panose="05000000000000000000" pitchFamily="2" charset="2"/>
              <a:buNone/>
            </a:pPr>
            <a:r>
              <a:rPr lang="en-US" altLang="zh-CN" sz="2000">
                <a:solidFill>
                  <a:srgbClr val="000099"/>
                </a:solidFill>
                <a:latin typeface="Arial" panose="020B0604020202020204" pitchFamily="34" charset="0"/>
              </a:rPr>
              <a:t>average  queueing delay</a:t>
            </a:r>
          </a:p>
        </p:txBody>
      </p:sp>
      <p:pic>
        <p:nvPicPr>
          <p:cNvPr id="4404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7464" y="4935539"/>
            <a:ext cx="15462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0800" y="4197350"/>
            <a:ext cx="1481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3" name="Text Box 15"/>
          <p:cNvSpPr txBox="1">
            <a:spLocks noChangeArrowheads="1"/>
          </p:cNvSpPr>
          <p:nvPr/>
        </p:nvSpPr>
        <p:spPr bwMode="auto">
          <a:xfrm>
            <a:off x="9078913" y="41417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latin typeface="Arial" panose="020B0604020202020204" pitchFamily="34" charset="0"/>
              </a:rPr>
              <a:t>La/R ~ 0</a:t>
            </a:r>
          </a:p>
        </p:txBody>
      </p:sp>
      <p:sp>
        <p:nvSpPr>
          <p:cNvPr id="44044" name="Rectangle 2"/>
          <p:cNvSpPr>
            <a:spLocks noGrp="1" noChangeArrowheads="1"/>
          </p:cNvSpPr>
          <p:nvPr>
            <p:ph type="title" idx="4294967295"/>
          </p:nvPr>
        </p:nvSpPr>
        <p:spPr>
          <a:xfrm>
            <a:off x="1857375" y="123825"/>
            <a:ext cx="7772400" cy="1143000"/>
          </a:xfrm>
        </p:spPr>
        <p:txBody>
          <a:bodyPr>
            <a:normAutofit/>
          </a:bodyPr>
          <a:lstStyle/>
          <a:p>
            <a:r>
              <a:rPr lang="en-US" altLang="zh-CN" dirty="0"/>
              <a:t>Queueing delay (revisited)</a:t>
            </a:r>
          </a:p>
        </p:txBody>
      </p:sp>
      <p:sp>
        <p:nvSpPr>
          <p:cNvPr id="44045" name="Text Box 16"/>
          <p:cNvSpPr txBox="1">
            <a:spLocks noChangeArrowheads="1"/>
          </p:cNvSpPr>
          <p:nvPr/>
        </p:nvSpPr>
        <p:spPr bwMode="auto">
          <a:xfrm>
            <a:off x="9409113" y="61102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latin typeface="Arial" panose="020B0604020202020204" pitchFamily="34" charset="0"/>
              </a:rPr>
              <a:t>La/R -&gt; 1</a:t>
            </a:r>
          </a:p>
        </p:txBody>
      </p:sp>
      <p:sp>
        <p:nvSpPr>
          <p:cNvPr id="440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latin typeface="Tahoma" panose="020B0604030504040204" pitchFamily="34" charset="0"/>
              </a:rPr>
              <a:t>1-</a:t>
            </a:r>
            <a:fld id="{DA28BABF-D6E0-4F4F-8349-33A5239F605B}" type="slidenum">
              <a:rPr lang="en-US" altLang="zh-CN" sz="1200">
                <a:latin typeface="Tahoma" panose="020B0604030504040204" pitchFamily="34" charset="0"/>
              </a:rPr>
              <a:pPr>
                <a:lnSpc>
                  <a:spcPct val="100000"/>
                </a:lnSpc>
                <a:spcBef>
                  <a:spcPct val="0"/>
                </a:spcBef>
                <a:buClrTx/>
                <a:buSzTx/>
                <a:buFontTx/>
                <a:buNone/>
              </a:pPr>
              <a:t>55</a:t>
            </a:fld>
            <a:endParaRPr lang="en-US" altLang="zh-CN" sz="1200">
              <a:latin typeface="Tahoma" panose="020B0604030504040204" pitchFamily="34" charset="0"/>
            </a:endParaRPr>
          </a:p>
        </p:txBody>
      </p:sp>
      <p:sp>
        <p:nvSpPr>
          <p:cNvPr id="44047" name="TextBox 1"/>
          <p:cNvSpPr txBox="1">
            <a:spLocks noChangeArrowheads="1"/>
          </p:cNvSpPr>
          <p:nvPr/>
        </p:nvSpPr>
        <p:spPr bwMode="auto">
          <a:xfrm>
            <a:off x="1949450" y="6116639"/>
            <a:ext cx="622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400" dirty="0">
                <a:latin typeface="Arial" panose="020B0604020202020204" pitchFamily="34" charset="0"/>
              </a:rPr>
              <a:t>* Check out the Java applet for an interactive animation on queuing and loss</a:t>
            </a:r>
          </a:p>
        </p:txBody>
      </p:sp>
      <p:pic>
        <p:nvPicPr>
          <p:cNvPr id="17" name="Picture 16"/>
          <p:cNvPicPr>
            <a:picLocks noChangeAspect="1"/>
          </p:cNvPicPr>
          <p:nvPr/>
        </p:nvPicPr>
        <p:blipFill>
          <a:blip r:embed="rId6"/>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1958740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207139" y="519112"/>
            <a:ext cx="7772400" cy="928721"/>
          </a:xfrm>
        </p:spPr>
        <p:txBody>
          <a:bodyPr>
            <a:normAutofit/>
          </a:bodyPr>
          <a:lstStyle/>
          <a:p>
            <a:r>
              <a:rPr lang="ja-JP" altLang="en-US" dirty="0"/>
              <a:t>“</a:t>
            </a:r>
            <a:r>
              <a:rPr lang="en-US" altLang="ja-JP" dirty="0"/>
              <a:t>Real</a:t>
            </a:r>
            <a:r>
              <a:rPr lang="ja-JP" altLang="en-US" dirty="0"/>
              <a:t>”</a:t>
            </a:r>
            <a:r>
              <a:rPr lang="en-US" altLang="ja-JP" dirty="0"/>
              <a:t> Internet delays and routes</a:t>
            </a:r>
            <a:endParaRPr lang="en-US" altLang="zh-CN" dirty="0"/>
          </a:p>
        </p:txBody>
      </p:sp>
      <p:sp>
        <p:nvSpPr>
          <p:cNvPr id="46084" name="Rectangle 5"/>
          <p:cNvSpPr>
            <a:spLocks noGrp="1" noChangeArrowheads="1"/>
          </p:cNvSpPr>
          <p:nvPr>
            <p:ph type="body" idx="4294967295"/>
          </p:nvPr>
        </p:nvSpPr>
        <p:spPr>
          <a:xfrm>
            <a:off x="1430977" y="1660525"/>
            <a:ext cx="7772400" cy="3098800"/>
          </a:xfrm>
        </p:spPr>
        <p:txBody>
          <a:bodyPr>
            <a:normAutofit lnSpcReduction="10000"/>
          </a:bodyPr>
          <a:lstStyle/>
          <a:p>
            <a:pPr eaLnBrk="1" hangingPunct="1">
              <a:buSzPct val="75000"/>
            </a:pPr>
            <a:r>
              <a:rPr lang="en-US" altLang="zh-CN" dirty="0">
                <a:ea typeface="ＭＳ Ｐゴシック" panose="020B0600070205080204" pitchFamily="34" charset="-128"/>
              </a:rPr>
              <a:t>what do </a:t>
            </a:r>
            <a:r>
              <a:rPr lang="ja-JP" altLang="en-US" dirty="0">
                <a:ea typeface="ＭＳ Ｐゴシック" panose="020B0600070205080204" pitchFamily="34" charset="-128"/>
              </a:rPr>
              <a:t>“</a:t>
            </a:r>
            <a:r>
              <a:rPr lang="en-US" altLang="ja-JP" dirty="0">
                <a:ea typeface="ＭＳ Ｐゴシック" panose="020B0600070205080204" pitchFamily="34" charset="-128"/>
              </a:rPr>
              <a:t>real</a:t>
            </a:r>
            <a:r>
              <a:rPr lang="ja-JP" altLang="en-US" dirty="0">
                <a:ea typeface="ＭＳ Ｐゴシック" panose="020B0600070205080204" pitchFamily="34" charset="-128"/>
              </a:rPr>
              <a:t>”</a:t>
            </a:r>
            <a:r>
              <a:rPr lang="en-US" altLang="ja-JP" dirty="0">
                <a:ea typeface="ＭＳ Ｐゴシック" panose="020B0600070205080204" pitchFamily="34" charset="-128"/>
              </a:rPr>
              <a:t> Internet delay &amp; loss look like? </a:t>
            </a:r>
          </a:p>
          <a:p>
            <a:pPr eaLnBrk="1" hangingPunct="1">
              <a:buSzPct val="75000"/>
            </a:pPr>
            <a:r>
              <a:rPr lang="en-US" altLang="zh-CN" dirty="0">
                <a:solidFill>
                  <a:srgbClr val="FF0000"/>
                </a:solidFill>
                <a:latin typeface="Courier New" panose="02070309020205020404" pitchFamily="49" charset="0"/>
                <a:ea typeface="ＭＳ Ｐゴシック" panose="020B0600070205080204" pitchFamily="34" charset="-128"/>
              </a:rPr>
              <a:t>traceroute </a:t>
            </a:r>
            <a:r>
              <a:rPr lang="en-US" altLang="zh-CN" dirty="0">
                <a:ea typeface="ＭＳ Ｐゴシック" panose="020B0600070205080204" pitchFamily="34" charset="-128"/>
              </a:rPr>
              <a:t>program: provides delay measurement from source to router along end-end Internet path towards destination.  For all </a:t>
            </a:r>
            <a:r>
              <a:rPr lang="en-US" altLang="zh-CN" i="1" dirty="0">
                <a:ea typeface="ＭＳ Ｐゴシック" panose="020B0600070205080204" pitchFamily="34" charset="-128"/>
              </a:rPr>
              <a:t>i:</a:t>
            </a:r>
          </a:p>
          <a:p>
            <a:pPr lvl="1" eaLnBrk="1" hangingPunct="1"/>
            <a:r>
              <a:rPr lang="en-US" altLang="zh-CN" dirty="0">
                <a:ea typeface="宋体" panose="02010600030101010101" pitchFamily="2" charset="-122"/>
              </a:rPr>
              <a:t>sends three packets that will reach router </a:t>
            </a:r>
            <a:r>
              <a:rPr lang="en-US" altLang="zh-CN" i="1" dirty="0" err="1">
                <a:ea typeface="宋体" panose="02010600030101010101" pitchFamily="2" charset="-122"/>
              </a:rPr>
              <a:t>i</a:t>
            </a:r>
            <a:r>
              <a:rPr lang="en-US" altLang="zh-CN" dirty="0">
                <a:ea typeface="宋体" panose="02010600030101010101" pitchFamily="2" charset="-122"/>
              </a:rPr>
              <a:t> on path towards destination</a:t>
            </a:r>
          </a:p>
          <a:p>
            <a:pPr lvl="1" eaLnBrk="1" hangingPunct="1"/>
            <a:r>
              <a:rPr lang="en-US" altLang="zh-CN" dirty="0">
                <a:ea typeface="宋体" panose="02010600030101010101" pitchFamily="2" charset="-122"/>
              </a:rPr>
              <a:t>router </a:t>
            </a:r>
            <a:r>
              <a:rPr lang="en-US" altLang="zh-CN" i="1" dirty="0" err="1">
                <a:ea typeface="宋体" panose="02010600030101010101" pitchFamily="2" charset="-122"/>
              </a:rPr>
              <a:t>i</a:t>
            </a:r>
            <a:r>
              <a:rPr lang="en-US" altLang="zh-CN" dirty="0">
                <a:ea typeface="宋体" panose="02010600030101010101" pitchFamily="2" charset="-122"/>
              </a:rPr>
              <a:t> will return packets to sender</a:t>
            </a:r>
          </a:p>
          <a:p>
            <a:pPr lvl="1" eaLnBrk="1" hangingPunct="1"/>
            <a:r>
              <a:rPr lang="en-US" altLang="zh-CN" dirty="0">
                <a:ea typeface="宋体" panose="02010600030101010101" pitchFamily="2" charset="-122"/>
              </a:rPr>
              <a:t>sender times interval between transmission and reply.</a:t>
            </a:r>
            <a:endParaRPr lang="en-US" altLang="zh-CN" sz="2800" dirty="0">
              <a:ea typeface="宋体" panose="02010600030101010101" pitchFamily="2" charset="-122"/>
            </a:endParaRPr>
          </a:p>
        </p:txBody>
      </p:sp>
      <p:sp>
        <p:nvSpPr>
          <p:cNvPr id="46085" name="Line 38"/>
          <p:cNvSpPr>
            <a:spLocks noChangeShapeType="1"/>
          </p:cNvSpPr>
          <p:nvPr/>
        </p:nvSpPr>
        <p:spPr bwMode="auto">
          <a:xfrm>
            <a:off x="2216790" y="5710238"/>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6" name="Line 105"/>
          <p:cNvSpPr>
            <a:spLocks noChangeShapeType="1"/>
          </p:cNvSpPr>
          <p:nvPr/>
        </p:nvSpPr>
        <p:spPr bwMode="auto">
          <a:xfrm flipV="1">
            <a:off x="3010539" y="5761038"/>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7" name="Line 106"/>
          <p:cNvSpPr>
            <a:spLocks noChangeShapeType="1"/>
          </p:cNvSpPr>
          <p:nvPr/>
        </p:nvSpPr>
        <p:spPr bwMode="auto">
          <a:xfrm>
            <a:off x="3945578" y="5745163"/>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8" name="Line 108"/>
          <p:cNvSpPr>
            <a:spLocks noChangeShapeType="1"/>
          </p:cNvSpPr>
          <p:nvPr/>
        </p:nvSpPr>
        <p:spPr bwMode="auto">
          <a:xfrm flipH="1">
            <a:off x="3707452" y="5476875"/>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9" name="Line 113"/>
          <p:cNvSpPr>
            <a:spLocks noChangeShapeType="1"/>
          </p:cNvSpPr>
          <p:nvPr/>
        </p:nvSpPr>
        <p:spPr bwMode="auto">
          <a:xfrm flipH="1">
            <a:off x="4921890" y="5805488"/>
            <a:ext cx="620713"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Line 260"/>
          <p:cNvSpPr>
            <a:spLocks noChangeShapeType="1"/>
          </p:cNvSpPr>
          <p:nvPr/>
        </p:nvSpPr>
        <p:spPr bwMode="auto">
          <a:xfrm>
            <a:off x="6041078" y="5770563"/>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1" name="Line 261"/>
          <p:cNvSpPr>
            <a:spLocks noChangeShapeType="1"/>
          </p:cNvSpPr>
          <p:nvPr/>
        </p:nvSpPr>
        <p:spPr bwMode="auto">
          <a:xfrm flipH="1">
            <a:off x="6979290" y="5716588"/>
            <a:ext cx="557213" cy="277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2" name="Line 291"/>
          <p:cNvSpPr>
            <a:spLocks noChangeShapeType="1"/>
          </p:cNvSpPr>
          <p:nvPr/>
        </p:nvSpPr>
        <p:spPr bwMode="auto">
          <a:xfrm>
            <a:off x="3675702" y="5876925"/>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Line 292"/>
          <p:cNvSpPr>
            <a:spLocks noChangeShapeType="1"/>
          </p:cNvSpPr>
          <p:nvPr/>
        </p:nvSpPr>
        <p:spPr bwMode="auto">
          <a:xfrm>
            <a:off x="5599752" y="5464175"/>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4" name="Line 294"/>
          <p:cNvSpPr>
            <a:spLocks noChangeShapeType="1"/>
          </p:cNvSpPr>
          <p:nvPr/>
        </p:nvSpPr>
        <p:spPr bwMode="auto">
          <a:xfrm flipH="1">
            <a:off x="4317052" y="6067425"/>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295"/>
          <p:cNvSpPr>
            <a:spLocks noChangeShapeType="1"/>
          </p:cNvSpPr>
          <p:nvPr/>
        </p:nvSpPr>
        <p:spPr bwMode="auto">
          <a:xfrm>
            <a:off x="4672652" y="5572125"/>
            <a:ext cx="6350"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244" name="Text Box 300"/>
          <p:cNvSpPr txBox="1">
            <a:spLocks noChangeArrowheads="1"/>
          </p:cNvSpPr>
          <p:nvPr/>
        </p:nvSpPr>
        <p:spPr bwMode="auto">
          <a:xfrm>
            <a:off x="2318389" y="5429251"/>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FF0000"/>
                </a:solidFill>
                <a:latin typeface="Arial" panose="020B0604020202020204" pitchFamily="34" charset="0"/>
              </a:rPr>
              <a:t>3 probes</a:t>
            </a:r>
          </a:p>
        </p:txBody>
      </p:sp>
      <p:sp>
        <p:nvSpPr>
          <p:cNvPr id="83246" name="Text Box 302"/>
          <p:cNvSpPr txBox="1">
            <a:spLocks noChangeArrowheads="1"/>
          </p:cNvSpPr>
          <p:nvPr/>
        </p:nvSpPr>
        <p:spPr bwMode="auto">
          <a:xfrm>
            <a:off x="2932752" y="5989638"/>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FF0000"/>
                </a:solidFill>
                <a:latin typeface="Arial" panose="020B0604020202020204" pitchFamily="34" charset="0"/>
              </a:rPr>
              <a:t>3 probes</a:t>
            </a:r>
          </a:p>
        </p:txBody>
      </p:sp>
      <p:sp>
        <p:nvSpPr>
          <p:cNvPr id="83248" name="Text Box 304"/>
          <p:cNvSpPr txBox="1">
            <a:spLocks noChangeArrowheads="1"/>
          </p:cNvSpPr>
          <p:nvPr/>
        </p:nvSpPr>
        <p:spPr bwMode="auto">
          <a:xfrm>
            <a:off x="3956689" y="5403851"/>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FF0000"/>
                </a:solidFill>
                <a:latin typeface="Arial" panose="020B0604020202020204" pitchFamily="34" charset="0"/>
              </a:rPr>
              <a:t>3 probes</a:t>
            </a:r>
          </a:p>
        </p:txBody>
      </p:sp>
      <p:grpSp>
        <p:nvGrpSpPr>
          <p:cNvPr id="46099" name="Group 100"/>
          <p:cNvGrpSpPr>
            <a:grpSpLocks/>
          </p:cNvGrpSpPr>
          <p:nvPr/>
        </p:nvGrpSpPr>
        <p:grpSpPr bwMode="auto">
          <a:xfrm>
            <a:off x="1448439" y="5365751"/>
            <a:ext cx="820738" cy="688975"/>
            <a:chOff x="-44" y="1473"/>
            <a:chExt cx="981" cy="1105"/>
          </a:xfrm>
        </p:grpSpPr>
        <p:pic>
          <p:nvPicPr>
            <p:cNvPr id="46152" name="Picture 10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3" name="Freeform 10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46100" name="Group 103"/>
          <p:cNvGrpSpPr>
            <a:grpSpLocks/>
          </p:cNvGrpSpPr>
          <p:nvPr/>
        </p:nvGrpSpPr>
        <p:grpSpPr bwMode="auto">
          <a:xfrm flipH="1">
            <a:off x="7496815" y="5403851"/>
            <a:ext cx="754063" cy="669925"/>
            <a:chOff x="-44" y="1473"/>
            <a:chExt cx="981" cy="1105"/>
          </a:xfrm>
        </p:grpSpPr>
        <p:pic>
          <p:nvPicPr>
            <p:cNvPr id="46150" name="Picture 10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1" name="Freeform 10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46101" name="Group 124"/>
          <p:cNvGrpSpPr>
            <a:grpSpLocks/>
          </p:cNvGrpSpPr>
          <p:nvPr/>
        </p:nvGrpSpPr>
        <p:grpSpPr bwMode="auto">
          <a:xfrm>
            <a:off x="6444303" y="5903914"/>
            <a:ext cx="617537" cy="250825"/>
            <a:chOff x="2356" y="1300"/>
            <a:chExt cx="555" cy="194"/>
          </a:xfrm>
        </p:grpSpPr>
        <p:sp>
          <p:nvSpPr>
            <p:cNvPr id="461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sp>
          <p:nvSpPr>
            <p:cNvPr id="461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latin typeface="Times New Roman" panose="02020603050405020304" pitchFamily="18" charset="0"/>
              </a:endParaRPr>
            </a:p>
          </p:txBody>
        </p:sp>
        <p:sp>
          <p:nvSpPr>
            <p:cNvPr id="461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grpSp>
          <p:nvGrpSpPr>
            <p:cNvPr id="46145" name="Group 128"/>
            <p:cNvGrpSpPr>
              <a:grpSpLocks/>
            </p:cNvGrpSpPr>
            <p:nvPr/>
          </p:nvGrpSpPr>
          <p:grpSpPr bwMode="auto">
            <a:xfrm>
              <a:off x="2468" y="1332"/>
              <a:ext cx="310" cy="60"/>
              <a:chOff x="2468" y="1332"/>
              <a:chExt cx="310" cy="60"/>
            </a:xfrm>
          </p:grpSpPr>
          <p:sp>
            <p:nvSpPr>
              <p:cNvPr id="46148" name="Freeform 12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9" name="Freeform 13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146" name="Line 131"/>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7" name="Line 132"/>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02" name="Group 133"/>
          <p:cNvGrpSpPr>
            <a:grpSpLocks/>
          </p:cNvGrpSpPr>
          <p:nvPr/>
        </p:nvGrpSpPr>
        <p:grpSpPr bwMode="auto">
          <a:xfrm>
            <a:off x="5475928" y="5632451"/>
            <a:ext cx="617537" cy="250825"/>
            <a:chOff x="2356" y="1300"/>
            <a:chExt cx="555" cy="194"/>
          </a:xfrm>
        </p:grpSpPr>
        <p:sp>
          <p:nvSpPr>
            <p:cNvPr id="4613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sp>
          <p:nvSpPr>
            <p:cNvPr id="4613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latin typeface="Times New Roman" panose="02020603050405020304" pitchFamily="18" charset="0"/>
              </a:endParaRPr>
            </a:p>
          </p:txBody>
        </p:sp>
        <p:sp>
          <p:nvSpPr>
            <p:cNvPr id="4613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grpSp>
          <p:nvGrpSpPr>
            <p:cNvPr id="46137" name="Group 137"/>
            <p:cNvGrpSpPr>
              <a:grpSpLocks/>
            </p:cNvGrpSpPr>
            <p:nvPr/>
          </p:nvGrpSpPr>
          <p:grpSpPr bwMode="auto">
            <a:xfrm>
              <a:off x="2468" y="1332"/>
              <a:ext cx="310" cy="60"/>
              <a:chOff x="2468" y="1332"/>
              <a:chExt cx="310" cy="60"/>
            </a:xfrm>
          </p:grpSpPr>
          <p:sp>
            <p:nvSpPr>
              <p:cNvPr id="4614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4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138"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9"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03" name="Group 142"/>
          <p:cNvGrpSpPr>
            <a:grpSpLocks/>
          </p:cNvGrpSpPr>
          <p:nvPr/>
        </p:nvGrpSpPr>
        <p:grpSpPr bwMode="auto">
          <a:xfrm>
            <a:off x="4324989" y="5842001"/>
            <a:ext cx="617538" cy="250825"/>
            <a:chOff x="2356" y="1300"/>
            <a:chExt cx="555" cy="194"/>
          </a:xfrm>
        </p:grpSpPr>
        <p:sp>
          <p:nvSpPr>
            <p:cNvPr id="4612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sp>
          <p:nvSpPr>
            <p:cNvPr id="4612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latin typeface="Times New Roman" panose="02020603050405020304" pitchFamily="18" charset="0"/>
              </a:endParaRPr>
            </a:p>
          </p:txBody>
        </p:sp>
        <p:sp>
          <p:nvSpPr>
            <p:cNvPr id="4612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grpSp>
          <p:nvGrpSpPr>
            <p:cNvPr id="46129" name="Group 146"/>
            <p:cNvGrpSpPr>
              <a:grpSpLocks/>
            </p:cNvGrpSpPr>
            <p:nvPr/>
          </p:nvGrpSpPr>
          <p:grpSpPr bwMode="auto">
            <a:xfrm>
              <a:off x="2468" y="1332"/>
              <a:ext cx="310" cy="60"/>
              <a:chOff x="2468" y="1332"/>
              <a:chExt cx="310" cy="60"/>
            </a:xfrm>
          </p:grpSpPr>
          <p:sp>
            <p:nvSpPr>
              <p:cNvPr id="46132" name="Freeform 14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3" name="Freeform 14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130" name="Line 149"/>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1" name="Line 150"/>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04" name="Group 151"/>
          <p:cNvGrpSpPr>
            <a:grpSpLocks/>
          </p:cNvGrpSpPr>
          <p:nvPr/>
        </p:nvGrpSpPr>
        <p:grpSpPr bwMode="auto">
          <a:xfrm>
            <a:off x="3323278" y="5595939"/>
            <a:ext cx="617537" cy="250825"/>
            <a:chOff x="2356" y="1300"/>
            <a:chExt cx="555" cy="194"/>
          </a:xfrm>
        </p:grpSpPr>
        <p:sp>
          <p:nvSpPr>
            <p:cNvPr id="4611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sp>
          <p:nvSpPr>
            <p:cNvPr id="4611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latin typeface="Times New Roman" panose="02020603050405020304" pitchFamily="18" charset="0"/>
              </a:endParaRPr>
            </a:p>
          </p:txBody>
        </p:sp>
        <p:sp>
          <p:nvSpPr>
            <p:cNvPr id="4612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grpSp>
          <p:nvGrpSpPr>
            <p:cNvPr id="46121" name="Group 155"/>
            <p:cNvGrpSpPr>
              <a:grpSpLocks/>
            </p:cNvGrpSpPr>
            <p:nvPr/>
          </p:nvGrpSpPr>
          <p:grpSpPr bwMode="auto">
            <a:xfrm>
              <a:off x="2468" y="1332"/>
              <a:ext cx="310" cy="60"/>
              <a:chOff x="2468" y="1332"/>
              <a:chExt cx="310" cy="60"/>
            </a:xfrm>
          </p:grpSpPr>
          <p:sp>
            <p:nvSpPr>
              <p:cNvPr id="46124" name="Freeform 15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5" name="Freeform 15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122" name="Line 158"/>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3" name="Line 159"/>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05" name="Group 160"/>
          <p:cNvGrpSpPr>
            <a:grpSpLocks/>
          </p:cNvGrpSpPr>
          <p:nvPr/>
        </p:nvGrpSpPr>
        <p:grpSpPr bwMode="auto">
          <a:xfrm>
            <a:off x="2448564" y="5862639"/>
            <a:ext cx="617538" cy="250825"/>
            <a:chOff x="2356" y="1300"/>
            <a:chExt cx="555" cy="194"/>
          </a:xfrm>
        </p:grpSpPr>
        <p:sp>
          <p:nvSpPr>
            <p:cNvPr id="4611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sp>
          <p:nvSpPr>
            <p:cNvPr id="4611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gn="ctr">
                <a:lnSpc>
                  <a:spcPct val="100000"/>
                </a:lnSpc>
                <a:spcBef>
                  <a:spcPct val="0"/>
                </a:spcBef>
                <a:buClrTx/>
                <a:buSzTx/>
                <a:buFontTx/>
                <a:buNone/>
              </a:pPr>
              <a:endParaRPr lang="zh-CN" altLang="zh-CN" sz="2400">
                <a:latin typeface="Times New Roman" panose="02020603050405020304" pitchFamily="18" charset="0"/>
              </a:endParaRPr>
            </a:p>
          </p:txBody>
        </p:sp>
        <p:sp>
          <p:nvSpPr>
            <p:cNvPr id="4611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endParaRPr lang="zh-CN" altLang="zh-CN" sz="2400">
                <a:latin typeface="Times New Roman" panose="02020603050405020304" pitchFamily="18" charset="0"/>
              </a:endParaRPr>
            </a:p>
          </p:txBody>
        </p:sp>
        <p:grpSp>
          <p:nvGrpSpPr>
            <p:cNvPr id="46113" name="Group 164"/>
            <p:cNvGrpSpPr>
              <a:grpSpLocks/>
            </p:cNvGrpSpPr>
            <p:nvPr/>
          </p:nvGrpSpPr>
          <p:grpSpPr bwMode="auto">
            <a:xfrm>
              <a:off x="2468" y="1332"/>
              <a:ext cx="310" cy="60"/>
              <a:chOff x="2468" y="1332"/>
              <a:chExt cx="310" cy="60"/>
            </a:xfrm>
          </p:grpSpPr>
          <p:sp>
            <p:nvSpPr>
              <p:cNvPr id="46116" name="Freeform 16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7" name="Freeform 16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114" name="Line 167"/>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Line 168"/>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3247" name="Freeform 303"/>
          <p:cNvSpPr>
            <a:spLocks/>
          </p:cNvSpPr>
          <p:nvPr/>
        </p:nvSpPr>
        <p:spPr bwMode="auto">
          <a:xfrm>
            <a:off x="2188214" y="5649914"/>
            <a:ext cx="2247900" cy="403225"/>
          </a:xfrm>
          <a:custGeom>
            <a:avLst/>
            <a:gdLst>
              <a:gd name="T0" fmla="*/ 2147483646 w 1416"/>
              <a:gd name="T1" fmla="*/ 2147483646 h 254"/>
              <a:gd name="T2" fmla="*/ 2147483646 w 1416"/>
              <a:gd name="T3" fmla="*/ 2147483646 h 254"/>
              <a:gd name="T4" fmla="*/ 2147483646 w 1416"/>
              <a:gd name="T5" fmla="*/ 2147483646 h 254"/>
              <a:gd name="T6" fmla="*/ 2147483646 w 1416"/>
              <a:gd name="T7" fmla="*/ 2147483646 h 254"/>
              <a:gd name="T8" fmla="*/ 2147483646 w 1416"/>
              <a:gd name="T9" fmla="*/ 2147483646 h 254"/>
              <a:gd name="T10" fmla="*/ 2147483646 w 1416"/>
              <a:gd name="T11" fmla="*/ 2147483646 h 254"/>
              <a:gd name="T12" fmla="*/ 0 w 1416"/>
              <a:gd name="T13" fmla="*/ 2147483646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243" name="Freeform 299"/>
          <p:cNvSpPr>
            <a:spLocks/>
          </p:cNvSpPr>
          <p:nvPr/>
        </p:nvSpPr>
        <p:spPr bwMode="auto">
          <a:xfrm>
            <a:off x="2219964" y="5686425"/>
            <a:ext cx="419100" cy="419100"/>
          </a:xfrm>
          <a:custGeom>
            <a:avLst/>
            <a:gdLst>
              <a:gd name="T0" fmla="*/ 2147483646 w 264"/>
              <a:gd name="T1" fmla="*/ 0 h 264"/>
              <a:gd name="T2" fmla="*/ 2147483646 w 264"/>
              <a:gd name="T3" fmla="*/ 2147483646 h 264"/>
              <a:gd name="T4" fmla="*/ 0 w 264"/>
              <a:gd name="T5" fmla="*/ 2147483646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245" name="Freeform 301"/>
          <p:cNvSpPr>
            <a:spLocks/>
          </p:cNvSpPr>
          <p:nvPr/>
        </p:nvSpPr>
        <p:spPr bwMode="auto">
          <a:xfrm>
            <a:off x="2213614" y="5600701"/>
            <a:ext cx="1346200" cy="474663"/>
          </a:xfrm>
          <a:custGeom>
            <a:avLst/>
            <a:gdLst>
              <a:gd name="T0" fmla="*/ 2147483646 w 848"/>
              <a:gd name="T1" fmla="*/ 2147483646 h 299"/>
              <a:gd name="T2" fmla="*/ 2147483646 w 848"/>
              <a:gd name="T3" fmla="*/ 2147483646 h 299"/>
              <a:gd name="T4" fmla="*/ 2147483646 w 848"/>
              <a:gd name="T5" fmla="*/ 2147483646 h 299"/>
              <a:gd name="T6" fmla="*/ 2147483646 w 848"/>
              <a:gd name="T7" fmla="*/ 2147483646 h 299"/>
              <a:gd name="T8" fmla="*/ 0 w 848"/>
              <a:gd name="T9" fmla="*/ 2147483646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0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latin typeface="Tahoma" panose="020B0604030504040204" pitchFamily="34" charset="0"/>
              </a:rPr>
              <a:t>1-</a:t>
            </a:r>
            <a:fld id="{E65A7870-027A-43BA-943D-38D8E9989171}" type="slidenum">
              <a:rPr lang="en-US" altLang="zh-CN" sz="1200">
                <a:latin typeface="Tahoma" panose="020B0604030504040204" pitchFamily="34" charset="0"/>
              </a:rPr>
              <a:pPr>
                <a:lnSpc>
                  <a:spcPct val="100000"/>
                </a:lnSpc>
                <a:spcBef>
                  <a:spcPct val="0"/>
                </a:spcBef>
                <a:buClrTx/>
                <a:buSzTx/>
                <a:buFontTx/>
                <a:buNone/>
              </a:pPr>
              <a:t>56</a:t>
            </a:fld>
            <a:endParaRPr lang="en-US" altLang="zh-CN" sz="1200">
              <a:latin typeface="Tahoma" panose="020B0604030504040204" pitchFamily="34" charset="0"/>
            </a:endParaRPr>
          </a:p>
        </p:txBody>
      </p:sp>
      <p:pic>
        <p:nvPicPr>
          <p:cNvPr id="75" name="Picture 74"/>
          <p:cNvPicPr>
            <a:picLocks noChangeAspect="1"/>
          </p:cNvPicPr>
          <p:nvPr/>
        </p:nvPicPr>
        <p:blipFill>
          <a:blip r:embed="rId4"/>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2358790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43"/>
                                        </p:tgtEl>
                                        <p:attrNameLst>
                                          <p:attrName>style.visibility</p:attrName>
                                        </p:attrNameLst>
                                      </p:cBhvr>
                                      <p:to>
                                        <p:strVal val="visible"/>
                                      </p:to>
                                    </p:set>
                                  </p:childTnLst>
                                  <p:subTnLst>
                                    <p:set>
                                      <p:cBhvr override="childStyle">
                                        <p:cTn dur="1" fill="hold" display="0" masterRel="nextClick" afterEffect="1"/>
                                        <p:tgtEl>
                                          <p:spTgt spid="8324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3244"/>
                                        </p:tgtEl>
                                        <p:attrNameLst>
                                          <p:attrName>style.visibility</p:attrName>
                                        </p:attrNameLst>
                                      </p:cBhvr>
                                      <p:to>
                                        <p:strVal val="visible"/>
                                      </p:to>
                                    </p:set>
                                  </p:childTnLst>
                                  <p:subTnLst>
                                    <p:set>
                                      <p:cBhvr override="childStyle">
                                        <p:cTn dur="1" fill="hold" display="0" masterRel="nextClick" afterEffect="1"/>
                                        <p:tgtEl>
                                          <p:spTgt spid="832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245"/>
                                        </p:tgtEl>
                                        <p:attrNameLst>
                                          <p:attrName>style.visibility</p:attrName>
                                        </p:attrNameLst>
                                      </p:cBhvr>
                                      <p:to>
                                        <p:strVal val="visible"/>
                                      </p:to>
                                    </p:set>
                                  </p:childTnLst>
                                  <p:subTnLst>
                                    <p:set>
                                      <p:cBhvr override="childStyle">
                                        <p:cTn dur="1" fill="hold" display="0" masterRel="nextClick" afterEffect="1"/>
                                        <p:tgtEl>
                                          <p:spTgt spid="8324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246"/>
                                        </p:tgtEl>
                                        <p:attrNameLst>
                                          <p:attrName>style.visibility</p:attrName>
                                        </p:attrNameLst>
                                      </p:cBhvr>
                                      <p:to>
                                        <p:strVal val="visible"/>
                                      </p:to>
                                    </p:set>
                                  </p:childTnLst>
                                  <p:subTnLst>
                                    <p:set>
                                      <p:cBhvr override="childStyle">
                                        <p:cTn dur="1" fill="hold" display="0" masterRel="nextClick" afterEffect="1"/>
                                        <p:tgtEl>
                                          <p:spTgt spid="8324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2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44" grpId="0"/>
      <p:bldP spid="83246" grpId="0"/>
      <p:bldP spid="83248" grpId="0"/>
      <p:bldP spid="83247" grpId="0" animBg="1"/>
      <p:bldP spid="83243" grpId="0" animBg="1"/>
      <p:bldP spid="8324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latin typeface="Tahoma" panose="020B0604030504040204" pitchFamily="34" charset="0"/>
              </a:rPr>
              <a:t>Introduction</a:t>
            </a:r>
          </a:p>
        </p:txBody>
      </p:sp>
      <p:sp>
        <p:nvSpPr>
          <p:cNvPr id="48130" name="Rectangle 2"/>
          <p:cNvSpPr>
            <a:spLocks noGrp="1" noChangeArrowheads="1"/>
          </p:cNvSpPr>
          <p:nvPr>
            <p:ph type="title" idx="4294967295"/>
          </p:nvPr>
        </p:nvSpPr>
        <p:spPr>
          <a:xfrm>
            <a:off x="1865313" y="166689"/>
            <a:ext cx="7772400" cy="892175"/>
          </a:xfrm>
        </p:spPr>
        <p:txBody>
          <a:bodyPr>
            <a:normAutofit/>
          </a:bodyPr>
          <a:lstStyle/>
          <a:p>
            <a:r>
              <a:rPr lang="ja-JP" altLang="en-US" dirty="0"/>
              <a:t>“</a:t>
            </a:r>
            <a:r>
              <a:rPr lang="en-US" altLang="ja-JP" dirty="0"/>
              <a:t>Real</a:t>
            </a:r>
            <a:r>
              <a:rPr lang="ja-JP" altLang="en-US" dirty="0"/>
              <a:t>”</a:t>
            </a:r>
            <a:r>
              <a:rPr lang="en-US" altLang="ja-JP" dirty="0"/>
              <a:t> Internet delays, routes</a:t>
            </a:r>
            <a:endParaRPr lang="en-US" altLang="zh-CN" dirty="0"/>
          </a:p>
        </p:txBody>
      </p:sp>
      <p:sp>
        <p:nvSpPr>
          <p:cNvPr id="48131" name="Text Box 4"/>
          <p:cNvSpPr txBox="1">
            <a:spLocks noChangeArrowheads="1"/>
          </p:cNvSpPr>
          <p:nvPr/>
        </p:nvSpPr>
        <p:spPr bwMode="auto">
          <a:xfrm>
            <a:off x="2228850" y="2338388"/>
            <a:ext cx="82296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80000"/>
              </a:lnSpc>
              <a:spcBef>
                <a:spcPct val="0"/>
              </a:spcBef>
              <a:buClrTx/>
              <a:buSzTx/>
              <a:buFontTx/>
              <a:buNone/>
            </a:pPr>
            <a:r>
              <a:rPr lang="en-US" altLang="zh-CN" sz="1600">
                <a:latin typeface="Arial" panose="020B0604020202020204" pitchFamily="34" charset="0"/>
              </a:rPr>
              <a:t>1  cs-gw (128.119.240.254)  1 ms  1 ms  2 ms</a:t>
            </a:r>
          </a:p>
          <a:p>
            <a:pPr>
              <a:lnSpc>
                <a:spcPct val="80000"/>
              </a:lnSpc>
              <a:spcBef>
                <a:spcPct val="0"/>
              </a:spcBef>
              <a:buClrTx/>
              <a:buSzTx/>
              <a:buFontTx/>
              <a:buNone/>
            </a:pPr>
            <a:r>
              <a:rPr lang="en-US" altLang="zh-CN" sz="1600">
                <a:latin typeface="Arial" panose="020B0604020202020204" pitchFamily="34" charset="0"/>
              </a:rPr>
              <a:t>2  border1-rt-fa5-1-0.gw.umass.edu (128.119.3.145)  1 ms  1 ms  2 ms</a:t>
            </a:r>
          </a:p>
          <a:p>
            <a:pPr>
              <a:lnSpc>
                <a:spcPct val="80000"/>
              </a:lnSpc>
              <a:spcBef>
                <a:spcPct val="0"/>
              </a:spcBef>
              <a:buClrTx/>
              <a:buSzTx/>
              <a:buFontTx/>
              <a:buNone/>
            </a:pPr>
            <a:r>
              <a:rPr lang="en-US" altLang="zh-CN" sz="1600">
                <a:latin typeface="Arial" panose="020B0604020202020204" pitchFamily="34" charset="0"/>
              </a:rPr>
              <a:t>3  cht-vbns.gw.umass.edu (128.119.3.130)  6 ms 5 ms 5 ms</a:t>
            </a:r>
          </a:p>
          <a:p>
            <a:pPr>
              <a:lnSpc>
                <a:spcPct val="80000"/>
              </a:lnSpc>
              <a:spcBef>
                <a:spcPct val="0"/>
              </a:spcBef>
              <a:buClrTx/>
              <a:buSzTx/>
              <a:buFontTx/>
              <a:buNone/>
            </a:pPr>
            <a:r>
              <a:rPr lang="en-US" altLang="zh-CN" sz="1600">
                <a:latin typeface="Arial" panose="020B0604020202020204" pitchFamily="34" charset="0"/>
              </a:rPr>
              <a:t>4  jn1-at1-0-0-19.wor.vbns.net (204.147.132.129)  16 ms 11 ms 13 ms </a:t>
            </a:r>
          </a:p>
          <a:p>
            <a:pPr>
              <a:lnSpc>
                <a:spcPct val="80000"/>
              </a:lnSpc>
              <a:spcBef>
                <a:spcPct val="0"/>
              </a:spcBef>
              <a:buClrTx/>
              <a:buSzTx/>
              <a:buFontTx/>
              <a:buNone/>
            </a:pPr>
            <a:r>
              <a:rPr lang="en-US" altLang="zh-CN" sz="1600">
                <a:latin typeface="Arial" panose="020B0604020202020204" pitchFamily="34" charset="0"/>
              </a:rPr>
              <a:t>5  jn1-so7-0-0-0.wae.vbns.net (204.147.136.136)  21 ms 18 ms 18 ms </a:t>
            </a:r>
          </a:p>
          <a:p>
            <a:pPr>
              <a:lnSpc>
                <a:spcPct val="80000"/>
              </a:lnSpc>
              <a:spcBef>
                <a:spcPct val="0"/>
              </a:spcBef>
              <a:buClrTx/>
              <a:buSzTx/>
              <a:buFontTx/>
              <a:buNone/>
            </a:pPr>
            <a:r>
              <a:rPr lang="en-US" altLang="zh-CN" sz="1600">
                <a:latin typeface="Arial" panose="020B0604020202020204" pitchFamily="34" charset="0"/>
              </a:rPr>
              <a:t>6  abilene-vbns.abilene.ucaid.edu (198.32.11.9)  22 ms  18 ms  22 ms</a:t>
            </a:r>
          </a:p>
          <a:p>
            <a:pPr>
              <a:lnSpc>
                <a:spcPct val="80000"/>
              </a:lnSpc>
              <a:spcBef>
                <a:spcPct val="0"/>
              </a:spcBef>
              <a:buClrTx/>
              <a:buSzTx/>
              <a:buFontTx/>
              <a:buNone/>
            </a:pPr>
            <a:r>
              <a:rPr lang="en-US" altLang="zh-CN" sz="1600">
                <a:latin typeface="Arial" panose="020B0604020202020204" pitchFamily="34" charset="0"/>
              </a:rPr>
              <a:t>7  nycm-wash.abilene.ucaid.edu (198.32.8.46)  22 ms  22 ms  22 ms</a:t>
            </a:r>
          </a:p>
          <a:p>
            <a:pPr>
              <a:lnSpc>
                <a:spcPct val="80000"/>
              </a:lnSpc>
              <a:spcBef>
                <a:spcPct val="0"/>
              </a:spcBef>
              <a:buClrTx/>
              <a:buSzTx/>
              <a:buFontTx/>
              <a:buNone/>
            </a:pPr>
            <a:r>
              <a:rPr lang="en-US" altLang="zh-CN" sz="1600">
                <a:latin typeface="Arial" panose="020B0604020202020204" pitchFamily="34" charset="0"/>
              </a:rPr>
              <a:t>8  62.40.103.253 (62.40.103.253)  104 ms 109 ms 106 ms</a:t>
            </a:r>
          </a:p>
          <a:p>
            <a:pPr>
              <a:lnSpc>
                <a:spcPct val="80000"/>
              </a:lnSpc>
              <a:spcBef>
                <a:spcPct val="0"/>
              </a:spcBef>
              <a:buClrTx/>
              <a:buSzTx/>
              <a:buFontTx/>
              <a:buNone/>
            </a:pPr>
            <a:r>
              <a:rPr lang="en-US" altLang="zh-CN" sz="1600">
                <a:latin typeface="Arial" panose="020B0604020202020204" pitchFamily="34" charset="0"/>
              </a:rPr>
              <a:t>9  de2-1.de1.de.geant.net (62.40.96.129)  109 ms 102 ms 104 ms</a:t>
            </a:r>
          </a:p>
          <a:p>
            <a:pPr>
              <a:lnSpc>
                <a:spcPct val="80000"/>
              </a:lnSpc>
              <a:spcBef>
                <a:spcPct val="0"/>
              </a:spcBef>
              <a:buClrTx/>
              <a:buSzTx/>
              <a:buFontTx/>
              <a:buNone/>
            </a:pPr>
            <a:r>
              <a:rPr lang="en-US" altLang="zh-CN" sz="1600">
                <a:latin typeface="Arial" panose="020B0604020202020204" pitchFamily="34" charset="0"/>
              </a:rPr>
              <a:t>10  de.fr1.fr.geant.net (62.40.96.50)  113 ms 121 ms 114 ms</a:t>
            </a:r>
          </a:p>
          <a:p>
            <a:pPr>
              <a:lnSpc>
                <a:spcPct val="80000"/>
              </a:lnSpc>
              <a:spcBef>
                <a:spcPct val="0"/>
              </a:spcBef>
              <a:buClrTx/>
              <a:buSzTx/>
              <a:buFontTx/>
              <a:buNone/>
            </a:pPr>
            <a:r>
              <a:rPr lang="en-US" altLang="zh-CN" sz="1600">
                <a:latin typeface="Arial" panose="020B0604020202020204" pitchFamily="34" charset="0"/>
              </a:rPr>
              <a:t>11  renater-gw.fr1.fr.geant.net (62.40.103.54)  112 ms  114 ms  112 ms</a:t>
            </a:r>
          </a:p>
          <a:p>
            <a:pPr>
              <a:lnSpc>
                <a:spcPct val="80000"/>
              </a:lnSpc>
              <a:spcBef>
                <a:spcPct val="0"/>
              </a:spcBef>
              <a:buClrTx/>
              <a:buSzTx/>
              <a:buFontTx/>
              <a:buNone/>
            </a:pPr>
            <a:r>
              <a:rPr lang="en-US" altLang="zh-CN" sz="1600">
                <a:latin typeface="Arial" panose="020B0604020202020204" pitchFamily="34" charset="0"/>
              </a:rPr>
              <a:t>12  nio-n2.cssi.renater.fr (193.51.206.13)  111 ms  114 ms  116 ms</a:t>
            </a:r>
          </a:p>
          <a:p>
            <a:pPr>
              <a:lnSpc>
                <a:spcPct val="80000"/>
              </a:lnSpc>
              <a:spcBef>
                <a:spcPct val="0"/>
              </a:spcBef>
              <a:buClrTx/>
              <a:buSzTx/>
              <a:buFontTx/>
              <a:buNone/>
            </a:pPr>
            <a:r>
              <a:rPr lang="en-US" altLang="zh-CN" sz="1600">
                <a:latin typeface="Arial" panose="020B0604020202020204" pitchFamily="34" charset="0"/>
              </a:rPr>
              <a:t>13  nice.cssi.renater.fr (195.220.98.102)  123 ms  125 ms  124 ms</a:t>
            </a:r>
          </a:p>
          <a:p>
            <a:pPr>
              <a:lnSpc>
                <a:spcPct val="80000"/>
              </a:lnSpc>
              <a:spcBef>
                <a:spcPct val="0"/>
              </a:spcBef>
              <a:buClrTx/>
              <a:buSzTx/>
              <a:buFontTx/>
              <a:buNone/>
            </a:pPr>
            <a:r>
              <a:rPr lang="en-US" altLang="zh-CN" sz="1600">
                <a:latin typeface="Arial" panose="020B0604020202020204" pitchFamily="34" charset="0"/>
              </a:rPr>
              <a:t>14  r3t2-nice.cssi.renater.fr (195.220.98.110)  126 ms  126 ms  124 ms</a:t>
            </a:r>
          </a:p>
          <a:p>
            <a:pPr>
              <a:lnSpc>
                <a:spcPct val="80000"/>
              </a:lnSpc>
              <a:spcBef>
                <a:spcPct val="0"/>
              </a:spcBef>
              <a:buClrTx/>
              <a:buSzTx/>
              <a:buFontTx/>
              <a:buNone/>
            </a:pPr>
            <a:r>
              <a:rPr lang="en-US" altLang="zh-CN" sz="1600">
                <a:latin typeface="Arial" panose="020B0604020202020204" pitchFamily="34" charset="0"/>
              </a:rPr>
              <a:t>15  eurecom-valbonne.r3t2.ft.net (193.48.50.54)  135 ms  128 ms  133 ms</a:t>
            </a:r>
          </a:p>
          <a:p>
            <a:pPr>
              <a:lnSpc>
                <a:spcPct val="80000"/>
              </a:lnSpc>
              <a:spcBef>
                <a:spcPct val="0"/>
              </a:spcBef>
              <a:buClrTx/>
              <a:buSzTx/>
              <a:buFontTx/>
              <a:buNone/>
            </a:pPr>
            <a:r>
              <a:rPr lang="en-US" altLang="zh-CN" sz="1600">
                <a:latin typeface="Arial" panose="020B0604020202020204" pitchFamily="34" charset="0"/>
              </a:rPr>
              <a:t>16  194.214.211.25 (194.214.211.25)  126 ms  128 ms  126 ms</a:t>
            </a:r>
          </a:p>
          <a:p>
            <a:pPr>
              <a:lnSpc>
                <a:spcPct val="80000"/>
              </a:lnSpc>
              <a:spcBef>
                <a:spcPct val="0"/>
              </a:spcBef>
              <a:buClrTx/>
              <a:buSzTx/>
              <a:buFontTx/>
              <a:buNone/>
            </a:pPr>
            <a:r>
              <a:rPr lang="en-US" altLang="zh-CN" sz="1600">
                <a:latin typeface="Arial" panose="020B0604020202020204" pitchFamily="34" charset="0"/>
              </a:rPr>
              <a:t>17  * * *</a:t>
            </a:r>
          </a:p>
          <a:p>
            <a:pPr>
              <a:lnSpc>
                <a:spcPct val="80000"/>
              </a:lnSpc>
              <a:spcBef>
                <a:spcPct val="0"/>
              </a:spcBef>
              <a:buClrTx/>
              <a:buSzTx/>
              <a:buFontTx/>
              <a:buNone/>
            </a:pPr>
            <a:r>
              <a:rPr lang="en-US" altLang="zh-CN" sz="1600">
                <a:latin typeface="Arial" panose="020B0604020202020204" pitchFamily="34" charset="0"/>
              </a:rPr>
              <a:t>18  * * *</a:t>
            </a:r>
          </a:p>
          <a:p>
            <a:pPr>
              <a:lnSpc>
                <a:spcPct val="80000"/>
              </a:lnSpc>
              <a:spcBef>
                <a:spcPct val="0"/>
              </a:spcBef>
              <a:buClrTx/>
              <a:buSzTx/>
              <a:buFontTx/>
              <a:buNone/>
            </a:pPr>
            <a:r>
              <a:rPr lang="en-US" altLang="zh-CN" sz="1600">
                <a:latin typeface="Arial" panose="020B0604020202020204" pitchFamily="34" charset="0"/>
              </a:rPr>
              <a:t>19  fantasia.eurecom.fr (193.55.113.142)  132 ms  128 ms  136</a:t>
            </a:r>
            <a:r>
              <a:rPr lang="en-US" altLang="zh-CN" sz="2400">
                <a:latin typeface="Times New Roman" panose="02020603050405020304" pitchFamily="18" charset="0"/>
              </a:rPr>
              <a:t> </a:t>
            </a:r>
            <a:r>
              <a:rPr lang="en-US" altLang="zh-CN" sz="1600">
                <a:latin typeface="Times New Roman" panose="02020603050405020304" pitchFamily="18" charset="0"/>
              </a:rPr>
              <a:t>ms</a:t>
            </a:r>
          </a:p>
        </p:txBody>
      </p:sp>
      <p:sp>
        <p:nvSpPr>
          <p:cNvPr id="48132" name="Text Box 5"/>
          <p:cNvSpPr txBox="1">
            <a:spLocks noChangeArrowheads="1"/>
          </p:cNvSpPr>
          <p:nvPr/>
        </p:nvSpPr>
        <p:spPr bwMode="auto">
          <a:xfrm>
            <a:off x="2249489" y="1235075"/>
            <a:ext cx="819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400">
                <a:solidFill>
                  <a:srgbClr val="CC0000"/>
                </a:solidFill>
                <a:latin typeface="Arial" panose="020B0604020202020204" pitchFamily="34" charset="0"/>
              </a:rPr>
              <a:t>traceroute:</a:t>
            </a:r>
            <a:r>
              <a:rPr lang="en-US" altLang="zh-CN" sz="2400">
                <a:latin typeface="Arial" panose="020B0604020202020204" pitchFamily="34" charset="0"/>
              </a:rPr>
              <a:t> gaia.cs.umass.edu to www.eurecom.fr</a:t>
            </a:r>
          </a:p>
        </p:txBody>
      </p:sp>
      <p:sp>
        <p:nvSpPr>
          <p:cNvPr id="48133" name="Line 6"/>
          <p:cNvSpPr>
            <a:spLocks noChangeShapeType="1"/>
          </p:cNvSpPr>
          <p:nvPr/>
        </p:nvSpPr>
        <p:spPr bwMode="auto">
          <a:xfrm>
            <a:off x="3135314" y="5634039"/>
            <a:ext cx="968375" cy="26987"/>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8134" name="Text Box 7"/>
          <p:cNvSpPr txBox="1">
            <a:spLocks noChangeArrowheads="1"/>
          </p:cNvSpPr>
          <p:nvPr/>
        </p:nvSpPr>
        <p:spPr bwMode="auto">
          <a:xfrm>
            <a:off x="6102350" y="1738313"/>
            <a:ext cx="456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CC0000"/>
                </a:solidFill>
                <a:latin typeface="Arial" panose="020B0604020202020204" pitchFamily="34" charset="0"/>
              </a:rPr>
              <a:t>3 delay measurements from </a:t>
            </a:r>
          </a:p>
          <a:p>
            <a:pPr>
              <a:lnSpc>
                <a:spcPct val="100000"/>
              </a:lnSpc>
              <a:spcBef>
                <a:spcPct val="0"/>
              </a:spcBef>
              <a:buClrTx/>
              <a:buSzTx/>
              <a:buFontTx/>
              <a:buNone/>
            </a:pPr>
            <a:r>
              <a:rPr lang="en-US" altLang="zh-CN" sz="1800">
                <a:solidFill>
                  <a:srgbClr val="CC0000"/>
                </a:solidFill>
                <a:latin typeface="Arial" panose="020B0604020202020204" pitchFamily="34" charset="0"/>
              </a:rPr>
              <a:t>gaia.cs.umass.edu to cs-gw.cs.umass.edu </a:t>
            </a:r>
          </a:p>
        </p:txBody>
      </p:sp>
      <p:sp>
        <p:nvSpPr>
          <p:cNvPr id="48135" name="Line 8"/>
          <p:cNvSpPr>
            <a:spLocks noChangeShapeType="1"/>
          </p:cNvSpPr>
          <p:nvPr/>
        </p:nvSpPr>
        <p:spPr bwMode="auto">
          <a:xfrm flipV="1">
            <a:off x="4995863" y="1965325"/>
            <a:ext cx="671512" cy="41275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8136" name="Line 9"/>
          <p:cNvSpPr>
            <a:spLocks noChangeShapeType="1"/>
          </p:cNvSpPr>
          <p:nvPr/>
        </p:nvSpPr>
        <p:spPr bwMode="auto">
          <a:xfrm flipV="1">
            <a:off x="5535613" y="1954213"/>
            <a:ext cx="139700" cy="4048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8137" name="Line 10"/>
          <p:cNvSpPr>
            <a:spLocks noChangeShapeType="1"/>
          </p:cNvSpPr>
          <p:nvPr/>
        </p:nvSpPr>
        <p:spPr bwMode="auto">
          <a:xfrm flipH="1" flipV="1">
            <a:off x="5670551" y="1963739"/>
            <a:ext cx="366713" cy="390525"/>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8138" name="Line 11"/>
          <p:cNvSpPr>
            <a:spLocks noChangeShapeType="1"/>
          </p:cNvSpPr>
          <p:nvPr/>
        </p:nvSpPr>
        <p:spPr bwMode="auto">
          <a:xfrm flipV="1">
            <a:off x="5662614" y="1970089"/>
            <a:ext cx="377825" cy="31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9" name="Text Box 12"/>
          <p:cNvSpPr txBox="1">
            <a:spLocks noChangeArrowheads="1"/>
          </p:cNvSpPr>
          <p:nvPr/>
        </p:nvSpPr>
        <p:spPr bwMode="auto">
          <a:xfrm>
            <a:off x="4095750" y="5564188"/>
            <a:ext cx="6286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800">
                <a:solidFill>
                  <a:srgbClr val="CC0000"/>
                </a:solidFill>
                <a:latin typeface="Arial" panose="020B0604020202020204" pitchFamily="34" charset="0"/>
              </a:rPr>
              <a:t>* means no response (probe lost, router not replying)</a:t>
            </a:r>
          </a:p>
        </p:txBody>
      </p:sp>
      <p:sp>
        <p:nvSpPr>
          <p:cNvPr id="48140" name="Freeform 14"/>
          <p:cNvSpPr>
            <a:spLocks/>
          </p:cNvSpPr>
          <p:nvPr/>
        </p:nvSpPr>
        <p:spPr bwMode="auto">
          <a:xfrm>
            <a:off x="7616826" y="3651251"/>
            <a:ext cx="1012825" cy="246063"/>
          </a:xfrm>
          <a:custGeom>
            <a:avLst/>
            <a:gdLst>
              <a:gd name="T0" fmla="*/ 2147483646 w 638"/>
              <a:gd name="T1" fmla="*/ 0 h 155"/>
              <a:gd name="T2" fmla="*/ 2147483646 w 638"/>
              <a:gd name="T3" fmla="*/ 2147483646 h 155"/>
              <a:gd name="T4" fmla="*/ 2147483646 w 638"/>
              <a:gd name="T5" fmla="*/ 2147483646 h 155"/>
              <a:gd name="T6" fmla="*/ 2147483646 w 638"/>
              <a:gd name="T7" fmla="*/ 2147483646 h 155"/>
              <a:gd name="T8" fmla="*/ 0 w 638"/>
              <a:gd name="T9" fmla="*/ 2147483646 h 155"/>
              <a:gd name="T10" fmla="*/ 0 60000 65536"/>
              <a:gd name="T11" fmla="*/ 0 60000 65536"/>
              <a:gd name="T12" fmla="*/ 0 60000 65536"/>
              <a:gd name="T13" fmla="*/ 0 60000 65536"/>
              <a:gd name="T14" fmla="*/ 0 60000 65536"/>
              <a:gd name="T15" fmla="*/ 0 w 638"/>
              <a:gd name="T16" fmla="*/ 0 h 155"/>
              <a:gd name="T17" fmla="*/ 638 w 638"/>
              <a:gd name="T18" fmla="*/ 155 h 155"/>
            </a:gdLst>
            <a:ahLst/>
            <a:cxnLst>
              <a:cxn ang="T10">
                <a:pos x="T0" y="T1"/>
              </a:cxn>
              <a:cxn ang="T11">
                <a:pos x="T2" y="T3"/>
              </a:cxn>
              <a:cxn ang="T12">
                <a:pos x="T4" y="T5"/>
              </a:cxn>
              <a:cxn ang="T13">
                <a:pos x="T6" y="T7"/>
              </a:cxn>
              <a:cxn ang="T14">
                <a:pos x="T8" y="T9"/>
              </a:cxn>
            </a:cxnLst>
            <a:rect l="T15" t="T16" r="T17" b="T18"/>
            <a:pathLst>
              <a:path w="638" h="155">
                <a:moveTo>
                  <a:pt x="593" y="0"/>
                </a:moveTo>
                <a:cubicBezTo>
                  <a:pt x="607" y="9"/>
                  <a:pt x="621" y="18"/>
                  <a:pt x="623" y="38"/>
                </a:cubicBezTo>
                <a:cubicBezTo>
                  <a:pt x="625" y="58"/>
                  <a:pt x="638" y="104"/>
                  <a:pt x="608" y="123"/>
                </a:cubicBezTo>
                <a:cubicBezTo>
                  <a:pt x="578" y="142"/>
                  <a:pt x="547" y="153"/>
                  <a:pt x="446" y="154"/>
                </a:cubicBezTo>
                <a:cubicBezTo>
                  <a:pt x="345" y="155"/>
                  <a:pt x="72" y="133"/>
                  <a:pt x="0" y="130"/>
                </a:cubicBezTo>
              </a:path>
            </a:pathLst>
          </a:custGeom>
          <a:noFill/>
          <a:ln w="1905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1" name="Text Box 15"/>
          <p:cNvSpPr txBox="1">
            <a:spLocks noChangeArrowheads="1"/>
          </p:cNvSpPr>
          <p:nvPr/>
        </p:nvSpPr>
        <p:spPr bwMode="auto">
          <a:xfrm>
            <a:off x="8661400" y="3436939"/>
            <a:ext cx="170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2000">
                <a:solidFill>
                  <a:srgbClr val="CC0000"/>
                </a:solidFill>
                <a:latin typeface="Arial" panose="020B0604020202020204" pitchFamily="34" charset="0"/>
              </a:rPr>
              <a:t>trans-oceanic</a:t>
            </a:r>
          </a:p>
          <a:p>
            <a:pPr>
              <a:lnSpc>
                <a:spcPct val="100000"/>
              </a:lnSpc>
              <a:spcBef>
                <a:spcPct val="0"/>
              </a:spcBef>
              <a:buClrTx/>
              <a:buSzTx/>
              <a:buFontTx/>
              <a:buNone/>
            </a:pPr>
            <a:r>
              <a:rPr lang="en-US" altLang="zh-CN" sz="2000">
                <a:solidFill>
                  <a:srgbClr val="CC0000"/>
                </a:solidFill>
                <a:latin typeface="Arial" panose="020B0604020202020204" pitchFamily="34" charset="0"/>
              </a:rPr>
              <a:t>link</a:t>
            </a:r>
          </a:p>
        </p:txBody>
      </p:sp>
      <p:sp>
        <p:nvSpPr>
          <p:cNvPr id="481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200">
                <a:latin typeface="Tahoma" panose="020B0604030504040204" pitchFamily="34" charset="0"/>
              </a:rPr>
              <a:t>1-</a:t>
            </a:r>
            <a:fld id="{14DB8432-D47F-49F5-BA88-C267310BDC58}" type="slidenum">
              <a:rPr lang="en-US" altLang="zh-CN" sz="1200">
                <a:latin typeface="Tahoma" panose="020B0604030504040204" pitchFamily="34" charset="0"/>
              </a:rPr>
              <a:pPr>
                <a:lnSpc>
                  <a:spcPct val="100000"/>
                </a:lnSpc>
                <a:spcBef>
                  <a:spcPct val="0"/>
                </a:spcBef>
                <a:buClrTx/>
                <a:buSzTx/>
                <a:buFontTx/>
                <a:buNone/>
              </a:pPr>
              <a:t>57</a:t>
            </a:fld>
            <a:endParaRPr lang="en-US" altLang="zh-CN" sz="1200">
              <a:latin typeface="Tahoma" panose="020B0604030504040204" pitchFamily="34" charset="0"/>
            </a:endParaRPr>
          </a:p>
        </p:txBody>
      </p:sp>
      <p:sp>
        <p:nvSpPr>
          <p:cNvPr id="48144" name="TextBox 1"/>
          <p:cNvSpPr txBox="1">
            <a:spLocks noChangeArrowheads="1"/>
          </p:cNvSpPr>
          <p:nvPr/>
        </p:nvSpPr>
        <p:spPr bwMode="auto">
          <a:xfrm>
            <a:off x="2270126" y="6315075"/>
            <a:ext cx="5457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zh-CN" sz="1400">
                <a:latin typeface="Arial" panose="020B0604020202020204" pitchFamily="34" charset="0"/>
              </a:rPr>
              <a:t>* Do some traceroutes from exotic countries at www.traceroute.org</a:t>
            </a:r>
          </a:p>
        </p:txBody>
      </p:sp>
      <p:pic>
        <p:nvPicPr>
          <p:cNvPr id="18" name="Picture 17"/>
          <p:cNvPicPr>
            <a:picLocks noChangeAspect="1"/>
          </p:cNvPicPr>
          <p:nvPr/>
        </p:nvPicPr>
        <p:blipFill>
          <a:blip r:embed="rId3"/>
          <a:stretch>
            <a:fillRect/>
          </a:stretch>
        </p:blipFill>
        <p:spPr>
          <a:xfrm>
            <a:off x="9203377" y="230188"/>
            <a:ext cx="2619375" cy="695325"/>
          </a:xfrm>
          <a:prstGeom prst="rect">
            <a:avLst/>
          </a:prstGeom>
        </p:spPr>
      </p:pic>
    </p:spTree>
    <p:extLst>
      <p:ext uri="{BB962C8B-B14F-4D97-AF65-F5344CB8AC3E}">
        <p14:creationId xmlns:p14="http://schemas.microsoft.com/office/powerpoint/2010/main" val="5608116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B64F-1592-ED4A-98AC-C1565728D32D}"/>
              </a:ext>
            </a:extLst>
          </p:cNvPr>
          <p:cNvSpPr>
            <a:spLocks noGrp="1"/>
          </p:cNvSpPr>
          <p:nvPr>
            <p:ph type="title"/>
          </p:nvPr>
        </p:nvSpPr>
        <p:spPr/>
        <p:txBody>
          <a:bodyPr/>
          <a:lstStyle/>
          <a:p>
            <a:r>
              <a:rPr lang="en-US" dirty="0"/>
              <a:t>Transport Layer</a:t>
            </a:r>
          </a:p>
        </p:txBody>
      </p:sp>
      <p:sp>
        <p:nvSpPr>
          <p:cNvPr id="3" name="Content Placeholder 2">
            <a:extLst>
              <a:ext uri="{FF2B5EF4-FFF2-40B4-BE49-F238E27FC236}">
                <a16:creationId xmlns:a16="http://schemas.microsoft.com/office/drawing/2014/main" id="{558AC8F2-479D-9049-A8E7-53B7BDB8FC72}"/>
              </a:ext>
            </a:extLst>
          </p:cNvPr>
          <p:cNvSpPr>
            <a:spLocks noGrp="1"/>
          </p:cNvSpPr>
          <p:nvPr>
            <p:ph idx="1"/>
          </p:nvPr>
        </p:nvSpPr>
        <p:spPr>
          <a:xfrm>
            <a:off x="4334494" y="1825625"/>
            <a:ext cx="7019306" cy="4351338"/>
          </a:xfrm>
        </p:spPr>
        <p:txBody>
          <a:bodyPr>
            <a:normAutofit lnSpcReduction="10000"/>
          </a:bodyPr>
          <a:lstStyle/>
          <a:p>
            <a:r>
              <a:rPr lang="en-US" dirty="0"/>
              <a:t>Service</a:t>
            </a:r>
          </a:p>
          <a:p>
            <a:pPr lvl="1"/>
            <a:r>
              <a:rPr lang="en-US" dirty="0"/>
              <a:t>Multiplexing/demultiplexing</a:t>
            </a:r>
          </a:p>
          <a:p>
            <a:pPr lvl="1"/>
            <a:r>
              <a:rPr lang="en-US" dirty="0"/>
              <a:t>Congestion control</a:t>
            </a:r>
          </a:p>
          <a:p>
            <a:pPr lvl="1"/>
            <a:r>
              <a:rPr lang="en-US" dirty="0"/>
              <a:t>Reliable, in-order delivery</a:t>
            </a:r>
          </a:p>
          <a:p>
            <a:r>
              <a:rPr lang="en-US" dirty="0"/>
              <a:t>Interface</a:t>
            </a:r>
          </a:p>
          <a:p>
            <a:pPr lvl="1"/>
            <a:r>
              <a:rPr lang="en-US" dirty="0"/>
              <a:t>Send a </a:t>
            </a:r>
            <a:r>
              <a:rPr lang="en-US" b="1" i="1" dirty="0"/>
              <a:t>message</a:t>
            </a:r>
            <a:r>
              <a:rPr lang="en-US" dirty="0"/>
              <a:t> to a destination</a:t>
            </a:r>
            <a:endParaRPr lang="en-US" b="1" dirty="0"/>
          </a:p>
          <a:p>
            <a:r>
              <a:rPr lang="en-US" dirty="0"/>
              <a:t>Protocol</a:t>
            </a:r>
          </a:p>
          <a:p>
            <a:pPr lvl="1"/>
            <a:r>
              <a:rPr lang="en-US" dirty="0"/>
              <a:t>Port numbers</a:t>
            </a:r>
          </a:p>
          <a:p>
            <a:pPr lvl="1"/>
            <a:r>
              <a:rPr lang="en-US" dirty="0"/>
              <a:t>Reliability/error correction</a:t>
            </a:r>
          </a:p>
          <a:p>
            <a:pPr lvl="1"/>
            <a:r>
              <a:rPr lang="en-US" dirty="0"/>
              <a:t>Flow control information</a:t>
            </a:r>
          </a:p>
          <a:p>
            <a:r>
              <a:rPr lang="en-US" dirty="0"/>
              <a:t>Examples: UDP, TCP</a:t>
            </a:r>
          </a:p>
        </p:txBody>
      </p:sp>
      <p:sp>
        <p:nvSpPr>
          <p:cNvPr id="4" name="Rectangle 3">
            <a:extLst>
              <a:ext uri="{FF2B5EF4-FFF2-40B4-BE49-F238E27FC236}">
                <a16:creationId xmlns:a16="http://schemas.microsoft.com/office/drawing/2014/main" id="{67D4E492-6976-034D-B3F8-15F47E7B290A}"/>
              </a:ext>
            </a:extLst>
          </p:cNvPr>
          <p:cNvSpPr/>
          <p:nvPr/>
        </p:nvSpPr>
        <p:spPr>
          <a:xfrm>
            <a:off x="1098889" y="1957508"/>
            <a:ext cx="2258720"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574AC6A8-E0DD-744D-AE2D-FAB1F29712AF}"/>
              </a:ext>
            </a:extLst>
          </p:cNvPr>
          <p:cNvSpPr txBox="1">
            <a:spLocks/>
          </p:cNvSpPr>
          <p:nvPr/>
        </p:nvSpPr>
        <p:spPr>
          <a:xfrm>
            <a:off x="1071467" y="1957508"/>
            <a:ext cx="2231550"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6" name="Rectangle 5">
            <a:extLst>
              <a:ext uri="{FF2B5EF4-FFF2-40B4-BE49-F238E27FC236}">
                <a16:creationId xmlns:a16="http://schemas.microsoft.com/office/drawing/2014/main" id="{581FC7CB-BD6A-A84A-A205-619A25512327}"/>
              </a:ext>
            </a:extLst>
          </p:cNvPr>
          <p:cNvSpPr/>
          <p:nvPr/>
        </p:nvSpPr>
        <p:spPr>
          <a:xfrm>
            <a:off x="1087649" y="2532996"/>
            <a:ext cx="2269960" cy="573177"/>
          </a:xfrm>
          <a:prstGeom prst="rect">
            <a:avLst/>
          </a:prstGeom>
          <a:solidFill>
            <a:srgbClr val="00206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14630E4-E199-664E-9EF0-DF71619A0B4A}"/>
              </a:ext>
            </a:extLst>
          </p:cNvPr>
          <p:cNvSpPr txBox="1">
            <a:spLocks/>
          </p:cNvSpPr>
          <p:nvPr/>
        </p:nvSpPr>
        <p:spPr>
          <a:xfrm>
            <a:off x="1060091" y="2532996"/>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Presentation</a:t>
            </a:r>
          </a:p>
        </p:txBody>
      </p:sp>
      <p:sp>
        <p:nvSpPr>
          <p:cNvPr id="8" name="Rectangle 7">
            <a:extLst>
              <a:ext uri="{FF2B5EF4-FFF2-40B4-BE49-F238E27FC236}">
                <a16:creationId xmlns:a16="http://schemas.microsoft.com/office/drawing/2014/main" id="{5DE81A41-B4F8-214A-9F0E-3F1BE87010D0}"/>
              </a:ext>
            </a:extLst>
          </p:cNvPr>
          <p:cNvSpPr/>
          <p:nvPr/>
        </p:nvSpPr>
        <p:spPr>
          <a:xfrm>
            <a:off x="1087780" y="3106173"/>
            <a:ext cx="2269960" cy="573177"/>
          </a:xfrm>
          <a:prstGeom prst="rect">
            <a:avLst/>
          </a:prstGeom>
          <a:solidFill>
            <a:srgbClr val="0070C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6A16F84A-3D50-2843-9B9B-3047456F1411}"/>
              </a:ext>
            </a:extLst>
          </p:cNvPr>
          <p:cNvSpPr txBox="1">
            <a:spLocks/>
          </p:cNvSpPr>
          <p:nvPr/>
        </p:nvSpPr>
        <p:spPr>
          <a:xfrm>
            <a:off x="1060222" y="3106173"/>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Session</a:t>
            </a:r>
          </a:p>
        </p:txBody>
      </p:sp>
      <p:sp>
        <p:nvSpPr>
          <p:cNvPr id="10" name="Rectangle 9">
            <a:extLst>
              <a:ext uri="{FF2B5EF4-FFF2-40B4-BE49-F238E27FC236}">
                <a16:creationId xmlns:a16="http://schemas.microsoft.com/office/drawing/2014/main" id="{6DC929E2-845F-5F4E-82F3-C1126EFE9668}"/>
              </a:ext>
            </a:extLst>
          </p:cNvPr>
          <p:cNvSpPr/>
          <p:nvPr/>
        </p:nvSpPr>
        <p:spPr>
          <a:xfrm>
            <a:off x="1087780" y="3679350"/>
            <a:ext cx="2269960"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6775F990-16E1-BD4A-9C70-958CF007A230}"/>
              </a:ext>
            </a:extLst>
          </p:cNvPr>
          <p:cNvSpPr txBox="1">
            <a:spLocks/>
          </p:cNvSpPr>
          <p:nvPr/>
        </p:nvSpPr>
        <p:spPr>
          <a:xfrm>
            <a:off x="1060222" y="3679350"/>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2" name="Rectangle 11">
            <a:extLst>
              <a:ext uri="{FF2B5EF4-FFF2-40B4-BE49-F238E27FC236}">
                <a16:creationId xmlns:a16="http://schemas.microsoft.com/office/drawing/2014/main" id="{17E861C1-D6E0-694F-935E-2C64205B62FE}"/>
              </a:ext>
            </a:extLst>
          </p:cNvPr>
          <p:cNvSpPr/>
          <p:nvPr/>
        </p:nvSpPr>
        <p:spPr>
          <a:xfrm>
            <a:off x="1087780" y="4252527"/>
            <a:ext cx="2269960"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4531E2D-39F2-AC49-B288-522CBD648727}"/>
              </a:ext>
            </a:extLst>
          </p:cNvPr>
          <p:cNvSpPr txBox="1">
            <a:spLocks/>
          </p:cNvSpPr>
          <p:nvPr/>
        </p:nvSpPr>
        <p:spPr>
          <a:xfrm>
            <a:off x="1060222" y="4252527"/>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4" name="Rectangle 13">
            <a:extLst>
              <a:ext uri="{FF2B5EF4-FFF2-40B4-BE49-F238E27FC236}">
                <a16:creationId xmlns:a16="http://schemas.microsoft.com/office/drawing/2014/main" id="{CE23C442-4023-DD4F-8CCD-AB52DD91FDC6}"/>
              </a:ext>
            </a:extLst>
          </p:cNvPr>
          <p:cNvSpPr/>
          <p:nvPr/>
        </p:nvSpPr>
        <p:spPr>
          <a:xfrm>
            <a:off x="1087780" y="4830261"/>
            <a:ext cx="2269960" cy="573177"/>
          </a:xfrm>
          <a:prstGeom prst="rect">
            <a:avLst/>
          </a:prstGeom>
          <a:solidFill>
            <a:schemeClr val="accent3"/>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94188E0-EE7D-ED4D-80E0-BA6325B52CAE}"/>
              </a:ext>
            </a:extLst>
          </p:cNvPr>
          <p:cNvSpPr txBox="1">
            <a:spLocks/>
          </p:cNvSpPr>
          <p:nvPr/>
        </p:nvSpPr>
        <p:spPr>
          <a:xfrm>
            <a:off x="1060222" y="4830261"/>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6" name="Rectangle 15">
            <a:extLst>
              <a:ext uri="{FF2B5EF4-FFF2-40B4-BE49-F238E27FC236}">
                <a16:creationId xmlns:a16="http://schemas.microsoft.com/office/drawing/2014/main" id="{64F2076F-7164-F748-9EFD-C6ADC834B6D3}"/>
              </a:ext>
            </a:extLst>
          </p:cNvPr>
          <p:cNvSpPr/>
          <p:nvPr/>
        </p:nvSpPr>
        <p:spPr>
          <a:xfrm>
            <a:off x="1087911" y="5403438"/>
            <a:ext cx="2269960"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E2EE2AF0-ED96-4143-9E9C-FC026A64764D}"/>
              </a:ext>
            </a:extLst>
          </p:cNvPr>
          <p:cNvSpPr txBox="1">
            <a:spLocks/>
          </p:cNvSpPr>
          <p:nvPr/>
        </p:nvSpPr>
        <p:spPr>
          <a:xfrm>
            <a:off x="1060353" y="5403438"/>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18" name="Left Brace 17">
            <a:extLst>
              <a:ext uri="{FF2B5EF4-FFF2-40B4-BE49-F238E27FC236}">
                <a16:creationId xmlns:a16="http://schemas.microsoft.com/office/drawing/2014/main" id="{C884E451-A48D-EF46-9D17-F98A2D516CE4}"/>
              </a:ext>
            </a:extLst>
          </p:cNvPr>
          <p:cNvSpPr/>
          <p:nvPr/>
        </p:nvSpPr>
        <p:spPr>
          <a:xfrm>
            <a:off x="3655911" y="1866209"/>
            <a:ext cx="559559" cy="4251379"/>
          </a:xfrm>
          <a:prstGeom prst="leftBrace">
            <a:avLst>
              <a:gd name="adj1" fmla="val 8333"/>
              <a:gd name="adj2" fmla="val 50945"/>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26959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B64F-1592-ED4A-98AC-C1565728D32D}"/>
              </a:ext>
            </a:extLst>
          </p:cNvPr>
          <p:cNvSpPr>
            <a:spLocks noGrp="1"/>
          </p:cNvSpPr>
          <p:nvPr>
            <p:ph type="title"/>
          </p:nvPr>
        </p:nvSpPr>
        <p:spPr/>
        <p:txBody>
          <a:bodyPr/>
          <a:lstStyle/>
          <a:p>
            <a:r>
              <a:rPr lang="en-US" dirty="0"/>
              <a:t>Session Layer</a:t>
            </a:r>
          </a:p>
        </p:txBody>
      </p:sp>
      <p:sp>
        <p:nvSpPr>
          <p:cNvPr id="3" name="Content Placeholder 2">
            <a:extLst>
              <a:ext uri="{FF2B5EF4-FFF2-40B4-BE49-F238E27FC236}">
                <a16:creationId xmlns:a16="http://schemas.microsoft.com/office/drawing/2014/main" id="{558AC8F2-479D-9049-A8E7-53B7BDB8FC72}"/>
              </a:ext>
            </a:extLst>
          </p:cNvPr>
          <p:cNvSpPr>
            <a:spLocks noGrp="1"/>
          </p:cNvSpPr>
          <p:nvPr>
            <p:ph idx="1"/>
          </p:nvPr>
        </p:nvSpPr>
        <p:spPr>
          <a:xfrm>
            <a:off x="4334494" y="1825625"/>
            <a:ext cx="7019306" cy="4351338"/>
          </a:xfrm>
        </p:spPr>
        <p:txBody>
          <a:bodyPr>
            <a:normAutofit/>
          </a:bodyPr>
          <a:lstStyle/>
          <a:p>
            <a:r>
              <a:rPr lang="en-US" dirty="0"/>
              <a:t>Service</a:t>
            </a:r>
          </a:p>
          <a:p>
            <a:pPr lvl="1"/>
            <a:r>
              <a:rPr lang="en-US" dirty="0"/>
              <a:t>Access management</a:t>
            </a:r>
          </a:p>
          <a:p>
            <a:pPr lvl="1"/>
            <a:r>
              <a:rPr lang="en-US" dirty="0"/>
              <a:t>Synchronization</a:t>
            </a:r>
          </a:p>
          <a:p>
            <a:r>
              <a:rPr lang="en-US" dirty="0"/>
              <a:t>Interface</a:t>
            </a:r>
          </a:p>
          <a:p>
            <a:pPr lvl="1"/>
            <a:r>
              <a:rPr lang="en-US" dirty="0"/>
              <a:t>It depends……………. </a:t>
            </a:r>
            <a:r>
              <a:rPr lang="en-US" dirty="0">
                <a:sym typeface="Wingdings" pitchFamily="2" charset="2"/>
              </a:rPr>
              <a:t></a:t>
            </a:r>
            <a:endParaRPr lang="en-US" b="1" dirty="0"/>
          </a:p>
          <a:p>
            <a:r>
              <a:rPr lang="en-US" dirty="0"/>
              <a:t>Protocol</a:t>
            </a:r>
          </a:p>
          <a:p>
            <a:pPr lvl="1"/>
            <a:r>
              <a:rPr lang="en-US" dirty="0"/>
              <a:t>Token management</a:t>
            </a:r>
          </a:p>
          <a:p>
            <a:pPr lvl="1"/>
            <a:r>
              <a:rPr lang="en-US" dirty="0"/>
              <a:t>Insert checkpoints</a:t>
            </a:r>
          </a:p>
          <a:p>
            <a:r>
              <a:rPr lang="en-US" dirty="0"/>
              <a:t>Examples: </a:t>
            </a:r>
            <a:r>
              <a:rPr lang="en-US" b="1" i="1" dirty="0"/>
              <a:t>none!</a:t>
            </a:r>
          </a:p>
        </p:txBody>
      </p:sp>
      <p:sp>
        <p:nvSpPr>
          <p:cNvPr id="4" name="Rectangle 3">
            <a:extLst>
              <a:ext uri="{FF2B5EF4-FFF2-40B4-BE49-F238E27FC236}">
                <a16:creationId xmlns:a16="http://schemas.microsoft.com/office/drawing/2014/main" id="{67D4E492-6976-034D-B3F8-15F47E7B290A}"/>
              </a:ext>
            </a:extLst>
          </p:cNvPr>
          <p:cNvSpPr/>
          <p:nvPr/>
        </p:nvSpPr>
        <p:spPr>
          <a:xfrm>
            <a:off x="1098889" y="1957508"/>
            <a:ext cx="2258720"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574AC6A8-E0DD-744D-AE2D-FAB1F29712AF}"/>
              </a:ext>
            </a:extLst>
          </p:cNvPr>
          <p:cNvSpPr txBox="1">
            <a:spLocks/>
          </p:cNvSpPr>
          <p:nvPr/>
        </p:nvSpPr>
        <p:spPr>
          <a:xfrm>
            <a:off x="1071467" y="1957508"/>
            <a:ext cx="2231550"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6" name="Rectangle 5">
            <a:extLst>
              <a:ext uri="{FF2B5EF4-FFF2-40B4-BE49-F238E27FC236}">
                <a16:creationId xmlns:a16="http://schemas.microsoft.com/office/drawing/2014/main" id="{581FC7CB-BD6A-A84A-A205-619A25512327}"/>
              </a:ext>
            </a:extLst>
          </p:cNvPr>
          <p:cNvSpPr/>
          <p:nvPr/>
        </p:nvSpPr>
        <p:spPr>
          <a:xfrm>
            <a:off x="1087649" y="2532996"/>
            <a:ext cx="2269960" cy="573177"/>
          </a:xfrm>
          <a:prstGeom prst="rect">
            <a:avLst/>
          </a:prstGeom>
          <a:solidFill>
            <a:srgbClr val="00206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14630E4-E199-664E-9EF0-DF71619A0B4A}"/>
              </a:ext>
            </a:extLst>
          </p:cNvPr>
          <p:cNvSpPr txBox="1">
            <a:spLocks/>
          </p:cNvSpPr>
          <p:nvPr/>
        </p:nvSpPr>
        <p:spPr>
          <a:xfrm>
            <a:off x="1060091" y="2532996"/>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Presentation</a:t>
            </a:r>
          </a:p>
        </p:txBody>
      </p:sp>
      <p:sp>
        <p:nvSpPr>
          <p:cNvPr id="8" name="Rectangle 7">
            <a:extLst>
              <a:ext uri="{FF2B5EF4-FFF2-40B4-BE49-F238E27FC236}">
                <a16:creationId xmlns:a16="http://schemas.microsoft.com/office/drawing/2014/main" id="{5DE81A41-B4F8-214A-9F0E-3F1BE87010D0}"/>
              </a:ext>
            </a:extLst>
          </p:cNvPr>
          <p:cNvSpPr/>
          <p:nvPr/>
        </p:nvSpPr>
        <p:spPr>
          <a:xfrm>
            <a:off x="1087780" y="3106173"/>
            <a:ext cx="2269960" cy="573177"/>
          </a:xfrm>
          <a:prstGeom prst="rect">
            <a:avLst/>
          </a:prstGeom>
          <a:solidFill>
            <a:srgbClr val="0070C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6A16F84A-3D50-2843-9B9B-3047456F1411}"/>
              </a:ext>
            </a:extLst>
          </p:cNvPr>
          <p:cNvSpPr txBox="1">
            <a:spLocks/>
          </p:cNvSpPr>
          <p:nvPr/>
        </p:nvSpPr>
        <p:spPr>
          <a:xfrm>
            <a:off x="1060222" y="3106173"/>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Session</a:t>
            </a:r>
          </a:p>
        </p:txBody>
      </p:sp>
      <p:sp>
        <p:nvSpPr>
          <p:cNvPr id="10" name="Rectangle 9">
            <a:extLst>
              <a:ext uri="{FF2B5EF4-FFF2-40B4-BE49-F238E27FC236}">
                <a16:creationId xmlns:a16="http://schemas.microsoft.com/office/drawing/2014/main" id="{6DC929E2-845F-5F4E-82F3-C1126EFE9668}"/>
              </a:ext>
            </a:extLst>
          </p:cNvPr>
          <p:cNvSpPr/>
          <p:nvPr/>
        </p:nvSpPr>
        <p:spPr>
          <a:xfrm>
            <a:off x="1087780" y="3679350"/>
            <a:ext cx="2269960"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6775F990-16E1-BD4A-9C70-958CF007A230}"/>
              </a:ext>
            </a:extLst>
          </p:cNvPr>
          <p:cNvSpPr txBox="1">
            <a:spLocks/>
          </p:cNvSpPr>
          <p:nvPr/>
        </p:nvSpPr>
        <p:spPr>
          <a:xfrm>
            <a:off x="1060222" y="3679350"/>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2" name="Rectangle 11">
            <a:extLst>
              <a:ext uri="{FF2B5EF4-FFF2-40B4-BE49-F238E27FC236}">
                <a16:creationId xmlns:a16="http://schemas.microsoft.com/office/drawing/2014/main" id="{17E861C1-D6E0-694F-935E-2C64205B62FE}"/>
              </a:ext>
            </a:extLst>
          </p:cNvPr>
          <p:cNvSpPr/>
          <p:nvPr/>
        </p:nvSpPr>
        <p:spPr>
          <a:xfrm>
            <a:off x="1087780" y="4252527"/>
            <a:ext cx="2269960"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4531E2D-39F2-AC49-B288-522CBD648727}"/>
              </a:ext>
            </a:extLst>
          </p:cNvPr>
          <p:cNvSpPr txBox="1">
            <a:spLocks/>
          </p:cNvSpPr>
          <p:nvPr/>
        </p:nvSpPr>
        <p:spPr>
          <a:xfrm>
            <a:off x="1060222" y="4252527"/>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4" name="Rectangle 13">
            <a:extLst>
              <a:ext uri="{FF2B5EF4-FFF2-40B4-BE49-F238E27FC236}">
                <a16:creationId xmlns:a16="http://schemas.microsoft.com/office/drawing/2014/main" id="{CE23C442-4023-DD4F-8CCD-AB52DD91FDC6}"/>
              </a:ext>
            </a:extLst>
          </p:cNvPr>
          <p:cNvSpPr/>
          <p:nvPr/>
        </p:nvSpPr>
        <p:spPr>
          <a:xfrm>
            <a:off x="1087780" y="4830261"/>
            <a:ext cx="2269960" cy="573177"/>
          </a:xfrm>
          <a:prstGeom prst="rect">
            <a:avLst/>
          </a:prstGeom>
          <a:solidFill>
            <a:schemeClr val="accent3"/>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94188E0-EE7D-ED4D-80E0-BA6325B52CAE}"/>
              </a:ext>
            </a:extLst>
          </p:cNvPr>
          <p:cNvSpPr txBox="1">
            <a:spLocks/>
          </p:cNvSpPr>
          <p:nvPr/>
        </p:nvSpPr>
        <p:spPr>
          <a:xfrm>
            <a:off x="1060222" y="4830261"/>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6" name="Rectangle 15">
            <a:extLst>
              <a:ext uri="{FF2B5EF4-FFF2-40B4-BE49-F238E27FC236}">
                <a16:creationId xmlns:a16="http://schemas.microsoft.com/office/drawing/2014/main" id="{64F2076F-7164-F748-9EFD-C6ADC834B6D3}"/>
              </a:ext>
            </a:extLst>
          </p:cNvPr>
          <p:cNvSpPr/>
          <p:nvPr/>
        </p:nvSpPr>
        <p:spPr>
          <a:xfrm>
            <a:off x="1087911" y="5403438"/>
            <a:ext cx="2269960"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E2EE2AF0-ED96-4143-9E9C-FC026A64764D}"/>
              </a:ext>
            </a:extLst>
          </p:cNvPr>
          <p:cNvSpPr txBox="1">
            <a:spLocks/>
          </p:cNvSpPr>
          <p:nvPr/>
        </p:nvSpPr>
        <p:spPr>
          <a:xfrm>
            <a:off x="1060353" y="5403438"/>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18" name="Left Brace 17">
            <a:extLst>
              <a:ext uri="{FF2B5EF4-FFF2-40B4-BE49-F238E27FC236}">
                <a16:creationId xmlns:a16="http://schemas.microsoft.com/office/drawing/2014/main" id="{C884E451-A48D-EF46-9D17-F98A2D516CE4}"/>
              </a:ext>
            </a:extLst>
          </p:cNvPr>
          <p:cNvSpPr/>
          <p:nvPr/>
        </p:nvSpPr>
        <p:spPr>
          <a:xfrm>
            <a:off x="3655911" y="1866209"/>
            <a:ext cx="559559" cy="4251379"/>
          </a:xfrm>
          <a:prstGeom prst="leftBrace">
            <a:avLst>
              <a:gd name="adj1" fmla="val 8333"/>
              <a:gd name="adj2" fmla="val 37899"/>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2943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DE84-C809-9245-9697-8EF14C3FB847}"/>
              </a:ext>
            </a:extLst>
          </p:cNvPr>
          <p:cNvSpPr>
            <a:spLocks noGrp="1"/>
          </p:cNvSpPr>
          <p:nvPr>
            <p:ph type="title"/>
          </p:nvPr>
        </p:nvSpPr>
        <p:spPr/>
        <p:txBody>
          <a:bodyPr/>
          <a:lstStyle/>
          <a:p>
            <a:r>
              <a:rPr lang="en-US" dirty="0"/>
              <a:t>Byte Oriented: Byte Counting</a:t>
            </a:r>
          </a:p>
        </p:txBody>
      </p:sp>
      <p:sp>
        <p:nvSpPr>
          <p:cNvPr id="3" name="Content Placeholder 2">
            <a:extLst>
              <a:ext uri="{FF2B5EF4-FFF2-40B4-BE49-F238E27FC236}">
                <a16:creationId xmlns:a16="http://schemas.microsoft.com/office/drawing/2014/main" id="{190603D2-69F7-344B-8F61-316575E3A1E9}"/>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A3968B1E-C96B-434E-8C6A-EAB01F6228BD}"/>
              </a:ext>
            </a:extLst>
          </p:cNvPr>
          <p:cNvSpPr txBox="1">
            <a:spLocks/>
          </p:cNvSpPr>
          <p:nvPr/>
        </p:nvSpPr>
        <p:spPr>
          <a:xfrm>
            <a:off x="1623392" y="2584175"/>
            <a:ext cx="8839200" cy="396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Sender: insert length of the data in bytes at the beginning of each frame</a:t>
            </a:r>
          </a:p>
          <a:p>
            <a:r>
              <a:rPr lang="en-US"/>
              <a:t>Receiver: extract the length and read that many bytes</a:t>
            </a:r>
            <a:endParaRPr lang="en-US" dirty="0"/>
          </a:p>
        </p:txBody>
      </p:sp>
      <p:sp>
        <p:nvSpPr>
          <p:cNvPr id="5" name="TextBox 4">
            <a:extLst>
              <a:ext uri="{FF2B5EF4-FFF2-40B4-BE49-F238E27FC236}">
                <a16:creationId xmlns:a16="http://schemas.microsoft.com/office/drawing/2014/main" id="{1A4A72F1-D862-C94F-91B0-640E363FE61F}"/>
              </a:ext>
            </a:extLst>
          </p:cNvPr>
          <p:cNvSpPr txBox="1"/>
          <p:nvPr/>
        </p:nvSpPr>
        <p:spPr>
          <a:xfrm>
            <a:off x="4077722" y="1884715"/>
            <a:ext cx="5186149" cy="523220"/>
          </a:xfrm>
          <a:prstGeom prst="rect">
            <a:avLst/>
          </a:prstGeom>
          <a:solidFill>
            <a:schemeClr val="accent1"/>
          </a:solidFill>
          <a:ln w="38100">
            <a:solidFill>
              <a:schemeClr val="accent1">
                <a:lumMod val="50000"/>
              </a:schemeClr>
            </a:solidFill>
          </a:ln>
        </p:spPr>
        <p:txBody>
          <a:bodyPr wrap="square" rtlCol="0">
            <a:spAutoFit/>
          </a:bodyPr>
          <a:lstStyle/>
          <a:p>
            <a:pPr algn="ctr"/>
            <a:r>
              <a:rPr lang="en-US" sz="2800" dirty="0">
                <a:solidFill>
                  <a:schemeClr val="bg1"/>
                </a:solidFill>
              </a:rPr>
              <a:t>Data</a:t>
            </a:r>
          </a:p>
        </p:txBody>
      </p:sp>
      <p:sp>
        <p:nvSpPr>
          <p:cNvPr id="6" name="TextBox 5">
            <a:extLst>
              <a:ext uri="{FF2B5EF4-FFF2-40B4-BE49-F238E27FC236}">
                <a16:creationId xmlns:a16="http://schemas.microsoft.com/office/drawing/2014/main" id="{BA1BA783-CE07-2B40-B956-1C21FBC0DE05}"/>
              </a:ext>
            </a:extLst>
          </p:cNvPr>
          <p:cNvSpPr txBox="1"/>
          <p:nvPr/>
        </p:nvSpPr>
        <p:spPr>
          <a:xfrm>
            <a:off x="2931307" y="1884715"/>
            <a:ext cx="1146415" cy="52322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800" dirty="0">
                <a:solidFill>
                  <a:schemeClr val="bg1"/>
                </a:solidFill>
              </a:rPr>
              <a:t>132</a:t>
            </a:r>
          </a:p>
        </p:txBody>
      </p:sp>
      <p:pic>
        <p:nvPicPr>
          <p:cNvPr id="7" name="Picture 6"/>
          <p:cNvPicPr>
            <a:picLocks noChangeAspect="1"/>
          </p:cNvPicPr>
          <p:nvPr/>
        </p:nvPicPr>
        <p:blipFill>
          <a:blip r:embed="rId2"/>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64377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anim calcmode="lin" valueType="num">
                                      <p:cBhvr>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anim calcmode="lin" valueType="num">
                                      <p:cBhvr>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B64F-1592-ED4A-98AC-C1565728D32D}"/>
              </a:ext>
            </a:extLst>
          </p:cNvPr>
          <p:cNvSpPr>
            <a:spLocks noGrp="1"/>
          </p:cNvSpPr>
          <p:nvPr>
            <p:ph type="title"/>
          </p:nvPr>
        </p:nvSpPr>
        <p:spPr/>
        <p:txBody>
          <a:bodyPr/>
          <a:lstStyle/>
          <a:p>
            <a:r>
              <a:rPr lang="en-US" dirty="0"/>
              <a:t>Presentation Layer</a:t>
            </a:r>
          </a:p>
        </p:txBody>
      </p:sp>
      <p:sp>
        <p:nvSpPr>
          <p:cNvPr id="3" name="Content Placeholder 2">
            <a:extLst>
              <a:ext uri="{FF2B5EF4-FFF2-40B4-BE49-F238E27FC236}">
                <a16:creationId xmlns:a16="http://schemas.microsoft.com/office/drawing/2014/main" id="{558AC8F2-479D-9049-A8E7-53B7BDB8FC72}"/>
              </a:ext>
            </a:extLst>
          </p:cNvPr>
          <p:cNvSpPr>
            <a:spLocks noGrp="1"/>
          </p:cNvSpPr>
          <p:nvPr>
            <p:ph idx="1"/>
          </p:nvPr>
        </p:nvSpPr>
        <p:spPr>
          <a:xfrm>
            <a:off x="4334494" y="1825625"/>
            <a:ext cx="7019306" cy="4351338"/>
          </a:xfrm>
        </p:spPr>
        <p:txBody>
          <a:bodyPr>
            <a:normAutofit lnSpcReduction="10000"/>
          </a:bodyPr>
          <a:lstStyle/>
          <a:p>
            <a:r>
              <a:rPr lang="en-US" dirty="0"/>
              <a:t>Service</a:t>
            </a:r>
          </a:p>
          <a:p>
            <a:pPr lvl="1"/>
            <a:r>
              <a:rPr lang="en-US" dirty="0"/>
              <a:t>Convert data between different representations</a:t>
            </a:r>
          </a:p>
          <a:p>
            <a:pPr lvl="1"/>
            <a:r>
              <a:rPr lang="en-US" dirty="0"/>
              <a:t>E.g., big endian to little endian</a:t>
            </a:r>
          </a:p>
          <a:p>
            <a:pPr lvl="1"/>
            <a:r>
              <a:rPr lang="en-US" dirty="0"/>
              <a:t>E.g., ASCII to Unicode</a:t>
            </a:r>
          </a:p>
          <a:p>
            <a:r>
              <a:rPr lang="en-US" dirty="0"/>
              <a:t>Interface</a:t>
            </a:r>
          </a:p>
          <a:p>
            <a:pPr lvl="1"/>
            <a:r>
              <a:rPr lang="en-US" dirty="0"/>
              <a:t>It depends……………. </a:t>
            </a:r>
            <a:r>
              <a:rPr lang="en-US" dirty="0">
                <a:sym typeface="Wingdings" pitchFamily="2" charset="2"/>
              </a:rPr>
              <a:t></a:t>
            </a:r>
            <a:endParaRPr lang="en-US" b="1" dirty="0"/>
          </a:p>
          <a:p>
            <a:r>
              <a:rPr lang="en-US" dirty="0"/>
              <a:t>Protocol</a:t>
            </a:r>
          </a:p>
          <a:p>
            <a:pPr lvl="1"/>
            <a:r>
              <a:rPr lang="en-US" dirty="0"/>
              <a:t>Define data formats</a:t>
            </a:r>
          </a:p>
          <a:p>
            <a:pPr lvl="1"/>
            <a:r>
              <a:rPr lang="en-US" dirty="0"/>
              <a:t>Apply transformation rules</a:t>
            </a:r>
          </a:p>
          <a:p>
            <a:r>
              <a:rPr lang="en-US" dirty="0"/>
              <a:t>Examples: Lets think about that</a:t>
            </a:r>
            <a:endParaRPr lang="en-US" b="1" i="1" dirty="0"/>
          </a:p>
        </p:txBody>
      </p:sp>
      <p:sp>
        <p:nvSpPr>
          <p:cNvPr id="4" name="Rectangle 3">
            <a:extLst>
              <a:ext uri="{FF2B5EF4-FFF2-40B4-BE49-F238E27FC236}">
                <a16:creationId xmlns:a16="http://schemas.microsoft.com/office/drawing/2014/main" id="{67D4E492-6976-034D-B3F8-15F47E7B290A}"/>
              </a:ext>
            </a:extLst>
          </p:cNvPr>
          <p:cNvSpPr/>
          <p:nvPr/>
        </p:nvSpPr>
        <p:spPr>
          <a:xfrm>
            <a:off x="1098889" y="1957508"/>
            <a:ext cx="2258720"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574AC6A8-E0DD-744D-AE2D-FAB1F29712AF}"/>
              </a:ext>
            </a:extLst>
          </p:cNvPr>
          <p:cNvSpPr txBox="1">
            <a:spLocks/>
          </p:cNvSpPr>
          <p:nvPr/>
        </p:nvSpPr>
        <p:spPr>
          <a:xfrm>
            <a:off x="1071467" y="1957508"/>
            <a:ext cx="2231550"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6" name="Rectangle 5">
            <a:extLst>
              <a:ext uri="{FF2B5EF4-FFF2-40B4-BE49-F238E27FC236}">
                <a16:creationId xmlns:a16="http://schemas.microsoft.com/office/drawing/2014/main" id="{581FC7CB-BD6A-A84A-A205-619A25512327}"/>
              </a:ext>
            </a:extLst>
          </p:cNvPr>
          <p:cNvSpPr/>
          <p:nvPr/>
        </p:nvSpPr>
        <p:spPr>
          <a:xfrm>
            <a:off x="1087649" y="2532996"/>
            <a:ext cx="2269960" cy="573177"/>
          </a:xfrm>
          <a:prstGeom prst="rect">
            <a:avLst/>
          </a:prstGeom>
          <a:solidFill>
            <a:srgbClr val="00206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14630E4-E199-664E-9EF0-DF71619A0B4A}"/>
              </a:ext>
            </a:extLst>
          </p:cNvPr>
          <p:cNvSpPr txBox="1">
            <a:spLocks/>
          </p:cNvSpPr>
          <p:nvPr/>
        </p:nvSpPr>
        <p:spPr>
          <a:xfrm>
            <a:off x="1060091" y="2532996"/>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Presentation</a:t>
            </a:r>
          </a:p>
        </p:txBody>
      </p:sp>
      <p:sp>
        <p:nvSpPr>
          <p:cNvPr id="8" name="Rectangle 7">
            <a:extLst>
              <a:ext uri="{FF2B5EF4-FFF2-40B4-BE49-F238E27FC236}">
                <a16:creationId xmlns:a16="http://schemas.microsoft.com/office/drawing/2014/main" id="{5DE81A41-B4F8-214A-9F0E-3F1BE87010D0}"/>
              </a:ext>
            </a:extLst>
          </p:cNvPr>
          <p:cNvSpPr/>
          <p:nvPr/>
        </p:nvSpPr>
        <p:spPr>
          <a:xfrm>
            <a:off x="1087780" y="3106173"/>
            <a:ext cx="2269960" cy="573177"/>
          </a:xfrm>
          <a:prstGeom prst="rect">
            <a:avLst/>
          </a:prstGeom>
          <a:solidFill>
            <a:srgbClr val="0070C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6A16F84A-3D50-2843-9B9B-3047456F1411}"/>
              </a:ext>
            </a:extLst>
          </p:cNvPr>
          <p:cNvSpPr txBox="1">
            <a:spLocks/>
          </p:cNvSpPr>
          <p:nvPr/>
        </p:nvSpPr>
        <p:spPr>
          <a:xfrm>
            <a:off x="1060222" y="3106173"/>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Session</a:t>
            </a:r>
          </a:p>
        </p:txBody>
      </p:sp>
      <p:sp>
        <p:nvSpPr>
          <p:cNvPr id="10" name="Rectangle 9">
            <a:extLst>
              <a:ext uri="{FF2B5EF4-FFF2-40B4-BE49-F238E27FC236}">
                <a16:creationId xmlns:a16="http://schemas.microsoft.com/office/drawing/2014/main" id="{6DC929E2-845F-5F4E-82F3-C1126EFE9668}"/>
              </a:ext>
            </a:extLst>
          </p:cNvPr>
          <p:cNvSpPr/>
          <p:nvPr/>
        </p:nvSpPr>
        <p:spPr>
          <a:xfrm>
            <a:off x="1087780" y="3679350"/>
            <a:ext cx="2269960"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6775F990-16E1-BD4A-9C70-958CF007A230}"/>
              </a:ext>
            </a:extLst>
          </p:cNvPr>
          <p:cNvSpPr txBox="1">
            <a:spLocks/>
          </p:cNvSpPr>
          <p:nvPr/>
        </p:nvSpPr>
        <p:spPr>
          <a:xfrm>
            <a:off x="1060222" y="3679350"/>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2" name="Rectangle 11">
            <a:extLst>
              <a:ext uri="{FF2B5EF4-FFF2-40B4-BE49-F238E27FC236}">
                <a16:creationId xmlns:a16="http://schemas.microsoft.com/office/drawing/2014/main" id="{17E861C1-D6E0-694F-935E-2C64205B62FE}"/>
              </a:ext>
            </a:extLst>
          </p:cNvPr>
          <p:cNvSpPr/>
          <p:nvPr/>
        </p:nvSpPr>
        <p:spPr>
          <a:xfrm>
            <a:off x="1087780" y="4252527"/>
            <a:ext cx="2269960"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4531E2D-39F2-AC49-B288-522CBD648727}"/>
              </a:ext>
            </a:extLst>
          </p:cNvPr>
          <p:cNvSpPr txBox="1">
            <a:spLocks/>
          </p:cNvSpPr>
          <p:nvPr/>
        </p:nvSpPr>
        <p:spPr>
          <a:xfrm>
            <a:off x="1060222" y="4252527"/>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4" name="Rectangle 13">
            <a:extLst>
              <a:ext uri="{FF2B5EF4-FFF2-40B4-BE49-F238E27FC236}">
                <a16:creationId xmlns:a16="http://schemas.microsoft.com/office/drawing/2014/main" id="{CE23C442-4023-DD4F-8CCD-AB52DD91FDC6}"/>
              </a:ext>
            </a:extLst>
          </p:cNvPr>
          <p:cNvSpPr/>
          <p:nvPr/>
        </p:nvSpPr>
        <p:spPr>
          <a:xfrm>
            <a:off x="1087780" y="4830261"/>
            <a:ext cx="2269960" cy="573177"/>
          </a:xfrm>
          <a:prstGeom prst="rect">
            <a:avLst/>
          </a:prstGeom>
          <a:solidFill>
            <a:schemeClr val="accent3"/>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94188E0-EE7D-ED4D-80E0-BA6325B52CAE}"/>
              </a:ext>
            </a:extLst>
          </p:cNvPr>
          <p:cNvSpPr txBox="1">
            <a:spLocks/>
          </p:cNvSpPr>
          <p:nvPr/>
        </p:nvSpPr>
        <p:spPr>
          <a:xfrm>
            <a:off x="1060222" y="4830261"/>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6" name="Rectangle 15">
            <a:extLst>
              <a:ext uri="{FF2B5EF4-FFF2-40B4-BE49-F238E27FC236}">
                <a16:creationId xmlns:a16="http://schemas.microsoft.com/office/drawing/2014/main" id="{64F2076F-7164-F748-9EFD-C6ADC834B6D3}"/>
              </a:ext>
            </a:extLst>
          </p:cNvPr>
          <p:cNvSpPr/>
          <p:nvPr/>
        </p:nvSpPr>
        <p:spPr>
          <a:xfrm>
            <a:off x="1087911" y="5403438"/>
            <a:ext cx="2269960"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E2EE2AF0-ED96-4143-9E9C-FC026A64764D}"/>
              </a:ext>
            </a:extLst>
          </p:cNvPr>
          <p:cNvSpPr txBox="1">
            <a:spLocks/>
          </p:cNvSpPr>
          <p:nvPr/>
        </p:nvSpPr>
        <p:spPr>
          <a:xfrm>
            <a:off x="1060353" y="5403438"/>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18" name="Left Brace 17">
            <a:extLst>
              <a:ext uri="{FF2B5EF4-FFF2-40B4-BE49-F238E27FC236}">
                <a16:creationId xmlns:a16="http://schemas.microsoft.com/office/drawing/2014/main" id="{C884E451-A48D-EF46-9D17-F98A2D516CE4}"/>
              </a:ext>
            </a:extLst>
          </p:cNvPr>
          <p:cNvSpPr/>
          <p:nvPr/>
        </p:nvSpPr>
        <p:spPr>
          <a:xfrm>
            <a:off x="3655911" y="1866209"/>
            <a:ext cx="559559" cy="4251379"/>
          </a:xfrm>
          <a:prstGeom prst="leftBrace">
            <a:avLst>
              <a:gd name="adj1" fmla="val 8333"/>
              <a:gd name="adj2" fmla="val 23443"/>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9039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B64F-1592-ED4A-98AC-C1565728D32D}"/>
              </a:ext>
            </a:extLst>
          </p:cNvPr>
          <p:cNvSpPr>
            <a:spLocks noGrp="1"/>
          </p:cNvSpPr>
          <p:nvPr>
            <p:ph type="title"/>
          </p:nvPr>
        </p:nvSpPr>
        <p:spPr/>
        <p:txBody>
          <a:bodyPr/>
          <a:lstStyle/>
          <a:p>
            <a:r>
              <a:rPr lang="en-US" dirty="0"/>
              <a:t>Application Layer</a:t>
            </a:r>
          </a:p>
        </p:txBody>
      </p:sp>
      <p:sp>
        <p:nvSpPr>
          <p:cNvPr id="3" name="Content Placeholder 2">
            <a:extLst>
              <a:ext uri="{FF2B5EF4-FFF2-40B4-BE49-F238E27FC236}">
                <a16:creationId xmlns:a16="http://schemas.microsoft.com/office/drawing/2014/main" id="{558AC8F2-479D-9049-A8E7-53B7BDB8FC72}"/>
              </a:ext>
            </a:extLst>
          </p:cNvPr>
          <p:cNvSpPr>
            <a:spLocks noGrp="1"/>
          </p:cNvSpPr>
          <p:nvPr>
            <p:ph idx="1"/>
          </p:nvPr>
        </p:nvSpPr>
        <p:spPr>
          <a:xfrm>
            <a:off x="4334494" y="1825625"/>
            <a:ext cx="7019306" cy="4351338"/>
          </a:xfrm>
        </p:spPr>
        <p:txBody>
          <a:bodyPr>
            <a:normAutofit/>
          </a:bodyPr>
          <a:lstStyle/>
          <a:p>
            <a:r>
              <a:rPr lang="en-US" dirty="0"/>
              <a:t>Service</a:t>
            </a:r>
          </a:p>
          <a:p>
            <a:pPr lvl="1"/>
            <a:r>
              <a:rPr lang="en-US" dirty="0"/>
              <a:t>Whatever you want :D</a:t>
            </a:r>
          </a:p>
          <a:p>
            <a:r>
              <a:rPr lang="en-US" dirty="0"/>
              <a:t>Interface</a:t>
            </a:r>
          </a:p>
          <a:p>
            <a:pPr lvl="1"/>
            <a:r>
              <a:rPr lang="en-US" dirty="0"/>
              <a:t>Whatever you want :D :D :D</a:t>
            </a:r>
            <a:endParaRPr lang="en-US" b="1" dirty="0"/>
          </a:p>
          <a:p>
            <a:r>
              <a:rPr lang="en-US" dirty="0"/>
              <a:t>Protocol</a:t>
            </a:r>
          </a:p>
          <a:p>
            <a:pPr lvl="1"/>
            <a:r>
              <a:rPr lang="en-US" dirty="0"/>
              <a:t>Whatever you want :D :D :D :D :D :D :D :D</a:t>
            </a:r>
          </a:p>
          <a:p>
            <a:r>
              <a:rPr lang="en-US" dirty="0"/>
              <a:t>Examples: Take out your phone. Look at the apps you have installed. Pick one.</a:t>
            </a:r>
          </a:p>
        </p:txBody>
      </p:sp>
      <p:sp>
        <p:nvSpPr>
          <p:cNvPr id="4" name="Rectangle 3">
            <a:extLst>
              <a:ext uri="{FF2B5EF4-FFF2-40B4-BE49-F238E27FC236}">
                <a16:creationId xmlns:a16="http://schemas.microsoft.com/office/drawing/2014/main" id="{67D4E492-6976-034D-B3F8-15F47E7B290A}"/>
              </a:ext>
            </a:extLst>
          </p:cNvPr>
          <p:cNvSpPr/>
          <p:nvPr/>
        </p:nvSpPr>
        <p:spPr>
          <a:xfrm>
            <a:off x="1098889" y="1957508"/>
            <a:ext cx="2258720"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574AC6A8-E0DD-744D-AE2D-FAB1F29712AF}"/>
              </a:ext>
            </a:extLst>
          </p:cNvPr>
          <p:cNvSpPr txBox="1">
            <a:spLocks/>
          </p:cNvSpPr>
          <p:nvPr/>
        </p:nvSpPr>
        <p:spPr>
          <a:xfrm>
            <a:off x="1071467" y="1957508"/>
            <a:ext cx="2231550"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6" name="Rectangle 5">
            <a:extLst>
              <a:ext uri="{FF2B5EF4-FFF2-40B4-BE49-F238E27FC236}">
                <a16:creationId xmlns:a16="http://schemas.microsoft.com/office/drawing/2014/main" id="{581FC7CB-BD6A-A84A-A205-619A25512327}"/>
              </a:ext>
            </a:extLst>
          </p:cNvPr>
          <p:cNvSpPr/>
          <p:nvPr/>
        </p:nvSpPr>
        <p:spPr>
          <a:xfrm>
            <a:off x="1087649" y="2532996"/>
            <a:ext cx="2269960" cy="573177"/>
          </a:xfrm>
          <a:prstGeom prst="rect">
            <a:avLst/>
          </a:prstGeom>
          <a:solidFill>
            <a:srgbClr val="00206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514630E4-E199-664E-9EF0-DF71619A0B4A}"/>
              </a:ext>
            </a:extLst>
          </p:cNvPr>
          <p:cNvSpPr txBox="1">
            <a:spLocks/>
          </p:cNvSpPr>
          <p:nvPr/>
        </p:nvSpPr>
        <p:spPr>
          <a:xfrm>
            <a:off x="1060091" y="2532996"/>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Presentation</a:t>
            </a:r>
          </a:p>
        </p:txBody>
      </p:sp>
      <p:sp>
        <p:nvSpPr>
          <p:cNvPr id="8" name="Rectangle 7">
            <a:extLst>
              <a:ext uri="{FF2B5EF4-FFF2-40B4-BE49-F238E27FC236}">
                <a16:creationId xmlns:a16="http://schemas.microsoft.com/office/drawing/2014/main" id="{5DE81A41-B4F8-214A-9F0E-3F1BE87010D0}"/>
              </a:ext>
            </a:extLst>
          </p:cNvPr>
          <p:cNvSpPr/>
          <p:nvPr/>
        </p:nvSpPr>
        <p:spPr>
          <a:xfrm>
            <a:off x="1087780" y="3106173"/>
            <a:ext cx="2269960" cy="573177"/>
          </a:xfrm>
          <a:prstGeom prst="rect">
            <a:avLst/>
          </a:prstGeom>
          <a:solidFill>
            <a:srgbClr val="0070C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6A16F84A-3D50-2843-9B9B-3047456F1411}"/>
              </a:ext>
            </a:extLst>
          </p:cNvPr>
          <p:cNvSpPr txBox="1">
            <a:spLocks/>
          </p:cNvSpPr>
          <p:nvPr/>
        </p:nvSpPr>
        <p:spPr>
          <a:xfrm>
            <a:off x="1060222" y="3106173"/>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Session</a:t>
            </a:r>
          </a:p>
        </p:txBody>
      </p:sp>
      <p:sp>
        <p:nvSpPr>
          <p:cNvPr id="10" name="Rectangle 9">
            <a:extLst>
              <a:ext uri="{FF2B5EF4-FFF2-40B4-BE49-F238E27FC236}">
                <a16:creationId xmlns:a16="http://schemas.microsoft.com/office/drawing/2014/main" id="{6DC929E2-845F-5F4E-82F3-C1126EFE9668}"/>
              </a:ext>
            </a:extLst>
          </p:cNvPr>
          <p:cNvSpPr/>
          <p:nvPr/>
        </p:nvSpPr>
        <p:spPr>
          <a:xfrm>
            <a:off x="1087780" y="3679350"/>
            <a:ext cx="2269960"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6775F990-16E1-BD4A-9C70-958CF007A230}"/>
              </a:ext>
            </a:extLst>
          </p:cNvPr>
          <p:cNvSpPr txBox="1">
            <a:spLocks/>
          </p:cNvSpPr>
          <p:nvPr/>
        </p:nvSpPr>
        <p:spPr>
          <a:xfrm>
            <a:off x="1060222" y="3679350"/>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2" name="Rectangle 11">
            <a:extLst>
              <a:ext uri="{FF2B5EF4-FFF2-40B4-BE49-F238E27FC236}">
                <a16:creationId xmlns:a16="http://schemas.microsoft.com/office/drawing/2014/main" id="{17E861C1-D6E0-694F-935E-2C64205B62FE}"/>
              </a:ext>
            </a:extLst>
          </p:cNvPr>
          <p:cNvSpPr/>
          <p:nvPr/>
        </p:nvSpPr>
        <p:spPr>
          <a:xfrm>
            <a:off x="1087780" y="4252527"/>
            <a:ext cx="2269960"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4531E2D-39F2-AC49-B288-522CBD648727}"/>
              </a:ext>
            </a:extLst>
          </p:cNvPr>
          <p:cNvSpPr txBox="1">
            <a:spLocks/>
          </p:cNvSpPr>
          <p:nvPr/>
        </p:nvSpPr>
        <p:spPr>
          <a:xfrm>
            <a:off x="1060222" y="4252527"/>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4" name="Rectangle 13">
            <a:extLst>
              <a:ext uri="{FF2B5EF4-FFF2-40B4-BE49-F238E27FC236}">
                <a16:creationId xmlns:a16="http://schemas.microsoft.com/office/drawing/2014/main" id="{CE23C442-4023-DD4F-8CCD-AB52DD91FDC6}"/>
              </a:ext>
            </a:extLst>
          </p:cNvPr>
          <p:cNvSpPr/>
          <p:nvPr/>
        </p:nvSpPr>
        <p:spPr>
          <a:xfrm>
            <a:off x="1087780" y="4830261"/>
            <a:ext cx="2269960" cy="573177"/>
          </a:xfrm>
          <a:prstGeom prst="rect">
            <a:avLst/>
          </a:prstGeom>
          <a:solidFill>
            <a:schemeClr val="accent3"/>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94188E0-EE7D-ED4D-80E0-BA6325B52CAE}"/>
              </a:ext>
            </a:extLst>
          </p:cNvPr>
          <p:cNvSpPr txBox="1">
            <a:spLocks/>
          </p:cNvSpPr>
          <p:nvPr/>
        </p:nvSpPr>
        <p:spPr>
          <a:xfrm>
            <a:off x="1060222" y="4830261"/>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6" name="Rectangle 15">
            <a:extLst>
              <a:ext uri="{FF2B5EF4-FFF2-40B4-BE49-F238E27FC236}">
                <a16:creationId xmlns:a16="http://schemas.microsoft.com/office/drawing/2014/main" id="{64F2076F-7164-F748-9EFD-C6ADC834B6D3}"/>
              </a:ext>
            </a:extLst>
          </p:cNvPr>
          <p:cNvSpPr/>
          <p:nvPr/>
        </p:nvSpPr>
        <p:spPr>
          <a:xfrm>
            <a:off x="1087911" y="5403438"/>
            <a:ext cx="2269960"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E2EE2AF0-ED96-4143-9E9C-FC026A64764D}"/>
              </a:ext>
            </a:extLst>
          </p:cNvPr>
          <p:cNvSpPr txBox="1">
            <a:spLocks/>
          </p:cNvSpPr>
          <p:nvPr/>
        </p:nvSpPr>
        <p:spPr>
          <a:xfrm>
            <a:off x="1060353" y="5403438"/>
            <a:ext cx="2242654" cy="57317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18" name="Left Brace 17">
            <a:extLst>
              <a:ext uri="{FF2B5EF4-FFF2-40B4-BE49-F238E27FC236}">
                <a16:creationId xmlns:a16="http://schemas.microsoft.com/office/drawing/2014/main" id="{C884E451-A48D-EF46-9D17-F98A2D516CE4}"/>
              </a:ext>
            </a:extLst>
          </p:cNvPr>
          <p:cNvSpPr/>
          <p:nvPr/>
        </p:nvSpPr>
        <p:spPr>
          <a:xfrm>
            <a:off x="3655911" y="1866209"/>
            <a:ext cx="559559" cy="4251379"/>
          </a:xfrm>
          <a:prstGeom prst="leftBrace">
            <a:avLst>
              <a:gd name="adj1" fmla="val 8333"/>
              <a:gd name="adj2" fmla="val 8987"/>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80164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5153" y="0"/>
            <a:ext cx="11840206" cy="6858000"/>
          </a:xfrm>
          <a:prstGeom prst="rect">
            <a:avLst/>
          </a:prstGeom>
        </p:spPr>
      </p:pic>
    </p:spTree>
    <p:extLst>
      <p:ext uri="{BB962C8B-B14F-4D97-AF65-F5344CB8AC3E}">
        <p14:creationId xmlns:p14="http://schemas.microsoft.com/office/powerpoint/2010/main" val="358608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FDFB-5044-A64C-B74C-43E0235A470B}"/>
              </a:ext>
            </a:extLst>
          </p:cNvPr>
          <p:cNvSpPr>
            <a:spLocks noGrp="1"/>
          </p:cNvSpPr>
          <p:nvPr>
            <p:ph type="title"/>
          </p:nvPr>
        </p:nvSpPr>
        <p:spPr/>
        <p:txBody>
          <a:bodyPr/>
          <a:lstStyle/>
          <a:p>
            <a:r>
              <a:rPr lang="en-US" dirty="0"/>
              <a:t>Bit Oriented: Bit Stuffing</a:t>
            </a:r>
          </a:p>
        </p:txBody>
      </p:sp>
      <p:sp>
        <p:nvSpPr>
          <p:cNvPr id="3" name="Content Placeholder 2">
            <a:extLst>
              <a:ext uri="{FF2B5EF4-FFF2-40B4-BE49-F238E27FC236}">
                <a16:creationId xmlns:a16="http://schemas.microsoft.com/office/drawing/2014/main" id="{077E1687-6C80-6D44-8A30-B9477CEC7A12}"/>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14406CCB-D26F-454F-8F2B-BFD2C7B39ED0}"/>
              </a:ext>
            </a:extLst>
          </p:cNvPr>
          <p:cNvSpPr txBox="1">
            <a:spLocks/>
          </p:cNvSpPr>
          <p:nvPr/>
        </p:nvSpPr>
        <p:spPr>
          <a:xfrm>
            <a:off x="1722784" y="2544420"/>
            <a:ext cx="8839200" cy="396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Add sentinels to the start and end of data</a:t>
            </a:r>
          </a:p>
          <a:p>
            <a:pPr lvl="1"/>
            <a:r>
              <a:rPr lang="en-US"/>
              <a:t>Both sentinels are the same</a:t>
            </a:r>
          </a:p>
          <a:p>
            <a:pPr lvl="1"/>
            <a:r>
              <a:rPr lang="en-US"/>
              <a:t>Example: 01111110 in High-level Data Link Protocol (HDLC)</a:t>
            </a:r>
          </a:p>
          <a:p>
            <a:r>
              <a:rPr lang="en-US"/>
              <a:t>Sender: insert a 0 after each 11111 in data</a:t>
            </a:r>
          </a:p>
          <a:p>
            <a:pPr lvl="1"/>
            <a:r>
              <a:rPr lang="en-US"/>
              <a:t>Known as “bit stuffing”</a:t>
            </a:r>
          </a:p>
          <a:p>
            <a:r>
              <a:rPr lang="en-US"/>
              <a:t>Receiver: after seeing 11111 in the data…</a:t>
            </a:r>
          </a:p>
          <a:p>
            <a:pPr lvl="1"/>
            <a:r>
              <a:rPr lang="en-US"/>
              <a:t>11111</a:t>
            </a:r>
            <a:r>
              <a:rPr lang="en-US" b="1"/>
              <a:t>0</a:t>
            </a:r>
            <a:r>
              <a:rPr lang="en-US"/>
              <a:t> </a:t>
            </a:r>
            <a:r>
              <a:rPr lang="en-US">
                <a:sym typeface="Wingdings" pitchFamily="2" charset="2"/>
              </a:rPr>
              <a:t> remove the 0 (it was stuffed)</a:t>
            </a:r>
          </a:p>
          <a:p>
            <a:pPr lvl="1"/>
            <a:r>
              <a:rPr lang="en-US">
                <a:sym typeface="Wingdings" pitchFamily="2" charset="2"/>
              </a:rPr>
              <a:t>11111</a:t>
            </a:r>
            <a:r>
              <a:rPr lang="en-US" b="1">
                <a:sym typeface="Wingdings" pitchFamily="2" charset="2"/>
              </a:rPr>
              <a:t>1</a:t>
            </a:r>
            <a:r>
              <a:rPr lang="en-US">
                <a:sym typeface="Wingdings" pitchFamily="2" charset="2"/>
              </a:rPr>
              <a:t>  look at one more bit</a:t>
            </a:r>
          </a:p>
          <a:p>
            <a:pPr lvl="2"/>
            <a:r>
              <a:rPr lang="en-US">
                <a:sym typeface="Wingdings" pitchFamily="2" charset="2"/>
              </a:rPr>
              <a:t>11111</a:t>
            </a:r>
            <a:r>
              <a:rPr lang="en-US" b="1">
                <a:sym typeface="Wingdings" pitchFamily="2" charset="2"/>
              </a:rPr>
              <a:t>10</a:t>
            </a:r>
            <a:r>
              <a:rPr lang="en-US">
                <a:sym typeface="Wingdings" pitchFamily="2" charset="2"/>
              </a:rPr>
              <a:t>  end of frame</a:t>
            </a:r>
          </a:p>
          <a:p>
            <a:pPr lvl="2"/>
            <a:r>
              <a:rPr lang="en-US">
                <a:sym typeface="Wingdings" pitchFamily="2" charset="2"/>
              </a:rPr>
              <a:t>11111</a:t>
            </a:r>
            <a:r>
              <a:rPr lang="en-US" b="1">
                <a:sym typeface="Wingdings" pitchFamily="2" charset="2"/>
              </a:rPr>
              <a:t>11</a:t>
            </a:r>
            <a:r>
              <a:rPr lang="en-US">
                <a:sym typeface="Wingdings" pitchFamily="2" charset="2"/>
              </a:rPr>
              <a:t>  error! Discard the frame</a:t>
            </a:r>
          </a:p>
          <a:p>
            <a:r>
              <a:rPr lang="en-US">
                <a:sym typeface="Wingdings" pitchFamily="2" charset="2"/>
              </a:rPr>
              <a:t>Disadvantage: 20% overhead at worst</a:t>
            </a:r>
            <a:endParaRPr lang="en-US"/>
          </a:p>
          <a:p>
            <a:pPr marL="365760" lvl="1" indent="0">
              <a:buFont typeface="Arial" panose="020B0604020202020204" pitchFamily="34" charset="0"/>
              <a:buNone/>
            </a:pPr>
            <a:endParaRPr lang="en-US" dirty="0"/>
          </a:p>
        </p:txBody>
      </p:sp>
      <p:sp>
        <p:nvSpPr>
          <p:cNvPr id="5" name="TextBox 4">
            <a:extLst>
              <a:ext uri="{FF2B5EF4-FFF2-40B4-BE49-F238E27FC236}">
                <a16:creationId xmlns:a16="http://schemas.microsoft.com/office/drawing/2014/main" id="{26981DBC-67F3-394F-BD96-82B07FF60ED9}"/>
              </a:ext>
            </a:extLst>
          </p:cNvPr>
          <p:cNvSpPr txBox="1"/>
          <p:nvPr/>
        </p:nvSpPr>
        <p:spPr>
          <a:xfrm>
            <a:off x="3549310" y="1627717"/>
            <a:ext cx="5186149" cy="523220"/>
          </a:xfrm>
          <a:prstGeom prst="rect">
            <a:avLst/>
          </a:prstGeom>
          <a:solidFill>
            <a:schemeClr val="accent1"/>
          </a:solidFill>
          <a:ln w="38100">
            <a:solidFill>
              <a:schemeClr val="accent1">
                <a:lumMod val="50000"/>
              </a:schemeClr>
            </a:solidFill>
          </a:ln>
        </p:spPr>
        <p:txBody>
          <a:bodyPr wrap="square" rtlCol="0">
            <a:spAutoFit/>
          </a:bodyPr>
          <a:lstStyle/>
          <a:p>
            <a:pPr algn="ctr"/>
            <a:r>
              <a:rPr lang="en-US" sz="2800" dirty="0">
                <a:solidFill>
                  <a:schemeClr val="bg1"/>
                </a:solidFill>
              </a:rPr>
              <a:t>Data</a:t>
            </a:r>
          </a:p>
        </p:txBody>
      </p:sp>
      <p:sp>
        <p:nvSpPr>
          <p:cNvPr id="6" name="TextBox 5">
            <a:extLst>
              <a:ext uri="{FF2B5EF4-FFF2-40B4-BE49-F238E27FC236}">
                <a16:creationId xmlns:a16="http://schemas.microsoft.com/office/drawing/2014/main" id="{6EA09371-7FC7-5044-917B-1824CAFAAC3F}"/>
              </a:ext>
            </a:extLst>
          </p:cNvPr>
          <p:cNvSpPr txBox="1"/>
          <p:nvPr/>
        </p:nvSpPr>
        <p:spPr>
          <a:xfrm>
            <a:off x="1679567" y="1627717"/>
            <a:ext cx="1869744" cy="52322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800" dirty="0">
                <a:solidFill>
                  <a:schemeClr val="bg1"/>
                </a:solidFill>
              </a:rPr>
              <a:t>01111110</a:t>
            </a:r>
          </a:p>
        </p:txBody>
      </p:sp>
      <p:sp>
        <p:nvSpPr>
          <p:cNvPr id="7" name="TextBox 6">
            <a:extLst>
              <a:ext uri="{FF2B5EF4-FFF2-40B4-BE49-F238E27FC236}">
                <a16:creationId xmlns:a16="http://schemas.microsoft.com/office/drawing/2014/main" id="{2CBE81EC-D990-664A-B6A9-4E042BE4EE33}"/>
              </a:ext>
            </a:extLst>
          </p:cNvPr>
          <p:cNvSpPr txBox="1"/>
          <p:nvPr/>
        </p:nvSpPr>
        <p:spPr>
          <a:xfrm>
            <a:off x="8735459" y="1627717"/>
            <a:ext cx="1856095" cy="523220"/>
          </a:xfrm>
          <a:prstGeom prst="rect">
            <a:avLst/>
          </a:prstGeom>
          <a:solidFill>
            <a:schemeClr val="accent2"/>
          </a:solidFill>
          <a:ln w="38100">
            <a:solidFill>
              <a:schemeClr val="accent2">
                <a:lumMod val="50000"/>
              </a:schemeClr>
            </a:solidFill>
          </a:ln>
        </p:spPr>
        <p:txBody>
          <a:bodyPr wrap="square" rtlCol="0">
            <a:spAutoFit/>
          </a:bodyPr>
          <a:lstStyle/>
          <a:p>
            <a:pPr algn="ctr"/>
            <a:r>
              <a:rPr lang="en-US" sz="2800" dirty="0">
                <a:solidFill>
                  <a:schemeClr val="bg1"/>
                </a:solidFill>
              </a:rPr>
              <a:t>01111110</a:t>
            </a:r>
          </a:p>
        </p:txBody>
      </p:sp>
      <p:pic>
        <p:nvPicPr>
          <p:cNvPr id="8" name="Picture 7"/>
          <p:cNvPicPr>
            <a:picLocks noChangeAspect="1"/>
          </p:cNvPicPr>
          <p:nvPr/>
        </p:nvPicPr>
        <p:blipFill>
          <a:blip r:embed="rId3"/>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46901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anim calcmode="lin" valueType="num">
                                      <p:cBhvr>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anim calcmode="lin" valueType="num">
                                      <p:cBhvr>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anim calcmode="lin" valueType="num">
                                      <p:cBhvr>
                                        <p:cTn id="2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anim calcmode="lin" valueType="num">
                                      <p:cBhvr>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anim calcmode="lin" valueType="num">
                                      <p:cBhvr>
                                        <p:cTn id="3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fade">
                                      <p:cBhvr>
                                        <p:cTn id="44" dur="500"/>
                                        <p:tgtEl>
                                          <p:spTgt spid="4">
                                            <p:txEl>
                                              <p:pRg st="5" end="5"/>
                                            </p:txEl>
                                          </p:spTgt>
                                        </p:tgtEl>
                                      </p:cBhvr>
                                    </p:animEffect>
                                    <p:anim calcmode="lin" valueType="num">
                                      <p:cBhvr>
                                        <p:cTn id="4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500"/>
                                        <p:tgtEl>
                                          <p:spTgt spid="4">
                                            <p:txEl>
                                              <p:pRg st="6" end="6"/>
                                            </p:txEl>
                                          </p:spTgt>
                                        </p:tgtEl>
                                      </p:cBhvr>
                                    </p:animEffect>
                                    <p:anim calcmode="lin" valueType="num">
                                      <p:cBhvr>
                                        <p:cTn id="5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fade">
                                      <p:cBhvr>
                                        <p:cTn id="54" dur="500"/>
                                        <p:tgtEl>
                                          <p:spTgt spid="4">
                                            <p:txEl>
                                              <p:pRg st="7" end="7"/>
                                            </p:txEl>
                                          </p:spTgt>
                                        </p:tgtEl>
                                      </p:cBhvr>
                                    </p:animEffect>
                                    <p:anim calcmode="lin" valueType="num">
                                      <p:cBhvr>
                                        <p:cTn id="5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4">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Effect transition="in" filter="fade">
                                      <p:cBhvr>
                                        <p:cTn id="59" dur="500"/>
                                        <p:tgtEl>
                                          <p:spTgt spid="4">
                                            <p:txEl>
                                              <p:pRg st="8" end="8"/>
                                            </p:txEl>
                                          </p:spTgt>
                                        </p:tgtEl>
                                      </p:cBhvr>
                                    </p:animEffect>
                                    <p:anim calcmode="lin" valueType="num">
                                      <p:cBhvr>
                                        <p:cTn id="6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1" dur="500" fill="hold"/>
                                        <p:tgtEl>
                                          <p:spTgt spid="4">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9" end="9"/>
                                            </p:txEl>
                                          </p:spTgt>
                                        </p:tgtEl>
                                        <p:attrNameLst>
                                          <p:attrName>style.visibility</p:attrName>
                                        </p:attrNameLst>
                                      </p:cBhvr>
                                      <p:to>
                                        <p:strVal val="visible"/>
                                      </p:to>
                                    </p:set>
                                    <p:animEffect transition="in" filter="fade">
                                      <p:cBhvr>
                                        <p:cTn id="64" dur="500"/>
                                        <p:tgtEl>
                                          <p:spTgt spid="4">
                                            <p:txEl>
                                              <p:pRg st="9" end="9"/>
                                            </p:txEl>
                                          </p:spTgt>
                                        </p:tgtEl>
                                      </p:cBhvr>
                                    </p:animEffect>
                                    <p:anim calcmode="lin" valueType="num">
                                      <p:cBhvr>
                                        <p:cTn id="6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6" dur="500" fill="hold"/>
                                        <p:tgtEl>
                                          <p:spTgt spid="4">
                                            <p:txEl>
                                              <p:pRg st="9" end="9"/>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fade">
                                      <p:cBhvr>
                                        <p:cTn id="69" dur="500"/>
                                        <p:tgtEl>
                                          <p:spTgt spid="4">
                                            <p:txEl>
                                              <p:pRg st="10" end="10"/>
                                            </p:txEl>
                                          </p:spTgt>
                                        </p:tgtEl>
                                      </p:cBhvr>
                                    </p:animEffect>
                                    <p:anim calcmode="lin" valueType="num">
                                      <p:cBhvr>
                                        <p:cTn id="70"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1" dur="5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4F59-A7D8-724D-836A-293168FFA131}"/>
              </a:ext>
            </a:extLst>
          </p:cNvPr>
          <p:cNvSpPr>
            <a:spLocks noGrp="1"/>
          </p:cNvSpPr>
          <p:nvPr>
            <p:ph type="title"/>
          </p:nvPr>
        </p:nvSpPr>
        <p:spPr/>
        <p:txBody>
          <a:bodyPr/>
          <a:lstStyle/>
          <a:p>
            <a:r>
              <a:rPr lang="en-US" dirty="0"/>
              <a:t>Clock-based Framing: SONET</a:t>
            </a:r>
          </a:p>
        </p:txBody>
      </p:sp>
      <p:sp>
        <p:nvSpPr>
          <p:cNvPr id="3" name="Content Placeholder 2">
            <a:extLst>
              <a:ext uri="{FF2B5EF4-FFF2-40B4-BE49-F238E27FC236}">
                <a16:creationId xmlns:a16="http://schemas.microsoft.com/office/drawing/2014/main" id="{F72716F2-0ADE-A843-992E-68D3DA108F75}"/>
              </a:ext>
            </a:extLst>
          </p:cNvPr>
          <p:cNvSpPr>
            <a:spLocks noGrp="1"/>
          </p:cNvSpPr>
          <p:nvPr>
            <p:ph idx="1"/>
          </p:nvPr>
        </p:nvSpPr>
        <p:spPr/>
        <p:txBody>
          <a:bodyPr/>
          <a:lstStyle/>
          <a:p>
            <a:endParaRPr lang="en-US"/>
          </a:p>
        </p:txBody>
      </p:sp>
      <p:sp>
        <p:nvSpPr>
          <p:cNvPr id="42" name="Content Placeholder 3">
            <a:extLst>
              <a:ext uri="{FF2B5EF4-FFF2-40B4-BE49-F238E27FC236}">
                <a16:creationId xmlns:a16="http://schemas.microsoft.com/office/drawing/2014/main" id="{CE52A8C7-3C64-5E4B-B4EA-F78682CDA955}"/>
              </a:ext>
            </a:extLst>
          </p:cNvPr>
          <p:cNvSpPr txBox="1">
            <a:spLocks/>
          </p:cNvSpPr>
          <p:nvPr/>
        </p:nvSpPr>
        <p:spPr>
          <a:xfrm>
            <a:off x="1543880" y="1540566"/>
            <a:ext cx="8839200" cy="5046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S</a:t>
            </a:r>
            <a:r>
              <a:rPr lang="en-US"/>
              <a:t>ynchronous </a:t>
            </a:r>
            <a:r>
              <a:rPr lang="en-US" b="1"/>
              <a:t>O</a:t>
            </a:r>
            <a:r>
              <a:rPr lang="en-US"/>
              <a:t>ptical </a:t>
            </a:r>
            <a:r>
              <a:rPr lang="en-US" b="1"/>
              <a:t>Net</a:t>
            </a:r>
            <a:r>
              <a:rPr lang="en-US"/>
              <a:t>work</a:t>
            </a:r>
          </a:p>
          <a:p>
            <a:pPr lvl="1"/>
            <a:r>
              <a:rPr lang="en-US"/>
              <a:t>Transmission over very fast optical links</a:t>
            </a:r>
          </a:p>
          <a:p>
            <a:pPr lvl="1"/>
            <a:r>
              <a:rPr lang="en-US"/>
              <a:t>STS-</a:t>
            </a:r>
            <a:r>
              <a:rPr lang="en-US" i="1"/>
              <a:t>n</a:t>
            </a:r>
            <a:r>
              <a:rPr lang="en-US"/>
              <a:t>, e.g. STS-1: 51.84 Mbps, STS-768: 36.7 Gbps</a:t>
            </a:r>
          </a:p>
          <a:p>
            <a:r>
              <a:rPr lang="en-US"/>
              <a:t>STS-1 frames based on fixed sized frames</a:t>
            </a:r>
          </a:p>
          <a:p>
            <a:pPr lvl="1"/>
            <a:r>
              <a:rPr lang="en-US"/>
              <a:t>9*90 = 810 bytes</a:t>
            </a:r>
          </a:p>
          <a:p>
            <a:r>
              <a:rPr lang="en-US"/>
              <a:t>Physical layer details</a:t>
            </a:r>
          </a:p>
          <a:p>
            <a:pPr lvl="1"/>
            <a:r>
              <a:rPr lang="en-US"/>
              <a:t>Bits are encoded using NRZ</a:t>
            </a:r>
          </a:p>
          <a:p>
            <a:pPr lvl="1"/>
            <a:r>
              <a:rPr lang="en-US"/>
              <a:t>Payload is XORed with a special 127-bit pattern to avoid long sequences of 0 and 1</a:t>
            </a:r>
          </a:p>
          <a:p>
            <a:endParaRPr lang="en-US" dirty="0"/>
          </a:p>
        </p:txBody>
      </p:sp>
      <p:cxnSp>
        <p:nvCxnSpPr>
          <p:cNvPr id="43" name="Straight Connector 42">
            <a:extLst>
              <a:ext uri="{FF2B5EF4-FFF2-40B4-BE49-F238E27FC236}">
                <a16:creationId xmlns:a16="http://schemas.microsoft.com/office/drawing/2014/main" id="{463F4453-A8AA-5D49-8255-002D3DA2ED0E}"/>
              </a:ext>
            </a:extLst>
          </p:cNvPr>
          <p:cNvCxnSpPr/>
          <p:nvPr/>
        </p:nvCxnSpPr>
        <p:spPr>
          <a:xfrm>
            <a:off x="4515636" y="4089279"/>
            <a:ext cx="5497775" cy="0"/>
          </a:xfrm>
          <a:prstGeom prst="line">
            <a:avLst/>
          </a:prstGeom>
          <a:ln w="381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4970B5-DA3B-A041-B0CD-930E16126397}"/>
              </a:ext>
            </a:extLst>
          </p:cNvPr>
          <p:cNvSpPr txBox="1"/>
          <p:nvPr/>
        </p:nvSpPr>
        <p:spPr>
          <a:xfrm>
            <a:off x="6467670" y="3693495"/>
            <a:ext cx="1593705" cy="461665"/>
          </a:xfrm>
          <a:prstGeom prst="rect">
            <a:avLst/>
          </a:prstGeom>
          <a:noFill/>
        </p:spPr>
        <p:txBody>
          <a:bodyPr wrap="none" rtlCol="0">
            <a:spAutoFit/>
          </a:bodyPr>
          <a:lstStyle/>
          <a:p>
            <a:pPr algn="ctr"/>
            <a:r>
              <a:rPr lang="en-US" sz="2400" dirty="0"/>
              <a:t>90 Columns</a:t>
            </a:r>
          </a:p>
        </p:txBody>
      </p:sp>
      <p:cxnSp>
        <p:nvCxnSpPr>
          <p:cNvPr id="45" name="Straight Connector 44">
            <a:extLst>
              <a:ext uri="{FF2B5EF4-FFF2-40B4-BE49-F238E27FC236}">
                <a16:creationId xmlns:a16="http://schemas.microsoft.com/office/drawing/2014/main" id="{249AF21E-F2CE-7A42-81B4-D854BD43995E}"/>
              </a:ext>
            </a:extLst>
          </p:cNvPr>
          <p:cNvCxnSpPr/>
          <p:nvPr/>
        </p:nvCxnSpPr>
        <p:spPr>
          <a:xfrm flipV="1">
            <a:off x="4332533" y="4307643"/>
            <a:ext cx="0" cy="2376304"/>
          </a:xfrm>
          <a:prstGeom prst="line">
            <a:avLst/>
          </a:prstGeom>
          <a:ln w="381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AD5F81C-BE30-4C4F-90A8-9E35ED54D989}"/>
              </a:ext>
            </a:extLst>
          </p:cNvPr>
          <p:cNvSpPr txBox="1"/>
          <p:nvPr/>
        </p:nvSpPr>
        <p:spPr>
          <a:xfrm rot="16200000">
            <a:off x="3578728" y="5264962"/>
            <a:ext cx="1036759" cy="461665"/>
          </a:xfrm>
          <a:prstGeom prst="rect">
            <a:avLst/>
          </a:prstGeom>
          <a:noFill/>
        </p:spPr>
        <p:txBody>
          <a:bodyPr wrap="none" rtlCol="0">
            <a:spAutoFit/>
          </a:bodyPr>
          <a:lstStyle/>
          <a:p>
            <a:pPr algn="ctr"/>
            <a:r>
              <a:rPr lang="en-US" sz="2400" dirty="0"/>
              <a:t>9 Rows</a:t>
            </a:r>
          </a:p>
        </p:txBody>
      </p:sp>
      <p:grpSp>
        <p:nvGrpSpPr>
          <p:cNvPr id="47" name="Group 46">
            <a:extLst>
              <a:ext uri="{FF2B5EF4-FFF2-40B4-BE49-F238E27FC236}">
                <a16:creationId xmlns:a16="http://schemas.microsoft.com/office/drawing/2014/main" id="{30EFAF98-A8FF-AC43-BE33-E890770E524F}"/>
              </a:ext>
            </a:extLst>
          </p:cNvPr>
          <p:cNvGrpSpPr/>
          <p:nvPr/>
        </p:nvGrpSpPr>
        <p:grpSpPr>
          <a:xfrm>
            <a:off x="4515636" y="4266707"/>
            <a:ext cx="5497775" cy="2456606"/>
            <a:chOff x="3124156" y="4326341"/>
            <a:chExt cx="5497775" cy="2456606"/>
          </a:xfrm>
        </p:grpSpPr>
        <p:sp>
          <p:nvSpPr>
            <p:cNvPr id="48" name="Rectangle 47">
              <a:extLst>
                <a:ext uri="{FF2B5EF4-FFF2-40B4-BE49-F238E27FC236}">
                  <a16:creationId xmlns:a16="http://schemas.microsoft.com/office/drawing/2014/main" id="{E98C2BB4-513F-1B43-BC4B-2AB41E20F541}"/>
                </a:ext>
              </a:extLst>
            </p:cNvPr>
            <p:cNvSpPr/>
            <p:nvPr/>
          </p:nvSpPr>
          <p:spPr>
            <a:xfrm>
              <a:off x="3945300" y="4326341"/>
              <a:ext cx="4676631" cy="2456605"/>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Payload</a:t>
              </a:r>
            </a:p>
          </p:txBody>
        </p:sp>
        <p:sp>
          <p:nvSpPr>
            <p:cNvPr id="49" name="Rectangle 48">
              <a:extLst>
                <a:ext uri="{FF2B5EF4-FFF2-40B4-BE49-F238E27FC236}">
                  <a16:creationId xmlns:a16="http://schemas.microsoft.com/office/drawing/2014/main" id="{C31C6821-5B85-D246-8143-8533265F3A7D}"/>
                </a:ext>
              </a:extLst>
            </p:cNvPr>
            <p:cNvSpPr/>
            <p:nvPr/>
          </p:nvSpPr>
          <p:spPr>
            <a:xfrm>
              <a:off x="3124156" y="4599297"/>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3E91283-3267-E846-AC97-7FA8A66CCF2B}"/>
                </a:ext>
              </a:extLst>
            </p:cNvPr>
            <p:cNvSpPr/>
            <p:nvPr/>
          </p:nvSpPr>
          <p:spPr>
            <a:xfrm>
              <a:off x="3124156" y="4872253"/>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A583C83-BB07-8249-84BD-94930B088849}"/>
                </a:ext>
              </a:extLst>
            </p:cNvPr>
            <p:cNvSpPr/>
            <p:nvPr/>
          </p:nvSpPr>
          <p:spPr>
            <a:xfrm>
              <a:off x="3124156" y="5145209"/>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13E215B-79C8-1443-9119-983942133097}"/>
                </a:ext>
              </a:extLst>
            </p:cNvPr>
            <p:cNvSpPr/>
            <p:nvPr/>
          </p:nvSpPr>
          <p:spPr>
            <a:xfrm>
              <a:off x="3124156" y="5418166"/>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57E84C6-A619-4542-AB65-20FD12909C34}"/>
                </a:ext>
              </a:extLst>
            </p:cNvPr>
            <p:cNvSpPr/>
            <p:nvPr/>
          </p:nvSpPr>
          <p:spPr>
            <a:xfrm>
              <a:off x="3124156" y="5691122"/>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EDF20AE-8CF9-3144-A6D2-2ECAE9C6E7C5}"/>
                </a:ext>
              </a:extLst>
            </p:cNvPr>
            <p:cNvSpPr/>
            <p:nvPr/>
          </p:nvSpPr>
          <p:spPr>
            <a:xfrm>
              <a:off x="3124156" y="5964078"/>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D794924-8943-2648-A95F-D75D4C88F6B7}"/>
                </a:ext>
              </a:extLst>
            </p:cNvPr>
            <p:cNvSpPr/>
            <p:nvPr/>
          </p:nvSpPr>
          <p:spPr>
            <a:xfrm>
              <a:off x="3124156" y="6237034"/>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4DA260C-54AC-0743-83A1-6341D4489669}"/>
                </a:ext>
              </a:extLst>
            </p:cNvPr>
            <p:cNvSpPr/>
            <p:nvPr/>
          </p:nvSpPr>
          <p:spPr>
            <a:xfrm>
              <a:off x="3124156" y="6509990"/>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8DCD892-D1F5-244D-A3CC-241272D25726}"/>
                </a:ext>
              </a:extLst>
            </p:cNvPr>
            <p:cNvSpPr/>
            <p:nvPr/>
          </p:nvSpPr>
          <p:spPr>
            <a:xfrm>
              <a:off x="3397112" y="4599297"/>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3AF55FE-C9D4-7F4C-915A-B7ACD7C68E78}"/>
                </a:ext>
              </a:extLst>
            </p:cNvPr>
            <p:cNvSpPr/>
            <p:nvPr/>
          </p:nvSpPr>
          <p:spPr>
            <a:xfrm>
              <a:off x="3397112" y="4872253"/>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B026D58-088E-DA4A-AC1B-365669D53764}"/>
                </a:ext>
              </a:extLst>
            </p:cNvPr>
            <p:cNvSpPr/>
            <p:nvPr/>
          </p:nvSpPr>
          <p:spPr>
            <a:xfrm>
              <a:off x="3397112" y="5145209"/>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232ABE6-829B-5740-864A-45A4425C5AA1}"/>
                </a:ext>
              </a:extLst>
            </p:cNvPr>
            <p:cNvSpPr/>
            <p:nvPr/>
          </p:nvSpPr>
          <p:spPr>
            <a:xfrm>
              <a:off x="3397112" y="5418166"/>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54C622E-F0E5-A245-B160-E77E2D66D097}"/>
                </a:ext>
              </a:extLst>
            </p:cNvPr>
            <p:cNvSpPr/>
            <p:nvPr/>
          </p:nvSpPr>
          <p:spPr>
            <a:xfrm>
              <a:off x="3397112" y="5691122"/>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DFE530A-B186-2241-8582-B181205AFB75}"/>
                </a:ext>
              </a:extLst>
            </p:cNvPr>
            <p:cNvSpPr/>
            <p:nvPr/>
          </p:nvSpPr>
          <p:spPr>
            <a:xfrm>
              <a:off x="3397112" y="5964078"/>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81142D1-7CC8-1F4A-88B9-AB261A50CA58}"/>
                </a:ext>
              </a:extLst>
            </p:cNvPr>
            <p:cNvSpPr/>
            <p:nvPr/>
          </p:nvSpPr>
          <p:spPr>
            <a:xfrm>
              <a:off x="3397112" y="6237034"/>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C7E011E-F766-CF40-888A-847AF44BCD6A}"/>
                </a:ext>
              </a:extLst>
            </p:cNvPr>
            <p:cNvSpPr/>
            <p:nvPr/>
          </p:nvSpPr>
          <p:spPr>
            <a:xfrm>
              <a:off x="3397112" y="6509990"/>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0CFB798-FB50-D54D-BDD1-37335EA20E79}"/>
                </a:ext>
              </a:extLst>
            </p:cNvPr>
            <p:cNvSpPr/>
            <p:nvPr/>
          </p:nvSpPr>
          <p:spPr>
            <a:xfrm>
              <a:off x="3672343" y="4326341"/>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0748B43-6180-7849-B3C9-6DA94FF45979}"/>
                </a:ext>
              </a:extLst>
            </p:cNvPr>
            <p:cNvSpPr/>
            <p:nvPr/>
          </p:nvSpPr>
          <p:spPr>
            <a:xfrm>
              <a:off x="3672343" y="4599297"/>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ABF642C-23C8-104B-86B6-48500E80C048}"/>
                </a:ext>
              </a:extLst>
            </p:cNvPr>
            <p:cNvSpPr/>
            <p:nvPr/>
          </p:nvSpPr>
          <p:spPr>
            <a:xfrm>
              <a:off x="3672343" y="4872253"/>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B994F62-90F2-7341-820D-8C44CFFF89AB}"/>
                </a:ext>
              </a:extLst>
            </p:cNvPr>
            <p:cNvSpPr/>
            <p:nvPr/>
          </p:nvSpPr>
          <p:spPr>
            <a:xfrm>
              <a:off x="3672343" y="5145209"/>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E030292-6D97-5B46-9082-2E4C9E906039}"/>
                </a:ext>
              </a:extLst>
            </p:cNvPr>
            <p:cNvSpPr/>
            <p:nvPr/>
          </p:nvSpPr>
          <p:spPr>
            <a:xfrm>
              <a:off x="3672343" y="5418166"/>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7EE67EF-B308-E041-8766-4C76601ABA11}"/>
                </a:ext>
              </a:extLst>
            </p:cNvPr>
            <p:cNvSpPr/>
            <p:nvPr/>
          </p:nvSpPr>
          <p:spPr>
            <a:xfrm>
              <a:off x="3672343" y="5691122"/>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A156DE4-C29A-3B4B-9DBF-2E4E41B8F525}"/>
                </a:ext>
              </a:extLst>
            </p:cNvPr>
            <p:cNvSpPr/>
            <p:nvPr/>
          </p:nvSpPr>
          <p:spPr>
            <a:xfrm>
              <a:off x="3672343" y="5964078"/>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23DDAB3-1854-3F44-A3D8-DD73D345024F}"/>
                </a:ext>
              </a:extLst>
            </p:cNvPr>
            <p:cNvSpPr/>
            <p:nvPr/>
          </p:nvSpPr>
          <p:spPr>
            <a:xfrm>
              <a:off x="3672343" y="6237034"/>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3D9E729-FCAB-3547-96AE-92BB25CC2265}"/>
                </a:ext>
              </a:extLst>
            </p:cNvPr>
            <p:cNvSpPr/>
            <p:nvPr/>
          </p:nvSpPr>
          <p:spPr>
            <a:xfrm>
              <a:off x="3672343" y="6509990"/>
              <a:ext cx="272957" cy="272957"/>
            </a:xfrm>
            <a:prstGeom prst="rect">
              <a:avLst/>
            </a:prstGeom>
            <a:solidFill>
              <a:schemeClr val="bg2"/>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E5811C7-DA00-9C4F-9113-51339D731A75}"/>
                </a:ext>
              </a:extLst>
            </p:cNvPr>
            <p:cNvSpPr/>
            <p:nvPr/>
          </p:nvSpPr>
          <p:spPr>
            <a:xfrm>
              <a:off x="3124156" y="4326341"/>
              <a:ext cx="272957" cy="272957"/>
            </a:xfrm>
            <a:prstGeom prst="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0865E54-68B7-AF4E-8B6D-F8EF853F1665}"/>
                </a:ext>
              </a:extLst>
            </p:cNvPr>
            <p:cNvSpPr/>
            <p:nvPr/>
          </p:nvSpPr>
          <p:spPr>
            <a:xfrm>
              <a:off x="3397112" y="4326341"/>
              <a:ext cx="272957" cy="272957"/>
            </a:xfrm>
            <a:prstGeom prst="rect">
              <a:avLst/>
            </a:prstGeom>
            <a:solidFill>
              <a:schemeClr val="accent2"/>
            </a:solid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0A9BE5D-6C02-8340-ADA6-EA9054852061}"/>
                </a:ext>
              </a:extLst>
            </p:cNvPr>
            <p:cNvSpPr txBox="1"/>
            <p:nvPr/>
          </p:nvSpPr>
          <p:spPr>
            <a:xfrm rot="16200000">
              <a:off x="2807172" y="5436088"/>
              <a:ext cx="1452835" cy="461665"/>
            </a:xfrm>
            <a:prstGeom prst="rect">
              <a:avLst/>
            </a:prstGeom>
            <a:solidFill>
              <a:schemeClr val="bg1">
                <a:alpha val="78000"/>
              </a:schemeClr>
            </a:solidFill>
          </p:spPr>
          <p:txBody>
            <a:bodyPr wrap="none" rtlCol="0">
              <a:spAutoFit/>
            </a:bodyPr>
            <a:lstStyle/>
            <a:p>
              <a:pPr algn="ctr"/>
              <a:r>
                <a:rPr lang="en-US" sz="2400" b="1" dirty="0"/>
                <a:t>Overhead</a:t>
              </a:r>
            </a:p>
          </p:txBody>
        </p:sp>
      </p:grpSp>
      <p:grpSp>
        <p:nvGrpSpPr>
          <p:cNvPr id="77" name="Group 76">
            <a:extLst>
              <a:ext uri="{FF2B5EF4-FFF2-40B4-BE49-F238E27FC236}">
                <a16:creationId xmlns:a16="http://schemas.microsoft.com/office/drawing/2014/main" id="{BA1A5304-7179-F544-BCBD-522828031D32}"/>
              </a:ext>
            </a:extLst>
          </p:cNvPr>
          <p:cNvGrpSpPr/>
          <p:nvPr/>
        </p:nvGrpSpPr>
        <p:grpSpPr>
          <a:xfrm flipH="1">
            <a:off x="1548775" y="4105195"/>
            <a:ext cx="2330741" cy="954107"/>
            <a:chOff x="1219200" y="4876799"/>
            <a:chExt cx="5181605" cy="1384995"/>
          </a:xfrm>
        </p:grpSpPr>
        <p:sp>
          <p:nvSpPr>
            <p:cNvPr id="78" name="Rectangular Callout 77">
              <a:extLst>
                <a:ext uri="{FF2B5EF4-FFF2-40B4-BE49-F238E27FC236}">
                  <a16:creationId xmlns:a16="http://schemas.microsoft.com/office/drawing/2014/main" id="{53E70F43-1B1B-1A45-9BA8-A9B19842470B}"/>
                </a:ext>
              </a:extLst>
            </p:cNvPr>
            <p:cNvSpPr/>
            <p:nvPr/>
          </p:nvSpPr>
          <p:spPr>
            <a:xfrm>
              <a:off x="1219200" y="4876799"/>
              <a:ext cx="5181601" cy="1384995"/>
            </a:xfrm>
            <a:prstGeom prst="wedgeRectCallout">
              <a:avLst>
                <a:gd name="adj1" fmla="val -82423"/>
                <a:gd name="adj2" fmla="val -19117"/>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9" name="TextBox 78">
              <a:extLst>
                <a:ext uri="{FF2B5EF4-FFF2-40B4-BE49-F238E27FC236}">
                  <a16:creationId xmlns:a16="http://schemas.microsoft.com/office/drawing/2014/main" id="{19325209-EC21-F145-83A8-47595C32481B}"/>
                </a:ext>
              </a:extLst>
            </p:cNvPr>
            <p:cNvSpPr txBox="1"/>
            <p:nvPr/>
          </p:nvSpPr>
          <p:spPr>
            <a:xfrm>
              <a:off x="1219204" y="4876799"/>
              <a:ext cx="5181601"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 lastClr="FFFFFF"/>
                  </a:solidFill>
                  <a:effectLst/>
                  <a:uLnTx/>
                  <a:uFillTx/>
                </a:rPr>
                <a:t>Special start pattern</a:t>
              </a:r>
            </a:p>
          </p:txBody>
        </p:sp>
      </p:grpSp>
      <p:pic>
        <p:nvPicPr>
          <p:cNvPr id="80" name="Picture 79"/>
          <p:cNvPicPr>
            <a:picLocks noChangeAspect="1"/>
          </p:cNvPicPr>
          <p:nvPr/>
        </p:nvPicPr>
        <p:blipFill>
          <a:blip r:embed="rId3"/>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218115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500"/>
                                        <p:tgtEl>
                                          <p:spTgt spid="43"/>
                                        </p:tgtEl>
                                      </p:cBhvr>
                                    </p:animEffect>
                                    <p:anim calcmode="lin" valueType="num">
                                      <p:cBhvr>
                                        <p:cTn id="7" dur="500"/>
                                        <p:tgtEl>
                                          <p:spTgt spid="43"/>
                                        </p:tgtEl>
                                        <p:attrNameLst>
                                          <p:attrName>ppt_x</p:attrName>
                                        </p:attrNameLst>
                                      </p:cBhvr>
                                      <p:tavLst>
                                        <p:tav tm="0">
                                          <p:val>
                                            <p:strVal val="ppt_x"/>
                                          </p:val>
                                        </p:tav>
                                        <p:tav tm="100000">
                                          <p:val>
                                            <p:strVal val="ppt_x"/>
                                          </p:val>
                                        </p:tav>
                                      </p:tavLst>
                                    </p:anim>
                                    <p:anim calcmode="lin" valueType="num">
                                      <p:cBhvr>
                                        <p:cTn id="8" dur="500"/>
                                        <p:tgtEl>
                                          <p:spTgt spid="43"/>
                                        </p:tgtEl>
                                        <p:attrNameLst>
                                          <p:attrName>ppt_y</p:attrName>
                                        </p:attrNameLst>
                                      </p:cBhvr>
                                      <p:tavLst>
                                        <p:tav tm="0">
                                          <p:val>
                                            <p:strVal val="ppt_y"/>
                                          </p:val>
                                        </p:tav>
                                        <p:tav tm="100000">
                                          <p:val>
                                            <p:strVal val="ppt_y+.1"/>
                                          </p:val>
                                        </p:tav>
                                      </p:tavLst>
                                    </p:anim>
                                    <p:set>
                                      <p:cBhvr>
                                        <p:cTn id="9" dur="1" fill="hold">
                                          <p:stCondLst>
                                            <p:cond delay="499"/>
                                          </p:stCondLst>
                                        </p:cTn>
                                        <p:tgtEl>
                                          <p:spTgt spid="43"/>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500"/>
                                        <p:tgtEl>
                                          <p:spTgt spid="44"/>
                                        </p:tgtEl>
                                      </p:cBhvr>
                                    </p:animEffect>
                                    <p:anim calcmode="lin" valueType="num">
                                      <p:cBhvr>
                                        <p:cTn id="12" dur="500"/>
                                        <p:tgtEl>
                                          <p:spTgt spid="44"/>
                                        </p:tgtEl>
                                        <p:attrNameLst>
                                          <p:attrName>ppt_x</p:attrName>
                                        </p:attrNameLst>
                                      </p:cBhvr>
                                      <p:tavLst>
                                        <p:tav tm="0">
                                          <p:val>
                                            <p:strVal val="ppt_x"/>
                                          </p:val>
                                        </p:tav>
                                        <p:tav tm="100000">
                                          <p:val>
                                            <p:strVal val="ppt_x"/>
                                          </p:val>
                                        </p:tav>
                                      </p:tavLst>
                                    </p:anim>
                                    <p:anim calcmode="lin" valueType="num">
                                      <p:cBhvr>
                                        <p:cTn id="13" dur="500"/>
                                        <p:tgtEl>
                                          <p:spTgt spid="44"/>
                                        </p:tgtEl>
                                        <p:attrNameLst>
                                          <p:attrName>ppt_y</p:attrName>
                                        </p:attrNameLst>
                                      </p:cBhvr>
                                      <p:tavLst>
                                        <p:tav tm="0">
                                          <p:val>
                                            <p:strVal val="ppt_y"/>
                                          </p:val>
                                        </p:tav>
                                        <p:tav tm="100000">
                                          <p:val>
                                            <p:strVal val="ppt_y+.1"/>
                                          </p:val>
                                        </p:tav>
                                      </p:tavLst>
                                    </p:anim>
                                    <p:set>
                                      <p:cBhvr>
                                        <p:cTn id="14" dur="1" fill="hold">
                                          <p:stCondLst>
                                            <p:cond delay="499"/>
                                          </p:stCondLst>
                                        </p:cTn>
                                        <p:tgtEl>
                                          <p:spTgt spid="44"/>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500"/>
                                        <p:tgtEl>
                                          <p:spTgt spid="45"/>
                                        </p:tgtEl>
                                      </p:cBhvr>
                                    </p:animEffect>
                                    <p:anim calcmode="lin" valueType="num">
                                      <p:cBhvr>
                                        <p:cTn id="17" dur="500"/>
                                        <p:tgtEl>
                                          <p:spTgt spid="45"/>
                                        </p:tgtEl>
                                        <p:attrNameLst>
                                          <p:attrName>ppt_x</p:attrName>
                                        </p:attrNameLst>
                                      </p:cBhvr>
                                      <p:tavLst>
                                        <p:tav tm="0">
                                          <p:val>
                                            <p:strVal val="ppt_x"/>
                                          </p:val>
                                        </p:tav>
                                        <p:tav tm="100000">
                                          <p:val>
                                            <p:strVal val="ppt_x"/>
                                          </p:val>
                                        </p:tav>
                                      </p:tavLst>
                                    </p:anim>
                                    <p:anim calcmode="lin" valueType="num">
                                      <p:cBhvr>
                                        <p:cTn id="18" dur="500"/>
                                        <p:tgtEl>
                                          <p:spTgt spid="45"/>
                                        </p:tgtEl>
                                        <p:attrNameLst>
                                          <p:attrName>ppt_y</p:attrName>
                                        </p:attrNameLst>
                                      </p:cBhvr>
                                      <p:tavLst>
                                        <p:tav tm="0">
                                          <p:val>
                                            <p:strVal val="ppt_y"/>
                                          </p:val>
                                        </p:tav>
                                        <p:tav tm="100000">
                                          <p:val>
                                            <p:strVal val="ppt_y+.1"/>
                                          </p:val>
                                        </p:tav>
                                      </p:tavLst>
                                    </p:anim>
                                    <p:set>
                                      <p:cBhvr>
                                        <p:cTn id="19" dur="1" fill="hold">
                                          <p:stCondLst>
                                            <p:cond delay="499"/>
                                          </p:stCondLst>
                                        </p:cTn>
                                        <p:tgtEl>
                                          <p:spTgt spid="45"/>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500"/>
                                        <p:tgtEl>
                                          <p:spTgt spid="46"/>
                                        </p:tgtEl>
                                      </p:cBhvr>
                                    </p:animEffect>
                                    <p:anim calcmode="lin" valueType="num">
                                      <p:cBhvr>
                                        <p:cTn id="22" dur="500"/>
                                        <p:tgtEl>
                                          <p:spTgt spid="46"/>
                                        </p:tgtEl>
                                        <p:attrNameLst>
                                          <p:attrName>ppt_x</p:attrName>
                                        </p:attrNameLst>
                                      </p:cBhvr>
                                      <p:tavLst>
                                        <p:tav tm="0">
                                          <p:val>
                                            <p:strVal val="ppt_x"/>
                                          </p:val>
                                        </p:tav>
                                        <p:tav tm="100000">
                                          <p:val>
                                            <p:strVal val="ppt_x"/>
                                          </p:val>
                                        </p:tav>
                                      </p:tavLst>
                                    </p:anim>
                                    <p:anim calcmode="lin" valueType="num">
                                      <p:cBhvr>
                                        <p:cTn id="23" dur="500"/>
                                        <p:tgtEl>
                                          <p:spTgt spid="46"/>
                                        </p:tgtEl>
                                        <p:attrNameLst>
                                          <p:attrName>ppt_y</p:attrName>
                                        </p:attrNameLst>
                                      </p:cBhvr>
                                      <p:tavLst>
                                        <p:tav tm="0">
                                          <p:val>
                                            <p:strVal val="ppt_y"/>
                                          </p:val>
                                        </p:tav>
                                        <p:tav tm="100000">
                                          <p:val>
                                            <p:strVal val="ppt_y+.1"/>
                                          </p:val>
                                        </p:tav>
                                      </p:tavLst>
                                    </p:anim>
                                    <p:set>
                                      <p:cBhvr>
                                        <p:cTn id="24" dur="1" fill="hold">
                                          <p:stCondLst>
                                            <p:cond delay="499"/>
                                          </p:stCondLst>
                                        </p:cTn>
                                        <p:tgtEl>
                                          <p:spTgt spid="46"/>
                                        </p:tgtEl>
                                        <p:attrNameLst>
                                          <p:attrName>style.visibility</p:attrName>
                                        </p:attrNameLst>
                                      </p:cBhvr>
                                      <p:to>
                                        <p:strVal val="hidden"/>
                                      </p:to>
                                    </p:set>
                                  </p:childTnLst>
                                </p:cTn>
                              </p:par>
                              <p:par>
                                <p:cTn id="25" presetID="42" presetClass="exit" presetSubtype="0" fill="hold" nodeType="withEffect">
                                  <p:stCondLst>
                                    <p:cond delay="0"/>
                                  </p:stCondLst>
                                  <p:childTnLst>
                                    <p:animEffect transition="out" filter="fade">
                                      <p:cBhvr>
                                        <p:cTn id="26" dur="500"/>
                                        <p:tgtEl>
                                          <p:spTgt spid="47"/>
                                        </p:tgtEl>
                                      </p:cBhvr>
                                    </p:animEffect>
                                    <p:anim calcmode="lin" valueType="num">
                                      <p:cBhvr>
                                        <p:cTn id="27" dur="500"/>
                                        <p:tgtEl>
                                          <p:spTgt spid="47"/>
                                        </p:tgtEl>
                                        <p:attrNameLst>
                                          <p:attrName>ppt_x</p:attrName>
                                        </p:attrNameLst>
                                      </p:cBhvr>
                                      <p:tavLst>
                                        <p:tav tm="0">
                                          <p:val>
                                            <p:strVal val="ppt_x"/>
                                          </p:val>
                                        </p:tav>
                                        <p:tav tm="100000">
                                          <p:val>
                                            <p:strVal val="ppt_x"/>
                                          </p:val>
                                        </p:tav>
                                      </p:tavLst>
                                    </p:anim>
                                    <p:anim calcmode="lin" valueType="num">
                                      <p:cBhvr>
                                        <p:cTn id="28" dur="500"/>
                                        <p:tgtEl>
                                          <p:spTgt spid="47"/>
                                        </p:tgtEl>
                                        <p:attrNameLst>
                                          <p:attrName>ppt_y</p:attrName>
                                        </p:attrNameLst>
                                      </p:cBhvr>
                                      <p:tavLst>
                                        <p:tav tm="0">
                                          <p:val>
                                            <p:strVal val="ppt_y"/>
                                          </p:val>
                                        </p:tav>
                                        <p:tav tm="100000">
                                          <p:val>
                                            <p:strVal val="ppt_y+.1"/>
                                          </p:val>
                                        </p:tav>
                                      </p:tavLst>
                                    </p:anim>
                                    <p:set>
                                      <p:cBhvr>
                                        <p:cTn id="29" dur="1" fill="hold">
                                          <p:stCondLst>
                                            <p:cond delay="499"/>
                                          </p:stCondLst>
                                        </p:cTn>
                                        <p:tgtEl>
                                          <p:spTgt spid="47"/>
                                        </p:tgtEl>
                                        <p:attrNameLst>
                                          <p:attrName>style.visibility</p:attrName>
                                        </p:attrNameLst>
                                      </p:cBhvr>
                                      <p:to>
                                        <p:strVal val="hidden"/>
                                      </p:to>
                                    </p:set>
                                  </p:childTnLst>
                                </p:cTn>
                              </p:par>
                              <p:par>
                                <p:cTn id="30" presetID="42" presetClass="exit" presetSubtype="0" fill="hold" nodeType="withEffect">
                                  <p:stCondLst>
                                    <p:cond delay="0"/>
                                  </p:stCondLst>
                                  <p:childTnLst>
                                    <p:animEffect transition="out" filter="fade">
                                      <p:cBhvr>
                                        <p:cTn id="31" dur="500"/>
                                        <p:tgtEl>
                                          <p:spTgt spid="77"/>
                                        </p:tgtEl>
                                      </p:cBhvr>
                                    </p:animEffect>
                                    <p:anim calcmode="lin" valueType="num">
                                      <p:cBhvr>
                                        <p:cTn id="32" dur="500"/>
                                        <p:tgtEl>
                                          <p:spTgt spid="77"/>
                                        </p:tgtEl>
                                        <p:attrNameLst>
                                          <p:attrName>ppt_x</p:attrName>
                                        </p:attrNameLst>
                                      </p:cBhvr>
                                      <p:tavLst>
                                        <p:tav tm="0">
                                          <p:val>
                                            <p:strVal val="ppt_x"/>
                                          </p:val>
                                        </p:tav>
                                        <p:tav tm="100000">
                                          <p:val>
                                            <p:strVal val="ppt_x"/>
                                          </p:val>
                                        </p:tav>
                                      </p:tavLst>
                                    </p:anim>
                                    <p:anim calcmode="lin" valueType="num">
                                      <p:cBhvr>
                                        <p:cTn id="33" dur="500"/>
                                        <p:tgtEl>
                                          <p:spTgt spid="77"/>
                                        </p:tgtEl>
                                        <p:attrNameLst>
                                          <p:attrName>ppt_y</p:attrName>
                                        </p:attrNameLst>
                                      </p:cBhvr>
                                      <p:tavLst>
                                        <p:tav tm="0">
                                          <p:val>
                                            <p:strVal val="ppt_y"/>
                                          </p:val>
                                        </p:tav>
                                        <p:tav tm="100000">
                                          <p:val>
                                            <p:strVal val="ppt_y+.1"/>
                                          </p:val>
                                        </p:tav>
                                      </p:tavLst>
                                    </p:anim>
                                    <p:set>
                                      <p:cBhvr>
                                        <p:cTn id="34" dur="1" fill="hold">
                                          <p:stCondLst>
                                            <p:cond delay="499"/>
                                          </p:stCondLst>
                                        </p:cTn>
                                        <p:tgtEl>
                                          <p:spTgt spid="77"/>
                                        </p:tgtEl>
                                        <p:attrNameLst>
                                          <p:attrName>style.visibility</p:attrName>
                                        </p:attrNameLst>
                                      </p:cBhvr>
                                      <p:to>
                                        <p:strVal val="hidden"/>
                                      </p:to>
                                    </p:se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42">
                                            <p:txEl>
                                              <p:pRg st="5" end="5"/>
                                            </p:txEl>
                                          </p:spTgt>
                                        </p:tgtEl>
                                        <p:attrNameLst>
                                          <p:attrName>style.visibility</p:attrName>
                                        </p:attrNameLst>
                                      </p:cBhvr>
                                      <p:to>
                                        <p:strVal val="visible"/>
                                      </p:to>
                                    </p:set>
                                    <p:animEffect transition="in" filter="fade">
                                      <p:cBhvr>
                                        <p:cTn id="38" dur="500"/>
                                        <p:tgtEl>
                                          <p:spTgt spid="42">
                                            <p:txEl>
                                              <p:pRg st="5" end="5"/>
                                            </p:txEl>
                                          </p:spTgt>
                                        </p:tgtEl>
                                      </p:cBhvr>
                                    </p:animEffect>
                                    <p:anim calcmode="lin" valueType="num">
                                      <p:cBhvr>
                                        <p:cTn id="39"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42">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2">
                                            <p:txEl>
                                              <p:pRg st="6" end="6"/>
                                            </p:txEl>
                                          </p:spTgt>
                                        </p:tgtEl>
                                        <p:attrNameLst>
                                          <p:attrName>style.visibility</p:attrName>
                                        </p:attrNameLst>
                                      </p:cBhvr>
                                      <p:to>
                                        <p:strVal val="visible"/>
                                      </p:to>
                                    </p:set>
                                    <p:animEffect transition="in" filter="fade">
                                      <p:cBhvr>
                                        <p:cTn id="43" dur="500"/>
                                        <p:tgtEl>
                                          <p:spTgt spid="42">
                                            <p:txEl>
                                              <p:pRg st="6" end="6"/>
                                            </p:txEl>
                                          </p:spTgt>
                                        </p:tgtEl>
                                      </p:cBhvr>
                                    </p:animEffect>
                                    <p:anim calcmode="lin" valueType="num">
                                      <p:cBhvr>
                                        <p:cTn id="44"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2">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2">
                                            <p:txEl>
                                              <p:pRg st="7" end="7"/>
                                            </p:txEl>
                                          </p:spTgt>
                                        </p:tgtEl>
                                        <p:attrNameLst>
                                          <p:attrName>style.visibility</p:attrName>
                                        </p:attrNameLst>
                                      </p:cBhvr>
                                      <p:to>
                                        <p:strVal val="visible"/>
                                      </p:to>
                                    </p:set>
                                    <p:animEffect transition="in" filter="fade">
                                      <p:cBhvr>
                                        <p:cTn id="48" dur="500"/>
                                        <p:tgtEl>
                                          <p:spTgt spid="42">
                                            <p:txEl>
                                              <p:pRg st="7" end="7"/>
                                            </p:txEl>
                                          </p:spTgt>
                                        </p:tgtEl>
                                      </p:cBhvr>
                                    </p:animEffect>
                                    <p:anim calcmode="lin" valueType="num">
                                      <p:cBhvr>
                                        <p:cTn id="49"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p:cTn id="50" dur="500" fill="hold"/>
                                        <p:tgtEl>
                                          <p:spTgt spid="4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75A3-03D6-8148-AE80-ED3AC1BA31D7}"/>
              </a:ext>
            </a:extLst>
          </p:cNvPr>
          <p:cNvSpPr>
            <a:spLocks noGrp="1"/>
          </p:cNvSpPr>
          <p:nvPr>
            <p:ph type="title"/>
          </p:nvPr>
        </p:nvSpPr>
        <p:spPr/>
        <p:txBody>
          <a:bodyPr/>
          <a:lstStyle/>
          <a:p>
            <a:r>
              <a:rPr lang="en-US" dirty="0"/>
              <a:t>Parity Bits</a:t>
            </a:r>
          </a:p>
        </p:txBody>
      </p:sp>
      <p:sp>
        <p:nvSpPr>
          <p:cNvPr id="3" name="Content Placeholder 2">
            <a:extLst>
              <a:ext uri="{FF2B5EF4-FFF2-40B4-BE49-F238E27FC236}">
                <a16:creationId xmlns:a16="http://schemas.microsoft.com/office/drawing/2014/main" id="{342CAC52-8DCD-5C47-B2C5-DD01C40147FC}"/>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C31E3D7B-C911-DA45-9547-797FC0CEED03}"/>
              </a:ext>
            </a:extLst>
          </p:cNvPr>
          <p:cNvSpPr txBox="1">
            <a:spLocks/>
          </p:cNvSpPr>
          <p:nvPr/>
        </p:nvSpPr>
        <p:spPr>
          <a:xfrm>
            <a:off x="1696281" y="4674978"/>
            <a:ext cx="8839200" cy="1514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Detects 1-bit errors</a:t>
            </a:r>
          </a:p>
          <a:p>
            <a:r>
              <a:rPr lang="en-US" dirty="0"/>
              <a:t>Not reliable against </a:t>
            </a:r>
            <a:r>
              <a:rPr lang="en-US" dirty="0" err="1"/>
              <a:t>bursty</a:t>
            </a:r>
            <a:r>
              <a:rPr lang="en-US" dirty="0"/>
              <a:t> errors</a:t>
            </a:r>
          </a:p>
        </p:txBody>
      </p:sp>
      <p:sp>
        <p:nvSpPr>
          <p:cNvPr id="5" name="Content Placeholder 3">
            <a:extLst>
              <a:ext uri="{FF2B5EF4-FFF2-40B4-BE49-F238E27FC236}">
                <a16:creationId xmlns:a16="http://schemas.microsoft.com/office/drawing/2014/main" id="{74C168AE-3DDA-9B4C-AEDC-76E5CE76A17E}"/>
              </a:ext>
            </a:extLst>
          </p:cNvPr>
          <p:cNvSpPr txBox="1">
            <a:spLocks/>
          </p:cNvSpPr>
          <p:nvPr/>
        </p:nvSpPr>
        <p:spPr>
          <a:xfrm>
            <a:off x="1696279" y="1832113"/>
            <a:ext cx="8839200" cy="119531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Idea: add extra bits to keep the number of 1s </a:t>
            </a:r>
            <a:r>
              <a:rPr lang="en-US" dirty="0">
                <a:solidFill>
                  <a:schemeClr val="accent1"/>
                </a:solidFill>
              </a:rPr>
              <a:t>even</a:t>
            </a:r>
          </a:p>
          <a:p>
            <a:pPr lvl="1"/>
            <a:r>
              <a:rPr lang="en-US" dirty="0"/>
              <a:t>Example: 7-bit ASCII characters + 1 parity bit</a:t>
            </a:r>
          </a:p>
        </p:txBody>
      </p:sp>
      <p:sp>
        <p:nvSpPr>
          <p:cNvPr id="6" name="TextBox 5">
            <a:extLst>
              <a:ext uri="{FF2B5EF4-FFF2-40B4-BE49-F238E27FC236}">
                <a16:creationId xmlns:a16="http://schemas.microsoft.com/office/drawing/2014/main" id="{C13F22C5-308A-1F45-ABD5-7A3EF0048A20}"/>
              </a:ext>
            </a:extLst>
          </p:cNvPr>
          <p:cNvSpPr txBox="1"/>
          <p:nvPr/>
        </p:nvSpPr>
        <p:spPr>
          <a:xfrm>
            <a:off x="1914782" y="3025995"/>
            <a:ext cx="1403765" cy="461665"/>
          </a:xfrm>
          <a:prstGeom prst="rect">
            <a:avLst/>
          </a:prstGeom>
          <a:noFill/>
        </p:spPr>
        <p:txBody>
          <a:bodyPr wrap="square" rtlCol="0">
            <a:spAutoFit/>
          </a:bodyPr>
          <a:lstStyle/>
          <a:p>
            <a:r>
              <a:rPr lang="en-US" sz="2400" dirty="0"/>
              <a:t>0101001</a:t>
            </a:r>
          </a:p>
        </p:txBody>
      </p:sp>
      <p:sp>
        <p:nvSpPr>
          <p:cNvPr id="7" name="TextBox 6">
            <a:extLst>
              <a:ext uri="{FF2B5EF4-FFF2-40B4-BE49-F238E27FC236}">
                <a16:creationId xmlns:a16="http://schemas.microsoft.com/office/drawing/2014/main" id="{EFC1645A-4A80-8A4B-B12A-CDDD36ED7F10}"/>
              </a:ext>
            </a:extLst>
          </p:cNvPr>
          <p:cNvSpPr txBox="1"/>
          <p:nvPr/>
        </p:nvSpPr>
        <p:spPr>
          <a:xfrm>
            <a:off x="3177353" y="3025995"/>
            <a:ext cx="354584" cy="461665"/>
          </a:xfrm>
          <a:prstGeom prst="rect">
            <a:avLst/>
          </a:prstGeom>
          <a:solidFill>
            <a:schemeClr val="bg2"/>
          </a:solidFill>
        </p:spPr>
        <p:txBody>
          <a:bodyPr wrap="none" rtlCol="0">
            <a:spAutoFit/>
          </a:bodyPr>
          <a:lstStyle/>
          <a:p>
            <a:r>
              <a:rPr lang="en-US" sz="2400" dirty="0"/>
              <a:t>1</a:t>
            </a:r>
          </a:p>
        </p:txBody>
      </p:sp>
      <p:sp>
        <p:nvSpPr>
          <p:cNvPr id="8" name="TextBox 7">
            <a:extLst>
              <a:ext uri="{FF2B5EF4-FFF2-40B4-BE49-F238E27FC236}">
                <a16:creationId xmlns:a16="http://schemas.microsoft.com/office/drawing/2014/main" id="{AF202673-042F-3347-9829-32239ED77628}"/>
              </a:ext>
            </a:extLst>
          </p:cNvPr>
          <p:cNvSpPr txBox="1"/>
          <p:nvPr/>
        </p:nvSpPr>
        <p:spPr>
          <a:xfrm>
            <a:off x="4780374" y="3025995"/>
            <a:ext cx="354584" cy="461665"/>
          </a:xfrm>
          <a:prstGeom prst="rect">
            <a:avLst/>
          </a:prstGeom>
          <a:solidFill>
            <a:schemeClr val="bg2"/>
          </a:solidFill>
        </p:spPr>
        <p:txBody>
          <a:bodyPr wrap="none" rtlCol="0">
            <a:spAutoFit/>
          </a:bodyPr>
          <a:lstStyle/>
          <a:p>
            <a:r>
              <a:rPr lang="en-US" sz="2400" dirty="0"/>
              <a:t>0</a:t>
            </a:r>
          </a:p>
        </p:txBody>
      </p:sp>
      <p:sp>
        <p:nvSpPr>
          <p:cNvPr id="9" name="TextBox 8">
            <a:extLst>
              <a:ext uri="{FF2B5EF4-FFF2-40B4-BE49-F238E27FC236}">
                <a16:creationId xmlns:a16="http://schemas.microsoft.com/office/drawing/2014/main" id="{B0467976-5030-0349-99AB-A9A9780B27DA}"/>
              </a:ext>
            </a:extLst>
          </p:cNvPr>
          <p:cNvSpPr txBox="1"/>
          <p:nvPr/>
        </p:nvSpPr>
        <p:spPr>
          <a:xfrm>
            <a:off x="6333164" y="3025995"/>
            <a:ext cx="354584" cy="461665"/>
          </a:xfrm>
          <a:prstGeom prst="rect">
            <a:avLst/>
          </a:prstGeom>
          <a:solidFill>
            <a:schemeClr val="bg2"/>
          </a:solidFill>
        </p:spPr>
        <p:txBody>
          <a:bodyPr wrap="none" rtlCol="0">
            <a:spAutoFit/>
          </a:bodyPr>
          <a:lstStyle/>
          <a:p>
            <a:r>
              <a:rPr lang="en-US" sz="2400" dirty="0"/>
              <a:t>1</a:t>
            </a:r>
          </a:p>
        </p:txBody>
      </p:sp>
      <p:sp>
        <p:nvSpPr>
          <p:cNvPr id="10" name="TextBox 9">
            <a:extLst>
              <a:ext uri="{FF2B5EF4-FFF2-40B4-BE49-F238E27FC236}">
                <a16:creationId xmlns:a16="http://schemas.microsoft.com/office/drawing/2014/main" id="{CF314356-FFBB-1A4F-A280-5FB50231CA8F}"/>
              </a:ext>
            </a:extLst>
          </p:cNvPr>
          <p:cNvSpPr txBox="1"/>
          <p:nvPr/>
        </p:nvSpPr>
        <p:spPr>
          <a:xfrm>
            <a:off x="7915714" y="3025995"/>
            <a:ext cx="354584" cy="461665"/>
          </a:xfrm>
          <a:prstGeom prst="rect">
            <a:avLst/>
          </a:prstGeom>
          <a:solidFill>
            <a:schemeClr val="bg2"/>
          </a:solidFill>
        </p:spPr>
        <p:txBody>
          <a:bodyPr wrap="none" rtlCol="0">
            <a:spAutoFit/>
          </a:bodyPr>
          <a:lstStyle/>
          <a:p>
            <a:r>
              <a:rPr lang="en-US" sz="2400" dirty="0"/>
              <a:t>1</a:t>
            </a:r>
          </a:p>
        </p:txBody>
      </p:sp>
      <p:sp>
        <p:nvSpPr>
          <p:cNvPr id="11" name="TextBox 10">
            <a:extLst>
              <a:ext uri="{FF2B5EF4-FFF2-40B4-BE49-F238E27FC236}">
                <a16:creationId xmlns:a16="http://schemas.microsoft.com/office/drawing/2014/main" id="{A9883600-E64E-6143-B1E4-8FCF2C0B8DC6}"/>
              </a:ext>
            </a:extLst>
          </p:cNvPr>
          <p:cNvSpPr txBox="1"/>
          <p:nvPr/>
        </p:nvSpPr>
        <p:spPr>
          <a:xfrm>
            <a:off x="9471099" y="3025995"/>
            <a:ext cx="354584" cy="461665"/>
          </a:xfrm>
          <a:prstGeom prst="rect">
            <a:avLst/>
          </a:prstGeom>
          <a:solidFill>
            <a:schemeClr val="bg2"/>
          </a:solidFill>
        </p:spPr>
        <p:txBody>
          <a:bodyPr wrap="none" rtlCol="0">
            <a:spAutoFit/>
          </a:bodyPr>
          <a:lstStyle/>
          <a:p>
            <a:r>
              <a:rPr lang="en-US" sz="2400" dirty="0"/>
              <a:t>1</a:t>
            </a:r>
          </a:p>
        </p:txBody>
      </p:sp>
      <p:sp>
        <p:nvSpPr>
          <p:cNvPr id="12" name="TextBox 11">
            <a:extLst>
              <a:ext uri="{FF2B5EF4-FFF2-40B4-BE49-F238E27FC236}">
                <a16:creationId xmlns:a16="http://schemas.microsoft.com/office/drawing/2014/main" id="{45E1F97C-75BC-E947-A65A-891F4E3C44C3}"/>
              </a:ext>
            </a:extLst>
          </p:cNvPr>
          <p:cNvSpPr txBox="1"/>
          <p:nvPr/>
        </p:nvSpPr>
        <p:spPr>
          <a:xfrm>
            <a:off x="5048356" y="3025995"/>
            <a:ext cx="1426002" cy="461665"/>
          </a:xfrm>
          <a:prstGeom prst="rect">
            <a:avLst/>
          </a:prstGeom>
          <a:noFill/>
        </p:spPr>
        <p:txBody>
          <a:bodyPr wrap="square" rtlCol="0">
            <a:spAutoFit/>
          </a:bodyPr>
          <a:lstStyle/>
          <a:p>
            <a:r>
              <a:rPr lang="en-US" sz="2400" dirty="0"/>
              <a:t>1011110</a:t>
            </a:r>
          </a:p>
        </p:txBody>
      </p:sp>
      <p:sp>
        <p:nvSpPr>
          <p:cNvPr id="13" name="TextBox 12">
            <a:extLst>
              <a:ext uri="{FF2B5EF4-FFF2-40B4-BE49-F238E27FC236}">
                <a16:creationId xmlns:a16="http://schemas.microsoft.com/office/drawing/2014/main" id="{F4FE15C6-BE60-0B4C-BB88-4A5B3DC1EA66}"/>
              </a:ext>
            </a:extLst>
          </p:cNvPr>
          <p:cNvSpPr txBox="1"/>
          <p:nvPr/>
        </p:nvSpPr>
        <p:spPr>
          <a:xfrm>
            <a:off x="8183696" y="3025995"/>
            <a:ext cx="1401301" cy="461665"/>
          </a:xfrm>
          <a:prstGeom prst="rect">
            <a:avLst/>
          </a:prstGeom>
          <a:noFill/>
        </p:spPr>
        <p:txBody>
          <a:bodyPr wrap="square" rtlCol="0">
            <a:spAutoFit/>
          </a:bodyPr>
          <a:lstStyle/>
          <a:p>
            <a:r>
              <a:rPr lang="en-US" sz="2400" dirty="0"/>
              <a:t>0110100</a:t>
            </a:r>
          </a:p>
        </p:txBody>
      </p:sp>
      <p:sp>
        <p:nvSpPr>
          <p:cNvPr id="14" name="TextBox 13">
            <a:extLst>
              <a:ext uri="{FF2B5EF4-FFF2-40B4-BE49-F238E27FC236}">
                <a16:creationId xmlns:a16="http://schemas.microsoft.com/office/drawing/2014/main" id="{9CB9F3AD-ED82-6146-B863-F3A67AA3C1C4}"/>
              </a:ext>
            </a:extLst>
          </p:cNvPr>
          <p:cNvSpPr txBox="1"/>
          <p:nvPr/>
        </p:nvSpPr>
        <p:spPr>
          <a:xfrm>
            <a:off x="3445335" y="3025995"/>
            <a:ext cx="1476233" cy="461665"/>
          </a:xfrm>
          <a:prstGeom prst="rect">
            <a:avLst/>
          </a:prstGeom>
          <a:noFill/>
        </p:spPr>
        <p:txBody>
          <a:bodyPr wrap="square" rtlCol="0">
            <a:spAutoFit/>
          </a:bodyPr>
          <a:lstStyle/>
          <a:p>
            <a:r>
              <a:rPr lang="en-US" sz="2400" dirty="0"/>
              <a:t>1101001</a:t>
            </a:r>
          </a:p>
        </p:txBody>
      </p:sp>
      <p:sp>
        <p:nvSpPr>
          <p:cNvPr id="15" name="TextBox 14">
            <a:extLst>
              <a:ext uri="{FF2B5EF4-FFF2-40B4-BE49-F238E27FC236}">
                <a16:creationId xmlns:a16="http://schemas.microsoft.com/office/drawing/2014/main" id="{F5379C75-276D-1D42-8C11-2927C98BAA6A}"/>
              </a:ext>
            </a:extLst>
          </p:cNvPr>
          <p:cNvSpPr txBox="1"/>
          <p:nvPr/>
        </p:nvSpPr>
        <p:spPr>
          <a:xfrm>
            <a:off x="6601146" y="3025995"/>
            <a:ext cx="1455762" cy="461665"/>
          </a:xfrm>
          <a:prstGeom prst="rect">
            <a:avLst/>
          </a:prstGeom>
          <a:noFill/>
        </p:spPr>
        <p:txBody>
          <a:bodyPr wrap="square" rtlCol="0">
            <a:spAutoFit/>
          </a:bodyPr>
          <a:lstStyle/>
          <a:p>
            <a:r>
              <a:rPr lang="en-US" sz="2400" dirty="0"/>
              <a:t>0001110</a:t>
            </a:r>
          </a:p>
        </p:txBody>
      </p:sp>
      <p:sp>
        <p:nvSpPr>
          <p:cNvPr id="17" name="Up Arrow 16">
            <a:extLst>
              <a:ext uri="{FF2B5EF4-FFF2-40B4-BE49-F238E27FC236}">
                <a16:creationId xmlns:a16="http://schemas.microsoft.com/office/drawing/2014/main" id="{D751E65C-4A10-D24F-98C6-708296640ADD}"/>
              </a:ext>
            </a:extLst>
          </p:cNvPr>
          <p:cNvSpPr/>
          <p:nvPr/>
        </p:nvSpPr>
        <p:spPr>
          <a:xfrm>
            <a:off x="2931521" y="3487577"/>
            <a:ext cx="846247" cy="1003031"/>
          </a:xfrm>
          <a:prstGeom prst="upArrow">
            <a:avLst/>
          </a:prstGeom>
          <a:solidFill>
            <a:schemeClr val="accent2"/>
          </a:solidFill>
          <a:ln w="38100">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9206259" y="189604"/>
            <a:ext cx="2657475" cy="704850"/>
          </a:xfrm>
          <a:prstGeom prst="rect">
            <a:avLst/>
          </a:prstGeom>
        </p:spPr>
      </p:pic>
    </p:spTree>
    <p:extLst>
      <p:ext uri="{BB962C8B-B14F-4D97-AF65-F5344CB8AC3E}">
        <p14:creationId xmlns:p14="http://schemas.microsoft.com/office/powerpoint/2010/main" val="371890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anim calcmode="lin" valueType="num">
                                      <p:cBhvr>
                                        <p:cTn id="21" dur="500" fill="hold"/>
                                        <p:tgtEl>
                                          <p:spTgt spid="9"/>
                                        </p:tgtEl>
                                        <p:attrNameLst>
                                          <p:attrName>ppt_x</p:attrName>
                                        </p:attrNameLst>
                                      </p:cBhvr>
                                      <p:tavLst>
                                        <p:tav tm="0">
                                          <p:val>
                                            <p:strVal val="#ppt_x"/>
                                          </p:val>
                                        </p:tav>
                                        <p:tav tm="100000">
                                          <p:val>
                                            <p:strVal val="#ppt_x"/>
                                          </p:val>
                                        </p:tav>
                                      </p:tavLst>
                                    </p:anim>
                                    <p:anim calcmode="lin" valueType="num">
                                      <p:cBhvr>
                                        <p:cTn id="22" dur="5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42"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strVal val="#ppt_x"/>
                                          </p:val>
                                        </p:tav>
                                        <p:tav tm="100000">
                                          <p:val>
                                            <p:strVal val="#ppt_x"/>
                                          </p:val>
                                        </p:tav>
                                      </p:tavLst>
                                    </p:anim>
                                    <p:anim calcmode="lin" valueType="num">
                                      <p:cBhvr>
                                        <p:cTn id="3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500"/>
                                        <p:tgtEl>
                                          <p:spTgt spid="4">
                                            <p:txEl>
                                              <p:pRg st="0" end="0"/>
                                            </p:txEl>
                                          </p:spTgt>
                                        </p:tgtEl>
                                      </p:cBhvr>
                                    </p:animEffect>
                                    <p:anim calcmode="lin" valueType="num">
                                      <p:cBhvr>
                                        <p:cTn id="4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anim calcmode="lin" valueType="num">
                                      <p:cBhvr>
                                        <p:cTn id="47" dur="500" fill="hold"/>
                                        <p:tgtEl>
                                          <p:spTgt spid="17"/>
                                        </p:tgtEl>
                                        <p:attrNameLst>
                                          <p:attrName>ppt_x</p:attrName>
                                        </p:attrNameLst>
                                      </p:cBhvr>
                                      <p:tavLst>
                                        <p:tav tm="0">
                                          <p:val>
                                            <p:strVal val="#ppt_x"/>
                                          </p:val>
                                        </p:tav>
                                        <p:tav tm="100000">
                                          <p:val>
                                            <p:strVal val="#ppt_x"/>
                                          </p:val>
                                        </p:tav>
                                      </p:tavLst>
                                    </p:anim>
                                    <p:anim calcmode="lin" valueType="num">
                                      <p:cBhvr>
                                        <p:cTn id="4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xit" presetSubtype="0" fill="hold" grpId="1" nodeType="clickEffect">
                                  <p:stCondLst>
                                    <p:cond delay="0"/>
                                  </p:stCondLst>
                                  <p:childTnLst>
                                    <p:animEffect transition="out" filter="fade">
                                      <p:cBhvr>
                                        <p:cTn id="52" dur="500"/>
                                        <p:tgtEl>
                                          <p:spTgt spid="17"/>
                                        </p:tgtEl>
                                      </p:cBhvr>
                                    </p:animEffect>
                                    <p:anim calcmode="lin" valueType="num">
                                      <p:cBhvr>
                                        <p:cTn id="53" dur="500"/>
                                        <p:tgtEl>
                                          <p:spTgt spid="17"/>
                                        </p:tgtEl>
                                        <p:attrNameLst>
                                          <p:attrName>ppt_x</p:attrName>
                                        </p:attrNameLst>
                                      </p:cBhvr>
                                      <p:tavLst>
                                        <p:tav tm="0">
                                          <p:val>
                                            <p:strVal val="ppt_x"/>
                                          </p:val>
                                        </p:tav>
                                        <p:tav tm="100000">
                                          <p:val>
                                            <p:strVal val="ppt_x"/>
                                          </p:val>
                                        </p:tav>
                                      </p:tavLst>
                                    </p:anim>
                                    <p:anim calcmode="lin" valueType="num">
                                      <p:cBhvr>
                                        <p:cTn id="54" dur="500"/>
                                        <p:tgtEl>
                                          <p:spTgt spid="17"/>
                                        </p:tgtEl>
                                        <p:attrNameLst>
                                          <p:attrName>ppt_y</p:attrName>
                                        </p:attrNameLst>
                                      </p:cBhvr>
                                      <p:tavLst>
                                        <p:tav tm="0">
                                          <p:val>
                                            <p:strVal val="ppt_y"/>
                                          </p:val>
                                        </p:tav>
                                        <p:tav tm="100000">
                                          <p:val>
                                            <p:strVal val="ppt_y+.1"/>
                                          </p:val>
                                        </p:tav>
                                      </p:tavLst>
                                    </p:anim>
                                    <p:set>
                                      <p:cBhvr>
                                        <p:cTn id="55" dur="1" fill="hold">
                                          <p:stCondLst>
                                            <p:cond delay="499"/>
                                          </p:stCondLst>
                                        </p:cTn>
                                        <p:tgtEl>
                                          <p:spTgt spid="1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Effect transition="in" filter="fade">
                                      <p:cBhvr>
                                        <p:cTn id="60" dur="500"/>
                                        <p:tgtEl>
                                          <p:spTgt spid="4">
                                            <p:txEl>
                                              <p:pRg st="1" end="1"/>
                                            </p:txEl>
                                          </p:spTgt>
                                        </p:tgtEl>
                                      </p:cBhvr>
                                    </p:animEffect>
                                    <p:anim calcmode="lin" valueType="num">
                                      <p:cBhvr>
                                        <p:cTn id="6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2"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P spid="8" grpId="0" animBg="1"/>
      <p:bldP spid="9" grpId="0" animBg="1"/>
      <p:bldP spid="10" grpId="0" animBg="1"/>
      <p:bldP spid="11" grpId="0" animBg="1"/>
      <p:bldP spid="17" grpId="0" animBg="1"/>
      <p:bldP spid="17"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4327</Words>
  <Application>Microsoft Macintosh PowerPoint</Application>
  <PresentationFormat>Widescreen</PresentationFormat>
  <Paragraphs>989</Paragraphs>
  <Slides>62</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ＭＳ Ｐゴシック</vt:lpstr>
      <vt:lpstr>宋体</vt:lpstr>
      <vt:lpstr>Arial</vt:lpstr>
      <vt:lpstr>Calibri</vt:lpstr>
      <vt:lpstr>Calibri Light</vt:lpstr>
      <vt:lpstr>Courier New</vt:lpstr>
      <vt:lpstr>Gill Sans MT</vt:lpstr>
      <vt:lpstr>Tahoma</vt:lpstr>
      <vt:lpstr>Times New Roman</vt:lpstr>
      <vt:lpstr>Tw Cen MT</vt:lpstr>
      <vt:lpstr>Wingdings</vt:lpstr>
      <vt:lpstr>Wingdings 2</vt:lpstr>
      <vt:lpstr>Office Theme</vt:lpstr>
      <vt:lpstr>CS 334/534 Networking Midterm Exam Review</vt:lpstr>
      <vt:lpstr>Physical Layer</vt:lpstr>
      <vt:lpstr>Data Link Layer</vt:lpstr>
      <vt:lpstr>Framing</vt:lpstr>
      <vt:lpstr>Byte Oriented: Sentinel Approach</vt:lpstr>
      <vt:lpstr>Byte Oriented: Byte Counting</vt:lpstr>
      <vt:lpstr>Bit Oriented: Bit Stuffing</vt:lpstr>
      <vt:lpstr>Clock-based Framing: SONET</vt:lpstr>
      <vt:lpstr>Parity Bits</vt:lpstr>
      <vt:lpstr>Two Dimensional Parity</vt:lpstr>
      <vt:lpstr>Two Dimensional Parity Examples</vt:lpstr>
      <vt:lpstr>Checksums</vt:lpstr>
      <vt:lpstr>Cyclic Redundancy Check (CRC)</vt:lpstr>
      <vt:lpstr>Strategies for Media Access</vt:lpstr>
      <vt:lpstr>Contention Protocol Evolution</vt:lpstr>
      <vt:lpstr>ALOHA</vt:lpstr>
      <vt:lpstr>Tradeoffs vs. TDMA</vt:lpstr>
      <vt:lpstr>Slotted ALOHA</vt:lpstr>
      <vt:lpstr>802.3 Ethernet</vt:lpstr>
      <vt:lpstr>Broadcast Ethernet</vt:lpstr>
      <vt:lpstr>CSMA/CD</vt:lpstr>
      <vt:lpstr>CSMA/CD Collisions</vt:lpstr>
      <vt:lpstr>Exponential Backoff</vt:lpstr>
      <vt:lpstr>Exponential Backoff</vt:lpstr>
      <vt:lpstr>802.3 vs. Wireless</vt:lpstr>
      <vt:lpstr>Hidden Terminal Problem</vt:lpstr>
      <vt:lpstr>Exposed Terminal Problem</vt:lpstr>
      <vt:lpstr>Reachability in Wireless</vt:lpstr>
      <vt:lpstr>MACA</vt:lpstr>
      <vt:lpstr>Collisions in MACA</vt:lpstr>
      <vt:lpstr>The Case for Bridging</vt:lpstr>
      <vt:lpstr>Bridging the LANs</vt:lpstr>
      <vt:lpstr>Bridges</vt:lpstr>
      <vt:lpstr>Bridges</vt:lpstr>
      <vt:lpstr>Frame Forwarding Tables</vt:lpstr>
      <vt:lpstr>802.1 Spanning Tree Approach</vt:lpstr>
      <vt:lpstr>Determining the Root</vt:lpstr>
      <vt:lpstr>Comparing PBDUs</vt:lpstr>
      <vt:lpstr>Bridges vs Switches</vt:lpstr>
      <vt:lpstr>Network Layer</vt:lpstr>
      <vt:lpstr>IP Addressing</vt:lpstr>
      <vt:lpstr>IP Addressing and Forwarding</vt:lpstr>
      <vt:lpstr>Classes of IP Addresses</vt:lpstr>
      <vt:lpstr>IP Header Fields: Word 3</vt:lpstr>
      <vt:lpstr>Problem: Fragmentation</vt:lpstr>
      <vt:lpstr>IP Header Fields: Word 2</vt:lpstr>
      <vt:lpstr>Fragmentation Example</vt:lpstr>
      <vt:lpstr>Fragmentation Example</vt:lpstr>
      <vt:lpstr>IP Fragment Reassembly</vt:lpstr>
      <vt:lpstr>Host: sends packets of data</vt:lpstr>
      <vt:lpstr>How do loss and delay occur?</vt:lpstr>
      <vt:lpstr>Four sources of packet delay</vt:lpstr>
      <vt:lpstr>PowerPoint Presentation</vt:lpstr>
      <vt:lpstr>PowerPoint Presentation</vt:lpstr>
      <vt:lpstr>Queueing delay (revisited)</vt:lpstr>
      <vt:lpstr>“Real” Internet delays and routes</vt:lpstr>
      <vt:lpstr>“Real” Internet delays, routes</vt:lpstr>
      <vt:lpstr>Transport Layer</vt:lpstr>
      <vt:lpstr>Session Layer</vt:lpstr>
      <vt:lpstr>Presentation Layer</vt:lpstr>
      <vt:lpstr>Application Layer</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Jalal Khalil</dc:creator>
  <cp:lastModifiedBy>Yan, Da</cp:lastModifiedBy>
  <cp:revision>34</cp:revision>
  <dcterms:created xsi:type="dcterms:W3CDTF">2021-03-07T17:28:51Z</dcterms:created>
  <dcterms:modified xsi:type="dcterms:W3CDTF">2021-03-08T16:19:29Z</dcterms:modified>
</cp:coreProperties>
</file>