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61816eeb39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61816eeb3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9ba3fb210d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9ba3fb210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9afc40889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9afc4088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9a83e7e31c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9a83e7e31c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9a83e7e31c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9a83e7e31c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9a83e7e31c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9a83e7e31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9a83e7e31c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a83e7e31c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9a83e7e31c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9a83e7e31c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9a83e7e31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9a83e7e31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9a83e7e31c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9a83e7e31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9a83e7e31c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a83e7e31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9a83e7e31c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9a83e7e31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9a83e7e31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9a83e7e31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a83e7e31c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a83e7e31c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61816eeb3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61816eeb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61816eeb3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61816eeb3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amazon.com/DJI-Mini-Ultralight-Quadcopter-Transmission/dp/B07FSQ6BG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carousell.ph/p/dji-tello-drone-1102980943/"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breathehr.com/en-gb/blog/topic/company-culture/five-goals-for-your-business-company-culture" TargetMode="External"/><Relationship Id="rId2" Type="http://schemas.openxmlformats.org/officeDocument/2006/relationships/hyperlink" Target="https://www.amazon.com/DJI-Mini-Ultralight-Quadcopter-Transmission/dp/B07FSQ6BGV" TargetMode="External"/><Relationship Id="rId1" Type="http://schemas.openxmlformats.org/officeDocument/2006/relationships/slideLayout" Target="../slideLayouts/slideLayout3.xml"/><Relationship Id="rId4" Type="http://schemas.openxmlformats.org/officeDocument/2006/relationships/hyperlink" Target="https://www.carousell.ph/p/dji-tello-drone-110298094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breathehr.com/en-gb/blog/topic/company-culture/five-goals-for-your-business-company-cultur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Final Software Engineering Presentation - Group 14</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Shreyas Srinivasa, Shrijan Pant, Sean-Morgan Neville, Venkata Lohithakshith Veerepalli</a:t>
            </a:r>
            <a:endParaRPr/>
          </a:p>
        </p:txBody>
      </p:sp>
      <p:pic>
        <p:nvPicPr>
          <p:cNvPr id="56" name="Google Shape;56;p13">
            <a:hlinkClick r:id="rId3"/>
          </p:cNvPr>
          <p:cNvPicPr preferRelativeResize="0"/>
          <p:nvPr/>
        </p:nvPicPr>
        <p:blipFill>
          <a:blip r:embed="rId4">
            <a:alphaModFix/>
          </a:blip>
          <a:stretch>
            <a:fillRect/>
          </a:stretch>
        </p:blipFill>
        <p:spPr>
          <a:xfrm>
            <a:off x="2899425" y="3663675"/>
            <a:ext cx="3187298" cy="1180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Specifications - Visitor Pattern</a:t>
            </a:r>
            <a:endParaRPr/>
          </a:p>
        </p:txBody>
      </p:sp>
      <p:sp>
        <p:nvSpPr>
          <p:cNvPr id="115" name="Google Shape;11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2154">
              <a:solidFill>
                <a:schemeClr val="dk1"/>
              </a:solidFill>
            </a:endParaRPr>
          </a:p>
          <a:p>
            <a:pPr marL="0" lvl="0" indent="0" algn="l" rtl="0">
              <a:spcBef>
                <a:spcPts val="1200"/>
              </a:spcBef>
              <a:spcAft>
                <a:spcPts val="1200"/>
              </a:spcAft>
              <a:buNone/>
            </a:pPr>
            <a:endParaRPr>
              <a:solidFill>
                <a:schemeClr val="dk1"/>
              </a:solidFill>
            </a:endParaRPr>
          </a:p>
        </p:txBody>
      </p:sp>
      <p:pic>
        <p:nvPicPr>
          <p:cNvPr id="116" name="Google Shape;116;p22"/>
          <p:cNvPicPr preferRelativeResize="0"/>
          <p:nvPr/>
        </p:nvPicPr>
        <p:blipFill>
          <a:blip r:embed="rId3">
            <a:alphaModFix/>
          </a:blip>
          <a:stretch>
            <a:fillRect/>
          </a:stretch>
        </p:blipFill>
        <p:spPr>
          <a:xfrm>
            <a:off x="984225" y="1312048"/>
            <a:ext cx="7175552" cy="30972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Specifications - Adapter Pattern</a:t>
            </a:r>
            <a:endParaRPr/>
          </a:p>
        </p:txBody>
      </p:sp>
      <p:sp>
        <p:nvSpPr>
          <p:cNvPr id="122" name="Google Shape;12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2154">
              <a:solidFill>
                <a:schemeClr val="dk1"/>
              </a:solidFill>
            </a:endParaRPr>
          </a:p>
          <a:p>
            <a:pPr marL="0" lvl="0" indent="0" algn="l" rtl="0">
              <a:spcBef>
                <a:spcPts val="1200"/>
              </a:spcBef>
              <a:spcAft>
                <a:spcPts val="1200"/>
              </a:spcAft>
              <a:buNone/>
            </a:pPr>
            <a:endParaRPr>
              <a:solidFill>
                <a:schemeClr val="dk1"/>
              </a:solidFill>
            </a:endParaRPr>
          </a:p>
        </p:txBody>
      </p:sp>
      <p:pic>
        <p:nvPicPr>
          <p:cNvPr id="123" name="Google Shape;123;p23"/>
          <p:cNvPicPr preferRelativeResize="0"/>
          <p:nvPr/>
        </p:nvPicPr>
        <p:blipFill>
          <a:blip r:embed="rId3">
            <a:alphaModFix/>
          </a:blip>
          <a:stretch>
            <a:fillRect/>
          </a:stretch>
        </p:blipFill>
        <p:spPr>
          <a:xfrm>
            <a:off x="2093000" y="1104062"/>
            <a:ext cx="4958002" cy="351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Specifications - Dashboard</a:t>
            </a:r>
            <a:endParaRPr/>
          </a:p>
        </p:txBody>
      </p:sp>
      <p:sp>
        <p:nvSpPr>
          <p:cNvPr id="129" name="Google Shape;12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2154">
              <a:solidFill>
                <a:schemeClr val="dk1"/>
              </a:solidFill>
            </a:endParaRPr>
          </a:p>
          <a:p>
            <a:pPr marL="0" lvl="0" indent="0" algn="l" rtl="0">
              <a:spcBef>
                <a:spcPts val="1200"/>
              </a:spcBef>
              <a:spcAft>
                <a:spcPts val="1200"/>
              </a:spcAft>
              <a:buNone/>
            </a:pPr>
            <a:endParaRPr>
              <a:solidFill>
                <a:schemeClr val="dk1"/>
              </a:solidFill>
            </a:endParaRPr>
          </a:p>
        </p:txBody>
      </p:sp>
      <p:pic>
        <p:nvPicPr>
          <p:cNvPr id="130" name="Google Shape;130;p24"/>
          <p:cNvPicPr preferRelativeResize="0"/>
          <p:nvPr/>
        </p:nvPicPr>
        <p:blipFill>
          <a:blip r:embed="rId3">
            <a:alphaModFix/>
          </a:blip>
          <a:stretch>
            <a:fillRect/>
          </a:stretch>
        </p:blipFill>
        <p:spPr>
          <a:xfrm>
            <a:off x="1329350" y="1152475"/>
            <a:ext cx="6577127" cy="35862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 and Implementation</a:t>
            </a:r>
            <a:endParaRPr/>
          </a:p>
        </p:txBody>
      </p:sp>
      <p:sp>
        <p:nvSpPr>
          <p:cNvPr id="136" name="Google Shape;13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65429" algn="l" rtl="0">
              <a:spcBef>
                <a:spcPts val="0"/>
              </a:spcBef>
              <a:spcAft>
                <a:spcPts val="0"/>
              </a:spcAft>
              <a:buClr>
                <a:schemeClr val="dk1"/>
              </a:buClr>
              <a:buSzPts val="2155"/>
              <a:buChar char="●"/>
            </a:pPr>
            <a:r>
              <a:rPr lang="en" sz="2154">
                <a:solidFill>
                  <a:schemeClr val="dk1"/>
                </a:solidFill>
              </a:rPr>
              <a:t>A team meeting was conducted to precisely define the design requirements.</a:t>
            </a:r>
            <a:endParaRPr sz="2154">
              <a:solidFill>
                <a:schemeClr val="dk1"/>
              </a:solidFill>
            </a:endParaRPr>
          </a:p>
          <a:p>
            <a:pPr marL="457200" lvl="0" indent="-365429" algn="l" rtl="0">
              <a:spcBef>
                <a:spcPts val="0"/>
              </a:spcBef>
              <a:spcAft>
                <a:spcPts val="0"/>
              </a:spcAft>
              <a:buClr>
                <a:schemeClr val="dk1"/>
              </a:buClr>
              <a:buSzPts val="2155"/>
              <a:buChar char="●"/>
            </a:pPr>
            <a:r>
              <a:rPr lang="en" sz="2154">
                <a:solidFill>
                  <a:schemeClr val="dk1"/>
                </a:solidFill>
              </a:rPr>
              <a:t>The assignment was partitioned into multiple segments for efficient handling.</a:t>
            </a:r>
            <a:endParaRPr sz="2154">
              <a:solidFill>
                <a:schemeClr val="dk1"/>
              </a:solidFill>
            </a:endParaRPr>
          </a:p>
          <a:p>
            <a:pPr marL="457200" lvl="0" indent="-365429" algn="l" rtl="0">
              <a:spcBef>
                <a:spcPts val="0"/>
              </a:spcBef>
              <a:spcAft>
                <a:spcPts val="0"/>
              </a:spcAft>
              <a:buClr>
                <a:schemeClr val="dk1"/>
              </a:buClr>
              <a:buSzPts val="2155"/>
              <a:buChar char="●"/>
            </a:pPr>
            <a:r>
              <a:rPr lang="en" sz="2154">
                <a:solidFill>
                  <a:schemeClr val="dk1"/>
                </a:solidFill>
              </a:rPr>
              <a:t>A list of distinct assignment components was formulated, and individuals volunteered by signing up for specific parts.</a:t>
            </a:r>
            <a:endParaRPr sz="2154">
              <a:solidFill>
                <a:schemeClr val="dk1"/>
              </a:solidFill>
            </a:endParaRPr>
          </a:p>
          <a:p>
            <a:pPr marL="457200" lvl="0" indent="-365429" algn="l" rtl="0">
              <a:spcBef>
                <a:spcPts val="0"/>
              </a:spcBef>
              <a:spcAft>
                <a:spcPts val="0"/>
              </a:spcAft>
              <a:buClr>
                <a:schemeClr val="dk1"/>
              </a:buClr>
              <a:buSzPts val="2155"/>
              <a:buChar char="●"/>
            </a:pPr>
            <a:r>
              <a:rPr lang="en" sz="2154">
                <a:solidFill>
                  <a:schemeClr val="dk1"/>
                </a:solidFill>
              </a:rPr>
              <a:t>Subsequently, collaborative efforts were initiated, with different team members pooling their contributions to develop a unified implementation.</a:t>
            </a:r>
            <a:endParaRPr sz="2154">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a:t>
            </a:r>
            <a:endParaRPr/>
          </a:p>
        </p:txBody>
      </p:sp>
      <p:sp>
        <p:nvSpPr>
          <p:cNvPr id="142" name="Google Shape;14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2154">
                <a:solidFill>
                  <a:schemeClr val="dk1"/>
                </a:solidFill>
              </a:rPr>
              <a:t>Simulation:</a:t>
            </a:r>
            <a:endParaRPr sz="2154">
              <a:solidFill>
                <a:schemeClr val="dk1"/>
              </a:solidFill>
            </a:endParaRPr>
          </a:p>
          <a:p>
            <a:pPr marL="457200" lvl="0" indent="-344904" algn="l" rtl="0">
              <a:spcBef>
                <a:spcPts val="1200"/>
              </a:spcBef>
              <a:spcAft>
                <a:spcPts val="0"/>
              </a:spcAft>
              <a:buClr>
                <a:schemeClr val="dk1"/>
              </a:buClr>
              <a:buSzPct val="100000"/>
              <a:buChar char="●"/>
            </a:pPr>
            <a:r>
              <a:rPr lang="en" sz="2154">
                <a:solidFill>
                  <a:schemeClr val="dk1"/>
                </a:solidFill>
              </a:rPr>
              <a:t>Thorough testing of each facet of the dashboard and simulation was conducted to align with specified requirements and adhere to standard usage parameters.</a:t>
            </a:r>
            <a:endParaRPr sz="2154">
              <a:solidFill>
                <a:schemeClr val="dk1"/>
              </a:solidFill>
            </a:endParaRPr>
          </a:p>
          <a:p>
            <a:pPr marL="457200" lvl="0" indent="-344904" algn="l" rtl="0">
              <a:spcBef>
                <a:spcPts val="0"/>
              </a:spcBef>
              <a:spcAft>
                <a:spcPts val="0"/>
              </a:spcAft>
              <a:buClr>
                <a:schemeClr val="dk1"/>
              </a:buClr>
              <a:buSzPct val="100000"/>
              <a:buChar char="●"/>
            </a:pPr>
            <a:r>
              <a:rPr lang="en" sz="2154">
                <a:solidFill>
                  <a:schemeClr val="dk1"/>
                </a:solidFill>
              </a:rPr>
              <a:t>Examples of testing scenarios include ensuring that items do not surpass the size limits of their containers.</a:t>
            </a:r>
            <a:endParaRPr sz="2154">
              <a:solidFill>
                <a:schemeClr val="dk1"/>
              </a:solidFill>
            </a:endParaRPr>
          </a:p>
          <a:p>
            <a:pPr marL="457200" lvl="0" indent="-344904" algn="l" rtl="0">
              <a:spcBef>
                <a:spcPts val="0"/>
              </a:spcBef>
              <a:spcAft>
                <a:spcPts val="0"/>
              </a:spcAft>
              <a:buClr>
                <a:schemeClr val="dk1"/>
              </a:buClr>
              <a:buSzPct val="100000"/>
              <a:buChar char="●"/>
            </a:pPr>
            <a:r>
              <a:rPr lang="en" sz="2154">
                <a:solidFill>
                  <a:schemeClr val="dk1"/>
                </a:solidFill>
              </a:rPr>
              <a:t>Care was taken to avoid exceeding the spatial boundaries of the farm within the simulation.</a:t>
            </a:r>
            <a:endParaRPr sz="2154">
              <a:solidFill>
                <a:schemeClr val="dk1"/>
              </a:solidFill>
            </a:endParaRPr>
          </a:p>
          <a:p>
            <a:pPr marL="457200" lvl="0" indent="-344904" algn="l" rtl="0">
              <a:spcBef>
                <a:spcPts val="0"/>
              </a:spcBef>
              <a:spcAft>
                <a:spcPts val="0"/>
              </a:spcAft>
              <a:buClr>
                <a:schemeClr val="dk1"/>
              </a:buClr>
              <a:buSzPct val="100000"/>
              <a:buChar char="●"/>
            </a:pPr>
            <a:r>
              <a:rPr lang="en" sz="2154">
                <a:solidFill>
                  <a:schemeClr val="dk1"/>
                </a:solidFill>
              </a:rPr>
              <a:t>The drone's functionality is rigorously tested to confirm correct execution in tasks such as visiting items and accurately scanning the entire farm.</a:t>
            </a:r>
            <a:endParaRPr sz="2154">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a:t>
            </a:r>
            <a:endParaRPr/>
          </a:p>
        </p:txBody>
      </p:sp>
      <p:sp>
        <p:nvSpPr>
          <p:cNvPr id="148" name="Google Shape;14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54">
                <a:solidFill>
                  <a:schemeClr val="dk1"/>
                </a:solidFill>
              </a:rPr>
              <a:t>Tello Drone:</a:t>
            </a:r>
            <a:endParaRPr sz="2154">
              <a:solidFill>
                <a:schemeClr val="dk1"/>
              </a:solidFill>
            </a:endParaRPr>
          </a:p>
          <a:p>
            <a:pPr marL="457200" lvl="0" indent="-346379" algn="l" rtl="0">
              <a:spcBef>
                <a:spcPts val="1200"/>
              </a:spcBef>
              <a:spcAft>
                <a:spcPts val="0"/>
              </a:spcAft>
              <a:buClr>
                <a:schemeClr val="dk1"/>
              </a:buClr>
              <a:buSzPts val="1855"/>
              <a:buChar char="●"/>
            </a:pPr>
            <a:r>
              <a:rPr lang="en" sz="1854">
                <a:solidFill>
                  <a:schemeClr val="dk1"/>
                </a:solidFill>
              </a:rPr>
              <a:t>A practical test involved the Tello Drone being taken to a park where a 32x24 foot area was mapped out to evaluate the drone's scanning and visiting capabilities.</a:t>
            </a:r>
            <a:endParaRPr sz="1854">
              <a:solidFill>
                <a:schemeClr val="dk1"/>
              </a:solidFill>
            </a:endParaRPr>
          </a:p>
        </p:txBody>
      </p:sp>
      <p:pic>
        <p:nvPicPr>
          <p:cNvPr id="149" name="Google Shape;149;p27">
            <a:hlinkClick r:id="rId3"/>
          </p:cNvPr>
          <p:cNvPicPr preferRelativeResize="0"/>
          <p:nvPr/>
        </p:nvPicPr>
        <p:blipFill>
          <a:blip r:embed="rId4">
            <a:alphaModFix/>
          </a:blip>
          <a:stretch>
            <a:fillRect/>
          </a:stretch>
        </p:blipFill>
        <p:spPr>
          <a:xfrm>
            <a:off x="3467881" y="2571750"/>
            <a:ext cx="1860695" cy="2304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Learnings</a:t>
            </a:r>
            <a:endParaRPr/>
          </a:p>
        </p:txBody>
      </p:sp>
      <p:sp>
        <p:nvSpPr>
          <p:cNvPr id="155" name="Google Shape;15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46379" algn="l" rtl="0">
              <a:spcBef>
                <a:spcPts val="0"/>
              </a:spcBef>
              <a:spcAft>
                <a:spcPts val="0"/>
              </a:spcAft>
              <a:buClr>
                <a:schemeClr val="dk1"/>
              </a:buClr>
              <a:buSzPts val="1855"/>
              <a:buChar char="●"/>
            </a:pPr>
            <a:r>
              <a:rPr lang="en" sz="1854">
                <a:solidFill>
                  <a:schemeClr val="dk1"/>
                </a:solidFill>
              </a:rPr>
              <a:t>Real-life Utility of Design Patterns:</a:t>
            </a:r>
            <a:endParaRPr sz="1854">
              <a:solidFill>
                <a:schemeClr val="dk1"/>
              </a:solidFill>
            </a:endParaRPr>
          </a:p>
          <a:p>
            <a:pPr marL="914400" lvl="1" indent="-346379" algn="l" rtl="0">
              <a:spcBef>
                <a:spcPts val="0"/>
              </a:spcBef>
              <a:spcAft>
                <a:spcPts val="0"/>
              </a:spcAft>
              <a:buClr>
                <a:schemeClr val="dk1"/>
              </a:buClr>
              <a:buSzPts val="1855"/>
              <a:buChar char="○"/>
            </a:pPr>
            <a:r>
              <a:rPr lang="en" sz="1854">
                <a:solidFill>
                  <a:schemeClr val="dk1"/>
                </a:solidFill>
              </a:rPr>
              <a:t>Exploring practical applications and benefits of design patterns in solving common programming challenges, enhancing code maintainability, and fostering scalability in real-world scenarios.</a:t>
            </a:r>
            <a:endParaRPr sz="1854">
              <a:solidFill>
                <a:schemeClr val="dk1"/>
              </a:solidFill>
            </a:endParaRPr>
          </a:p>
          <a:p>
            <a:pPr marL="457200" lvl="0" indent="-346379" algn="l" rtl="0">
              <a:spcBef>
                <a:spcPts val="0"/>
              </a:spcBef>
              <a:spcAft>
                <a:spcPts val="0"/>
              </a:spcAft>
              <a:buClr>
                <a:schemeClr val="dk1"/>
              </a:buClr>
              <a:buSzPts val="1855"/>
              <a:buChar char="●"/>
            </a:pPr>
            <a:r>
              <a:rPr lang="en" sz="1854">
                <a:solidFill>
                  <a:schemeClr val="dk1"/>
                </a:solidFill>
              </a:rPr>
              <a:t>Real-life Implementation of Design Patterns:</a:t>
            </a:r>
            <a:endParaRPr sz="1854">
              <a:solidFill>
                <a:schemeClr val="dk1"/>
              </a:solidFill>
            </a:endParaRPr>
          </a:p>
          <a:p>
            <a:pPr marL="914400" lvl="1" indent="-346379" algn="l" rtl="0">
              <a:spcBef>
                <a:spcPts val="0"/>
              </a:spcBef>
              <a:spcAft>
                <a:spcPts val="0"/>
              </a:spcAft>
              <a:buClr>
                <a:schemeClr val="dk1"/>
              </a:buClr>
              <a:buSzPts val="1855"/>
              <a:buChar char="○"/>
            </a:pPr>
            <a:r>
              <a:rPr lang="en" sz="1854">
                <a:solidFill>
                  <a:schemeClr val="dk1"/>
                </a:solidFill>
              </a:rPr>
              <a:t>Examining instances where design patterns have been effectively applied in actual projects, illustrating how they contribute to code clarity, adaptability, and efficiency.</a:t>
            </a:r>
            <a:endParaRPr sz="1854">
              <a:solidFill>
                <a:schemeClr val="dk1"/>
              </a:solidFill>
            </a:endParaRPr>
          </a:p>
          <a:p>
            <a:pPr marL="457200" lvl="0" indent="-346379" algn="l" rtl="0">
              <a:spcBef>
                <a:spcPts val="0"/>
              </a:spcBef>
              <a:spcAft>
                <a:spcPts val="0"/>
              </a:spcAft>
              <a:buClr>
                <a:schemeClr val="dk1"/>
              </a:buClr>
              <a:buSzPts val="1855"/>
              <a:buChar char="●"/>
            </a:pPr>
            <a:r>
              <a:rPr lang="en" sz="1854">
                <a:solidFill>
                  <a:schemeClr val="dk1"/>
                </a:solidFill>
              </a:rPr>
              <a:t>Creating a UI with JavaFX:</a:t>
            </a:r>
            <a:endParaRPr sz="1854">
              <a:solidFill>
                <a:schemeClr val="dk1"/>
              </a:solidFill>
            </a:endParaRPr>
          </a:p>
          <a:p>
            <a:pPr marL="914400" lvl="1" indent="-346379" algn="l" rtl="0">
              <a:spcBef>
                <a:spcPts val="0"/>
              </a:spcBef>
              <a:spcAft>
                <a:spcPts val="0"/>
              </a:spcAft>
              <a:buClr>
                <a:schemeClr val="dk1"/>
              </a:buClr>
              <a:buSzPts val="1855"/>
              <a:buChar char="○"/>
            </a:pPr>
            <a:r>
              <a:rPr lang="en" sz="1854">
                <a:solidFill>
                  <a:schemeClr val="dk1"/>
                </a:solidFill>
              </a:rPr>
              <a:t>Providing guidance on building user interfaces using JavaFX, covering essential concepts, tools, and techniques for designing visually appealing and functional graphical interfaces.</a:t>
            </a:r>
            <a:endParaRPr sz="1854">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Learnings</a:t>
            </a:r>
            <a:endParaRPr/>
          </a:p>
        </p:txBody>
      </p:sp>
      <p:sp>
        <p:nvSpPr>
          <p:cNvPr id="161" name="Google Shape;16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7419" algn="l" rtl="0">
              <a:spcBef>
                <a:spcPts val="0"/>
              </a:spcBef>
              <a:spcAft>
                <a:spcPts val="0"/>
              </a:spcAft>
              <a:buClr>
                <a:schemeClr val="dk1"/>
              </a:buClr>
              <a:buSzPts val="1556"/>
              <a:buChar char="●"/>
            </a:pPr>
            <a:r>
              <a:rPr lang="en" sz="1556">
                <a:solidFill>
                  <a:schemeClr val="dk1"/>
                </a:solidFill>
              </a:rPr>
              <a:t>Creating Different UML Diagrams and Their Utility in Large Projects:</a:t>
            </a:r>
            <a:endParaRPr sz="1556">
              <a:solidFill>
                <a:schemeClr val="dk1"/>
              </a:solidFill>
            </a:endParaRPr>
          </a:p>
          <a:p>
            <a:pPr marL="914400" lvl="1" indent="-327420" algn="l" rtl="0">
              <a:spcBef>
                <a:spcPts val="0"/>
              </a:spcBef>
              <a:spcAft>
                <a:spcPts val="0"/>
              </a:spcAft>
              <a:buClr>
                <a:schemeClr val="dk1"/>
              </a:buClr>
              <a:buSzPts val="1556"/>
              <a:buChar char="○"/>
            </a:pPr>
            <a:r>
              <a:rPr lang="en" sz="1556">
                <a:solidFill>
                  <a:schemeClr val="dk1"/>
                </a:solidFill>
              </a:rPr>
              <a:t>Offering insights into creating various Unified Modeling Language (UML) diagrams such as use cases, class diagrams, state chart diagrams, and sequence diagrams. Understanding their significance and practical applications in managing complexity in large-scale projects.</a:t>
            </a:r>
            <a:endParaRPr sz="1556">
              <a:solidFill>
                <a:schemeClr val="dk1"/>
              </a:solidFill>
            </a:endParaRPr>
          </a:p>
          <a:p>
            <a:pPr marL="457200" lvl="0" indent="-327419" algn="l" rtl="0">
              <a:spcBef>
                <a:spcPts val="0"/>
              </a:spcBef>
              <a:spcAft>
                <a:spcPts val="0"/>
              </a:spcAft>
              <a:buClr>
                <a:schemeClr val="dk1"/>
              </a:buClr>
              <a:buSzPts val="1556"/>
              <a:buChar char="●"/>
            </a:pPr>
            <a:r>
              <a:rPr lang="en" sz="1556">
                <a:solidFill>
                  <a:schemeClr val="dk1"/>
                </a:solidFill>
              </a:rPr>
              <a:t>Communication and Teamwork Skills:</a:t>
            </a:r>
            <a:endParaRPr sz="1556">
              <a:solidFill>
                <a:schemeClr val="dk1"/>
              </a:solidFill>
            </a:endParaRPr>
          </a:p>
          <a:p>
            <a:pPr marL="914400" lvl="1" indent="-327420" algn="l" rtl="0">
              <a:spcBef>
                <a:spcPts val="0"/>
              </a:spcBef>
              <a:spcAft>
                <a:spcPts val="0"/>
              </a:spcAft>
              <a:buClr>
                <a:schemeClr val="dk1"/>
              </a:buClr>
              <a:buSzPts val="1556"/>
              <a:buChar char="○"/>
            </a:pPr>
            <a:r>
              <a:rPr lang="en" sz="1556">
                <a:solidFill>
                  <a:schemeClr val="dk1"/>
                </a:solidFill>
              </a:rPr>
              <a:t>Addressing the importance of effective communication and teamwork in professional settings. Providing strategies for fostering clear communication, collaboration, and constructive teamwork, essential for successful project execution and a positive work environment.</a:t>
            </a:r>
            <a:endParaRPr sz="1556">
              <a:solidFill>
                <a:schemeClr val="dk1"/>
              </a:solidFill>
            </a:endParaRPr>
          </a:p>
          <a:p>
            <a:pPr marL="457200" lvl="0" indent="0" algn="l" rtl="0">
              <a:spcBef>
                <a:spcPts val="1200"/>
              </a:spcBef>
              <a:spcAft>
                <a:spcPts val="1200"/>
              </a:spcAft>
              <a:buNone/>
            </a:pPr>
            <a:endParaRPr sz="1854">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1976-AFAC-921D-E032-A79E265FB4E8}"/>
              </a:ext>
            </a:extLst>
          </p:cNvPr>
          <p:cNvSpPr>
            <a:spLocks noGrp="1"/>
          </p:cNvSpPr>
          <p:nvPr>
            <p:ph type="title"/>
          </p:nvPr>
        </p:nvSpPr>
        <p:spPr/>
        <p:txBody>
          <a:bodyPr>
            <a:normAutofit fontScale="90000"/>
          </a:bodyPr>
          <a:lstStyle/>
          <a:p>
            <a:r>
              <a:rPr lang="en-US"/>
              <a:t>Image Resources</a:t>
            </a:r>
            <a:endParaRPr lang="en-US" dirty="0"/>
          </a:p>
        </p:txBody>
      </p:sp>
      <p:sp>
        <p:nvSpPr>
          <p:cNvPr id="3" name="Text Placeholder 2">
            <a:extLst>
              <a:ext uri="{FF2B5EF4-FFF2-40B4-BE49-F238E27FC236}">
                <a16:creationId xmlns:a16="http://schemas.microsoft.com/office/drawing/2014/main" id="{9454F328-793C-B3B1-33AA-0D30E8724996}"/>
              </a:ext>
            </a:extLst>
          </p:cNvPr>
          <p:cNvSpPr>
            <a:spLocks noGrp="1"/>
          </p:cNvSpPr>
          <p:nvPr>
            <p:ph type="body" idx="1"/>
          </p:nvPr>
        </p:nvSpPr>
        <p:spPr/>
        <p:txBody>
          <a:bodyPr/>
          <a:lstStyle/>
          <a:p>
            <a:r>
              <a:rPr lang="en-US" dirty="0">
                <a:hlinkClick r:id="rId2"/>
              </a:rPr>
              <a:t>https://www.amazon.com/DJI-Mini-Ultralight-Quadcopter-Transmission/dp/B07FSQ6BGV</a:t>
            </a:r>
            <a:endParaRPr lang="en-US" dirty="0"/>
          </a:p>
          <a:p>
            <a:r>
              <a:rPr lang="en-US" dirty="0">
                <a:hlinkClick r:id="rId3"/>
              </a:rPr>
              <a:t>https://www.breathehr.com/en-gb/blog/topic/company-culture/five-goals-for-your-business-company-culture</a:t>
            </a:r>
            <a:endParaRPr lang="en-US" dirty="0"/>
          </a:p>
          <a:p>
            <a:r>
              <a:rPr lang="en-US" dirty="0">
                <a:hlinkClick r:id="rId4"/>
              </a:rPr>
              <a:t>https://www.carousell.ph/p/dji-tello-drone-1102980943/</a:t>
            </a:r>
            <a:endParaRPr lang="en-US" dirty="0"/>
          </a:p>
          <a:p>
            <a:endParaRPr lang="en-US" dirty="0"/>
          </a:p>
          <a:p>
            <a:endParaRPr lang="en-US" dirty="0"/>
          </a:p>
        </p:txBody>
      </p:sp>
    </p:spTree>
    <p:extLst>
      <p:ext uri="{BB962C8B-B14F-4D97-AF65-F5344CB8AC3E}">
        <p14:creationId xmlns:p14="http://schemas.microsoft.com/office/powerpoint/2010/main" val="2693065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Goals</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1"/>
              </a:buClr>
              <a:buSzPts val="1800"/>
              <a:buChar char="●"/>
            </a:pPr>
            <a:r>
              <a:rPr lang="en">
                <a:solidFill>
                  <a:schemeClr val="dk1"/>
                </a:solidFill>
              </a:rPr>
              <a:t>A Java/JavaFX program employing diverse design patterns (adapter, singleton, visitor, and composite) to orchestrate virtual drone operations on a simulated farm. The user interface facilitates the selection of various functions at any given moment.</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
                <a:solidFill>
                  <a:schemeClr val="dk1"/>
                </a:solidFill>
              </a:rPr>
              <a:t>Features :-</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Management a catalog of items and item containers situated on the farm.</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Facilitation of the addition or modification of various attributes related to items and item containers.</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Virtual drone ability to visit different items and item containers within the virtual farm.</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Virtual drone ability to execute a comprehensive scan of the entire agricultural property.</a:t>
            </a:r>
            <a:endParaRPr>
              <a:solidFill>
                <a:schemeClr val="dk1"/>
              </a:solidFill>
            </a:endParaRPr>
          </a:p>
        </p:txBody>
      </p:sp>
      <p:pic>
        <p:nvPicPr>
          <p:cNvPr id="63" name="Google Shape;63;p14"/>
          <p:cNvPicPr preferRelativeResize="0"/>
          <p:nvPr/>
        </p:nvPicPr>
        <p:blipFill>
          <a:blip r:embed="rId3">
            <a:alphaModFix/>
          </a:blip>
          <a:stretch>
            <a:fillRect/>
          </a:stretch>
        </p:blipFill>
        <p:spPr>
          <a:xfrm>
            <a:off x="7634000" y="134750"/>
            <a:ext cx="1356974" cy="1017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Goals</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Establishing a connection to an actual Tello Quadcopter drone using the same user interface to perform various physical drone functions.</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
                <a:solidFill>
                  <a:schemeClr val="dk1"/>
                </a:solidFill>
              </a:rPr>
              <a:t>Features :-</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Capability of navigation to physical items positioned within a 32x24 foot</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area.</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Capability to conduct a scan of the same 32x24 foot region.</a:t>
            </a:r>
            <a:endParaRPr>
              <a:solidFill>
                <a:schemeClr val="dk1"/>
              </a:solidFill>
            </a:endParaRPr>
          </a:p>
        </p:txBody>
      </p:sp>
      <p:pic>
        <p:nvPicPr>
          <p:cNvPr id="70" name="Google Shape;70;p15">
            <a:hlinkClick r:id="rId3"/>
          </p:cNvPr>
          <p:cNvPicPr preferRelativeResize="0"/>
          <p:nvPr/>
        </p:nvPicPr>
        <p:blipFill>
          <a:blip r:embed="rId4">
            <a:alphaModFix/>
          </a:blip>
          <a:stretch>
            <a:fillRect/>
          </a:stretch>
        </p:blipFill>
        <p:spPr>
          <a:xfrm>
            <a:off x="2930900" y="2971825"/>
            <a:ext cx="3067225" cy="2045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Team Organization</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The team structure is flexible, with decisions determined by a majority consensus.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Group decisions shape communication protocols and general group activities.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Individual roles for assignments are designated through volunteer participation.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Group discussions are convened to address any issues arising in team communication.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Team communication primarily takes place on Discord, utilizing a dedicated group server.</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Workflow</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65429" algn="l" rtl="0">
              <a:lnSpc>
                <a:spcPct val="115000"/>
              </a:lnSpc>
              <a:spcBef>
                <a:spcPts val="0"/>
              </a:spcBef>
              <a:spcAft>
                <a:spcPts val="0"/>
              </a:spcAft>
              <a:buClr>
                <a:schemeClr val="dk1"/>
              </a:buClr>
              <a:buSzPts val="2155"/>
              <a:buChar char="●"/>
            </a:pPr>
            <a:r>
              <a:rPr lang="en" sz="2154">
                <a:solidFill>
                  <a:schemeClr val="dk1"/>
                </a:solidFill>
              </a:rPr>
              <a:t>Instructions were issued through multiple assignments.</a:t>
            </a:r>
            <a:endParaRPr sz="2154">
              <a:solidFill>
                <a:schemeClr val="dk1"/>
              </a:solidFill>
            </a:endParaRPr>
          </a:p>
          <a:p>
            <a:pPr marL="457200" lvl="0" indent="-365429" algn="l" rtl="0">
              <a:lnSpc>
                <a:spcPct val="115000"/>
              </a:lnSpc>
              <a:spcBef>
                <a:spcPts val="0"/>
              </a:spcBef>
              <a:spcAft>
                <a:spcPts val="0"/>
              </a:spcAft>
              <a:buClr>
                <a:schemeClr val="dk1"/>
              </a:buClr>
              <a:buSzPts val="2155"/>
              <a:buChar char="●"/>
            </a:pPr>
            <a:r>
              <a:rPr lang="en" sz="2154">
                <a:solidFill>
                  <a:schemeClr val="dk1"/>
                </a:solidFill>
              </a:rPr>
              <a:t>Team meetings facilitated the detailed specification of requirement implementations.</a:t>
            </a:r>
            <a:endParaRPr sz="2154">
              <a:solidFill>
                <a:schemeClr val="dk1"/>
              </a:solidFill>
            </a:endParaRPr>
          </a:p>
          <a:p>
            <a:pPr marL="457200" lvl="0" indent="-365429" algn="l" rtl="0">
              <a:lnSpc>
                <a:spcPct val="115000"/>
              </a:lnSpc>
              <a:spcBef>
                <a:spcPts val="0"/>
              </a:spcBef>
              <a:spcAft>
                <a:spcPts val="0"/>
              </a:spcAft>
              <a:buClr>
                <a:schemeClr val="dk1"/>
              </a:buClr>
              <a:buSzPts val="2155"/>
              <a:buChar char="●"/>
            </a:pPr>
            <a:r>
              <a:rPr lang="en" sz="2154">
                <a:solidFill>
                  <a:schemeClr val="dk1"/>
                </a:solidFill>
              </a:rPr>
              <a:t>Project requirements were divided into various segments, with individuals opting for specific parts aligned with their proficiency and comfort level.</a:t>
            </a:r>
            <a:endParaRPr sz="2154">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Workflow</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65429" algn="l" rtl="0">
              <a:spcBef>
                <a:spcPts val="0"/>
              </a:spcBef>
              <a:spcAft>
                <a:spcPts val="0"/>
              </a:spcAft>
              <a:buClr>
                <a:schemeClr val="dk1"/>
              </a:buClr>
              <a:buSzPts val="2155"/>
              <a:buChar char="●"/>
            </a:pPr>
            <a:r>
              <a:rPr lang="en" sz="2154">
                <a:solidFill>
                  <a:schemeClr val="dk1"/>
                </a:solidFill>
              </a:rPr>
              <a:t>The transformation of requirements into specifications involved the creation of comprehensive use cases and UML diagrams, including class diagrams, state chart diagrams, and sequence diagrams. The division and integration of work were delineated, specifying how tasks were allocated and merged.</a:t>
            </a:r>
            <a:endParaRPr sz="2154">
              <a:solidFill>
                <a:schemeClr val="dk1"/>
              </a:solidFill>
            </a:endParaRPr>
          </a:p>
          <a:p>
            <a:pPr marL="457200" lvl="0" indent="-365429" algn="l" rtl="0">
              <a:spcBef>
                <a:spcPts val="0"/>
              </a:spcBef>
              <a:spcAft>
                <a:spcPts val="0"/>
              </a:spcAft>
              <a:buClr>
                <a:schemeClr val="dk1"/>
              </a:buClr>
              <a:buSzPts val="2155"/>
              <a:buChar char="●"/>
            </a:pPr>
            <a:r>
              <a:rPr lang="en" sz="2154">
                <a:solidFill>
                  <a:schemeClr val="dk1"/>
                </a:solidFill>
              </a:rPr>
              <a:t>Project specifications were segmented into distinct parts, with individuals opting for assignments aligned with their comfort and proficiency, signifying a collaborative approach to task distribution.</a:t>
            </a:r>
            <a:endParaRPr sz="2154">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Specifications - Use Case Diagram</a:t>
            </a: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2154">
              <a:solidFill>
                <a:schemeClr val="dk1"/>
              </a:solidFill>
            </a:endParaRPr>
          </a:p>
          <a:p>
            <a:pPr marL="0" lvl="0" indent="0" algn="l" rtl="0">
              <a:spcBef>
                <a:spcPts val="1200"/>
              </a:spcBef>
              <a:spcAft>
                <a:spcPts val="1200"/>
              </a:spcAft>
              <a:buNone/>
            </a:pPr>
            <a:endParaRPr>
              <a:solidFill>
                <a:schemeClr val="dk1"/>
              </a:solidFill>
            </a:endParaRPr>
          </a:p>
        </p:txBody>
      </p:sp>
      <p:pic>
        <p:nvPicPr>
          <p:cNvPr id="95" name="Google Shape;95;p19"/>
          <p:cNvPicPr preferRelativeResize="0"/>
          <p:nvPr/>
        </p:nvPicPr>
        <p:blipFill>
          <a:blip r:embed="rId3">
            <a:alphaModFix/>
          </a:blip>
          <a:stretch>
            <a:fillRect/>
          </a:stretch>
        </p:blipFill>
        <p:spPr>
          <a:xfrm>
            <a:off x="511425" y="1094212"/>
            <a:ext cx="7806151" cy="3532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Specifications - Singleton Pattern</a:t>
            </a: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2154">
              <a:solidFill>
                <a:schemeClr val="dk1"/>
              </a:solidFill>
            </a:endParaRPr>
          </a:p>
          <a:p>
            <a:pPr marL="0" lvl="0" indent="0" algn="l" rtl="0">
              <a:spcBef>
                <a:spcPts val="1200"/>
              </a:spcBef>
              <a:spcAft>
                <a:spcPts val="1200"/>
              </a:spcAft>
              <a:buNone/>
            </a:pPr>
            <a:endParaRPr>
              <a:solidFill>
                <a:schemeClr val="dk1"/>
              </a:solidFill>
            </a:endParaRPr>
          </a:p>
        </p:txBody>
      </p:sp>
      <p:pic>
        <p:nvPicPr>
          <p:cNvPr id="102" name="Google Shape;102;p20"/>
          <p:cNvPicPr preferRelativeResize="0"/>
          <p:nvPr/>
        </p:nvPicPr>
        <p:blipFill>
          <a:blip r:embed="rId3">
            <a:alphaModFix/>
          </a:blip>
          <a:stretch>
            <a:fillRect/>
          </a:stretch>
        </p:blipFill>
        <p:spPr>
          <a:xfrm>
            <a:off x="2910525" y="1272575"/>
            <a:ext cx="3322947"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Specifications - Composite Pattern</a:t>
            </a:r>
            <a:endParaRPr/>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2154">
              <a:solidFill>
                <a:schemeClr val="dk1"/>
              </a:solidFill>
            </a:endParaRPr>
          </a:p>
          <a:p>
            <a:pPr marL="0" lvl="0" indent="0" algn="l" rtl="0">
              <a:spcBef>
                <a:spcPts val="1200"/>
              </a:spcBef>
              <a:spcAft>
                <a:spcPts val="1200"/>
              </a:spcAft>
              <a:buNone/>
            </a:pPr>
            <a:endParaRPr>
              <a:solidFill>
                <a:schemeClr val="dk1"/>
              </a:solidFill>
            </a:endParaRPr>
          </a:p>
        </p:txBody>
      </p:sp>
      <p:pic>
        <p:nvPicPr>
          <p:cNvPr id="109" name="Google Shape;109;p21"/>
          <p:cNvPicPr preferRelativeResize="0"/>
          <p:nvPr/>
        </p:nvPicPr>
        <p:blipFill>
          <a:blip r:embed="rId3">
            <a:alphaModFix/>
          </a:blip>
          <a:stretch>
            <a:fillRect/>
          </a:stretch>
        </p:blipFill>
        <p:spPr>
          <a:xfrm>
            <a:off x="1693950" y="1152473"/>
            <a:ext cx="6202299" cy="3724426"/>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790</Words>
  <Application>Microsoft Office PowerPoint</Application>
  <PresentationFormat>On-screen Show (16:9)</PresentationFormat>
  <Paragraphs>64</Paragraphs>
  <Slides>18</Slides>
  <Notes>17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Dark</vt:lpstr>
      <vt:lpstr>Final Software Engineering Presentation - Group 14</vt:lpstr>
      <vt:lpstr>Goals</vt:lpstr>
      <vt:lpstr>Goals</vt:lpstr>
      <vt:lpstr>Team Organization</vt:lpstr>
      <vt:lpstr>Workflow</vt:lpstr>
      <vt:lpstr>Workflow</vt:lpstr>
      <vt:lpstr>Specifications - Use Case Diagram</vt:lpstr>
      <vt:lpstr>Specifications - Singleton Pattern</vt:lpstr>
      <vt:lpstr>Specifications - Composite Pattern</vt:lpstr>
      <vt:lpstr>Specifications - Visitor Pattern</vt:lpstr>
      <vt:lpstr>Specifications - Adapter Pattern</vt:lpstr>
      <vt:lpstr>Specifications - Dashboard</vt:lpstr>
      <vt:lpstr>Design and Implementation</vt:lpstr>
      <vt:lpstr>Testing</vt:lpstr>
      <vt:lpstr>Testing</vt:lpstr>
      <vt:lpstr>Learnings</vt:lpstr>
      <vt:lpstr>Learnings</vt:lpstr>
      <vt:lpstr>Image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Software Engineering Presentation - Group 14</dc:title>
  <cp:lastModifiedBy>Mr. Amilaki</cp:lastModifiedBy>
  <cp:revision>1</cp:revision>
  <dcterms:modified xsi:type="dcterms:W3CDTF">2023-11-16T16:10:47Z</dcterms:modified>
</cp:coreProperties>
</file>