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3891200" cy="32918400"/>
  <p:notesSz cx="7315200" cy="96012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7688" indent="-90488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96963" indent="-182563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44650" indent="-273050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93925" indent="-365125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B08"/>
    <a:srgbClr val="990000"/>
    <a:srgbClr val="994733"/>
    <a:srgbClr val="800000"/>
    <a:srgbClr val="AF8E37"/>
    <a:srgbClr val="003300"/>
    <a:srgbClr val="006600"/>
    <a:srgbClr val="E7D19A"/>
    <a:srgbClr val="92752E"/>
    <a:srgbClr val="8FB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69" autoAdjust="0"/>
    <p:restoredTop sz="98934" autoAdjust="0"/>
  </p:normalViewPr>
  <p:slideViewPr>
    <p:cSldViewPr>
      <p:cViewPr>
        <p:scale>
          <a:sx n="25" d="100"/>
          <a:sy n="25" d="100"/>
        </p:scale>
        <p:origin x="-1048" y="384"/>
      </p:cViewPr>
      <p:guideLst>
        <p:guide orient="horz" pos="10368"/>
        <p:guide pos="13824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45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89" tIns="46956" rIns="95589" bIns="46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6350" y="720725"/>
            <a:ext cx="4764088" cy="357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758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47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969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446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939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69" y="10226675"/>
            <a:ext cx="37308064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8653127"/>
            <a:ext cx="30724928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548640" indent="0" algn="ctr">
              <a:buNone/>
              <a:defRPr/>
            </a:lvl2pPr>
            <a:lvl3pPr marL="1097280" indent="0" algn="ctr">
              <a:buNone/>
              <a:defRPr/>
            </a:lvl3pPr>
            <a:lvl4pPr marL="1645920" indent="0" algn="ctr">
              <a:buNone/>
              <a:defRPr/>
            </a:lvl4pPr>
            <a:lvl5pPr marL="2194560" indent="0" algn="ctr">
              <a:buNone/>
              <a:defRPr/>
            </a:lvl5pPr>
            <a:lvl6pPr marL="2743200" indent="0" algn="ctr">
              <a:buNone/>
              <a:defRPr/>
            </a:lvl6pPr>
            <a:lvl7pPr marL="3291840" indent="0" algn="ctr">
              <a:buNone/>
              <a:defRPr/>
            </a:lvl7pPr>
            <a:lvl8pPr marL="3840480" indent="0" algn="ctr">
              <a:buNone/>
              <a:defRPr/>
            </a:lvl8pPr>
            <a:lvl9pPr marL="438912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66393-5633-439F-AAD6-31F9EAED9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78D24-256E-49EF-91DA-4DEE18631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664" y="1317626"/>
            <a:ext cx="9874704" cy="28087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35" y="1317626"/>
            <a:ext cx="29496203" cy="28087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866FD-10CA-4B94-A773-24D0BF90B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4833" y="1317626"/>
            <a:ext cx="39501536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4832" y="7680327"/>
            <a:ext cx="19685453" cy="10785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10917" y="7680327"/>
            <a:ext cx="19685455" cy="10785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4832" y="18618201"/>
            <a:ext cx="19685453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10917" y="18618201"/>
            <a:ext cx="1968545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6CF53-0769-4958-8A54-FF23692E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E74B-D95D-4449-949D-4CCD0D098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8064" cy="653732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8064" cy="7200900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200"/>
            </a:lvl2pPr>
            <a:lvl3pPr marL="1097280" indent="0">
              <a:buNone/>
              <a:defRPr sz="1900"/>
            </a:lvl3pPr>
            <a:lvl4pPr marL="1645920" indent="0">
              <a:buNone/>
              <a:defRPr sz="1700"/>
            </a:lvl4pPr>
            <a:lvl5pPr marL="2194560" indent="0">
              <a:buNone/>
              <a:defRPr sz="1700"/>
            </a:lvl5pPr>
            <a:lvl6pPr marL="2743200" indent="0">
              <a:buNone/>
              <a:defRPr sz="1700"/>
            </a:lvl6pPr>
            <a:lvl7pPr marL="3291840" indent="0">
              <a:buNone/>
              <a:defRPr sz="1700"/>
            </a:lvl7pPr>
            <a:lvl8pPr marL="3840480" indent="0">
              <a:buNone/>
              <a:defRPr sz="1700"/>
            </a:lvl8pPr>
            <a:lvl9pPr marL="43891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7DB2-2E70-461B-9C93-40BDA16D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32" y="7680325"/>
            <a:ext cx="19685453" cy="21724938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7" y="7680325"/>
            <a:ext cx="19685455" cy="21724938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03D91-BAFE-42FA-B1B4-C203C034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2" y="7369176"/>
            <a:ext cx="19392901" cy="307022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2" y="10439402"/>
            <a:ext cx="19392901" cy="18965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5" y="7369176"/>
            <a:ext cx="19399704" cy="307022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5" y="10439402"/>
            <a:ext cx="19399704" cy="18965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A82F6-B8EA-46F3-8A61-324AA59CF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9FEE-A108-49A3-94DC-6C3447F90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7D42-D5EF-46D7-83AE-54FC9F855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2" y="1311275"/>
            <a:ext cx="14439901" cy="557688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1275"/>
            <a:ext cx="24536400" cy="28093988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2" y="6888163"/>
            <a:ext cx="14439901" cy="22517100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997CF-7765-4792-9000-0F29C884E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7" y="23042564"/>
            <a:ext cx="26335264" cy="27209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7" y="2941639"/>
            <a:ext cx="26335264" cy="19750087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7" y="25763540"/>
            <a:ext cx="26335264" cy="3862387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A880-B3D5-487C-B3F6-352F4A65D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985" y="1316831"/>
            <a:ext cx="3950123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17" tIns="54859" rIns="109717" bIns="548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985" y="7680723"/>
            <a:ext cx="39501233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985" y="29976366"/>
            <a:ext cx="102404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5" y="29976366"/>
            <a:ext cx="138980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5" y="29976366"/>
            <a:ext cx="102404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fld id="{799D995F-D1AA-450F-9A01-F3F3CD214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54864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109728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64592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219456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411163" indent="-411163" algn="l" defTabSz="110013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890588" indent="-339725" algn="l" defTabSz="1100138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371600" indent="-269875" algn="l" defTabSz="1100138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</a:defRPr>
      </a:lvl3pPr>
      <a:lvl4pPr marL="1920875" indent="-279400" algn="l" defTabSz="110013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4pPr>
      <a:lvl5pPr marL="2462213" indent="-269875" algn="l" defTabSz="1100138" rtl="0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5pPr>
      <a:lvl6pPr marL="301180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6pPr>
      <a:lvl7pPr marL="356044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7pPr>
      <a:lvl8pPr marL="410908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8pPr>
      <a:lvl9pPr marL="465772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6200000">
            <a:off x="18409394" y="-150560"/>
            <a:ext cx="17330253" cy="29823373"/>
            <a:chOff x="27660600" y="7315200"/>
            <a:chExt cx="9906004" cy="18745203"/>
          </a:xfrm>
        </p:grpSpPr>
        <p:sp>
          <p:nvSpPr>
            <p:cNvPr id="9" name="Rectangle 8"/>
            <p:cNvSpPr/>
            <p:nvPr/>
          </p:nvSpPr>
          <p:spPr bwMode="auto">
            <a:xfrm>
              <a:off x="27660600" y="7315200"/>
              <a:ext cx="9906000" cy="9166238"/>
            </a:xfrm>
            <a:prstGeom prst="rect">
              <a:avLst/>
            </a:prstGeom>
            <a:solidFill>
              <a:srgbClr val="F6E0D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75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298111" y="16016862"/>
              <a:ext cx="1829354" cy="14703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75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660604" y="17645216"/>
              <a:ext cx="9906000" cy="84151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75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5280601" y="16673018"/>
              <a:ext cx="2286000" cy="5081181"/>
            </a:xfrm>
            <a:prstGeom prst="rect">
              <a:avLst/>
            </a:prstGeom>
            <a:solidFill>
              <a:srgbClr val="DFE1E7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75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673013" y="16663582"/>
              <a:ext cx="5494430" cy="93968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75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12115800" y="24841200"/>
            <a:ext cx="29870398" cy="6781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039600" y="23698200"/>
            <a:ext cx="23850600" cy="2648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295400"/>
            <a:ext cx="40172369" cy="4495800"/>
          </a:xfrm>
          <a:solidFill>
            <a:schemeClr val="bg1">
              <a:lumMod val="85000"/>
            </a:schemeClr>
          </a:solidFill>
          <a:ln>
            <a:solidFill>
              <a:srgbClr val="BFBFBF"/>
            </a:solidFill>
          </a:ln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7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CodeBox64: </a:t>
            </a:r>
            <a:br>
              <a:rPr lang="en-US" sz="7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7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Tactile Input Modality for Block Programming</a:t>
            </a:r>
            <a:r>
              <a:rPr lang="en-US" sz="7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7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7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SIGCSE 2017</a:t>
            </a:r>
            <a:endParaRPr lang="en-US" sz="75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91400" y="20193000"/>
            <a:ext cx="44958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057400" y="15316200"/>
            <a:ext cx="5715000" cy="213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1658600" y="18211800"/>
            <a:ext cx="1676400" cy="2590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1506200" y="29641800"/>
            <a:ext cx="1676400" cy="1828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10800000">
            <a:off x="36194999" y="22021800"/>
            <a:ext cx="3047999" cy="2514600"/>
          </a:xfrm>
          <a:prstGeom prst="rect">
            <a:avLst/>
          </a:prstGeom>
          <a:solidFill>
            <a:srgbClr val="DFE1E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16200000">
            <a:off x="38050343" y="25148775"/>
            <a:ext cx="5386430" cy="24852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61370" y="6096002"/>
            <a:ext cx="9825830" cy="8991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981200" y="22645615"/>
            <a:ext cx="9906000" cy="8977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057400" y="16154400"/>
            <a:ext cx="982583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01000" y="13196118"/>
            <a:ext cx="3886200" cy="2729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981200" y="21895965"/>
            <a:ext cx="5181599" cy="2640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1963396" y="28498798"/>
            <a:ext cx="1219200" cy="2438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887200" y="18440400"/>
            <a:ext cx="1066800" cy="1828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1277600" y="18669000"/>
            <a:ext cx="14478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1582400" y="28727400"/>
            <a:ext cx="1371600" cy="198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10662425" y="7854175"/>
            <a:ext cx="1763747" cy="1142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5400000">
            <a:off x="11087100" y="7886700"/>
            <a:ext cx="1295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85200" y="16764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Max </a:t>
            </a:r>
            <a:r>
              <a:rPr lang="en-US" sz="4000" b="0" dirty="0" err="1" smtClean="0">
                <a:solidFill>
                  <a:srgbClr val="595959"/>
                </a:solidFill>
                <a:latin typeface="Consolas"/>
                <a:cs typeface="Consolas"/>
              </a:rPr>
              <a:t>Paulk</a:t>
            </a:r>
            <a:endParaRPr lang="en-US" sz="4000" b="0" dirty="0" smtClean="0">
              <a:solidFill>
                <a:srgbClr val="595959"/>
              </a:solidFill>
              <a:latin typeface="Consolas"/>
              <a:cs typeface="Consolas"/>
            </a:endParaRPr>
          </a:p>
          <a:p>
            <a:pPr algn="ctr"/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Amber Wagner</a:t>
            </a:r>
          </a:p>
          <a:p>
            <a:pPr algn="ctr"/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Computer Science Department</a:t>
            </a:r>
          </a:p>
          <a:p>
            <a:pPr algn="ctr"/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Kennesaw State University</a:t>
            </a:r>
          </a:p>
          <a:p>
            <a:pPr algn="ctr"/>
            <a:r>
              <a:rPr lang="en-US" sz="4000" b="0" dirty="0" err="1" smtClean="0">
                <a:solidFill>
                  <a:srgbClr val="595959"/>
                </a:solidFill>
                <a:latin typeface="Consolas"/>
                <a:cs typeface="Consolas"/>
              </a:rPr>
              <a:t>ankwagner@gmail.com</a:t>
            </a:r>
            <a:endParaRPr lang="en-US" sz="4000" b="0" dirty="0" smtClean="0">
              <a:solidFill>
                <a:srgbClr val="595959"/>
              </a:solidFill>
              <a:latin typeface="Consolas"/>
              <a:cs typeface="Consola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649200" y="63246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Specs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660600" y="6299537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How It Works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8400" y="2202180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Motivation</a:t>
            </a:r>
          </a:p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&amp; Research Goals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496800" y="2392680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Future Work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117800" y="15011400"/>
            <a:ext cx="131064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The user can use the arrow buttons to scroll through the blocks in the command palett</a:t>
            </a: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e</a:t>
            </a:r>
          </a:p>
          <a:p>
            <a:pPr marL="571500" indent="-571500">
              <a:buFont typeface="Wingdings" charset="2"/>
              <a:buChar char="q"/>
            </a:pPr>
            <a:endParaRPr lang="en-US" sz="4000" b="0" dirty="0" smtClean="0">
              <a:solidFill>
                <a:srgbClr val="595959"/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As the user “scrolls,” an audio sound is made to indicate the user </a:t>
            </a: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has is on a block</a:t>
            </a:r>
          </a:p>
          <a:p>
            <a:pPr marL="571500" indent="-571500">
              <a:buFont typeface="Wingdings" charset="2"/>
              <a:buChar char="q"/>
            </a:pPr>
            <a:endParaRPr lang="en-US" sz="4000" b="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The user can select a block, and it will be placed in the editor – also triggering an audio event</a:t>
            </a:r>
          </a:p>
          <a:p>
            <a:pPr marL="571500" indent="-571500">
              <a:buFont typeface="Wingdings" charset="2"/>
              <a:buChar char="q"/>
            </a:pPr>
            <a:endParaRPr lang="en-US" sz="4000" b="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The physical </a:t>
            </a:r>
            <a:r>
              <a:rPr lang="en-US" sz="4000" b="0" dirty="0" err="1" smtClean="0">
                <a:solidFill>
                  <a:srgbClr val="595959"/>
                </a:solidFill>
                <a:latin typeface="Consolas"/>
                <a:cs typeface="Consolas"/>
              </a:rPr>
              <a:t>lego</a:t>
            </a: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 blocks can be associated to block commands in the language and can be used in place of the arrow keys</a:t>
            </a:r>
            <a:endParaRPr lang="en-US" sz="4000" dirty="0">
              <a:solidFill>
                <a:schemeClr val="dk1"/>
              </a:solidFill>
              <a:latin typeface="Consolas"/>
              <a:cs typeface="Consola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2200" y="6096000"/>
            <a:ext cx="8763000" cy="840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600" b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pPr marL="571500" lvl="0" indent="-571500">
              <a:buFont typeface="Wingdings" charset="2"/>
              <a:buChar char="q"/>
            </a:pP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JamBlocks</a:t>
            </a:r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is a server application that uses Google’s </a:t>
            </a:r>
            <a:r>
              <a:rPr lang="en-US" sz="36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Blockly</a:t>
            </a:r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API in addition to the ‘</a:t>
            </a:r>
            <a:r>
              <a:rPr lang="en-US" sz="3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Vexflow</a:t>
            </a:r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 library, allowing users to Compose Music in the form of “blocks”, as a </a:t>
            </a:r>
            <a:r>
              <a:rPr lang="en-US" sz="36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Block-style Programming Language</a:t>
            </a:r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</a:t>
            </a:r>
          </a:p>
          <a:p>
            <a:pPr lvl="0"/>
            <a:endParaRPr lang="en-US" sz="3600" b="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CodeBox64</a:t>
            </a:r>
            <a:r>
              <a:rPr lang="en-US" sz="3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is </a:t>
            </a:r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a custom-built “box</a:t>
            </a:r>
            <a:r>
              <a:rPr lang="en-US" sz="3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” engineered </a:t>
            </a:r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to perform as a Tactile Input Modality (TIM) </a:t>
            </a:r>
            <a:r>
              <a:rPr lang="en-US" sz="3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allowing </a:t>
            </a:r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Users to wirelessly &amp; physically control the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JamBlocks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music engine</a:t>
            </a:r>
            <a:r>
              <a:rPr lang="en-US" sz="3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</a:t>
            </a:r>
            <a:endParaRPr lang="en-US" sz="3600" b="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09800" y="24302384"/>
            <a:ext cx="9525000" cy="784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q"/>
            </a:pP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To</a:t>
            </a:r>
            <a:r>
              <a:rPr lang="en-US" sz="3600" dirty="0">
                <a:solidFill>
                  <a:srgbClr val="595959"/>
                </a:solidFill>
                <a:latin typeface="Consolas"/>
                <a:cs typeface="Consolas"/>
              </a:rPr>
              <a:t> Teach &amp; Encourage </a:t>
            </a: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users to dabble in the interconnectedness of Music and the various STEM related fields of study it involves.</a:t>
            </a:r>
            <a:endParaRPr lang="en-US" sz="3600" b="0" i="1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1143000" indent="-1143000">
              <a:buFont typeface="Wingdings" charset="2"/>
              <a:buChar char="q"/>
            </a:pPr>
            <a:endParaRPr lang="en-US" sz="3600" b="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1143000" indent="-1143000">
              <a:buFont typeface="Wingdings" charset="2"/>
              <a:buChar char="q"/>
            </a:pP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Block languages, such as </a:t>
            </a:r>
            <a:r>
              <a:rPr lang="en-US" sz="3600" b="0" dirty="0" err="1">
                <a:solidFill>
                  <a:srgbClr val="595959"/>
                </a:solidFill>
                <a:latin typeface="Consolas"/>
                <a:cs typeface="Consolas"/>
              </a:rPr>
              <a:t>JamBlocks</a:t>
            </a: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, are not accessible to visually impaired users. 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CodeBox64 </a:t>
            </a: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provides</a:t>
            </a:r>
            <a:r>
              <a:rPr lang="en-US" sz="36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a custom, </a:t>
            </a:r>
            <a:r>
              <a:rPr lang="en-US" sz="3600" b="0" i="1" dirty="0">
                <a:solidFill>
                  <a:srgbClr val="595959"/>
                </a:solidFill>
                <a:latin typeface="Consolas"/>
                <a:cs typeface="Consolas"/>
              </a:rPr>
              <a:t>tactile</a:t>
            </a: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3600" b="0" i="1" dirty="0">
                <a:solidFill>
                  <a:srgbClr val="595959"/>
                </a:solidFill>
                <a:latin typeface="Consolas"/>
                <a:cs typeface="Consolas"/>
              </a:rPr>
              <a:t>interface </a:t>
            </a: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to </a:t>
            </a:r>
            <a:r>
              <a:rPr lang="en-US" sz="3600" b="0" dirty="0" err="1">
                <a:solidFill>
                  <a:srgbClr val="595959"/>
                </a:solidFill>
                <a:latin typeface="Consolas"/>
                <a:cs typeface="Consolas"/>
              </a:rPr>
              <a:t>JamBlocks</a:t>
            </a:r>
            <a:r>
              <a:rPr lang="en-US" sz="3600" b="0" dirty="0">
                <a:solidFill>
                  <a:srgbClr val="595959"/>
                </a:solidFill>
                <a:latin typeface="Consolas"/>
                <a:cs typeface="Consolas"/>
              </a:rPr>
              <a:t>, thereby increasing access for visually impaired users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.</a:t>
            </a:r>
            <a:endParaRPr lang="en-US" sz="3600" b="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endParaRPr lang="en-US" sz="3600" b="0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382">
                        <a14:foregroundMark x1="74013" y1="72222" x2="74013" y2="72222"/>
                        <a14:foregroundMark x1="83224" y1="80159" x2="83224" y2="80159"/>
                        <a14:foregroundMark x1="75658" y1="84656" x2="75658" y2="84656"/>
                        <a14:foregroundMark x1="48026" y1="94444" x2="48026" y2="94444"/>
                        <a14:foregroundMark x1="55592" y1="15608" x2="55592" y2="15608"/>
                        <a14:foregroundMark x1="74671" y1="14286" x2="74671" y2="14286"/>
                        <a14:foregroundMark x1="6579" y1="22487" x2="10526" y2="48942"/>
                        <a14:foregroundMark x1="90132" y1="16931" x2="88487" y2="48148"/>
                        <a14:foregroundMark x1="6579" y1="94444" x2="94737" y2="93915"/>
                        <a14:foregroundMark x1="30263" y1="94974" x2="76316" y2="94974"/>
                        <a14:foregroundMark x1="78618" y1="95767" x2="9539" y2="97619"/>
                        <a14:foregroundMark x1="5921" y1="95767" x2="9539" y2="99471"/>
                        <a14:foregroundMark x1="5263" y1="15079" x2="8882" y2="47619"/>
                        <a14:backgroundMark x1="5921" y1="44180" x2="2303" y2="17196"/>
                        <a14:backgroundMark x1="98026" y1="91005" x2="98355" y2="98148"/>
                        <a14:backgroundMark x1="1974" y1="94444" x2="5921" y2="98677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5628" b="-229"/>
          <a:stretch/>
        </p:blipFill>
        <p:spPr>
          <a:xfrm>
            <a:off x="12877800" y="15163800"/>
            <a:ext cx="6100118" cy="74676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50" b="98125" l="6094" r="9296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8516600" y="5943600"/>
            <a:ext cx="7848600" cy="78486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7109400" y="6553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84" name="TextBox 83"/>
          <p:cNvSpPr txBox="1"/>
          <p:nvPr/>
        </p:nvSpPr>
        <p:spPr>
          <a:xfrm rot="20623334">
            <a:off x="38336674" y="7883721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 rot="20512295">
            <a:off x="37332334" y="9457032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090600" y="89916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87" name="TextBox 86"/>
          <p:cNvSpPr txBox="1"/>
          <p:nvPr/>
        </p:nvSpPr>
        <p:spPr>
          <a:xfrm rot="19225264">
            <a:off x="37508424" y="10753754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 rot="19442980">
            <a:off x="39547800" y="101346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 rot="802631">
            <a:off x="39942867" y="11737211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 rot="20592943">
            <a:off x="37559295" y="11928266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 rot="19545647">
            <a:off x="38664812" y="12151072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61800" y="78486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 rot="1951219">
            <a:off x="37743700" y="7635022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 rot="652148">
            <a:off x="37740425" y="8804266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404800" y="94488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 rot="3278046">
            <a:off x="38660715" y="10395797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7" name="TextBox 96"/>
          <p:cNvSpPr txBox="1"/>
          <p:nvPr/>
        </p:nvSpPr>
        <p:spPr>
          <a:xfrm rot="20291462">
            <a:off x="38857830" y="11310673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8" name="TextBox 97"/>
          <p:cNvSpPr txBox="1"/>
          <p:nvPr/>
        </p:nvSpPr>
        <p:spPr>
          <a:xfrm rot="4362510">
            <a:off x="37971627" y="11280498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4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</a:p>
        </p:txBody>
      </p:sp>
      <p:grpSp>
        <p:nvGrpSpPr>
          <p:cNvPr id="109" name="Group 108"/>
          <p:cNvGrpSpPr/>
          <p:nvPr/>
        </p:nvGrpSpPr>
        <p:grpSpPr>
          <a:xfrm rot="21218237">
            <a:off x="22654116" y="19865226"/>
            <a:ext cx="1969263" cy="2665263"/>
            <a:chOff x="21564600" y="18139813"/>
            <a:chExt cx="3634941" cy="3323987"/>
          </a:xfrm>
        </p:grpSpPr>
        <p:sp>
          <p:nvSpPr>
            <p:cNvPr id="99" name="Oval 98"/>
            <p:cNvSpPr/>
            <p:nvPr/>
          </p:nvSpPr>
          <p:spPr bwMode="auto">
            <a:xfrm>
              <a:off x="21564600" y="19735800"/>
              <a:ext cx="681748" cy="609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75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600" b="1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258595" y="19094544"/>
              <a:ext cx="1295401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nsolas"/>
                  <a:cs typeface="Consolas"/>
                </a:rPr>
                <a:t>)</a:t>
              </a:r>
              <a:endParaRPr lang="en-US" sz="9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/>
                <a:cs typeface="Consola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3012400" y="18592800"/>
              <a:ext cx="1295400" cy="22467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nsolas"/>
                  <a:cs typeface="Consolas"/>
                </a:rPr>
                <a:t>)</a:t>
              </a:r>
              <a:endParaRPr lang="en-US" sz="1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/>
                <a:cs typeface="Consola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904140" y="18139813"/>
              <a:ext cx="1295401" cy="33239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9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nsolas"/>
                  <a:cs typeface="Consolas"/>
                </a:rPr>
                <a:t>)</a:t>
              </a:r>
              <a:endParaRPr lang="en-US" sz="19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/>
                <a:cs typeface="Consolas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887200" y="8019157"/>
            <a:ext cx="65532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  <a:latin typeface="Consolas"/>
                <a:cs typeface="Consolas"/>
              </a:rPr>
              <a:t>Comprised Of:</a:t>
            </a:r>
            <a:endParaRPr lang="en-US" sz="440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1119188" lvl="1" indent="-571500">
              <a:lnSpc>
                <a:spcPct val="140000"/>
              </a:lnSpc>
              <a:buFont typeface="Courier New"/>
              <a:buChar char="o"/>
            </a:pPr>
            <a:r>
              <a:rPr lang="en-US" sz="4000" b="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Raspberry Pi 3</a:t>
            </a:r>
            <a:endParaRPr lang="en-US" sz="4000" b="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1119188" lvl="1" indent="-571500">
              <a:buFont typeface="Courier New"/>
              <a:buChar char="o"/>
            </a:pPr>
            <a:r>
              <a:rPr lang="en-US" sz="4000" b="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Arduino Uno</a:t>
            </a:r>
            <a:endParaRPr lang="en-US" sz="4000" b="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1119188" lvl="1" indent="-571500">
              <a:buFont typeface="Courier New"/>
              <a:buChar char="o"/>
            </a:pPr>
            <a:r>
              <a:rPr lang="en-US" sz="4000" b="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PN532 (RFID)</a:t>
            </a:r>
            <a:endParaRPr lang="en-US" sz="4000" b="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1119188" lvl="1" indent="-571500">
              <a:buFont typeface="Courier New"/>
              <a:buChar char="o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 1.8” Display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4000" b="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Speakers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 Breadboard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 Power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 Wire/Cabling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4000" b="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Tactile Buttons </a:t>
            </a:r>
            <a:endParaRPr lang="en-US" sz="4000" b="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endParaRPr lang="en-US" sz="4400" dirty="0" smtClean="0">
              <a:solidFill>
                <a:srgbClr val="595959"/>
              </a:solidFill>
              <a:latin typeface="Consolas"/>
              <a:cs typeface="Consola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669000" y="13411200"/>
            <a:ext cx="7772400" cy="1093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  <a:latin typeface="Consolas"/>
                <a:cs typeface="Consolas"/>
              </a:rPr>
              <a:t>Uses:</a:t>
            </a:r>
            <a:endParaRPr lang="en-US" sz="4400" dirty="0">
              <a:solidFill>
                <a:srgbClr val="595959"/>
              </a:solidFill>
              <a:latin typeface="Consolas"/>
              <a:cs typeface="Consolas"/>
            </a:endParaRPr>
          </a:p>
          <a:p>
            <a:pPr marL="1119188" lvl="1" indent="-571500">
              <a:buFont typeface="Courier New"/>
              <a:buChar char="o"/>
            </a:pPr>
            <a:r>
              <a:rPr lang="en-US" sz="3600" dirty="0" smtClean="0">
                <a:solidFill>
                  <a:srgbClr val="595959"/>
                </a:solidFill>
                <a:latin typeface="Consolas"/>
                <a:cs typeface="Consolas"/>
              </a:rPr>
              <a:t>PN532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 Controller for 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interaction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 with ‘</a:t>
            </a:r>
            <a:r>
              <a:rPr lang="en-US" sz="3600" b="0" i="1" u="sng" dirty="0" smtClean="0">
                <a:solidFill>
                  <a:srgbClr val="595959"/>
                </a:solidFill>
                <a:latin typeface="Consolas"/>
                <a:cs typeface="Consolas"/>
              </a:rPr>
              <a:t>Blocks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’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1.8” </a:t>
            </a:r>
            <a:r>
              <a:rPr lang="en-US" sz="3600" dirty="0" smtClean="0">
                <a:solidFill>
                  <a:srgbClr val="595959"/>
                </a:solidFill>
                <a:latin typeface="Consolas"/>
                <a:cs typeface="Consolas"/>
              </a:rPr>
              <a:t>TFT Display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 for 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Visual Guidance.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3600" dirty="0" smtClean="0">
                <a:solidFill>
                  <a:srgbClr val="595959"/>
                </a:solidFill>
                <a:latin typeface="Consolas"/>
                <a:cs typeface="Consolas"/>
              </a:rPr>
              <a:t>Speakers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 for 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Audio.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3600" dirty="0" smtClean="0">
                <a:solidFill>
                  <a:srgbClr val="595959"/>
                </a:solidFill>
                <a:latin typeface="Consolas"/>
                <a:cs typeface="Consolas"/>
              </a:rPr>
              <a:t>Breadboard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 for 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Bread-boarding (experimenting).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3600" i="1" dirty="0" smtClean="0">
                <a:solidFill>
                  <a:srgbClr val="595959"/>
                </a:solidFill>
                <a:latin typeface="Consolas"/>
                <a:cs typeface="Consolas"/>
              </a:rPr>
              <a:t>RPi3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 for 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wireless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communication</a:t>
            </a:r>
            <a:r>
              <a:rPr lang="en-US" sz="3600" b="0" dirty="0" smtClean="0">
                <a:solidFill>
                  <a:srgbClr val="595959"/>
                </a:solidFill>
                <a:latin typeface="Consolas"/>
                <a:cs typeface="Consolas"/>
              </a:rPr>
              <a:t> with 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JamBlocks Server.</a:t>
            </a:r>
          </a:p>
          <a:p>
            <a:pPr marL="1119188" lvl="1" indent="-571500">
              <a:buFont typeface="Courier New"/>
              <a:buChar char="o"/>
            </a:pP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Tactile</a:t>
            </a:r>
            <a:r>
              <a:rPr lang="en-US" sz="3600" i="1" dirty="0" smtClean="0">
                <a:solidFill>
                  <a:srgbClr val="595959"/>
                </a:solidFill>
                <a:latin typeface="Consolas"/>
                <a:cs typeface="Consolas"/>
              </a:rPr>
              <a:t> Buttons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:</a:t>
            </a:r>
          </a:p>
          <a:p>
            <a:pPr lvl="1" indent="0"/>
            <a:r>
              <a:rPr lang="en-US" sz="3600" b="0" i="1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  </a:t>
            </a:r>
            <a:r>
              <a:rPr lang="en-US" sz="2800" i="1" u="sng" dirty="0" smtClean="0">
                <a:solidFill>
                  <a:srgbClr val="595959"/>
                </a:solidFill>
                <a:latin typeface="Consolas"/>
                <a:cs typeface="Consolas"/>
              </a:rPr>
              <a:t>Input</a:t>
            </a:r>
          </a:p>
          <a:p>
            <a:pPr lvl="1" indent="0">
              <a:lnSpc>
                <a:spcPct val="70000"/>
              </a:lnSpc>
            </a:pPr>
            <a:r>
              <a:rPr lang="en-US" sz="3600" b="0" i="1" dirty="0" smtClean="0">
                <a:solidFill>
                  <a:srgbClr val="595959"/>
                </a:solidFill>
                <a:latin typeface="Consolas"/>
                <a:cs typeface="Consolas"/>
              </a:rPr>
              <a:t>	  </a:t>
            </a:r>
            <a:r>
              <a:rPr lang="en-US" sz="2800" b="0" i="1" dirty="0" smtClean="0">
                <a:solidFill>
                  <a:srgbClr val="595959"/>
                </a:solidFill>
                <a:latin typeface="Consolas"/>
                <a:cs typeface="Consolas"/>
              </a:rPr>
              <a:t>- A </a:t>
            </a:r>
          </a:p>
          <a:p>
            <a:pPr lvl="1" indent="0">
              <a:lnSpc>
                <a:spcPct val="70000"/>
              </a:lnSpc>
            </a:pPr>
            <a:r>
              <a:rPr lang="en-US" sz="2800" b="0" i="1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sz="2800" b="0" i="1" dirty="0" smtClean="0">
                <a:solidFill>
                  <a:srgbClr val="595959"/>
                </a:solidFill>
                <a:latin typeface="Consolas"/>
                <a:cs typeface="Consolas"/>
              </a:rPr>
              <a:t>   - B </a:t>
            </a:r>
          </a:p>
          <a:p>
            <a:pPr lvl="1" indent="0">
              <a:lnSpc>
                <a:spcPct val="140000"/>
              </a:lnSpc>
            </a:pPr>
            <a:r>
              <a:rPr lang="en-US" sz="2800" b="0" i="1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sz="2800" b="0" i="1" dirty="0" smtClean="0">
                <a:solidFill>
                  <a:srgbClr val="595959"/>
                </a:solidFill>
                <a:latin typeface="Consolas"/>
                <a:cs typeface="Consolas"/>
              </a:rPr>
              <a:t>  </a:t>
            </a:r>
            <a:r>
              <a:rPr lang="en-US" sz="2800" i="1" u="sng" dirty="0" smtClean="0">
                <a:solidFill>
                  <a:srgbClr val="595959"/>
                </a:solidFill>
                <a:latin typeface="Consolas"/>
                <a:cs typeface="Consolas"/>
              </a:rPr>
              <a:t>Navigation</a:t>
            </a:r>
          </a:p>
          <a:p>
            <a:pPr lvl="1" indent="0">
              <a:lnSpc>
                <a:spcPct val="90000"/>
              </a:lnSpc>
            </a:pPr>
            <a:r>
              <a:rPr lang="en-US" sz="2800" b="0" i="1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800" b="0" i="1" dirty="0" smtClean="0">
                <a:solidFill>
                  <a:srgbClr val="595959"/>
                </a:solidFill>
                <a:latin typeface="Consolas"/>
                <a:cs typeface="Consolas"/>
              </a:rPr>
              <a:t>   - Up / Down</a:t>
            </a:r>
          </a:p>
          <a:p>
            <a:pPr lvl="1" indent="0">
              <a:lnSpc>
                <a:spcPct val="90000"/>
              </a:lnSpc>
            </a:pPr>
            <a:r>
              <a:rPr lang="en-US" sz="2800" b="0" i="1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sz="2800" b="0" i="1" dirty="0" smtClean="0">
                <a:solidFill>
                  <a:srgbClr val="595959"/>
                </a:solidFill>
                <a:latin typeface="Consolas"/>
                <a:cs typeface="Consolas"/>
              </a:rPr>
              <a:t>  - Left / Right</a:t>
            </a:r>
          </a:p>
          <a:p>
            <a:pPr marL="1119188" lvl="1" indent="-571500">
              <a:buFont typeface="Courier New"/>
              <a:buChar char="o"/>
            </a:pPr>
            <a:endParaRPr lang="en-US" sz="3600" b="0" i="1" dirty="0" smtClean="0">
              <a:solidFill>
                <a:srgbClr val="595959"/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endParaRPr lang="en-US" sz="4400" dirty="0" smtClean="0">
              <a:solidFill>
                <a:srgbClr val="595959"/>
              </a:solidFill>
              <a:latin typeface="Consolas"/>
              <a:cs typeface="Consolas"/>
            </a:endParaRPr>
          </a:p>
        </p:txBody>
      </p:sp>
      <p:sp>
        <p:nvSpPr>
          <p:cNvPr id="141" name="Striped Right Arrow 140"/>
          <p:cNvSpPr/>
          <p:nvPr/>
        </p:nvSpPr>
        <p:spPr bwMode="auto">
          <a:xfrm>
            <a:off x="14706600" y="29099694"/>
            <a:ext cx="26670000" cy="1399721"/>
          </a:xfrm>
          <a:prstGeom prst="stripedRightArrow">
            <a:avLst>
              <a:gd name="adj1" fmla="val 26712"/>
              <a:gd name="adj2" fmla="val 83741"/>
            </a:avLst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Cloud Callout 141"/>
          <p:cNvSpPr/>
          <p:nvPr/>
        </p:nvSpPr>
        <p:spPr bwMode="auto">
          <a:xfrm rot="651010">
            <a:off x="35201367" y="28060974"/>
            <a:ext cx="4550341" cy="3123283"/>
          </a:xfrm>
          <a:prstGeom prst="cloudCallou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Oval Callout 142"/>
          <p:cNvSpPr/>
          <p:nvPr/>
        </p:nvSpPr>
        <p:spPr bwMode="auto">
          <a:xfrm>
            <a:off x="29262122" y="28166963"/>
            <a:ext cx="5104078" cy="2893922"/>
          </a:xfrm>
          <a:prstGeom prst="wedgeEllipseCallou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327600" y="28556158"/>
            <a:ext cx="320040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 smtClean="0">
                <a:solidFill>
                  <a:srgbClr val="F2F2F2"/>
                </a:solidFill>
                <a:latin typeface="Consolas"/>
                <a:cs typeface="Consolas"/>
              </a:rPr>
              <a:t>Add Additional Hardware</a:t>
            </a:r>
            <a:endParaRPr lang="en-US" sz="3600" dirty="0">
              <a:solidFill>
                <a:srgbClr val="F2F2F2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35737800" y="28803600"/>
            <a:ext cx="32004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 smtClean="0">
                <a:solidFill>
                  <a:srgbClr val="F2F2F2"/>
                </a:solidFill>
                <a:latin typeface="Consolas"/>
                <a:cs typeface="Consolas"/>
              </a:rPr>
              <a:t>3D-Print Final Build</a:t>
            </a:r>
            <a:endParaRPr lang="en-US" sz="3600" dirty="0">
              <a:solidFill>
                <a:srgbClr val="F2F2F2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161" name="Rectangle 160"/>
          <p:cNvSpPr/>
          <p:nvPr/>
        </p:nvSpPr>
        <p:spPr bwMode="auto">
          <a:xfrm>
            <a:off x="1752600" y="5181600"/>
            <a:ext cx="53340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2057400" y="5411832"/>
            <a:ext cx="4800600" cy="1065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6000" y="5461337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Background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00" name="Rectangle 99"/>
          <p:cNvSpPr/>
          <p:nvPr/>
        </p:nvSpPr>
        <p:spPr>
          <a:xfrm rot="21267319">
            <a:off x="24350696" y="19082644"/>
            <a:ext cx="1052513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nsolas"/>
                <a:cs typeface="Consolas"/>
              </a:rPr>
              <a:t>)</a:t>
            </a:r>
            <a:endParaRPr lang="en-US" sz="1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3510200" y="24536400"/>
            <a:ext cx="914400" cy="91440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Callout 100"/>
          <p:cNvSpPr/>
          <p:nvPr/>
        </p:nvSpPr>
        <p:spPr bwMode="auto">
          <a:xfrm>
            <a:off x="23164800" y="28117800"/>
            <a:ext cx="5104078" cy="2893921"/>
          </a:xfrm>
          <a:prstGeom prst="wedgeEllipseCallou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155400" y="28498800"/>
            <a:ext cx="320040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 smtClean="0">
                <a:solidFill>
                  <a:srgbClr val="F2F2F2"/>
                </a:solidFill>
                <a:latin typeface="Consolas"/>
                <a:cs typeface="Consolas"/>
              </a:rPr>
              <a:t>Apply to other block languages</a:t>
            </a:r>
            <a:endParaRPr lang="en-US" sz="3600" dirty="0">
              <a:solidFill>
                <a:srgbClr val="F2F2F2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5" name="Picture 4" descr="KSU Mountain 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76400"/>
            <a:ext cx="6065044" cy="1371600"/>
          </a:xfrm>
          <a:prstGeom prst="rect">
            <a:avLst/>
          </a:prstGeom>
        </p:spPr>
      </p:pic>
      <p:sp>
        <p:nvSpPr>
          <p:cNvPr id="103" name="Oval Callout 102"/>
          <p:cNvSpPr/>
          <p:nvPr/>
        </p:nvSpPr>
        <p:spPr bwMode="auto">
          <a:xfrm>
            <a:off x="16460522" y="28117800"/>
            <a:ext cx="5104078" cy="2893921"/>
          </a:xfrm>
          <a:prstGeom prst="wedgeEllipseCallou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7374922" y="28803600"/>
            <a:ext cx="32004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 smtClean="0">
                <a:solidFill>
                  <a:srgbClr val="F2F2F2"/>
                </a:solidFill>
                <a:latin typeface="Consolas"/>
                <a:cs typeface="Consolas"/>
              </a:rPr>
              <a:t>Fine tune audio cues</a:t>
            </a:r>
            <a:endParaRPr lang="en-US" sz="3600" dirty="0">
              <a:solidFill>
                <a:srgbClr val="F2F2F2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7" name="Picture 6" descr="IMG_149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0" y="8153400"/>
            <a:ext cx="5689600" cy="5689600"/>
          </a:xfrm>
          <a:prstGeom prst="rect">
            <a:avLst/>
          </a:prstGeom>
        </p:spPr>
      </p:pic>
      <p:pic>
        <p:nvPicPr>
          <p:cNvPr id="8" name="Picture 7" descr="JBMarku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611600"/>
            <a:ext cx="6856546" cy="47625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362200" y="153924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Diagram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649200" y="25298400"/>
            <a:ext cx="2872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q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This is a simple prototype developed for a very simple block language, </a:t>
            </a:r>
            <a:r>
              <a:rPr lang="en-US" sz="4000" b="0" dirty="0" err="1" smtClean="0">
                <a:solidFill>
                  <a:srgbClr val="595959"/>
                </a:solidFill>
                <a:latin typeface="Consolas"/>
                <a:cs typeface="Consolas"/>
              </a:rPr>
              <a:t>JamBlocks</a:t>
            </a:r>
            <a:endParaRPr lang="en-US" sz="4000" b="0" dirty="0" smtClean="0">
              <a:solidFill>
                <a:srgbClr val="595959"/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endParaRPr lang="en-US" sz="4000" b="0" dirty="0" smtClean="0">
              <a:solidFill>
                <a:srgbClr val="595959"/>
              </a:solidFill>
              <a:latin typeface="Consolas"/>
              <a:cs typeface="Consolas"/>
            </a:endParaRPr>
          </a:p>
          <a:p>
            <a:pPr marL="571500" indent="-571500">
              <a:buFont typeface="Wingdings" charset="2"/>
              <a:buChar char="q"/>
            </a:pPr>
            <a:r>
              <a:rPr lang="en-US" sz="4000" b="0" dirty="0" smtClean="0">
                <a:solidFill>
                  <a:srgbClr val="595959"/>
                </a:solidFill>
                <a:latin typeface="Consolas"/>
                <a:cs typeface="Consolas"/>
              </a:rPr>
              <a:t>The first step in future work is to improve the interface between CodeBox64 and any block language it controls </a:t>
            </a:r>
            <a:endParaRPr lang="en-US" sz="4000" dirty="0">
              <a:solidFill>
                <a:schemeClr val="dk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903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75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75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13756</TotalTime>
  <Words>382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CodeBox64:  A Tactile Input Modality for Block Programming SIGCSE 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Sub-clone Refactoring in Open Source Software Artifacts</dc:title>
  <dc:creator>Robert Tairas</dc:creator>
  <cp:lastModifiedBy>Amber Wagner</cp:lastModifiedBy>
  <cp:revision>782</cp:revision>
  <cp:lastPrinted>2016-04-19T05:27:28Z</cp:lastPrinted>
  <dcterms:created xsi:type="dcterms:W3CDTF">2001-04-03T19:54:37Z</dcterms:created>
  <dcterms:modified xsi:type="dcterms:W3CDTF">2017-03-07T13:46:02Z</dcterms:modified>
</cp:coreProperties>
</file>