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7315200" cy="9601200"/>
  <p:kinsoku lang="ja-JP" invalStChars="、。，．・：；？！゛゜ヽヾゝゞ々ー’”）〕］｝〉》」』】°‰′″℃％ぁぃぅぇぉっゃゅょゎァィゥェォッャュョヮヵヶ!%),.:;?]}｡｣､･ｧｨｩｪｫｬｭｮｯｰﾞﾟ¢" invalEndChars="‘“（〔［｛〈《「『【￥＄$([\{｢£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47688" indent="-90488" algn="l" rtl="0" fontAlgn="base">
      <a:spcBef>
        <a:spcPct val="0"/>
      </a:spcBef>
      <a:spcAft>
        <a:spcPct val="0"/>
      </a:spcAft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96963" indent="-182563" algn="l" rtl="0" fontAlgn="base">
      <a:spcBef>
        <a:spcPct val="0"/>
      </a:spcBef>
      <a:spcAft>
        <a:spcPct val="0"/>
      </a:spcAft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644650" indent="-273050" algn="l" rtl="0" fontAlgn="base">
      <a:spcBef>
        <a:spcPct val="0"/>
      </a:spcBef>
      <a:spcAft>
        <a:spcPct val="0"/>
      </a:spcAft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193925" indent="-365125" algn="l" rtl="0" fontAlgn="base">
      <a:spcBef>
        <a:spcPct val="0"/>
      </a:spcBef>
      <a:spcAft>
        <a:spcPct val="0"/>
      </a:spcAft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994733"/>
    <a:srgbClr val="800000"/>
    <a:srgbClr val="AF8E37"/>
    <a:srgbClr val="003300"/>
    <a:srgbClr val="006600"/>
    <a:srgbClr val="E7D19A"/>
    <a:srgbClr val="92752E"/>
    <a:srgbClr val="8FBC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969" autoAdjust="0"/>
    <p:restoredTop sz="98934" autoAdjust="0"/>
  </p:normalViewPr>
  <p:slideViewPr>
    <p:cSldViewPr>
      <p:cViewPr>
        <p:scale>
          <a:sx n="25" d="100"/>
          <a:sy n="25" d="100"/>
        </p:scale>
        <p:origin x="-984" y="232"/>
      </p:cViewPr>
      <p:guideLst>
        <p:guide orient="horz" pos="10368"/>
        <p:guide pos="13824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CDCD1B-03A8-874A-BEC6-9EE95976E33C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E5A247-2A97-3B47-BD4D-4B1148B88935}">
      <dgm:prSet/>
      <dgm:spPr/>
      <dgm:t>
        <a:bodyPr/>
        <a:lstStyle/>
        <a:p>
          <a:pPr rtl="0"/>
          <a:r>
            <a:rPr lang="en-US" b="1" dirty="0" smtClean="0"/>
            <a:t>Bridge to Baccalaureate Peer-Mentoring Program</a:t>
          </a:r>
          <a:br>
            <a:rPr lang="en-US" b="1" dirty="0" smtClean="0"/>
          </a:br>
          <a:r>
            <a:rPr lang="en-US" dirty="0" smtClean="0"/>
            <a:t>Goal:</a:t>
          </a:r>
          <a:r>
            <a:rPr lang="en-US" b="0" dirty="0" smtClean="0"/>
            <a:t> transition freshman/sophomores to juniors/seniors</a:t>
          </a:r>
          <a:endParaRPr lang="en-US" dirty="0"/>
        </a:p>
      </dgm:t>
    </dgm:pt>
    <dgm:pt modelId="{BCD035CB-14E8-4E44-9681-F8BFF01D4C70}" type="parTrans" cxnId="{C50F35D4-5AA0-9745-8298-4C27F5A79385}">
      <dgm:prSet/>
      <dgm:spPr/>
      <dgm:t>
        <a:bodyPr/>
        <a:lstStyle/>
        <a:p>
          <a:endParaRPr lang="en-US"/>
        </a:p>
      </dgm:t>
    </dgm:pt>
    <dgm:pt modelId="{A26EFA19-23E1-3F46-BCA3-5DCB5923280C}" type="sibTrans" cxnId="{C50F35D4-5AA0-9745-8298-4C27F5A79385}">
      <dgm:prSet/>
      <dgm:spPr/>
      <dgm:t>
        <a:bodyPr/>
        <a:lstStyle/>
        <a:p>
          <a:endParaRPr lang="en-US"/>
        </a:p>
      </dgm:t>
    </dgm:pt>
    <dgm:pt modelId="{783BB59A-1C51-0E4D-BDF5-FCA5C7F7B7C3}">
      <dgm:prSet/>
      <dgm:spPr/>
      <dgm:t>
        <a:bodyPr/>
        <a:lstStyle/>
        <a:p>
          <a:pPr rtl="0"/>
          <a:r>
            <a:rPr lang="en-US" b="1" dirty="0" smtClean="0"/>
            <a:t>Bridge to Post-Baccalaureate Peer-Mentoring Program </a:t>
          </a:r>
          <a:r>
            <a:rPr lang="en-US" b="0" dirty="0" smtClean="0"/>
            <a:t/>
          </a:r>
          <a:br>
            <a:rPr lang="en-US" b="0" dirty="0" smtClean="0"/>
          </a:br>
          <a:r>
            <a:rPr lang="en-US" dirty="0" smtClean="0"/>
            <a:t>Goal: </a:t>
          </a:r>
          <a:r>
            <a:rPr lang="en-US" b="0" dirty="0" smtClean="0"/>
            <a:t>transition into graduate school or STEM workforce</a:t>
          </a:r>
          <a:endParaRPr lang="en-US" dirty="0"/>
        </a:p>
      </dgm:t>
    </dgm:pt>
    <dgm:pt modelId="{E029EFB1-682D-C64E-BE50-ECAA8DE96257}" type="parTrans" cxnId="{248049C9-04EB-8C40-AD29-037314875060}">
      <dgm:prSet/>
      <dgm:spPr/>
      <dgm:t>
        <a:bodyPr/>
        <a:lstStyle/>
        <a:p>
          <a:endParaRPr lang="en-US"/>
        </a:p>
      </dgm:t>
    </dgm:pt>
    <dgm:pt modelId="{DD4ABC94-B441-B24C-BF0A-14B6FE3FBE4D}" type="sibTrans" cxnId="{248049C9-04EB-8C40-AD29-037314875060}">
      <dgm:prSet/>
      <dgm:spPr/>
      <dgm:t>
        <a:bodyPr/>
        <a:lstStyle/>
        <a:p>
          <a:endParaRPr lang="en-US"/>
        </a:p>
      </dgm:t>
    </dgm:pt>
    <dgm:pt modelId="{36106837-C498-764D-B3FF-5174CB65DCB3}" type="pres">
      <dgm:prSet presAssocID="{C0CDCD1B-03A8-874A-BEC6-9EE95976E33C}" presName="CompostProcess" presStyleCnt="0">
        <dgm:presLayoutVars>
          <dgm:dir/>
          <dgm:resizeHandles val="exact"/>
        </dgm:presLayoutVars>
      </dgm:prSet>
      <dgm:spPr/>
    </dgm:pt>
    <dgm:pt modelId="{E1E25486-F3D4-544A-A99E-795B38C2881B}" type="pres">
      <dgm:prSet presAssocID="{C0CDCD1B-03A8-874A-BEC6-9EE95976E33C}" presName="arrow" presStyleLbl="bgShp" presStyleIdx="0" presStyleCnt="1" custScaleX="117647" custLinFactNeighborY="1149"/>
      <dgm:spPr/>
    </dgm:pt>
    <dgm:pt modelId="{9F700527-80DA-7548-9A86-09F8B1E33603}" type="pres">
      <dgm:prSet presAssocID="{C0CDCD1B-03A8-874A-BEC6-9EE95976E33C}" presName="linearProcess" presStyleCnt="0"/>
      <dgm:spPr/>
    </dgm:pt>
    <dgm:pt modelId="{FD64D7F1-4974-E84B-94ED-91256B757732}" type="pres">
      <dgm:prSet presAssocID="{D8E5A247-2A97-3B47-BD4D-4B1148B88935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98E03B-D551-2E4A-B0AC-CBB956303E83}" type="pres">
      <dgm:prSet presAssocID="{A26EFA19-23E1-3F46-BCA3-5DCB5923280C}" presName="sibTrans" presStyleCnt="0"/>
      <dgm:spPr/>
    </dgm:pt>
    <dgm:pt modelId="{CADC0EDD-25EE-7E4D-9BED-D2EB5B588940}" type="pres">
      <dgm:prSet presAssocID="{783BB59A-1C51-0E4D-BDF5-FCA5C7F7B7C3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1E0C53-5DFD-9747-8BDC-0423396D90E0}" type="presOf" srcId="{D8E5A247-2A97-3B47-BD4D-4B1148B88935}" destId="{FD64D7F1-4974-E84B-94ED-91256B757732}" srcOrd="0" destOrd="0" presId="urn:microsoft.com/office/officeart/2005/8/layout/hProcess9"/>
    <dgm:cxn modelId="{AAA6F1D0-6939-2845-9E2E-99D3E647D78E}" type="presOf" srcId="{C0CDCD1B-03A8-874A-BEC6-9EE95976E33C}" destId="{36106837-C498-764D-B3FF-5174CB65DCB3}" srcOrd="0" destOrd="0" presId="urn:microsoft.com/office/officeart/2005/8/layout/hProcess9"/>
    <dgm:cxn modelId="{248049C9-04EB-8C40-AD29-037314875060}" srcId="{C0CDCD1B-03A8-874A-BEC6-9EE95976E33C}" destId="{783BB59A-1C51-0E4D-BDF5-FCA5C7F7B7C3}" srcOrd="1" destOrd="0" parTransId="{E029EFB1-682D-C64E-BE50-ECAA8DE96257}" sibTransId="{DD4ABC94-B441-B24C-BF0A-14B6FE3FBE4D}"/>
    <dgm:cxn modelId="{CCF369B6-868F-3342-8D8F-4436AF9F70BF}" type="presOf" srcId="{783BB59A-1C51-0E4D-BDF5-FCA5C7F7B7C3}" destId="{CADC0EDD-25EE-7E4D-9BED-D2EB5B588940}" srcOrd="0" destOrd="0" presId="urn:microsoft.com/office/officeart/2005/8/layout/hProcess9"/>
    <dgm:cxn modelId="{C50F35D4-5AA0-9745-8298-4C27F5A79385}" srcId="{C0CDCD1B-03A8-874A-BEC6-9EE95976E33C}" destId="{D8E5A247-2A97-3B47-BD4D-4B1148B88935}" srcOrd="0" destOrd="0" parTransId="{BCD035CB-14E8-4E44-9681-F8BFF01D4C70}" sibTransId="{A26EFA19-23E1-3F46-BCA3-5DCB5923280C}"/>
    <dgm:cxn modelId="{AAC425A3-7E68-A544-8664-5B750CD3C145}" type="presParOf" srcId="{36106837-C498-764D-B3FF-5174CB65DCB3}" destId="{E1E25486-F3D4-544A-A99E-795B38C2881B}" srcOrd="0" destOrd="0" presId="urn:microsoft.com/office/officeart/2005/8/layout/hProcess9"/>
    <dgm:cxn modelId="{DAA91F37-C888-9F45-977F-75436680F3BA}" type="presParOf" srcId="{36106837-C498-764D-B3FF-5174CB65DCB3}" destId="{9F700527-80DA-7548-9A86-09F8B1E33603}" srcOrd="1" destOrd="0" presId="urn:microsoft.com/office/officeart/2005/8/layout/hProcess9"/>
    <dgm:cxn modelId="{6FFA4819-4F13-0C40-AD45-48D74B4E1AAE}" type="presParOf" srcId="{9F700527-80DA-7548-9A86-09F8B1E33603}" destId="{FD64D7F1-4974-E84B-94ED-91256B757732}" srcOrd="0" destOrd="0" presId="urn:microsoft.com/office/officeart/2005/8/layout/hProcess9"/>
    <dgm:cxn modelId="{AF23E11A-A529-C548-A142-888FC015397D}" type="presParOf" srcId="{9F700527-80DA-7548-9A86-09F8B1E33603}" destId="{3C98E03B-D551-2E4A-B0AC-CBB956303E83}" srcOrd="1" destOrd="0" presId="urn:microsoft.com/office/officeart/2005/8/layout/hProcess9"/>
    <dgm:cxn modelId="{A10FFDA4-000A-294D-8A27-2142BABFAF66}" type="presParOf" srcId="{9F700527-80DA-7548-9A86-09F8B1E33603}" destId="{CADC0EDD-25EE-7E4D-9BED-D2EB5B588940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AF245C-6B89-BB43-AA35-01FA0C4B511A}" type="doc">
      <dgm:prSet loTypeId="urn:microsoft.com/office/officeart/2005/8/layout/process2" loCatId="" qsTypeId="urn:microsoft.com/office/officeart/2005/8/quickstyle/simple4" qsCatId="simple" csTypeId="urn:microsoft.com/office/officeart/2005/8/colors/accent2_5" csCatId="accent2" phldr="1"/>
      <dgm:spPr/>
    </dgm:pt>
    <dgm:pt modelId="{DF5729C8-FA11-6143-8447-21AD7F30E997}">
      <dgm:prSet phldrT="[Text]"/>
      <dgm:spPr/>
      <dgm:t>
        <a:bodyPr/>
        <a:lstStyle/>
        <a:p>
          <a:r>
            <a:rPr lang="en-US" dirty="0" smtClean="0"/>
            <a:t>Juniors</a:t>
          </a:r>
          <a:endParaRPr lang="en-US" dirty="0"/>
        </a:p>
      </dgm:t>
    </dgm:pt>
    <dgm:pt modelId="{DB1EFF92-B244-2745-92EB-3A11A1026968}" type="parTrans" cxnId="{C1FD4D51-6EB0-DD46-A81F-E9E3085861F2}">
      <dgm:prSet/>
      <dgm:spPr/>
      <dgm:t>
        <a:bodyPr/>
        <a:lstStyle/>
        <a:p>
          <a:endParaRPr lang="en-US"/>
        </a:p>
      </dgm:t>
    </dgm:pt>
    <dgm:pt modelId="{1C893B94-6C2A-6248-A308-7B53EE5558BA}" type="sibTrans" cxnId="{C1FD4D51-6EB0-DD46-A81F-E9E3085861F2}">
      <dgm:prSet/>
      <dgm:spPr/>
      <dgm:t>
        <a:bodyPr/>
        <a:lstStyle/>
        <a:p>
          <a:endParaRPr lang="en-US"/>
        </a:p>
      </dgm:t>
    </dgm:pt>
    <dgm:pt modelId="{E53C808D-F50E-8347-AEBB-E76F8774D289}">
      <dgm:prSet phldrT="[Text]"/>
      <dgm:spPr/>
      <dgm:t>
        <a:bodyPr/>
        <a:lstStyle/>
        <a:p>
          <a:r>
            <a:rPr lang="en-US" dirty="0" smtClean="0"/>
            <a:t>Sophomores</a:t>
          </a:r>
          <a:endParaRPr lang="en-US" dirty="0"/>
        </a:p>
      </dgm:t>
    </dgm:pt>
    <dgm:pt modelId="{2EB1AFE5-4F05-144C-9E3A-C03943698165}" type="parTrans" cxnId="{8D7E05E2-6094-0348-ADE8-EC3D2F52B126}">
      <dgm:prSet/>
      <dgm:spPr/>
      <dgm:t>
        <a:bodyPr/>
        <a:lstStyle/>
        <a:p>
          <a:endParaRPr lang="en-US"/>
        </a:p>
      </dgm:t>
    </dgm:pt>
    <dgm:pt modelId="{CAA2A73F-5C03-C843-BDD5-320017B7D604}" type="sibTrans" cxnId="{8D7E05E2-6094-0348-ADE8-EC3D2F52B126}">
      <dgm:prSet/>
      <dgm:spPr/>
      <dgm:t>
        <a:bodyPr/>
        <a:lstStyle/>
        <a:p>
          <a:endParaRPr lang="en-US"/>
        </a:p>
      </dgm:t>
    </dgm:pt>
    <dgm:pt modelId="{11A63BBE-619B-5448-B5BE-59714C508CAF}">
      <dgm:prSet phldrT="[Text]"/>
      <dgm:spPr/>
      <dgm:t>
        <a:bodyPr/>
        <a:lstStyle/>
        <a:p>
          <a:r>
            <a:rPr lang="en-US" dirty="0" smtClean="0"/>
            <a:t>Seniors</a:t>
          </a:r>
          <a:endParaRPr lang="en-US" dirty="0"/>
        </a:p>
      </dgm:t>
    </dgm:pt>
    <dgm:pt modelId="{A1787735-246C-9644-AC89-195FDAC88470}" type="parTrans" cxnId="{9DAFEBF4-A2F6-EA41-BDE3-3BEF6B8F7379}">
      <dgm:prSet/>
      <dgm:spPr/>
      <dgm:t>
        <a:bodyPr/>
        <a:lstStyle/>
        <a:p>
          <a:endParaRPr lang="en-US"/>
        </a:p>
      </dgm:t>
    </dgm:pt>
    <dgm:pt modelId="{4B4B816D-082B-B646-88BB-DFB284DF19F7}" type="sibTrans" cxnId="{9DAFEBF4-A2F6-EA41-BDE3-3BEF6B8F7379}">
      <dgm:prSet/>
      <dgm:spPr/>
      <dgm:t>
        <a:bodyPr/>
        <a:lstStyle/>
        <a:p>
          <a:endParaRPr lang="en-US"/>
        </a:p>
      </dgm:t>
    </dgm:pt>
    <dgm:pt modelId="{52AD8780-AF3C-C143-A925-BA6AB61FF9C4}">
      <dgm:prSet phldrT="[Text]"/>
      <dgm:spPr/>
      <dgm:t>
        <a:bodyPr/>
        <a:lstStyle/>
        <a:p>
          <a:r>
            <a:rPr lang="en-US" dirty="0" smtClean="0"/>
            <a:t>Freshman</a:t>
          </a:r>
          <a:endParaRPr lang="en-US" dirty="0"/>
        </a:p>
      </dgm:t>
    </dgm:pt>
    <dgm:pt modelId="{AAD9F162-49F2-014C-8BE1-2E9BD9D94587}" type="parTrans" cxnId="{9559338B-0082-FD4B-9494-9DB246E94AC9}">
      <dgm:prSet/>
      <dgm:spPr/>
      <dgm:t>
        <a:bodyPr/>
        <a:lstStyle/>
        <a:p>
          <a:endParaRPr lang="en-US"/>
        </a:p>
      </dgm:t>
    </dgm:pt>
    <dgm:pt modelId="{46F8A702-0848-B442-942C-5F555360545A}" type="sibTrans" cxnId="{9559338B-0082-FD4B-9494-9DB246E94AC9}">
      <dgm:prSet/>
      <dgm:spPr/>
      <dgm:t>
        <a:bodyPr/>
        <a:lstStyle/>
        <a:p>
          <a:endParaRPr lang="en-US"/>
        </a:p>
      </dgm:t>
    </dgm:pt>
    <dgm:pt modelId="{B3A3969B-EE16-914B-91BE-F04C38EA6D6E}">
      <dgm:prSet phldrT="[Text]"/>
      <dgm:spPr/>
      <dgm:t>
        <a:bodyPr/>
        <a:lstStyle/>
        <a:p>
          <a:r>
            <a:rPr lang="en-US" dirty="0" smtClean="0"/>
            <a:t>High School Students</a:t>
          </a:r>
          <a:endParaRPr lang="en-US" dirty="0"/>
        </a:p>
      </dgm:t>
    </dgm:pt>
    <dgm:pt modelId="{FCDF3DCD-26F3-0644-83C3-D960867D2765}" type="parTrans" cxnId="{048B194D-5A27-A94C-9618-4EB149FD1496}">
      <dgm:prSet/>
      <dgm:spPr/>
      <dgm:t>
        <a:bodyPr/>
        <a:lstStyle/>
        <a:p>
          <a:endParaRPr lang="en-US"/>
        </a:p>
      </dgm:t>
    </dgm:pt>
    <dgm:pt modelId="{2075BE6C-1CB2-2D4F-AFB8-2C2C877A3006}" type="sibTrans" cxnId="{048B194D-5A27-A94C-9618-4EB149FD1496}">
      <dgm:prSet/>
      <dgm:spPr/>
      <dgm:t>
        <a:bodyPr/>
        <a:lstStyle/>
        <a:p>
          <a:endParaRPr lang="en-US"/>
        </a:p>
      </dgm:t>
    </dgm:pt>
    <dgm:pt modelId="{B6DA5115-2CA3-3C47-BBF0-C795BA016E30}">
      <dgm:prSet phldrT="[Text]"/>
      <dgm:spPr/>
      <dgm:t>
        <a:bodyPr/>
        <a:lstStyle/>
        <a:p>
          <a:r>
            <a:rPr lang="en-US" dirty="0" smtClean="0"/>
            <a:t>Graduate Students/</a:t>
          </a:r>
          <a:br>
            <a:rPr lang="en-US" dirty="0" smtClean="0"/>
          </a:br>
          <a:r>
            <a:rPr lang="en-US" dirty="0" smtClean="0"/>
            <a:t>STEM Workforce</a:t>
          </a:r>
          <a:endParaRPr lang="en-US" dirty="0"/>
        </a:p>
      </dgm:t>
    </dgm:pt>
    <dgm:pt modelId="{45CF5397-6F87-3B43-8D03-D22C790DF6BE}" type="sibTrans" cxnId="{45ECB014-D78D-5649-96EB-C08AF0C65AC6}">
      <dgm:prSet/>
      <dgm:spPr/>
      <dgm:t>
        <a:bodyPr/>
        <a:lstStyle/>
        <a:p>
          <a:endParaRPr lang="en-US"/>
        </a:p>
      </dgm:t>
    </dgm:pt>
    <dgm:pt modelId="{BA7A15D8-DCAE-FD4F-BD32-D1BDC9EB28D8}" type="parTrans" cxnId="{45ECB014-D78D-5649-96EB-C08AF0C65AC6}">
      <dgm:prSet/>
      <dgm:spPr/>
      <dgm:t>
        <a:bodyPr/>
        <a:lstStyle/>
        <a:p>
          <a:endParaRPr lang="en-US"/>
        </a:p>
      </dgm:t>
    </dgm:pt>
    <dgm:pt modelId="{D8AF1789-1416-884F-A20B-C6364BBCEBA0}" type="pres">
      <dgm:prSet presAssocID="{5BAF245C-6B89-BB43-AA35-01FA0C4B511A}" presName="linearFlow" presStyleCnt="0">
        <dgm:presLayoutVars>
          <dgm:resizeHandles val="exact"/>
        </dgm:presLayoutVars>
      </dgm:prSet>
      <dgm:spPr/>
    </dgm:pt>
    <dgm:pt modelId="{B42E3F59-66E6-F24B-A162-7BE3ED5C6ABD}" type="pres">
      <dgm:prSet presAssocID="{B6DA5115-2CA3-3C47-BBF0-C795BA016E3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F269B-16A2-8947-A24E-25B98EFBDB13}" type="pres">
      <dgm:prSet presAssocID="{45CF5397-6F87-3B43-8D03-D22C790DF6BE}" presName="sibTrans" presStyleLbl="sibTrans2D1" presStyleIdx="0" presStyleCnt="5"/>
      <dgm:spPr/>
    </dgm:pt>
    <dgm:pt modelId="{E1F27E6B-5CF4-B640-92C2-0F08E21AEA05}" type="pres">
      <dgm:prSet presAssocID="{45CF5397-6F87-3B43-8D03-D22C790DF6BE}" presName="connectorText" presStyleLbl="sibTrans2D1" presStyleIdx="0" presStyleCnt="5"/>
      <dgm:spPr/>
    </dgm:pt>
    <dgm:pt modelId="{59498F4E-0B60-024D-8100-16E50B78BD24}" type="pres">
      <dgm:prSet presAssocID="{11A63BBE-619B-5448-B5BE-59714C508CAF}" presName="node" presStyleLbl="node1" presStyleIdx="1" presStyleCnt="6">
        <dgm:presLayoutVars>
          <dgm:bulletEnabled val="1"/>
        </dgm:presLayoutVars>
      </dgm:prSet>
      <dgm:spPr/>
    </dgm:pt>
    <dgm:pt modelId="{1461DB8F-64CE-A941-9D55-C7B88CE3778E}" type="pres">
      <dgm:prSet presAssocID="{4B4B816D-082B-B646-88BB-DFB284DF19F7}" presName="sibTrans" presStyleLbl="sibTrans2D1" presStyleIdx="1" presStyleCnt="5"/>
      <dgm:spPr/>
    </dgm:pt>
    <dgm:pt modelId="{82317E58-DFD4-594A-A9AB-DB52CE489B13}" type="pres">
      <dgm:prSet presAssocID="{4B4B816D-082B-B646-88BB-DFB284DF19F7}" presName="connectorText" presStyleLbl="sibTrans2D1" presStyleIdx="1" presStyleCnt="5"/>
      <dgm:spPr/>
    </dgm:pt>
    <dgm:pt modelId="{E184FCA7-AE97-2646-A7B6-C93521CE1952}" type="pres">
      <dgm:prSet presAssocID="{DF5729C8-FA11-6143-8447-21AD7F30E997}" presName="node" presStyleLbl="node1" presStyleIdx="2" presStyleCnt="6">
        <dgm:presLayoutVars>
          <dgm:bulletEnabled val="1"/>
        </dgm:presLayoutVars>
      </dgm:prSet>
      <dgm:spPr/>
    </dgm:pt>
    <dgm:pt modelId="{34075D78-CA76-6747-89A7-B4FD443346EB}" type="pres">
      <dgm:prSet presAssocID="{1C893B94-6C2A-6248-A308-7B53EE5558BA}" presName="sibTrans" presStyleLbl="sibTrans2D1" presStyleIdx="2" presStyleCnt="5"/>
      <dgm:spPr/>
    </dgm:pt>
    <dgm:pt modelId="{B8D493D7-30A8-F741-A2D7-5D6D2D598DBF}" type="pres">
      <dgm:prSet presAssocID="{1C893B94-6C2A-6248-A308-7B53EE5558BA}" presName="connectorText" presStyleLbl="sibTrans2D1" presStyleIdx="2" presStyleCnt="5"/>
      <dgm:spPr/>
    </dgm:pt>
    <dgm:pt modelId="{2780A4BD-C396-5049-B0FB-DB7092FA40D2}" type="pres">
      <dgm:prSet presAssocID="{E53C808D-F50E-8347-AEBB-E76F8774D289}" presName="node" presStyleLbl="node1" presStyleIdx="3" presStyleCnt="6">
        <dgm:presLayoutVars>
          <dgm:bulletEnabled val="1"/>
        </dgm:presLayoutVars>
      </dgm:prSet>
      <dgm:spPr/>
    </dgm:pt>
    <dgm:pt modelId="{4FB54889-B21C-B34B-982F-ECCCE305EF0C}" type="pres">
      <dgm:prSet presAssocID="{CAA2A73F-5C03-C843-BDD5-320017B7D604}" presName="sibTrans" presStyleLbl="sibTrans2D1" presStyleIdx="3" presStyleCnt="5"/>
      <dgm:spPr/>
    </dgm:pt>
    <dgm:pt modelId="{D0EF49ED-1E2C-4D4B-969D-7B40407E5549}" type="pres">
      <dgm:prSet presAssocID="{CAA2A73F-5C03-C843-BDD5-320017B7D604}" presName="connectorText" presStyleLbl="sibTrans2D1" presStyleIdx="3" presStyleCnt="5"/>
      <dgm:spPr/>
    </dgm:pt>
    <dgm:pt modelId="{BC393412-A083-C34E-9995-726789A55F26}" type="pres">
      <dgm:prSet presAssocID="{52AD8780-AF3C-C143-A925-BA6AB61FF9C4}" presName="node" presStyleLbl="node1" presStyleIdx="4" presStyleCnt="6">
        <dgm:presLayoutVars>
          <dgm:bulletEnabled val="1"/>
        </dgm:presLayoutVars>
      </dgm:prSet>
      <dgm:spPr/>
    </dgm:pt>
    <dgm:pt modelId="{BA068C22-B543-5942-9469-8F6923B07460}" type="pres">
      <dgm:prSet presAssocID="{46F8A702-0848-B442-942C-5F555360545A}" presName="sibTrans" presStyleLbl="sibTrans2D1" presStyleIdx="4" presStyleCnt="5"/>
      <dgm:spPr/>
    </dgm:pt>
    <dgm:pt modelId="{03ABBABC-8A4B-3D45-BBCC-552AD5B41B74}" type="pres">
      <dgm:prSet presAssocID="{46F8A702-0848-B442-942C-5F555360545A}" presName="connectorText" presStyleLbl="sibTrans2D1" presStyleIdx="4" presStyleCnt="5"/>
      <dgm:spPr/>
    </dgm:pt>
    <dgm:pt modelId="{8F7F7209-A81E-A246-9B2E-EE8029BE7967}" type="pres">
      <dgm:prSet presAssocID="{B3A3969B-EE16-914B-91BE-F04C38EA6D6E}" presName="node" presStyleLbl="node1" presStyleIdx="5" presStyleCnt="6">
        <dgm:presLayoutVars>
          <dgm:bulletEnabled val="1"/>
        </dgm:presLayoutVars>
      </dgm:prSet>
      <dgm:spPr/>
    </dgm:pt>
  </dgm:ptLst>
  <dgm:cxnLst>
    <dgm:cxn modelId="{C52DF526-7DD2-5440-BDFE-C5B605D23228}" type="presOf" srcId="{CAA2A73F-5C03-C843-BDD5-320017B7D604}" destId="{D0EF49ED-1E2C-4D4B-969D-7B40407E5549}" srcOrd="1" destOrd="0" presId="urn:microsoft.com/office/officeart/2005/8/layout/process2"/>
    <dgm:cxn modelId="{D6ED14A6-5943-3E40-8255-16022AD37FB6}" type="presOf" srcId="{46F8A702-0848-B442-942C-5F555360545A}" destId="{03ABBABC-8A4B-3D45-BBCC-552AD5B41B74}" srcOrd="1" destOrd="0" presId="urn:microsoft.com/office/officeart/2005/8/layout/process2"/>
    <dgm:cxn modelId="{7B429987-7DBC-9448-922C-75B51B1B928D}" type="presOf" srcId="{4B4B816D-082B-B646-88BB-DFB284DF19F7}" destId="{82317E58-DFD4-594A-A9AB-DB52CE489B13}" srcOrd="1" destOrd="0" presId="urn:microsoft.com/office/officeart/2005/8/layout/process2"/>
    <dgm:cxn modelId="{F4EEA084-F4DE-0C48-9AB8-DADA0DFBB686}" type="presOf" srcId="{45CF5397-6F87-3B43-8D03-D22C790DF6BE}" destId="{E29F269B-16A2-8947-A24E-25B98EFBDB13}" srcOrd="0" destOrd="0" presId="urn:microsoft.com/office/officeart/2005/8/layout/process2"/>
    <dgm:cxn modelId="{03921AC5-FA10-4A4B-9514-1CA6A28D460C}" type="presOf" srcId="{46F8A702-0848-B442-942C-5F555360545A}" destId="{BA068C22-B543-5942-9469-8F6923B07460}" srcOrd="0" destOrd="0" presId="urn:microsoft.com/office/officeart/2005/8/layout/process2"/>
    <dgm:cxn modelId="{45ECB014-D78D-5649-96EB-C08AF0C65AC6}" srcId="{5BAF245C-6B89-BB43-AA35-01FA0C4B511A}" destId="{B6DA5115-2CA3-3C47-BBF0-C795BA016E30}" srcOrd="0" destOrd="0" parTransId="{BA7A15D8-DCAE-FD4F-BD32-D1BDC9EB28D8}" sibTransId="{45CF5397-6F87-3B43-8D03-D22C790DF6BE}"/>
    <dgm:cxn modelId="{9559338B-0082-FD4B-9494-9DB246E94AC9}" srcId="{5BAF245C-6B89-BB43-AA35-01FA0C4B511A}" destId="{52AD8780-AF3C-C143-A925-BA6AB61FF9C4}" srcOrd="4" destOrd="0" parTransId="{AAD9F162-49F2-014C-8BE1-2E9BD9D94587}" sibTransId="{46F8A702-0848-B442-942C-5F555360545A}"/>
    <dgm:cxn modelId="{7A022649-FAF7-FA4E-A85D-3F74F3A1E657}" type="presOf" srcId="{B3A3969B-EE16-914B-91BE-F04C38EA6D6E}" destId="{8F7F7209-A81E-A246-9B2E-EE8029BE7967}" srcOrd="0" destOrd="0" presId="urn:microsoft.com/office/officeart/2005/8/layout/process2"/>
    <dgm:cxn modelId="{0B2DE225-527A-5849-9B0A-FC171C37B26A}" type="presOf" srcId="{1C893B94-6C2A-6248-A308-7B53EE5558BA}" destId="{B8D493D7-30A8-F741-A2D7-5D6D2D598DBF}" srcOrd="1" destOrd="0" presId="urn:microsoft.com/office/officeart/2005/8/layout/process2"/>
    <dgm:cxn modelId="{8D7E05E2-6094-0348-ADE8-EC3D2F52B126}" srcId="{5BAF245C-6B89-BB43-AA35-01FA0C4B511A}" destId="{E53C808D-F50E-8347-AEBB-E76F8774D289}" srcOrd="3" destOrd="0" parTransId="{2EB1AFE5-4F05-144C-9E3A-C03943698165}" sibTransId="{CAA2A73F-5C03-C843-BDD5-320017B7D604}"/>
    <dgm:cxn modelId="{6E8F503D-83BE-514F-A937-9AC0E5D8B504}" type="presOf" srcId="{11A63BBE-619B-5448-B5BE-59714C508CAF}" destId="{59498F4E-0B60-024D-8100-16E50B78BD24}" srcOrd="0" destOrd="0" presId="urn:microsoft.com/office/officeart/2005/8/layout/process2"/>
    <dgm:cxn modelId="{444298B2-446C-9B41-8954-BDDEECEBB9C4}" type="presOf" srcId="{CAA2A73F-5C03-C843-BDD5-320017B7D604}" destId="{4FB54889-B21C-B34B-982F-ECCCE305EF0C}" srcOrd="0" destOrd="0" presId="urn:microsoft.com/office/officeart/2005/8/layout/process2"/>
    <dgm:cxn modelId="{4F5625D7-622F-BD45-A254-446166E317BC}" type="presOf" srcId="{E53C808D-F50E-8347-AEBB-E76F8774D289}" destId="{2780A4BD-C396-5049-B0FB-DB7092FA40D2}" srcOrd="0" destOrd="0" presId="urn:microsoft.com/office/officeart/2005/8/layout/process2"/>
    <dgm:cxn modelId="{3A2A0AD6-D390-8044-841F-7D453B020C76}" type="presOf" srcId="{4B4B816D-082B-B646-88BB-DFB284DF19F7}" destId="{1461DB8F-64CE-A941-9D55-C7B88CE3778E}" srcOrd="0" destOrd="0" presId="urn:microsoft.com/office/officeart/2005/8/layout/process2"/>
    <dgm:cxn modelId="{2A8BBAB4-AF0C-0D44-94CC-98ED190A1FED}" type="presOf" srcId="{DF5729C8-FA11-6143-8447-21AD7F30E997}" destId="{E184FCA7-AE97-2646-A7B6-C93521CE1952}" srcOrd="0" destOrd="0" presId="urn:microsoft.com/office/officeart/2005/8/layout/process2"/>
    <dgm:cxn modelId="{240D2DB7-2093-4741-83BF-BB89DEDB39B7}" type="presOf" srcId="{45CF5397-6F87-3B43-8D03-D22C790DF6BE}" destId="{E1F27E6B-5CF4-B640-92C2-0F08E21AEA05}" srcOrd="1" destOrd="0" presId="urn:microsoft.com/office/officeart/2005/8/layout/process2"/>
    <dgm:cxn modelId="{7D7B3351-35FE-6D48-9AD5-85D6A64DFF5E}" type="presOf" srcId="{5BAF245C-6B89-BB43-AA35-01FA0C4B511A}" destId="{D8AF1789-1416-884F-A20B-C6364BBCEBA0}" srcOrd="0" destOrd="0" presId="urn:microsoft.com/office/officeart/2005/8/layout/process2"/>
    <dgm:cxn modelId="{048B194D-5A27-A94C-9618-4EB149FD1496}" srcId="{5BAF245C-6B89-BB43-AA35-01FA0C4B511A}" destId="{B3A3969B-EE16-914B-91BE-F04C38EA6D6E}" srcOrd="5" destOrd="0" parTransId="{FCDF3DCD-26F3-0644-83C3-D960867D2765}" sibTransId="{2075BE6C-1CB2-2D4F-AFB8-2C2C877A3006}"/>
    <dgm:cxn modelId="{9DAFEBF4-A2F6-EA41-BDE3-3BEF6B8F7379}" srcId="{5BAF245C-6B89-BB43-AA35-01FA0C4B511A}" destId="{11A63BBE-619B-5448-B5BE-59714C508CAF}" srcOrd="1" destOrd="0" parTransId="{A1787735-246C-9644-AC89-195FDAC88470}" sibTransId="{4B4B816D-082B-B646-88BB-DFB284DF19F7}"/>
    <dgm:cxn modelId="{CB91DD14-CD44-C841-89C6-18DA4A9F652F}" type="presOf" srcId="{1C893B94-6C2A-6248-A308-7B53EE5558BA}" destId="{34075D78-CA76-6747-89A7-B4FD443346EB}" srcOrd="0" destOrd="0" presId="urn:microsoft.com/office/officeart/2005/8/layout/process2"/>
    <dgm:cxn modelId="{4FC4B578-FAB7-2E41-B2BC-DBD5A4D3C89F}" type="presOf" srcId="{52AD8780-AF3C-C143-A925-BA6AB61FF9C4}" destId="{BC393412-A083-C34E-9995-726789A55F26}" srcOrd="0" destOrd="0" presId="urn:microsoft.com/office/officeart/2005/8/layout/process2"/>
    <dgm:cxn modelId="{C1FD4D51-6EB0-DD46-A81F-E9E3085861F2}" srcId="{5BAF245C-6B89-BB43-AA35-01FA0C4B511A}" destId="{DF5729C8-FA11-6143-8447-21AD7F30E997}" srcOrd="2" destOrd="0" parTransId="{DB1EFF92-B244-2745-92EB-3A11A1026968}" sibTransId="{1C893B94-6C2A-6248-A308-7B53EE5558BA}"/>
    <dgm:cxn modelId="{B6ECDFB5-94EA-B547-88BD-6B0C97DA0DC5}" type="presOf" srcId="{B6DA5115-2CA3-3C47-BBF0-C795BA016E30}" destId="{B42E3F59-66E6-F24B-A162-7BE3ED5C6ABD}" srcOrd="0" destOrd="0" presId="urn:microsoft.com/office/officeart/2005/8/layout/process2"/>
    <dgm:cxn modelId="{C3B9FB7E-FAC4-3546-80CE-AE2A842133A2}" type="presParOf" srcId="{D8AF1789-1416-884F-A20B-C6364BBCEBA0}" destId="{B42E3F59-66E6-F24B-A162-7BE3ED5C6ABD}" srcOrd="0" destOrd="0" presId="urn:microsoft.com/office/officeart/2005/8/layout/process2"/>
    <dgm:cxn modelId="{AA5A16DB-4152-7140-8416-722343608DFE}" type="presParOf" srcId="{D8AF1789-1416-884F-A20B-C6364BBCEBA0}" destId="{E29F269B-16A2-8947-A24E-25B98EFBDB13}" srcOrd="1" destOrd="0" presId="urn:microsoft.com/office/officeart/2005/8/layout/process2"/>
    <dgm:cxn modelId="{89F73302-BC34-4149-A3A8-E7851B202DF3}" type="presParOf" srcId="{E29F269B-16A2-8947-A24E-25B98EFBDB13}" destId="{E1F27E6B-5CF4-B640-92C2-0F08E21AEA05}" srcOrd="0" destOrd="0" presId="urn:microsoft.com/office/officeart/2005/8/layout/process2"/>
    <dgm:cxn modelId="{D9407726-BB24-1D47-9899-865A9D1FDEE7}" type="presParOf" srcId="{D8AF1789-1416-884F-A20B-C6364BBCEBA0}" destId="{59498F4E-0B60-024D-8100-16E50B78BD24}" srcOrd="2" destOrd="0" presId="urn:microsoft.com/office/officeart/2005/8/layout/process2"/>
    <dgm:cxn modelId="{8D4D0EF2-15FE-F143-9DC9-A60A356E9BF2}" type="presParOf" srcId="{D8AF1789-1416-884F-A20B-C6364BBCEBA0}" destId="{1461DB8F-64CE-A941-9D55-C7B88CE3778E}" srcOrd="3" destOrd="0" presId="urn:microsoft.com/office/officeart/2005/8/layout/process2"/>
    <dgm:cxn modelId="{62AD6D27-8E7A-7F41-A5E6-7A3CFE48829F}" type="presParOf" srcId="{1461DB8F-64CE-A941-9D55-C7B88CE3778E}" destId="{82317E58-DFD4-594A-A9AB-DB52CE489B13}" srcOrd="0" destOrd="0" presId="urn:microsoft.com/office/officeart/2005/8/layout/process2"/>
    <dgm:cxn modelId="{FB8EF6C4-C264-3641-9BBB-FA4F135CBF03}" type="presParOf" srcId="{D8AF1789-1416-884F-A20B-C6364BBCEBA0}" destId="{E184FCA7-AE97-2646-A7B6-C93521CE1952}" srcOrd="4" destOrd="0" presId="urn:microsoft.com/office/officeart/2005/8/layout/process2"/>
    <dgm:cxn modelId="{D4DBD7B7-21F1-8548-8DCF-BC75FD809ACC}" type="presParOf" srcId="{D8AF1789-1416-884F-A20B-C6364BBCEBA0}" destId="{34075D78-CA76-6747-89A7-B4FD443346EB}" srcOrd="5" destOrd="0" presId="urn:microsoft.com/office/officeart/2005/8/layout/process2"/>
    <dgm:cxn modelId="{27BCCAAA-7793-8744-BA4F-B794A86BE512}" type="presParOf" srcId="{34075D78-CA76-6747-89A7-B4FD443346EB}" destId="{B8D493D7-30A8-F741-A2D7-5D6D2D598DBF}" srcOrd="0" destOrd="0" presId="urn:microsoft.com/office/officeart/2005/8/layout/process2"/>
    <dgm:cxn modelId="{8A690DCE-ED04-1D46-8458-0C80B9B358D2}" type="presParOf" srcId="{D8AF1789-1416-884F-A20B-C6364BBCEBA0}" destId="{2780A4BD-C396-5049-B0FB-DB7092FA40D2}" srcOrd="6" destOrd="0" presId="urn:microsoft.com/office/officeart/2005/8/layout/process2"/>
    <dgm:cxn modelId="{3EE81083-8595-994F-884B-0B5F1CC7FDF0}" type="presParOf" srcId="{D8AF1789-1416-884F-A20B-C6364BBCEBA0}" destId="{4FB54889-B21C-B34B-982F-ECCCE305EF0C}" srcOrd="7" destOrd="0" presId="urn:microsoft.com/office/officeart/2005/8/layout/process2"/>
    <dgm:cxn modelId="{0ACBE098-B676-C848-8A57-FD8F48C0CBB3}" type="presParOf" srcId="{4FB54889-B21C-B34B-982F-ECCCE305EF0C}" destId="{D0EF49ED-1E2C-4D4B-969D-7B40407E5549}" srcOrd="0" destOrd="0" presId="urn:microsoft.com/office/officeart/2005/8/layout/process2"/>
    <dgm:cxn modelId="{4E23321D-1BF6-E54D-BD80-8E8680020C0F}" type="presParOf" srcId="{D8AF1789-1416-884F-A20B-C6364BBCEBA0}" destId="{BC393412-A083-C34E-9995-726789A55F26}" srcOrd="8" destOrd="0" presId="urn:microsoft.com/office/officeart/2005/8/layout/process2"/>
    <dgm:cxn modelId="{5B7CB9FD-0A98-8F49-BE47-A3C0114CEEF4}" type="presParOf" srcId="{D8AF1789-1416-884F-A20B-C6364BBCEBA0}" destId="{BA068C22-B543-5942-9469-8F6923B07460}" srcOrd="9" destOrd="0" presId="urn:microsoft.com/office/officeart/2005/8/layout/process2"/>
    <dgm:cxn modelId="{ED2AA12D-E858-1C46-A67E-A340717E155F}" type="presParOf" srcId="{BA068C22-B543-5942-9469-8F6923B07460}" destId="{03ABBABC-8A4B-3D45-BBCC-552AD5B41B74}" srcOrd="0" destOrd="0" presId="urn:microsoft.com/office/officeart/2005/8/layout/process2"/>
    <dgm:cxn modelId="{732EDBBA-E1EC-044D-A85C-1664D6E79C86}" type="presParOf" srcId="{D8AF1789-1416-884F-A20B-C6364BBCEBA0}" destId="{8F7F7209-A81E-A246-9B2E-EE8029BE7967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2B7EEB-4A88-1442-8E0B-F325010484EA}" type="doc">
      <dgm:prSet loTypeId="urn:microsoft.com/office/officeart/2005/8/layout/matrix3" loCatId="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E094DC63-301A-D344-8755-0F589229CF72}">
      <dgm:prSet phldrT="[Text]"/>
      <dgm:spPr/>
      <dgm:t>
        <a:bodyPr/>
        <a:lstStyle/>
        <a:p>
          <a:r>
            <a:rPr lang="en-US" dirty="0" smtClean="0"/>
            <a:t>Quantitative</a:t>
          </a:r>
          <a:endParaRPr lang="en-US" dirty="0"/>
        </a:p>
      </dgm:t>
    </dgm:pt>
    <dgm:pt modelId="{03E7CEA3-DEE6-314D-8EB1-949A34B42C0F}" type="parTrans" cxnId="{3245DB5C-6E55-8443-A6EC-A87A6CF553AA}">
      <dgm:prSet/>
      <dgm:spPr/>
      <dgm:t>
        <a:bodyPr/>
        <a:lstStyle/>
        <a:p>
          <a:endParaRPr lang="en-US"/>
        </a:p>
      </dgm:t>
    </dgm:pt>
    <dgm:pt modelId="{B8A28546-09DA-1C4B-86E0-D50DFB744240}" type="sibTrans" cxnId="{3245DB5C-6E55-8443-A6EC-A87A6CF553AA}">
      <dgm:prSet/>
      <dgm:spPr/>
      <dgm:t>
        <a:bodyPr/>
        <a:lstStyle/>
        <a:p>
          <a:endParaRPr lang="en-US"/>
        </a:p>
      </dgm:t>
    </dgm:pt>
    <dgm:pt modelId="{E5CCFAE6-2D62-E646-89FA-B8D7BC0579A6}">
      <dgm:prSet phldrT="[Text]"/>
      <dgm:spPr/>
      <dgm:t>
        <a:bodyPr/>
        <a:lstStyle/>
        <a:p>
          <a:r>
            <a:rPr lang="en-US" dirty="0" smtClean="0"/>
            <a:t>Qualitative</a:t>
          </a:r>
          <a:endParaRPr lang="en-US" dirty="0"/>
        </a:p>
      </dgm:t>
    </dgm:pt>
    <dgm:pt modelId="{5FEF3466-0DA6-FB4C-8E81-8ABF91C3AA4F}" type="parTrans" cxnId="{48458F1C-99E0-1F4E-9630-551A2DE3EB73}">
      <dgm:prSet/>
      <dgm:spPr/>
      <dgm:t>
        <a:bodyPr/>
        <a:lstStyle/>
        <a:p>
          <a:endParaRPr lang="en-US"/>
        </a:p>
      </dgm:t>
    </dgm:pt>
    <dgm:pt modelId="{414B707E-586E-E24C-A328-9E2CB1C792B6}" type="sibTrans" cxnId="{48458F1C-99E0-1F4E-9630-551A2DE3EB73}">
      <dgm:prSet/>
      <dgm:spPr/>
      <dgm:t>
        <a:bodyPr/>
        <a:lstStyle/>
        <a:p>
          <a:endParaRPr lang="en-US"/>
        </a:p>
      </dgm:t>
    </dgm:pt>
    <dgm:pt modelId="{56CC3E98-9505-0644-B3E0-867CDBB30A90}">
      <dgm:prSet phldrT="[Text]"/>
      <dgm:spPr/>
      <dgm:t>
        <a:bodyPr/>
        <a:lstStyle/>
        <a:p>
          <a:r>
            <a:rPr lang="en-US" dirty="0" smtClean="0"/>
            <a:t>Multiple Case Studies</a:t>
          </a:r>
          <a:endParaRPr lang="en-US" dirty="0"/>
        </a:p>
      </dgm:t>
    </dgm:pt>
    <dgm:pt modelId="{549B5103-5284-9E4F-BE07-A082E617A360}" type="parTrans" cxnId="{CADB11FF-BE0F-AD45-A633-B8D95BA6E14F}">
      <dgm:prSet/>
      <dgm:spPr/>
      <dgm:t>
        <a:bodyPr/>
        <a:lstStyle/>
        <a:p>
          <a:endParaRPr lang="en-US"/>
        </a:p>
      </dgm:t>
    </dgm:pt>
    <dgm:pt modelId="{ED7F1574-5E55-A945-AD37-66BF5EED54F9}" type="sibTrans" cxnId="{CADB11FF-BE0F-AD45-A633-B8D95BA6E14F}">
      <dgm:prSet/>
      <dgm:spPr/>
      <dgm:t>
        <a:bodyPr/>
        <a:lstStyle/>
        <a:p>
          <a:endParaRPr lang="en-US"/>
        </a:p>
      </dgm:t>
    </dgm:pt>
    <dgm:pt modelId="{86625423-802E-B74E-8655-3974EA50166F}">
      <dgm:prSet phldrT="[Text]"/>
      <dgm:spPr/>
      <dgm:t>
        <a:bodyPr/>
        <a:lstStyle/>
        <a:p>
          <a:r>
            <a:rPr lang="en-US" dirty="0" smtClean="0"/>
            <a:t>Prototype Potential</a:t>
          </a:r>
          <a:endParaRPr lang="en-US" dirty="0"/>
        </a:p>
      </dgm:t>
    </dgm:pt>
    <dgm:pt modelId="{CB3C1FA4-D01A-8044-8DA5-4160057BDEB8}" type="parTrans" cxnId="{88423691-26C5-F44A-A966-635103073AB1}">
      <dgm:prSet/>
      <dgm:spPr/>
      <dgm:t>
        <a:bodyPr/>
        <a:lstStyle/>
        <a:p>
          <a:endParaRPr lang="en-US"/>
        </a:p>
      </dgm:t>
    </dgm:pt>
    <dgm:pt modelId="{3F9BA43F-5131-FB44-95EC-68AFEC4D10AF}" type="sibTrans" cxnId="{88423691-26C5-F44A-A966-635103073AB1}">
      <dgm:prSet/>
      <dgm:spPr/>
      <dgm:t>
        <a:bodyPr/>
        <a:lstStyle/>
        <a:p>
          <a:endParaRPr lang="en-US"/>
        </a:p>
      </dgm:t>
    </dgm:pt>
    <dgm:pt modelId="{951A8C2C-82BB-A446-A035-13520A8FA07E}" type="pres">
      <dgm:prSet presAssocID="{EF2B7EEB-4A88-1442-8E0B-F325010484EA}" presName="matrix" presStyleCnt="0">
        <dgm:presLayoutVars>
          <dgm:chMax val="1"/>
          <dgm:dir/>
          <dgm:resizeHandles val="exact"/>
        </dgm:presLayoutVars>
      </dgm:prSet>
      <dgm:spPr/>
    </dgm:pt>
    <dgm:pt modelId="{C3ED0FFD-B1AC-1E4B-94D0-D82043EFE463}" type="pres">
      <dgm:prSet presAssocID="{EF2B7EEB-4A88-1442-8E0B-F325010484EA}" presName="diamond" presStyleLbl="bgShp" presStyleIdx="0" presStyleCnt="1"/>
      <dgm:spPr/>
    </dgm:pt>
    <dgm:pt modelId="{21A6F9F5-E161-104D-B902-D7C7928C4D03}" type="pres">
      <dgm:prSet presAssocID="{EF2B7EEB-4A88-1442-8E0B-F325010484E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C6D4222-A14F-9243-A8D8-95B276E21B23}" type="pres">
      <dgm:prSet presAssocID="{EF2B7EEB-4A88-1442-8E0B-F325010484E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AEC26F3-70CB-5E48-9977-294A2ECC52F9}" type="pres">
      <dgm:prSet presAssocID="{EF2B7EEB-4A88-1442-8E0B-F325010484EA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DFAC81-8326-8E4D-B0BA-1433B7AED33C}" type="pres">
      <dgm:prSet presAssocID="{EF2B7EEB-4A88-1442-8E0B-F325010484EA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12FAE4-D6BC-5647-8BB6-B1EE1D212D02}" type="presOf" srcId="{86625423-802E-B74E-8655-3974EA50166F}" destId="{4FDFAC81-8326-8E4D-B0BA-1433B7AED33C}" srcOrd="0" destOrd="0" presId="urn:microsoft.com/office/officeart/2005/8/layout/matrix3"/>
    <dgm:cxn modelId="{641B2BD6-9BE9-C14A-87B9-F233EC3A7E80}" type="presOf" srcId="{EF2B7EEB-4A88-1442-8E0B-F325010484EA}" destId="{951A8C2C-82BB-A446-A035-13520A8FA07E}" srcOrd="0" destOrd="0" presId="urn:microsoft.com/office/officeart/2005/8/layout/matrix3"/>
    <dgm:cxn modelId="{F0F65D6B-C197-FE46-8EB0-643B5E1DCC67}" type="presOf" srcId="{E094DC63-301A-D344-8755-0F589229CF72}" destId="{21A6F9F5-E161-104D-B902-D7C7928C4D03}" srcOrd="0" destOrd="0" presId="urn:microsoft.com/office/officeart/2005/8/layout/matrix3"/>
    <dgm:cxn modelId="{3245DB5C-6E55-8443-A6EC-A87A6CF553AA}" srcId="{EF2B7EEB-4A88-1442-8E0B-F325010484EA}" destId="{E094DC63-301A-D344-8755-0F589229CF72}" srcOrd="0" destOrd="0" parTransId="{03E7CEA3-DEE6-314D-8EB1-949A34B42C0F}" sibTransId="{B8A28546-09DA-1C4B-86E0-D50DFB744240}"/>
    <dgm:cxn modelId="{88423691-26C5-F44A-A966-635103073AB1}" srcId="{EF2B7EEB-4A88-1442-8E0B-F325010484EA}" destId="{86625423-802E-B74E-8655-3974EA50166F}" srcOrd="3" destOrd="0" parTransId="{CB3C1FA4-D01A-8044-8DA5-4160057BDEB8}" sibTransId="{3F9BA43F-5131-FB44-95EC-68AFEC4D10AF}"/>
    <dgm:cxn modelId="{48458F1C-99E0-1F4E-9630-551A2DE3EB73}" srcId="{EF2B7EEB-4A88-1442-8E0B-F325010484EA}" destId="{E5CCFAE6-2D62-E646-89FA-B8D7BC0579A6}" srcOrd="1" destOrd="0" parTransId="{5FEF3466-0DA6-FB4C-8E81-8ABF91C3AA4F}" sibTransId="{414B707E-586E-E24C-A328-9E2CB1C792B6}"/>
    <dgm:cxn modelId="{EED96BA9-F234-2447-AB37-58D26AFCF5E3}" type="presOf" srcId="{E5CCFAE6-2D62-E646-89FA-B8D7BC0579A6}" destId="{2C6D4222-A14F-9243-A8D8-95B276E21B23}" srcOrd="0" destOrd="0" presId="urn:microsoft.com/office/officeart/2005/8/layout/matrix3"/>
    <dgm:cxn modelId="{9281DA6A-ADB1-094E-86E4-DC47235C2536}" type="presOf" srcId="{56CC3E98-9505-0644-B3E0-867CDBB30A90}" destId="{BAEC26F3-70CB-5E48-9977-294A2ECC52F9}" srcOrd="0" destOrd="0" presId="urn:microsoft.com/office/officeart/2005/8/layout/matrix3"/>
    <dgm:cxn modelId="{CADB11FF-BE0F-AD45-A633-B8D95BA6E14F}" srcId="{EF2B7EEB-4A88-1442-8E0B-F325010484EA}" destId="{56CC3E98-9505-0644-B3E0-867CDBB30A90}" srcOrd="2" destOrd="0" parTransId="{549B5103-5284-9E4F-BE07-A082E617A360}" sibTransId="{ED7F1574-5E55-A945-AD37-66BF5EED54F9}"/>
    <dgm:cxn modelId="{9ED1E226-C7E7-C446-A110-932336B04CB0}" type="presParOf" srcId="{951A8C2C-82BB-A446-A035-13520A8FA07E}" destId="{C3ED0FFD-B1AC-1E4B-94D0-D82043EFE463}" srcOrd="0" destOrd="0" presId="urn:microsoft.com/office/officeart/2005/8/layout/matrix3"/>
    <dgm:cxn modelId="{4724CA89-B15D-BA45-95A6-C730504EB837}" type="presParOf" srcId="{951A8C2C-82BB-A446-A035-13520A8FA07E}" destId="{21A6F9F5-E161-104D-B902-D7C7928C4D03}" srcOrd="1" destOrd="0" presId="urn:microsoft.com/office/officeart/2005/8/layout/matrix3"/>
    <dgm:cxn modelId="{AB0BEB39-3EF5-5C44-AC71-23DE35FCD751}" type="presParOf" srcId="{951A8C2C-82BB-A446-A035-13520A8FA07E}" destId="{2C6D4222-A14F-9243-A8D8-95B276E21B23}" srcOrd="2" destOrd="0" presId="urn:microsoft.com/office/officeart/2005/8/layout/matrix3"/>
    <dgm:cxn modelId="{A5A35358-B792-2A46-B663-284B56990CB9}" type="presParOf" srcId="{951A8C2C-82BB-A446-A035-13520A8FA07E}" destId="{BAEC26F3-70CB-5E48-9977-294A2ECC52F9}" srcOrd="3" destOrd="0" presId="urn:microsoft.com/office/officeart/2005/8/layout/matrix3"/>
    <dgm:cxn modelId="{953E81AB-CE97-EC41-8F9D-A4756D920EF6}" type="presParOf" srcId="{951A8C2C-82BB-A446-A035-13520A8FA07E}" destId="{4FDFAC81-8326-8E4D-B0BA-1433B7AED33C}" srcOrd="4" destOrd="0" presId="urn:microsoft.com/office/officeart/2005/8/layout/matrix3"/>
  </dgm:cxnLst>
  <dgm:bg>
    <a:noFill/>
  </dgm:bg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25486-F3D4-544A-A99E-795B38C2881B}">
      <dsp:nvSpPr>
        <dsp:cNvPr id="0" name=""/>
        <dsp:cNvSpPr/>
      </dsp:nvSpPr>
      <dsp:spPr>
        <a:xfrm>
          <a:off x="4" y="0"/>
          <a:ext cx="18059390" cy="66294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D64D7F1-4974-E84B-94ED-91256B757732}">
      <dsp:nvSpPr>
        <dsp:cNvPr id="0" name=""/>
        <dsp:cNvSpPr/>
      </dsp:nvSpPr>
      <dsp:spPr>
        <a:xfrm>
          <a:off x="1465783" y="1988820"/>
          <a:ext cx="7343685" cy="265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/>
            <a:t>Bridge to Baccalaureate Peer-Mentoring Program</a:t>
          </a:r>
          <a:br>
            <a:rPr lang="en-US" sz="3800" b="1" kern="1200" dirty="0" smtClean="0"/>
          </a:br>
          <a:r>
            <a:rPr lang="en-US" sz="3800" kern="1200" dirty="0" smtClean="0"/>
            <a:t>Goal:</a:t>
          </a:r>
          <a:r>
            <a:rPr lang="en-US" sz="3800" b="0" kern="1200" dirty="0" smtClean="0"/>
            <a:t> transition freshman/sophomores to juniors/seniors</a:t>
          </a:r>
          <a:endParaRPr lang="en-US" sz="3800" kern="1200" dirty="0"/>
        </a:p>
      </dsp:txBody>
      <dsp:txXfrm>
        <a:off x="1595231" y="2118268"/>
        <a:ext cx="7084789" cy="2392864"/>
      </dsp:txXfrm>
    </dsp:sp>
    <dsp:sp modelId="{CADC0EDD-25EE-7E4D-9BED-D2EB5B588940}">
      <dsp:nvSpPr>
        <dsp:cNvPr id="0" name=""/>
        <dsp:cNvSpPr/>
      </dsp:nvSpPr>
      <dsp:spPr>
        <a:xfrm>
          <a:off x="9249931" y="1988820"/>
          <a:ext cx="7343685" cy="265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/>
            <a:t>Bridge to Post-Baccalaureate Peer-Mentoring Program </a:t>
          </a:r>
          <a:r>
            <a:rPr lang="en-US" sz="3800" b="0" kern="1200" dirty="0" smtClean="0"/>
            <a:t/>
          </a:r>
          <a:br>
            <a:rPr lang="en-US" sz="3800" b="0" kern="1200" dirty="0" smtClean="0"/>
          </a:br>
          <a:r>
            <a:rPr lang="en-US" sz="3800" kern="1200" dirty="0" smtClean="0"/>
            <a:t>Goal: </a:t>
          </a:r>
          <a:r>
            <a:rPr lang="en-US" sz="3800" b="0" kern="1200" dirty="0" smtClean="0"/>
            <a:t>transition into graduate school or STEM workforce</a:t>
          </a:r>
          <a:endParaRPr lang="en-US" sz="3800" kern="1200" dirty="0"/>
        </a:p>
      </dsp:txBody>
      <dsp:txXfrm>
        <a:off x="9379379" y="2118268"/>
        <a:ext cx="7084789" cy="23928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E3F59-66E6-F24B-A162-7BE3ED5C6ABD}">
      <dsp:nvSpPr>
        <dsp:cNvPr id="0" name=""/>
        <dsp:cNvSpPr/>
      </dsp:nvSpPr>
      <dsp:spPr>
        <a:xfrm>
          <a:off x="2627894" y="3718"/>
          <a:ext cx="1983211" cy="11017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Graduate Students/</a:t>
          </a:r>
          <a:br>
            <a:rPr lang="en-US" sz="1800" kern="1200" dirty="0" smtClean="0"/>
          </a:br>
          <a:r>
            <a:rPr lang="en-US" sz="1800" kern="1200" dirty="0" smtClean="0"/>
            <a:t>STEM Workforce</a:t>
          </a:r>
          <a:endParaRPr lang="en-US" sz="1800" kern="1200" dirty="0"/>
        </a:p>
      </dsp:txBody>
      <dsp:txXfrm>
        <a:off x="2660164" y="35988"/>
        <a:ext cx="1918671" cy="1037243"/>
      </dsp:txXfrm>
    </dsp:sp>
    <dsp:sp modelId="{E29F269B-16A2-8947-A24E-25B98EFBDB13}">
      <dsp:nvSpPr>
        <dsp:cNvPr id="0" name=""/>
        <dsp:cNvSpPr/>
      </dsp:nvSpPr>
      <dsp:spPr>
        <a:xfrm rot="5400000">
          <a:off x="3412915" y="1133046"/>
          <a:ext cx="413168" cy="4958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3470758" y="1174363"/>
        <a:ext cx="297482" cy="289218"/>
      </dsp:txXfrm>
    </dsp:sp>
    <dsp:sp modelId="{59498F4E-0B60-024D-8100-16E50B78BD24}">
      <dsp:nvSpPr>
        <dsp:cNvPr id="0" name=""/>
        <dsp:cNvSpPr/>
      </dsp:nvSpPr>
      <dsp:spPr>
        <a:xfrm>
          <a:off x="2627894" y="1656394"/>
          <a:ext cx="1983211" cy="11017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8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8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8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Seniors</a:t>
          </a:r>
          <a:endParaRPr lang="en-US" sz="1800" kern="1200" dirty="0"/>
        </a:p>
      </dsp:txBody>
      <dsp:txXfrm>
        <a:off x="2660164" y="1688664"/>
        <a:ext cx="1918671" cy="1037243"/>
      </dsp:txXfrm>
    </dsp:sp>
    <dsp:sp modelId="{1461DB8F-64CE-A941-9D55-C7B88CE3778E}">
      <dsp:nvSpPr>
        <dsp:cNvPr id="0" name=""/>
        <dsp:cNvSpPr/>
      </dsp:nvSpPr>
      <dsp:spPr>
        <a:xfrm rot="5400000">
          <a:off x="3412915" y="2785722"/>
          <a:ext cx="413168" cy="4958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-3255"/>
                <a:lumOff val="8872"/>
                <a:alphaOff val="0"/>
                <a:shade val="51000"/>
                <a:satMod val="130000"/>
              </a:schemeClr>
            </a:gs>
            <a:gs pos="80000">
              <a:schemeClr val="accent2">
                <a:shade val="90000"/>
                <a:hueOff val="0"/>
                <a:satOff val="-3255"/>
                <a:lumOff val="8872"/>
                <a:alphaOff val="0"/>
                <a:shade val="93000"/>
                <a:satMod val="130000"/>
              </a:schemeClr>
            </a:gs>
            <a:gs pos="100000">
              <a:schemeClr val="accent2">
                <a:shade val="90000"/>
                <a:hueOff val="0"/>
                <a:satOff val="-3255"/>
                <a:lumOff val="887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3470758" y="2827039"/>
        <a:ext cx="297482" cy="289218"/>
      </dsp:txXfrm>
    </dsp:sp>
    <dsp:sp modelId="{E184FCA7-AE97-2646-A7B6-C93521CE1952}">
      <dsp:nvSpPr>
        <dsp:cNvPr id="0" name=""/>
        <dsp:cNvSpPr/>
      </dsp:nvSpPr>
      <dsp:spPr>
        <a:xfrm>
          <a:off x="2627894" y="3309070"/>
          <a:ext cx="1983211" cy="11017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6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16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6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Juniors</a:t>
          </a:r>
          <a:endParaRPr lang="en-US" sz="1800" kern="1200" dirty="0"/>
        </a:p>
      </dsp:txBody>
      <dsp:txXfrm>
        <a:off x="2660164" y="3341340"/>
        <a:ext cx="1918671" cy="1037243"/>
      </dsp:txXfrm>
    </dsp:sp>
    <dsp:sp modelId="{34075D78-CA76-6747-89A7-B4FD443346EB}">
      <dsp:nvSpPr>
        <dsp:cNvPr id="0" name=""/>
        <dsp:cNvSpPr/>
      </dsp:nvSpPr>
      <dsp:spPr>
        <a:xfrm rot="5400000">
          <a:off x="3412915" y="4438398"/>
          <a:ext cx="413168" cy="4958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-6509"/>
                <a:lumOff val="17744"/>
                <a:alphaOff val="0"/>
                <a:shade val="51000"/>
                <a:satMod val="130000"/>
              </a:schemeClr>
            </a:gs>
            <a:gs pos="80000">
              <a:schemeClr val="accent2">
                <a:shade val="90000"/>
                <a:hueOff val="0"/>
                <a:satOff val="-6509"/>
                <a:lumOff val="17744"/>
                <a:alphaOff val="0"/>
                <a:shade val="93000"/>
                <a:satMod val="130000"/>
              </a:schemeClr>
            </a:gs>
            <a:gs pos="100000">
              <a:schemeClr val="accent2">
                <a:shade val="90000"/>
                <a:hueOff val="0"/>
                <a:satOff val="-6509"/>
                <a:lumOff val="1774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3470758" y="4479715"/>
        <a:ext cx="297482" cy="289218"/>
      </dsp:txXfrm>
    </dsp:sp>
    <dsp:sp modelId="{2780A4BD-C396-5049-B0FB-DB7092FA40D2}">
      <dsp:nvSpPr>
        <dsp:cNvPr id="0" name=""/>
        <dsp:cNvSpPr/>
      </dsp:nvSpPr>
      <dsp:spPr>
        <a:xfrm>
          <a:off x="2627894" y="4961745"/>
          <a:ext cx="1983211" cy="11017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4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24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4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Sophomores</a:t>
          </a:r>
          <a:endParaRPr lang="en-US" sz="1800" kern="1200" dirty="0"/>
        </a:p>
      </dsp:txBody>
      <dsp:txXfrm>
        <a:off x="2660164" y="4994015"/>
        <a:ext cx="1918671" cy="1037243"/>
      </dsp:txXfrm>
    </dsp:sp>
    <dsp:sp modelId="{4FB54889-B21C-B34B-982F-ECCCE305EF0C}">
      <dsp:nvSpPr>
        <dsp:cNvPr id="0" name=""/>
        <dsp:cNvSpPr/>
      </dsp:nvSpPr>
      <dsp:spPr>
        <a:xfrm rot="5400000">
          <a:off x="3412915" y="6091074"/>
          <a:ext cx="413168" cy="4958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-9764"/>
                <a:lumOff val="26615"/>
                <a:alphaOff val="0"/>
                <a:shade val="51000"/>
                <a:satMod val="130000"/>
              </a:schemeClr>
            </a:gs>
            <a:gs pos="80000">
              <a:schemeClr val="accent2">
                <a:shade val="90000"/>
                <a:hueOff val="0"/>
                <a:satOff val="-9764"/>
                <a:lumOff val="26615"/>
                <a:alphaOff val="0"/>
                <a:shade val="93000"/>
                <a:satMod val="130000"/>
              </a:schemeClr>
            </a:gs>
            <a:gs pos="100000">
              <a:schemeClr val="accent2">
                <a:shade val="90000"/>
                <a:hueOff val="0"/>
                <a:satOff val="-9764"/>
                <a:lumOff val="26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3470758" y="6132391"/>
        <a:ext cx="297482" cy="289218"/>
      </dsp:txXfrm>
    </dsp:sp>
    <dsp:sp modelId="{BC393412-A083-C34E-9995-726789A55F26}">
      <dsp:nvSpPr>
        <dsp:cNvPr id="0" name=""/>
        <dsp:cNvSpPr/>
      </dsp:nvSpPr>
      <dsp:spPr>
        <a:xfrm>
          <a:off x="2627894" y="6614421"/>
          <a:ext cx="1983211" cy="11017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32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32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32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Freshman</a:t>
          </a:r>
          <a:endParaRPr lang="en-US" sz="1800" kern="1200" dirty="0"/>
        </a:p>
      </dsp:txBody>
      <dsp:txXfrm>
        <a:off x="2660164" y="6646691"/>
        <a:ext cx="1918671" cy="1037243"/>
      </dsp:txXfrm>
    </dsp:sp>
    <dsp:sp modelId="{BA068C22-B543-5942-9469-8F6923B07460}">
      <dsp:nvSpPr>
        <dsp:cNvPr id="0" name=""/>
        <dsp:cNvSpPr/>
      </dsp:nvSpPr>
      <dsp:spPr>
        <a:xfrm rot="5400000">
          <a:off x="3412915" y="7743750"/>
          <a:ext cx="413168" cy="4958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-13019"/>
                <a:lumOff val="35487"/>
                <a:alphaOff val="0"/>
                <a:shade val="51000"/>
                <a:satMod val="130000"/>
              </a:schemeClr>
            </a:gs>
            <a:gs pos="80000">
              <a:schemeClr val="accent2">
                <a:shade val="90000"/>
                <a:hueOff val="0"/>
                <a:satOff val="-13019"/>
                <a:lumOff val="35487"/>
                <a:alphaOff val="0"/>
                <a:shade val="93000"/>
                <a:satMod val="130000"/>
              </a:schemeClr>
            </a:gs>
            <a:gs pos="100000">
              <a:schemeClr val="accent2">
                <a:shade val="90000"/>
                <a:hueOff val="0"/>
                <a:satOff val="-13019"/>
                <a:lumOff val="3548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3470758" y="7785067"/>
        <a:ext cx="297482" cy="289218"/>
      </dsp:txXfrm>
    </dsp:sp>
    <dsp:sp modelId="{8F7F7209-A81E-A246-9B2E-EE8029BE7967}">
      <dsp:nvSpPr>
        <dsp:cNvPr id="0" name=""/>
        <dsp:cNvSpPr/>
      </dsp:nvSpPr>
      <dsp:spPr>
        <a:xfrm>
          <a:off x="2627894" y="8267097"/>
          <a:ext cx="1983211" cy="11017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High School Students</a:t>
          </a:r>
          <a:endParaRPr lang="en-US" sz="1800" kern="1200" dirty="0"/>
        </a:p>
      </dsp:txBody>
      <dsp:txXfrm>
        <a:off x="2660164" y="8299367"/>
        <a:ext cx="1918671" cy="10372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D0FFD-B1AC-1E4B-94D0-D82043EFE463}">
      <dsp:nvSpPr>
        <dsp:cNvPr id="0" name=""/>
        <dsp:cNvSpPr/>
      </dsp:nvSpPr>
      <dsp:spPr>
        <a:xfrm>
          <a:off x="3073400" y="0"/>
          <a:ext cx="6426200" cy="6426200"/>
        </a:xfrm>
        <a:prstGeom prst="diamond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A6F9F5-E161-104D-B902-D7C7928C4D03}">
      <dsp:nvSpPr>
        <dsp:cNvPr id="0" name=""/>
        <dsp:cNvSpPr/>
      </dsp:nvSpPr>
      <dsp:spPr>
        <a:xfrm>
          <a:off x="3683889" y="610489"/>
          <a:ext cx="2506218" cy="2506218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Quantitative</a:t>
          </a:r>
          <a:endParaRPr lang="en-US" sz="3000" kern="1200" dirty="0"/>
        </a:p>
      </dsp:txBody>
      <dsp:txXfrm>
        <a:off x="3806232" y="732832"/>
        <a:ext cx="2261532" cy="2261532"/>
      </dsp:txXfrm>
    </dsp:sp>
    <dsp:sp modelId="{2C6D4222-A14F-9243-A8D8-95B276E21B23}">
      <dsp:nvSpPr>
        <dsp:cNvPr id="0" name=""/>
        <dsp:cNvSpPr/>
      </dsp:nvSpPr>
      <dsp:spPr>
        <a:xfrm>
          <a:off x="6382893" y="610489"/>
          <a:ext cx="2506218" cy="2506218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104740"/>
                <a:satOff val="-1999"/>
                <a:lumOff val="20408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104740"/>
                <a:satOff val="-1999"/>
                <a:lumOff val="20408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104740"/>
                <a:satOff val="-1999"/>
                <a:lumOff val="2040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Qualitative</a:t>
          </a:r>
          <a:endParaRPr lang="en-US" sz="3000" kern="1200" dirty="0"/>
        </a:p>
      </dsp:txBody>
      <dsp:txXfrm>
        <a:off x="6505236" y="732832"/>
        <a:ext cx="2261532" cy="2261532"/>
      </dsp:txXfrm>
    </dsp:sp>
    <dsp:sp modelId="{BAEC26F3-70CB-5E48-9977-294A2ECC52F9}">
      <dsp:nvSpPr>
        <dsp:cNvPr id="0" name=""/>
        <dsp:cNvSpPr/>
      </dsp:nvSpPr>
      <dsp:spPr>
        <a:xfrm>
          <a:off x="3683889" y="3309493"/>
          <a:ext cx="2506218" cy="2506218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209480"/>
                <a:satOff val="-3997"/>
                <a:lumOff val="40816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209480"/>
                <a:satOff val="-3997"/>
                <a:lumOff val="40816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209480"/>
                <a:satOff val="-3997"/>
                <a:lumOff val="4081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Multiple Case Studies</a:t>
          </a:r>
          <a:endParaRPr lang="en-US" sz="3000" kern="1200" dirty="0"/>
        </a:p>
      </dsp:txBody>
      <dsp:txXfrm>
        <a:off x="3806232" y="3431836"/>
        <a:ext cx="2261532" cy="2261532"/>
      </dsp:txXfrm>
    </dsp:sp>
    <dsp:sp modelId="{4FDFAC81-8326-8E4D-B0BA-1433B7AED33C}">
      <dsp:nvSpPr>
        <dsp:cNvPr id="0" name=""/>
        <dsp:cNvSpPr/>
      </dsp:nvSpPr>
      <dsp:spPr>
        <a:xfrm>
          <a:off x="6382893" y="3309493"/>
          <a:ext cx="2506218" cy="2506218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104740"/>
                <a:satOff val="-1999"/>
                <a:lumOff val="20408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104740"/>
                <a:satOff val="-1999"/>
                <a:lumOff val="20408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104740"/>
                <a:satOff val="-1999"/>
                <a:lumOff val="2040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Prototype Potential</a:t>
          </a:r>
          <a:endParaRPr lang="en-US" sz="3000" kern="1200" dirty="0"/>
        </a:p>
      </dsp:txBody>
      <dsp:txXfrm>
        <a:off x="6505236" y="3431836"/>
        <a:ext cx="2261532" cy="2261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451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9"/>
            <a:ext cx="5365750" cy="4319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589" tIns="46956" rIns="95589" bIns="469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6350" y="720725"/>
            <a:ext cx="4764088" cy="3575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97580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5476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09696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4465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1939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144964" y="1"/>
            <a:ext cx="3170236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eaLnBrk="0" hangingPunct="0"/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144964" y="9121775"/>
            <a:ext cx="3170236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0124" tIns="0" rIns="20124" bIns="0" anchor="b"/>
          <a:lstStyle/>
          <a:p>
            <a:pPr algn="r" defTabSz="966668" eaLnBrk="0" hangingPunct="0"/>
            <a:r>
              <a:rPr lang="en-US" sz="1200" b="0" i="1" dirty="0">
                <a:latin typeface="Times New Roman" pitchFamily="18" charset="0"/>
              </a:rPr>
              <a:t>1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eaLnBrk="0" hangingPunct="0"/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1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eaLnBrk="0" hangingPunct="0"/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4144964" y="1"/>
            <a:ext cx="3170236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eaLnBrk="0" hangingPunct="0"/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44964" y="9121775"/>
            <a:ext cx="3170236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0124" tIns="0" rIns="20124" bIns="0" anchor="b"/>
          <a:lstStyle/>
          <a:p>
            <a:pPr algn="r" defTabSz="966668" eaLnBrk="0" hangingPunct="0"/>
            <a:r>
              <a:rPr lang="en-US" sz="1200" b="0" i="1" dirty="0">
                <a:latin typeface="Times New Roman" pitchFamily="18" charset="0"/>
              </a:rPr>
              <a:t>1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eaLnBrk="0" hangingPunct="0"/>
            <a:endParaRPr 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1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eaLnBrk="0" hangingPunct="0"/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4144964" y="1"/>
            <a:ext cx="3170236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eaLnBrk="0" hangingPunct="0"/>
            <a:endParaRPr lang="en-US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4144964" y="9121775"/>
            <a:ext cx="3170236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0124" tIns="0" rIns="20124" bIns="0" anchor="b"/>
          <a:lstStyle/>
          <a:p>
            <a:pPr algn="r" defTabSz="966668" eaLnBrk="0" hangingPunct="0"/>
            <a:r>
              <a:rPr lang="en-US" sz="1200" b="0" i="1" dirty="0">
                <a:latin typeface="Times New Roman" pitchFamily="18" charset="0"/>
              </a:rPr>
              <a:t>1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eaLnBrk="0" hangingPunct="0"/>
            <a:endParaRPr 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1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eaLnBrk="0" hangingPunct="0"/>
            <a:endParaRPr lang="en-US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4144964" y="1"/>
            <a:ext cx="3170236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eaLnBrk="0" hangingPunct="0"/>
            <a:endParaRPr lang="en-US"/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4144964" y="9121775"/>
            <a:ext cx="3170236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0124" tIns="0" rIns="20124" bIns="0" anchor="b"/>
          <a:lstStyle/>
          <a:p>
            <a:pPr algn="r" defTabSz="966668" eaLnBrk="0" hangingPunct="0"/>
            <a:r>
              <a:rPr lang="en-US" sz="1200" b="0" i="1" dirty="0">
                <a:latin typeface="Times New Roman" pitchFamily="18" charset="0"/>
              </a:rPr>
              <a:t>1</a:t>
            </a: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eaLnBrk="0" hangingPunct="0"/>
            <a:endParaRPr lang="en-US"/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0" y="1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eaLnBrk="0" hangingPunct="0"/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15" name="Rectangle 19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6350" y="720725"/>
            <a:ext cx="4764088" cy="357505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569" y="10226675"/>
            <a:ext cx="37308064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136" y="18653127"/>
            <a:ext cx="30724928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548640" indent="0" algn="ctr">
              <a:buNone/>
              <a:defRPr/>
            </a:lvl2pPr>
            <a:lvl3pPr marL="1097280" indent="0" algn="ctr">
              <a:buNone/>
              <a:defRPr/>
            </a:lvl3pPr>
            <a:lvl4pPr marL="1645920" indent="0" algn="ctr">
              <a:buNone/>
              <a:defRPr/>
            </a:lvl4pPr>
            <a:lvl5pPr marL="2194560" indent="0" algn="ctr">
              <a:buNone/>
              <a:defRPr/>
            </a:lvl5pPr>
            <a:lvl6pPr marL="2743200" indent="0" algn="ctr">
              <a:buNone/>
              <a:defRPr/>
            </a:lvl6pPr>
            <a:lvl7pPr marL="3291840" indent="0" algn="ctr">
              <a:buNone/>
              <a:defRPr/>
            </a:lvl7pPr>
            <a:lvl8pPr marL="3840480" indent="0" algn="ctr">
              <a:buNone/>
              <a:defRPr/>
            </a:lvl8pPr>
            <a:lvl9pPr marL="438912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66393-5633-439F-AAD6-31F9EAED9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78D24-256E-49EF-91DA-4DEE186313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664" y="1317626"/>
            <a:ext cx="9874704" cy="28087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835" y="1317626"/>
            <a:ext cx="29496203" cy="28087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866FD-10CA-4B94-A773-24D0BF90B4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194833" y="1317626"/>
            <a:ext cx="39501536" cy="5486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94832" y="7680327"/>
            <a:ext cx="19685453" cy="10785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2010917" y="7680327"/>
            <a:ext cx="19685455" cy="10785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194832" y="18618201"/>
            <a:ext cx="19685453" cy="10787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010917" y="18618201"/>
            <a:ext cx="19685455" cy="10787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6CF53-0769-4958-8A54-FF23692E0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E74B-D95D-4449-949D-4CCD0D098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8064" cy="653732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8064" cy="7200900"/>
          </a:xfrm>
        </p:spPr>
        <p:txBody>
          <a:bodyPr anchor="b"/>
          <a:lstStyle>
            <a:lvl1pPr marL="0" indent="0">
              <a:buNone/>
              <a:defRPr sz="2400"/>
            </a:lvl1pPr>
            <a:lvl2pPr marL="548640" indent="0">
              <a:buNone/>
              <a:defRPr sz="2200"/>
            </a:lvl2pPr>
            <a:lvl3pPr marL="1097280" indent="0">
              <a:buNone/>
              <a:defRPr sz="1900"/>
            </a:lvl3pPr>
            <a:lvl4pPr marL="1645920" indent="0">
              <a:buNone/>
              <a:defRPr sz="1700"/>
            </a:lvl4pPr>
            <a:lvl5pPr marL="2194560" indent="0">
              <a:buNone/>
              <a:defRPr sz="1700"/>
            </a:lvl5pPr>
            <a:lvl6pPr marL="2743200" indent="0">
              <a:buNone/>
              <a:defRPr sz="1700"/>
            </a:lvl6pPr>
            <a:lvl7pPr marL="3291840" indent="0">
              <a:buNone/>
              <a:defRPr sz="1700"/>
            </a:lvl7pPr>
            <a:lvl8pPr marL="3840480" indent="0">
              <a:buNone/>
              <a:defRPr sz="1700"/>
            </a:lvl8pPr>
            <a:lvl9pPr marL="4389120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17DB2-2E70-461B-9C93-40BDA16D6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832" y="7680325"/>
            <a:ext cx="19685453" cy="21724938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0917" y="7680325"/>
            <a:ext cx="19685455" cy="21724938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03D91-BAFE-42FA-B1B4-C203C034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832" y="7369176"/>
            <a:ext cx="19392901" cy="3070225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832" y="10439402"/>
            <a:ext cx="19392901" cy="18965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665" y="7369176"/>
            <a:ext cx="19399704" cy="3070225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665" y="10439402"/>
            <a:ext cx="19399704" cy="18965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A82F6-B8EA-46F3-8A61-324AA59CF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C9FEE-A108-49A3-94DC-6C3447F90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57D42-D5EF-46D7-83AE-54FC9F855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832" y="1311275"/>
            <a:ext cx="14439901" cy="557688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968" y="1311275"/>
            <a:ext cx="24536400" cy="28093988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832" y="6888163"/>
            <a:ext cx="14439901" cy="22517100"/>
          </a:xfrm>
        </p:spPr>
        <p:txBody>
          <a:bodyPr/>
          <a:lstStyle>
            <a:lvl1pPr marL="0" indent="0">
              <a:buNone/>
              <a:defRPr sz="1700"/>
            </a:lvl1pPr>
            <a:lvl2pPr marL="548640" indent="0">
              <a:buNone/>
              <a:defRPr sz="1400"/>
            </a:lvl2pPr>
            <a:lvl3pPr marL="1097280" indent="0">
              <a:buNone/>
              <a:defRPr sz="1200"/>
            </a:lvl3pPr>
            <a:lvl4pPr marL="1645920" indent="0">
              <a:buNone/>
              <a:defRPr sz="1100"/>
            </a:lvl4pPr>
            <a:lvl5pPr marL="2194560" indent="0">
              <a:buNone/>
              <a:defRPr sz="1100"/>
            </a:lvl5pPr>
            <a:lvl6pPr marL="2743200" indent="0">
              <a:buNone/>
              <a:defRPr sz="1100"/>
            </a:lvl6pPr>
            <a:lvl7pPr marL="3291840" indent="0">
              <a:buNone/>
              <a:defRPr sz="1100"/>
            </a:lvl7pPr>
            <a:lvl8pPr marL="3840480" indent="0">
              <a:buNone/>
              <a:defRPr sz="1100"/>
            </a:lvl8pPr>
            <a:lvl9pPr marL="438912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997CF-7765-4792-9000-0F29C884E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437" y="23042564"/>
            <a:ext cx="26335264" cy="272097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437" y="2941639"/>
            <a:ext cx="26335264" cy="19750087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437" y="25763540"/>
            <a:ext cx="26335264" cy="3862387"/>
          </a:xfrm>
        </p:spPr>
        <p:txBody>
          <a:bodyPr/>
          <a:lstStyle>
            <a:lvl1pPr marL="0" indent="0">
              <a:buNone/>
              <a:defRPr sz="1700"/>
            </a:lvl1pPr>
            <a:lvl2pPr marL="548640" indent="0">
              <a:buNone/>
              <a:defRPr sz="1400"/>
            </a:lvl2pPr>
            <a:lvl3pPr marL="1097280" indent="0">
              <a:buNone/>
              <a:defRPr sz="1200"/>
            </a:lvl3pPr>
            <a:lvl4pPr marL="1645920" indent="0">
              <a:buNone/>
              <a:defRPr sz="1100"/>
            </a:lvl4pPr>
            <a:lvl5pPr marL="2194560" indent="0">
              <a:buNone/>
              <a:defRPr sz="1100"/>
            </a:lvl5pPr>
            <a:lvl6pPr marL="2743200" indent="0">
              <a:buNone/>
              <a:defRPr sz="1100"/>
            </a:lvl6pPr>
            <a:lvl7pPr marL="3291840" indent="0">
              <a:buNone/>
              <a:defRPr sz="1100"/>
            </a:lvl7pPr>
            <a:lvl8pPr marL="3840480" indent="0">
              <a:buNone/>
              <a:defRPr sz="1100"/>
            </a:lvl8pPr>
            <a:lvl9pPr marL="438912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9A880-B3D5-487C-B3F6-352F4A65D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4985" y="1316831"/>
            <a:ext cx="3950123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17" tIns="54859" rIns="109717" bIns="548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4985" y="7680723"/>
            <a:ext cx="39501233" cy="2172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17" tIns="54859" rIns="109717" bIns="548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4985" y="29976366"/>
            <a:ext cx="1024043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9717" tIns="54859" rIns="109717" bIns="5485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9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6585" y="29976366"/>
            <a:ext cx="1389803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9717" tIns="54859" rIns="109717" bIns="54859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9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5785" y="29976366"/>
            <a:ext cx="1024043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9717" tIns="54859" rIns="109717" bIns="5485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900" b="0">
                <a:latin typeface="Times" pitchFamily="18" charset="0"/>
              </a:defRPr>
            </a:lvl1pPr>
          </a:lstStyle>
          <a:p>
            <a:pPr>
              <a:defRPr/>
            </a:pPr>
            <a:fld id="{799D995F-D1AA-450F-9A01-F3F3CD214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11001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1001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2pPr>
      <a:lvl3pPr algn="ctr" defTabSz="11001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3pPr>
      <a:lvl4pPr algn="ctr" defTabSz="11001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4pPr>
      <a:lvl5pPr algn="ctr" defTabSz="11001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5pPr>
      <a:lvl6pPr marL="548640" algn="ctr" defTabSz="110109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6pPr>
      <a:lvl7pPr marL="1097280" algn="ctr" defTabSz="110109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7pPr>
      <a:lvl8pPr marL="1645920" algn="ctr" defTabSz="110109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8pPr>
      <a:lvl9pPr marL="2194560" algn="ctr" defTabSz="110109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9pPr>
    </p:titleStyle>
    <p:bodyStyle>
      <a:lvl1pPr marL="411163" indent="-411163" algn="l" defTabSz="110013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890588" indent="-339725" algn="l" defTabSz="1100138" rtl="0" eaLnBrk="0" fontAlgn="base" hangingPunct="0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</a:defRPr>
      </a:lvl2pPr>
      <a:lvl3pPr marL="1371600" indent="-269875" algn="l" defTabSz="1100138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</a:defRPr>
      </a:lvl3pPr>
      <a:lvl4pPr marL="1920875" indent="-279400" algn="l" defTabSz="1100138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4pPr>
      <a:lvl5pPr marL="2462213" indent="-269875" algn="l" defTabSz="1100138" rtl="0" eaLnBrk="0" fontAlgn="base" hangingPunct="0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</a:defRPr>
      </a:lvl5pPr>
      <a:lvl6pPr marL="3011806" indent="-270510" algn="l" defTabSz="1101090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</a:defRPr>
      </a:lvl6pPr>
      <a:lvl7pPr marL="3560446" indent="-270510" algn="l" defTabSz="1101090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</a:defRPr>
      </a:lvl7pPr>
      <a:lvl8pPr marL="4109086" indent="-270510" algn="l" defTabSz="1101090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</a:defRPr>
      </a:lvl8pPr>
      <a:lvl9pPr marL="4657726" indent="-270510" algn="l" defTabSz="1101090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20" Type="http://schemas.openxmlformats.org/officeDocument/2006/relationships/diagramLayout" Target="../diagrams/layout3.xml"/><Relationship Id="rId21" Type="http://schemas.openxmlformats.org/officeDocument/2006/relationships/diagramQuickStyle" Target="../diagrams/quickStyle3.xml"/><Relationship Id="rId22" Type="http://schemas.openxmlformats.org/officeDocument/2006/relationships/diagramColors" Target="../diagrams/colors3.xml"/><Relationship Id="rId23" Type="http://schemas.microsoft.com/office/2007/relationships/diagramDrawing" Target="../diagrams/drawing3.xml"/><Relationship Id="rId24" Type="http://schemas.openxmlformats.org/officeDocument/2006/relationships/image" Target="../media/image7.png"/><Relationship Id="rId10" Type="http://schemas.openxmlformats.org/officeDocument/2006/relationships/image" Target="../media/image3.png"/><Relationship Id="rId11" Type="http://schemas.openxmlformats.org/officeDocument/2006/relationships/image" Target="../media/image4.png"/><Relationship Id="rId12" Type="http://schemas.openxmlformats.org/officeDocument/2006/relationships/image" Target="../media/image5.jpg"/><Relationship Id="rId13" Type="http://schemas.openxmlformats.org/officeDocument/2006/relationships/diagramData" Target="../diagrams/data2.xml"/><Relationship Id="rId14" Type="http://schemas.openxmlformats.org/officeDocument/2006/relationships/diagramLayout" Target="../diagrams/layout2.xml"/><Relationship Id="rId15" Type="http://schemas.openxmlformats.org/officeDocument/2006/relationships/diagramQuickStyle" Target="../diagrams/quickStyle2.xml"/><Relationship Id="rId16" Type="http://schemas.openxmlformats.org/officeDocument/2006/relationships/diagramColors" Target="../diagrams/colors2.xml"/><Relationship Id="rId17" Type="http://schemas.microsoft.com/office/2007/relationships/diagramDrawing" Target="../diagrams/drawing2.xml"/><Relationship Id="rId18" Type="http://schemas.openxmlformats.org/officeDocument/2006/relationships/image" Target="../media/image6.png"/><Relationship Id="rId19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 bwMode="auto">
          <a:xfrm>
            <a:off x="1905000" y="19812000"/>
            <a:ext cx="19852216" cy="11201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65100" dist="101600" dir="2700000" algn="tl" rotWithShape="0">
              <a:prstClr val="black">
                <a:alpha val="30000"/>
              </a:prstClr>
            </a:outerShdw>
          </a:effectLst>
        </p:spPr>
        <p:txBody>
          <a:bodyPr lIns="109728" tIns="54864" rIns="109728" bIns="54864"/>
          <a:lstStyle/>
          <a:p>
            <a:pPr defTabSz="1101090" eaLnBrk="0" hangingPunct="0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22479000" y="6629400"/>
            <a:ext cx="19852216" cy="17297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65100" dist="101600" dir="2700000" algn="tl" rotWithShape="0">
              <a:prstClr val="black">
                <a:alpha val="30000"/>
              </a:prstClr>
            </a:outerShdw>
          </a:effectLst>
        </p:spPr>
        <p:txBody>
          <a:bodyPr lIns="109728" tIns="54864" rIns="109728" bIns="54864"/>
          <a:lstStyle/>
          <a:p>
            <a:pPr defTabSz="1101090" eaLnBrk="0" hangingPunct="0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309" name="Text Box 813"/>
          <p:cNvSpPr txBox="1">
            <a:spLocks noChangeArrowheads="1"/>
          </p:cNvSpPr>
          <p:nvPr/>
        </p:nvSpPr>
        <p:spPr bwMode="auto">
          <a:xfrm>
            <a:off x="22783800" y="7848600"/>
            <a:ext cx="19288000" cy="61309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109728" tIns="109728" rIns="109728" bIns="109728">
            <a:spAutoFit/>
          </a:bodyPr>
          <a:lstStyle/>
          <a:p>
            <a:r>
              <a:rPr lang="en-US" sz="3200" dirty="0" smtClean="0"/>
              <a:t>Horizontal Peer Mentoring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b="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Vertical Peer Mentoring</a:t>
            </a:r>
            <a:endParaRPr lang="en-US" sz="3200" b="0" dirty="0" smtClean="0"/>
          </a:p>
          <a:p>
            <a:endParaRPr lang="en-US" sz="3200" dirty="0"/>
          </a:p>
        </p:txBody>
      </p:sp>
      <p:sp>
        <p:nvSpPr>
          <p:cNvPr id="482" name="Text Box 813"/>
          <p:cNvSpPr txBox="1">
            <a:spLocks noChangeArrowheads="1"/>
          </p:cNvSpPr>
          <p:nvPr/>
        </p:nvSpPr>
        <p:spPr bwMode="auto">
          <a:xfrm>
            <a:off x="1930400" y="10012061"/>
            <a:ext cx="18796000" cy="41611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109728" tIns="109728" rIns="109728" bIns="109728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b="0" dirty="0" smtClean="0">
                <a:latin typeface="Calibri" charset="0"/>
                <a:ea typeface="Calibri" charset="0"/>
                <a:cs typeface="Times New Roman" charset="0"/>
              </a:rPr>
              <a:t>Increase </a:t>
            </a:r>
            <a:r>
              <a:rPr lang="en-US" sz="3200" b="0" dirty="0">
                <a:latin typeface="Calibri" charset="0"/>
                <a:ea typeface="Calibri" charset="0"/>
                <a:cs typeface="Times New Roman" charset="0"/>
              </a:rPr>
              <a:t>the quality and quantity of persons with disabilities completing associate, undergraduate, and graduate degrees in STEM disciplines and entering the STEM </a:t>
            </a:r>
            <a:r>
              <a:rPr lang="en-US" sz="3200" b="0" dirty="0" smtClean="0">
                <a:latin typeface="Calibri" charset="0"/>
                <a:ea typeface="Calibri" charset="0"/>
                <a:cs typeface="Times New Roman" charset="0"/>
              </a:rPr>
              <a:t>workforce.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b="0" dirty="0" smtClean="0">
                <a:latin typeface="Calibri" charset="0"/>
                <a:ea typeface="Calibri" charset="0"/>
                <a:cs typeface="Times New Roman" charset="0"/>
              </a:rPr>
              <a:t>Increase the quality and quantity of post-doctoral fellows and junior faculty with disabilities in STEM fields.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b="0" dirty="0" smtClean="0">
                <a:latin typeface="Calibri" charset="0"/>
                <a:ea typeface="Calibri" charset="0"/>
                <a:cs typeface="Times New Roman" charset="0"/>
              </a:rPr>
              <a:t>Improve </a:t>
            </a:r>
            <a:r>
              <a:rPr lang="en-US" sz="3200" b="0" dirty="0">
                <a:latin typeface="Calibri" charset="0"/>
                <a:ea typeface="Calibri" charset="0"/>
                <a:cs typeface="Times New Roman" charset="0"/>
              </a:rPr>
              <a:t>academic performance of students with disabilities in secondary level science and mathematics </a:t>
            </a:r>
            <a:r>
              <a:rPr lang="en-US" sz="3200" b="0" dirty="0" smtClean="0">
                <a:latin typeface="Calibri" charset="0"/>
                <a:ea typeface="Calibri" charset="0"/>
                <a:cs typeface="Times New Roman" charset="0"/>
              </a:rPr>
              <a:t>courses.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b="0" dirty="0" smtClean="0">
                <a:latin typeface="Calibri" charset="0"/>
                <a:ea typeface="Calibri" charset="0"/>
                <a:cs typeface="Times New Roman" charset="0"/>
              </a:rPr>
              <a:t>Enhance </a:t>
            </a:r>
            <a:r>
              <a:rPr lang="en-US" sz="3200" b="0" dirty="0">
                <a:latin typeface="Calibri" charset="0"/>
                <a:ea typeface="Calibri" charset="0"/>
                <a:cs typeface="Times New Roman" charset="0"/>
              </a:rPr>
              <a:t>communication and collaboration among post-secondary institutions and other organizations in addressing the education of SWD in STEM </a:t>
            </a:r>
            <a:r>
              <a:rPr lang="en-US" sz="3200" b="0" dirty="0" smtClean="0">
                <a:latin typeface="Calibri" charset="0"/>
                <a:ea typeface="Calibri" charset="0"/>
                <a:cs typeface="Times New Roman" charset="0"/>
              </a:rPr>
              <a:t>disciplines.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b="0" dirty="0" smtClean="0">
                <a:latin typeface="Calibri" charset="0"/>
                <a:ea typeface="Calibri" charset="0"/>
                <a:cs typeface="Times New Roman" charset="0"/>
              </a:rPr>
              <a:t>Assess </a:t>
            </a:r>
            <a:r>
              <a:rPr lang="en-US" sz="3200" b="0" dirty="0">
                <a:latin typeface="Calibri" charset="0"/>
                <a:ea typeface="Calibri" charset="0"/>
                <a:cs typeface="Times New Roman" charset="0"/>
              </a:rPr>
              <a:t>our activities to understand what works and disseminate findings</a:t>
            </a:r>
            <a:r>
              <a:rPr lang="en-US" sz="3200" b="0" dirty="0" smtClean="0">
                <a:latin typeface="Calibri" charset="0"/>
                <a:ea typeface="Calibri" charset="0"/>
                <a:cs typeface="Times New Roman" charset="0"/>
              </a:rPr>
              <a:t>.</a:t>
            </a:r>
            <a:endParaRPr lang="en-US" sz="3200" b="0" dirty="0"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5051" name="Rectangle 955"/>
          <p:cNvSpPr>
            <a:spLocks noChangeArrowheads="1"/>
          </p:cNvSpPr>
          <p:nvPr/>
        </p:nvSpPr>
        <p:spPr bwMode="auto">
          <a:xfrm>
            <a:off x="-2117" y="3758625"/>
            <a:ext cx="43893317" cy="58477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548640" tIns="548640" rIns="274320" bIns="274320"/>
          <a:lstStyle/>
          <a:p>
            <a:pPr defTabSz="1101090" eaLnBrk="0" hangingPunct="0">
              <a:defRPr/>
            </a:pP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73" name="Text Box 1220"/>
          <p:cNvSpPr txBox="1">
            <a:spLocks noChangeArrowheads="1"/>
          </p:cNvSpPr>
          <p:nvPr/>
        </p:nvSpPr>
        <p:spPr bwMode="auto">
          <a:xfrm>
            <a:off x="36733446" y="1306830"/>
            <a:ext cx="5633754" cy="19697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3200" b="0" dirty="0"/>
              <a:t>Amber Wagner</a:t>
            </a:r>
          </a:p>
          <a:p>
            <a:pPr algn="ctr"/>
            <a:r>
              <a:rPr lang="en-US" sz="3200" b="0" dirty="0" smtClean="0"/>
              <a:t>Computer Science Department</a:t>
            </a:r>
          </a:p>
          <a:p>
            <a:pPr algn="ctr"/>
            <a:r>
              <a:rPr lang="en-US" sz="3200" b="0" dirty="0" smtClean="0"/>
              <a:t>Kennesaw State University</a:t>
            </a:r>
          </a:p>
          <a:p>
            <a:pPr algn="ctr"/>
            <a:r>
              <a:rPr lang="en-US" sz="3200" b="0" dirty="0" err="1" smtClean="0"/>
              <a:t>ankwagner@gmail.com</a:t>
            </a:r>
            <a:endParaRPr lang="en-US" sz="3200" b="0" dirty="0"/>
          </a:p>
        </p:txBody>
      </p:sp>
      <p:sp>
        <p:nvSpPr>
          <p:cNvPr id="216" name="Rectangle 215"/>
          <p:cNvSpPr/>
          <p:nvPr/>
        </p:nvSpPr>
        <p:spPr bwMode="auto">
          <a:xfrm>
            <a:off x="1585384" y="4410670"/>
            <a:ext cx="19852216" cy="46571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65100" dist="101600" dir="2700000" algn="tl" rotWithShape="0">
              <a:prstClr val="black">
                <a:alpha val="30000"/>
              </a:prstClr>
            </a:outerShdw>
          </a:effectLst>
        </p:spPr>
        <p:txBody>
          <a:bodyPr lIns="109728" tIns="54864" rIns="109728" bIns="54864"/>
          <a:lstStyle/>
          <a:p>
            <a:pPr defTabSz="1101090" eaLnBrk="0" hangingPunct="0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1942432" y="14469070"/>
            <a:ext cx="803477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Project Objectives</a:t>
            </a:r>
            <a:endParaRPr lang="en-US" sz="54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905000" y="4578318"/>
            <a:ext cx="5262979" cy="1015663"/>
          </a:xfrm>
          <a:prstGeom prst="rect">
            <a:avLst/>
          </a:prstGeom>
          <a:noFill/>
        </p:spPr>
        <p:txBody>
          <a:bodyPr wrap="none" tIns="91440" bIns="91440">
            <a:spAutoFit/>
          </a:bodyPr>
          <a:lstStyle/>
          <a:p>
            <a:pPr>
              <a:defRPr/>
            </a:pPr>
            <a:r>
              <a:rPr lang="en-US" sz="5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BACKGROUND</a:t>
            </a:r>
            <a:endParaRPr lang="en-US" sz="54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05" name="Text Box 813"/>
          <p:cNvSpPr txBox="1">
            <a:spLocks noChangeArrowheads="1"/>
          </p:cNvSpPr>
          <p:nvPr/>
        </p:nvSpPr>
        <p:spPr bwMode="auto">
          <a:xfrm>
            <a:off x="1930400" y="5658590"/>
            <a:ext cx="13385800" cy="40375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109728" tIns="109728" rIns="109728" bIns="109728">
            <a:spAutoFit/>
          </a:bodyPr>
          <a:lstStyle/>
          <a:p>
            <a:pPr marL="327025" indent="-327025" algn="just" defTabSz="1100138" eaLnBrk="0" hangingPunct="0">
              <a:spcAft>
                <a:spcPts val="1438"/>
              </a:spcAft>
              <a:buFont typeface="Arial" pitchFamily="34" charset="0"/>
              <a:buChar char="•"/>
            </a:pPr>
            <a:r>
              <a:rPr lang="en-US" sz="3200" b="0" dirty="0"/>
              <a:t>The SEAPD-STEM is an alliance consisting of 22 higher </a:t>
            </a:r>
            <a:r>
              <a:rPr lang="en-US" sz="3200" b="0" dirty="0" err="1"/>
              <a:t>ed</a:t>
            </a:r>
            <a:r>
              <a:rPr lang="en-US" sz="3200" b="0" dirty="0"/>
              <a:t> institutions including community colleges, four-year institutions, and universities with graduate </a:t>
            </a:r>
            <a:r>
              <a:rPr lang="en-US" sz="3200" b="0" dirty="0" smtClean="0"/>
              <a:t>programs</a:t>
            </a:r>
          </a:p>
          <a:p>
            <a:pPr marL="327025" indent="-327025" algn="just" defTabSz="1100138" eaLnBrk="0" hangingPunct="0">
              <a:spcAft>
                <a:spcPts val="1438"/>
              </a:spcAft>
              <a:buFont typeface="Arial" pitchFamily="34" charset="0"/>
              <a:buChar char="•"/>
            </a:pPr>
            <a:r>
              <a:rPr lang="en-US" sz="3200" b="0" dirty="0">
                <a:latin typeface="Calibri" charset="0"/>
                <a:ea typeface="Calibri" charset="0"/>
                <a:cs typeface="Times New Roman" charset="0"/>
              </a:rPr>
              <a:t>SEAPD-STEM builds on the success of the Alabama Alliance for Students with Disabilities in STEM (AASD-STEM), expanding the project from 5 institutions in Alabama to </a:t>
            </a:r>
            <a:r>
              <a:rPr lang="en-US" sz="3200" b="0" dirty="0" smtClean="0">
                <a:latin typeface="Calibri" charset="0"/>
                <a:ea typeface="Calibri" charset="0"/>
                <a:cs typeface="Times New Roman" charset="0"/>
              </a:rPr>
              <a:t>22 </a:t>
            </a:r>
            <a:r>
              <a:rPr lang="en-US" sz="3200" b="0" dirty="0">
                <a:latin typeface="Calibri" charset="0"/>
                <a:ea typeface="Calibri" charset="0"/>
                <a:cs typeface="Times New Roman" charset="0"/>
              </a:rPr>
              <a:t>institutions throughout the </a:t>
            </a:r>
            <a:r>
              <a:rPr lang="en-US" sz="3200" b="0" dirty="0" smtClean="0">
                <a:latin typeface="Calibri" charset="0"/>
                <a:ea typeface="Calibri" charset="0"/>
                <a:cs typeface="Times New Roman" charset="0"/>
              </a:rPr>
              <a:t>Southeast</a:t>
            </a:r>
            <a:endParaRPr lang="en-US" sz="3200" b="0" dirty="0">
              <a:latin typeface="Calibri" charset="0"/>
              <a:ea typeface="Calibri" charset="0"/>
              <a:cs typeface="Times New Roman" charset="0"/>
            </a:endParaRPr>
          </a:p>
          <a:p>
            <a:pPr marL="327025" indent="-327025" algn="just" defTabSz="1100138" eaLnBrk="0" hangingPunct="0">
              <a:spcAft>
                <a:spcPts val="1438"/>
              </a:spcAft>
              <a:buFont typeface="Arial" pitchFamily="34" charset="0"/>
              <a:buChar char="•"/>
            </a:pPr>
            <a:endParaRPr lang="en-US" sz="3200" b="0" dirty="0" smtClean="0"/>
          </a:p>
        </p:txBody>
      </p:sp>
      <p:sp>
        <p:nvSpPr>
          <p:cNvPr id="388" name="Rectangle 387"/>
          <p:cNvSpPr/>
          <p:nvPr/>
        </p:nvSpPr>
        <p:spPr>
          <a:xfrm>
            <a:off x="22555200" y="24375070"/>
            <a:ext cx="458310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Evaluation</a:t>
            </a:r>
            <a:endParaRPr lang="en-US" sz="54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74" name="Text Box 813"/>
          <p:cNvSpPr txBox="1">
            <a:spLocks noChangeArrowheads="1"/>
          </p:cNvSpPr>
          <p:nvPr/>
        </p:nvSpPr>
        <p:spPr bwMode="auto">
          <a:xfrm>
            <a:off x="22555200" y="5270938"/>
            <a:ext cx="20320000" cy="12064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109728" tIns="109728" rIns="109728" bIns="109728">
            <a:spAutoFit/>
          </a:bodyPr>
          <a:lstStyle/>
          <a:p>
            <a:pPr algn="just"/>
            <a:r>
              <a:rPr lang="en-US" sz="3200" b="0" dirty="0">
                <a:latin typeface="Arial" charset="0"/>
              </a:rPr>
              <a:t>Dr. </a:t>
            </a:r>
            <a:r>
              <a:rPr lang="en-US" sz="3200" b="0" dirty="0" err="1">
                <a:latin typeface="Arial" charset="0"/>
              </a:rPr>
              <a:t>Overtoun</a:t>
            </a:r>
            <a:r>
              <a:rPr lang="en-US" sz="3200" b="0" dirty="0">
                <a:latin typeface="Arial" charset="0"/>
              </a:rPr>
              <a:t> </a:t>
            </a:r>
            <a:r>
              <a:rPr lang="en-US" sz="3200" b="0" dirty="0" err="1">
                <a:latin typeface="Arial" charset="0"/>
              </a:rPr>
              <a:t>Jenda</a:t>
            </a:r>
            <a:r>
              <a:rPr lang="en-US" sz="3200" b="0" dirty="0">
                <a:latin typeface="Arial" charset="0"/>
              </a:rPr>
              <a:t> (Auburn University), Dr. </a:t>
            </a:r>
            <a:r>
              <a:rPr lang="en-US" sz="3200" b="0" dirty="0" err="1">
                <a:latin typeface="Arial" charset="0"/>
              </a:rPr>
              <a:t>Maithilee</a:t>
            </a:r>
            <a:r>
              <a:rPr lang="en-US" sz="3200" b="0" dirty="0">
                <a:latin typeface="Arial" charset="0"/>
              </a:rPr>
              <a:t> </a:t>
            </a:r>
            <a:r>
              <a:rPr lang="en-US" sz="3200" b="0" dirty="0" err="1">
                <a:latin typeface="Arial" charset="0"/>
              </a:rPr>
              <a:t>Kunda</a:t>
            </a:r>
            <a:r>
              <a:rPr lang="en-US" sz="3200" b="0" dirty="0">
                <a:latin typeface="Arial" charset="0"/>
              </a:rPr>
              <a:t> (Vanderbilt University),</a:t>
            </a:r>
            <a:r>
              <a:rPr lang="en-US" sz="1050" b="0" dirty="0">
                <a:latin typeface="Cambria" charset="0"/>
              </a:rPr>
              <a:t> </a:t>
            </a:r>
            <a:r>
              <a:rPr lang="en-US" sz="3200" b="0" dirty="0">
                <a:latin typeface="Arial" charset="0"/>
              </a:rPr>
              <a:t>Dr. Carl Pettis (Alabama State University), Dr. Mohammed </a:t>
            </a:r>
            <a:r>
              <a:rPr lang="en-US" sz="3200" b="0" dirty="0" err="1">
                <a:latin typeface="Arial" charset="0"/>
              </a:rPr>
              <a:t>Qazi</a:t>
            </a:r>
            <a:r>
              <a:rPr lang="en-US" sz="3200" b="0" dirty="0">
                <a:latin typeface="Arial" charset="0"/>
              </a:rPr>
              <a:t> (Tuskegee University)</a:t>
            </a:r>
            <a:endParaRPr lang="en-US" sz="3200" b="0" dirty="0">
              <a:latin typeface="Arial" charset="0"/>
            </a:endParaRPr>
          </a:p>
        </p:txBody>
      </p:sp>
      <p:sp>
        <p:nvSpPr>
          <p:cNvPr id="460" name="Rectangle 459"/>
          <p:cNvSpPr/>
          <p:nvPr/>
        </p:nvSpPr>
        <p:spPr>
          <a:xfrm>
            <a:off x="22555200" y="4410670"/>
            <a:ext cx="966288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Principle Investigators</a:t>
            </a:r>
            <a:endParaRPr lang="en-US" sz="54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3090595561"/>
              </p:ext>
            </p:extLst>
          </p:nvPr>
        </p:nvGraphicFramePr>
        <p:xfrm>
          <a:off x="23317200" y="7162800"/>
          <a:ext cx="18059400" cy="662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0" name="Rectangle 289"/>
          <p:cNvSpPr/>
          <p:nvPr/>
        </p:nvSpPr>
        <p:spPr>
          <a:xfrm>
            <a:off x="22707600" y="6858000"/>
            <a:ext cx="555828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Bridge model</a:t>
            </a:r>
            <a:endParaRPr lang="en-US" sz="54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1905000" y="9135070"/>
            <a:ext cx="672491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RESEARCH GOALS</a:t>
            </a:r>
            <a:endParaRPr lang="en-US" sz="54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8" name="Text Box 4"/>
          <p:cNvSpPr txBox="1">
            <a:spLocks noChangeArrowheads="1"/>
          </p:cNvSpPr>
          <p:nvPr/>
        </p:nvSpPr>
        <p:spPr bwMode="auto">
          <a:xfrm>
            <a:off x="35433000" y="30784800"/>
            <a:ext cx="5105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This project is supported by NSF </a:t>
            </a:r>
            <a:r>
              <a:rPr lang="en-US" altLang="en-US" sz="2800" b="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award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number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lang="en-US" sz="2800" b="0" dirty="0" smtClean="0"/>
              <a:t>1649276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.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120" name="Picture 3" descr="284px-NS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0" y="30787472"/>
            <a:ext cx="2111542" cy="2105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sp>
        <p:nvSpPr>
          <p:cNvPr id="8" name="Control 7"/>
          <p:cNvSpPr>
            <a:spLocks noChangeArrowheads="1" noChangeShapeType="1"/>
          </p:cNvSpPr>
          <p:nvPr/>
        </p:nvSpPr>
        <p:spPr bwMode="auto">
          <a:xfrm>
            <a:off x="27393900" y="20507325"/>
            <a:ext cx="2711450" cy="10668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in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Text Box 813"/>
          <p:cNvSpPr txBox="1">
            <a:spLocks noChangeArrowheads="1"/>
          </p:cNvSpPr>
          <p:nvPr/>
        </p:nvSpPr>
        <p:spPr bwMode="auto">
          <a:xfrm>
            <a:off x="1905000" y="15306675"/>
            <a:ext cx="18796000" cy="41611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109728" tIns="109728" rIns="109728" bIns="109728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0" dirty="0" smtClean="0">
                <a:latin typeface="Calibri"/>
                <a:cs typeface="Calibri"/>
              </a:rPr>
              <a:t>Implement the Bridge Model</a:t>
            </a:r>
            <a:endParaRPr lang="en-US" sz="3200" b="0" dirty="0">
              <a:latin typeface="Calibri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0" dirty="0" smtClean="0">
                <a:latin typeface="Calibri"/>
                <a:cs typeface="Calibri"/>
              </a:rPr>
              <a:t>Implement SEAPD</a:t>
            </a:r>
            <a:r>
              <a:rPr lang="en-US" sz="3200" b="0" dirty="0">
                <a:latin typeface="Calibri"/>
                <a:cs typeface="Calibri"/>
              </a:rPr>
              <a:t>-</a:t>
            </a:r>
            <a:r>
              <a:rPr lang="en-US" sz="3200" b="0" dirty="0" smtClean="0">
                <a:latin typeface="Calibri"/>
                <a:cs typeface="Calibri"/>
              </a:rPr>
              <a:t>STEM training workshops</a:t>
            </a:r>
            <a:endParaRPr lang="en-US" sz="3200" b="0" dirty="0">
              <a:latin typeface="Calibri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0" dirty="0" smtClean="0">
                <a:latin typeface="Calibri"/>
                <a:cs typeface="Calibri"/>
              </a:rPr>
              <a:t>Implement </a:t>
            </a:r>
            <a:r>
              <a:rPr lang="en-US" sz="3200" b="0" dirty="0">
                <a:latin typeface="Calibri"/>
                <a:cs typeface="Calibri"/>
              </a:rPr>
              <a:t>NSF INCLUDES Alliances planning </a:t>
            </a:r>
            <a:r>
              <a:rPr lang="en-US" sz="3200" b="0" dirty="0" smtClean="0">
                <a:latin typeface="Calibri"/>
                <a:cs typeface="Calibri"/>
              </a:rPr>
              <a:t>workshops </a:t>
            </a:r>
            <a:r>
              <a:rPr lang="en-US" sz="3200" b="0" dirty="0">
                <a:latin typeface="Calibri"/>
                <a:cs typeface="Calibri"/>
              </a:rPr>
              <a:t>in each participating </a:t>
            </a:r>
            <a:r>
              <a:rPr lang="en-US" sz="3200" b="0" dirty="0" smtClean="0">
                <a:latin typeface="Calibri"/>
                <a:cs typeface="Calibri"/>
              </a:rPr>
              <a:t>state</a:t>
            </a:r>
            <a:endParaRPr lang="en-US" sz="3200" b="0" dirty="0">
              <a:latin typeface="Calibri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0" dirty="0" smtClean="0">
                <a:latin typeface="Calibri"/>
                <a:cs typeface="Calibri"/>
              </a:rPr>
              <a:t>Gatherenrollment</a:t>
            </a:r>
            <a:r>
              <a:rPr lang="en-US" sz="3200" b="0" dirty="0">
                <a:latin typeface="Calibri"/>
                <a:cs typeface="Calibri"/>
              </a:rPr>
              <a:t>,retention,andgraduationbaselinedataforSTEMstudentswith </a:t>
            </a:r>
            <a:r>
              <a:rPr lang="en-US" sz="3200" b="0" dirty="0" smtClean="0">
                <a:latin typeface="Calibri"/>
                <a:cs typeface="Calibri"/>
              </a:rPr>
              <a:t>disabilities </a:t>
            </a:r>
            <a:r>
              <a:rPr lang="en-US" sz="3200" b="0" dirty="0">
                <a:latin typeface="Calibri"/>
                <a:cs typeface="Calibri"/>
              </a:rPr>
              <a:t>by race, ethnicity, </a:t>
            </a:r>
            <a:r>
              <a:rPr lang="en-US" sz="3200" b="0" dirty="0" smtClean="0">
                <a:latin typeface="Calibri"/>
                <a:cs typeface="Calibri"/>
              </a:rPr>
              <a:t>   and gender</a:t>
            </a:r>
            <a:endParaRPr lang="en-US" sz="3200" b="0" dirty="0">
              <a:latin typeface="Calibri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0" dirty="0" smtClean="0">
                <a:latin typeface="Calibri"/>
                <a:cs typeface="Calibri"/>
              </a:rPr>
              <a:t>Identify </a:t>
            </a:r>
            <a:r>
              <a:rPr lang="en-US" sz="3200" b="0" dirty="0">
                <a:latin typeface="Calibri"/>
                <a:cs typeface="Calibri"/>
              </a:rPr>
              <a:t>schools and school districts for each of the participating institutions for </a:t>
            </a:r>
            <a:r>
              <a:rPr lang="en-US" sz="3200" b="0" dirty="0" smtClean="0">
                <a:latin typeface="Calibri"/>
                <a:cs typeface="Calibri"/>
              </a:rPr>
              <a:t>outreach activities</a:t>
            </a:r>
            <a:endParaRPr lang="en-US" sz="3200" b="0" dirty="0">
              <a:latin typeface="Calibri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0" dirty="0" smtClean="0">
                <a:latin typeface="Calibri"/>
                <a:cs typeface="Calibri"/>
              </a:rPr>
              <a:t>Add </a:t>
            </a:r>
            <a:r>
              <a:rPr lang="en-US" sz="3200" b="0" dirty="0">
                <a:latin typeface="Calibri"/>
                <a:cs typeface="Calibri"/>
              </a:rPr>
              <a:t>at least one community college to partner with each Alliance college or </a:t>
            </a:r>
            <a:r>
              <a:rPr lang="en-US" sz="3200" b="0" dirty="0" smtClean="0">
                <a:latin typeface="Calibri"/>
                <a:cs typeface="Calibri"/>
              </a:rPr>
              <a:t>university</a:t>
            </a:r>
            <a:r>
              <a:rPr lang="en-US" sz="3200" b="0" dirty="0">
                <a:latin typeface="Calibri"/>
                <a:cs typeface="Calibri"/>
              </a:rPr>
              <a:t>, </a:t>
            </a:r>
            <a:r>
              <a:rPr lang="en-US" sz="3200" b="0" dirty="0" smtClean="0">
                <a:latin typeface="Calibri"/>
                <a:cs typeface="Calibri"/>
              </a:rPr>
              <a:t>and</a:t>
            </a:r>
            <a:endParaRPr lang="en-US" sz="3200" b="0" dirty="0">
              <a:latin typeface="Calibri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0" dirty="0" smtClean="0">
                <a:latin typeface="Calibri"/>
                <a:cs typeface="Calibri"/>
              </a:rPr>
              <a:t>Engage additional partners including national and local labs, etc</a:t>
            </a:r>
            <a:r>
              <a:rPr lang="en-US" sz="3200" b="0" dirty="0">
                <a:latin typeface="Calibri"/>
                <a:cs typeface="Calibri"/>
              </a:rPr>
              <a:t>. </a:t>
            </a:r>
            <a:endParaRPr lang="en-US" sz="3200" b="0" dirty="0">
              <a:latin typeface="Calibri"/>
              <a:cs typeface="Calibri"/>
            </a:endParaRPr>
          </a:p>
        </p:txBody>
      </p:sp>
      <p:sp>
        <p:nvSpPr>
          <p:cNvPr id="142" name="Text Box 813"/>
          <p:cNvSpPr txBox="1">
            <a:spLocks noChangeArrowheads="1"/>
          </p:cNvSpPr>
          <p:nvPr/>
        </p:nvSpPr>
        <p:spPr bwMode="auto">
          <a:xfrm>
            <a:off x="22860000" y="31623000"/>
            <a:ext cx="18516600" cy="16989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109728" tIns="109728" rIns="109728" bIns="109728"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3200" b="0" dirty="0" smtClean="0">
                <a:latin typeface="Calibri" charset="0"/>
                <a:ea typeface="Calibri" charset="0"/>
                <a:cs typeface="Times New Roman" charset="0"/>
              </a:rPr>
              <a:t>Internal </a:t>
            </a:r>
            <a:r>
              <a:rPr lang="en-US" sz="3200" b="0" dirty="0">
                <a:latin typeface="Calibri" charset="0"/>
                <a:ea typeface="Calibri" charset="0"/>
                <a:cs typeface="Times New Roman" charset="0"/>
              </a:rPr>
              <a:t>evaluator (site-level): Dr. David Shannon, Auburn University. </a:t>
            </a:r>
            <a:endParaRPr lang="en-US" sz="3200" b="0" dirty="0" smtClean="0">
              <a:latin typeface="Calibri" charset="0"/>
              <a:ea typeface="Calibri" charset="0"/>
              <a:cs typeface="Times New Roman" charset="0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3200" b="0" dirty="0" smtClean="0">
                <a:latin typeface="Calibri" charset="0"/>
                <a:ea typeface="Calibri" charset="0"/>
                <a:cs typeface="Times New Roman" charset="0"/>
              </a:rPr>
              <a:t>External </a:t>
            </a:r>
            <a:r>
              <a:rPr lang="en-US" sz="3200" b="0" dirty="0">
                <a:latin typeface="Calibri" charset="0"/>
                <a:ea typeface="Calibri" charset="0"/>
                <a:cs typeface="Times New Roman" charset="0"/>
              </a:rPr>
              <a:t>evaluator (alliance-wide): Dr. Linda Thurston, Kansas State University. </a:t>
            </a:r>
          </a:p>
          <a:p>
            <a:pPr algn="just"/>
            <a:r>
              <a:rPr lang="en-US" sz="3200" b="0" dirty="0"/>
              <a:t> 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34366200" y="30632400"/>
            <a:ext cx="9372600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 Box 1220"/>
          <p:cNvSpPr txBox="1">
            <a:spLocks noChangeArrowheads="1"/>
          </p:cNvSpPr>
          <p:nvPr/>
        </p:nvSpPr>
        <p:spPr bwMode="auto">
          <a:xfrm>
            <a:off x="7924800" y="152400"/>
            <a:ext cx="26314400" cy="3139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7500" dirty="0"/>
              <a:t>Building Bridges: How the Southeast is Increasing the Representation of Students with Disabilities in STEM</a:t>
            </a:r>
          </a:p>
          <a:p>
            <a:pPr algn="ctr"/>
            <a:r>
              <a:rPr lang="en-US" sz="5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SIGCSE 2017</a:t>
            </a:r>
            <a:endParaRPr lang="en-US" sz="5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 descr="KSU Mountain Logo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0" y="286512"/>
            <a:ext cx="3450336" cy="780288"/>
          </a:xfrm>
          <a:prstGeom prst="rect">
            <a:avLst/>
          </a:prstGeom>
        </p:spPr>
      </p:pic>
      <p:pic>
        <p:nvPicPr>
          <p:cNvPr id="43" name="Picture 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64"/>
          <a:stretch/>
        </p:blipFill>
        <p:spPr bwMode="auto">
          <a:xfrm>
            <a:off x="1447800" y="116237"/>
            <a:ext cx="4114800" cy="125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 Box 1220"/>
          <p:cNvSpPr txBox="1">
            <a:spLocks noChangeArrowheads="1"/>
          </p:cNvSpPr>
          <p:nvPr/>
        </p:nvSpPr>
        <p:spPr bwMode="auto">
          <a:xfrm>
            <a:off x="-457200" y="1219200"/>
            <a:ext cx="8057023" cy="2462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200" b="0" dirty="0" smtClean="0"/>
              <a:t>Daniela Marghitu</a:t>
            </a:r>
            <a:endParaRPr lang="en-US" sz="3200" b="0" dirty="0"/>
          </a:p>
          <a:p>
            <a:pPr algn="ctr"/>
            <a:r>
              <a:rPr lang="en-US" sz="3200" b="0" dirty="0" smtClean="0"/>
              <a:t>Computer Science and Software Engineering Department</a:t>
            </a:r>
          </a:p>
          <a:p>
            <a:pPr algn="ctr"/>
            <a:r>
              <a:rPr lang="en-US" sz="3200" b="0" dirty="0" smtClean="0"/>
              <a:t>Auburn University</a:t>
            </a:r>
          </a:p>
          <a:p>
            <a:pPr algn="ctr"/>
            <a:r>
              <a:rPr lang="en-US" sz="3200" b="0" dirty="0" err="1"/>
              <a:t>daniela@eng.auburn.edu</a:t>
            </a:r>
            <a:r>
              <a:rPr lang="en-US" sz="3200" b="0" dirty="0"/>
              <a:t> </a:t>
            </a:r>
            <a:endParaRPr lang="en-US" sz="3200" b="0" dirty="0"/>
          </a:p>
        </p:txBody>
      </p:sp>
      <p:pic>
        <p:nvPicPr>
          <p:cNvPr id="24" name="Content Placeholder 23" descr="Screen Shot 2017-03-07 at 9.54.43 AM.png"/>
          <p:cNvPicPr>
            <a:picLocks noGrp="1" noChangeAspect="1"/>
          </p:cNvPicPr>
          <p:nvPr>
            <p:ph sz="quarter" idx="1"/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" r="-144" b="1365"/>
          <a:stretch/>
        </p:blipFill>
        <p:spPr>
          <a:xfrm>
            <a:off x="3657600" y="25222200"/>
            <a:ext cx="15338872" cy="5276506"/>
          </a:xfrm>
        </p:spPr>
      </p:pic>
      <p:pic>
        <p:nvPicPr>
          <p:cNvPr id="26" name="Picture 25" descr="static_qr_code_without_logo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2" y="31165098"/>
            <a:ext cx="1753302" cy="1753302"/>
          </a:xfrm>
          <a:prstGeom prst="rect">
            <a:avLst/>
          </a:prstGeom>
        </p:spPr>
      </p:pic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413800317"/>
              </p:ext>
            </p:extLst>
          </p:nvPr>
        </p:nvGraphicFramePr>
        <p:xfrm>
          <a:off x="23012400" y="13944600"/>
          <a:ext cx="7239000" cy="937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63" name="Text Box 813"/>
          <p:cNvSpPr txBox="1">
            <a:spLocks noChangeArrowheads="1"/>
          </p:cNvSpPr>
          <p:nvPr/>
        </p:nvSpPr>
        <p:spPr bwMode="auto">
          <a:xfrm>
            <a:off x="29337000" y="16306800"/>
            <a:ext cx="11938000" cy="36686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109728" tIns="109728" rIns="109728" bIns="109728"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3200" b="0" dirty="0" smtClean="0">
                <a:latin typeface="Arial" charset="0"/>
              </a:rPr>
              <a:t>Consists of clusters of ten or fewer students</a:t>
            </a:r>
            <a:endParaRPr lang="en-US" sz="3200" b="0" dirty="0">
              <a:latin typeface="Arial" charset="0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3200" b="0" dirty="0" smtClean="0">
                <a:latin typeface="Arial" charset="0"/>
              </a:rPr>
              <a:t>There will be a face-to-face meeting and then students will meet virtually</a:t>
            </a:r>
          </a:p>
          <a:p>
            <a:pPr marL="457200" indent="-457200" algn="just">
              <a:buFont typeface="Arial"/>
              <a:buChar char="•"/>
            </a:pPr>
            <a:r>
              <a:rPr lang="en-US" sz="3200" b="0" dirty="0" smtClean="0">
                <a:latin typeface="Arial" charset="0"/>
              </a:rPr>
              <a:t>Activities may include sharing research papers or interesting events from class</a:t>
            </a:r>
          </a:p>
          <a:p>
            <a:pPr marL="457200" indent="-457200" algn="just">
              <a:buFont typeface="Arial"/>
              <a:buChar char="•"/>
            </a:pPr>
            <a:r>
              <a:rPr lang="en-US" sz="3200" b="0" dirty="0" smtClean="0">
                <a:latin typeface="Arial" charset="0"/>
              </a:rPr>
              <a:t>Students will also share interesting or fun events from outside of class </a:t>
            </a:r>
            <a:endParaRPr lang="en-US" sz="3200" b="0" dirty="0">
              <a:latin typeface="Arial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981200" y="20040600"/>
            <a:ext cx="578956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Interventions</a:t>
            </a:r>
            <a:endParaRPr lang="en-US" sz="54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66" name="Picture 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18147" r="59375" b="12962"/>
          <a:stretch>
            <a:fillRect/>
          </a:stretch>
        </p:blipFill>
        <p:spPr bwMode="auto">
          <a:xfrm>
            <a:off x="15697200" y="5486400"/>
            <a:ext cx="5181600" cy="2817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688355566"/>
              </p:ext>
            </p:extLst>
          </p:nvPr>
        </p:nvGraphicFramePr>
        <p:xfrm>
          <a:off x="22250400" y="24841200"/>
          <a:ext cx="12573000" cy="642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35" name="Rectangle 34"/>
          <p:cNvSpPr/>
          <p:nvPr/>
        </p:nvSpPr>
        <p:spPr>
          <a:xfrm>
            <a:off x="33147000" y="24765000"/>
            <a:ext cx="98298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0" dirty="0">
                <a:latin typeface="Calibri" charset="0"/>
                <a:ea typeface="Calibri" charset="0"/>
                <a:cs typeface="Times New Roman" charset="0"/>
              </a:rPr>
              <a:t>Retention and successful progression through STEM degree programs and into STEM workforce positions. </a:t>
            </a:r>
          </a:p>
          <a:p>
            <a:pPr algn="just"/>
            <a:r>
              <a:rPr lang="en-US" sz="3200" b="0" dirty="0">
                <a:latin typeface="Calibri" charset="0"/>
                <a:ea typeface="Calibri" charset="0"/>
                <a:cs typeface="Times New Roman" charset="0"/>
              </a:rPr>
              <a:t>Employment percentages, persons ages 21-64:</a:t>
            </a:r>
          </a:p>
          <a:p>
            <a:pPr algn="just"/>
            <a:endParaRPr lang="en-US" sz="3200" b="0" dirty="0">
              <a:latin typeface="Calibri" charset="0"/>
              <a:ea typeface="Calibri" charset="0"/>
              <a:cs typeface="Times New Roman" charset="0"/>
            </a:endParaRPr>
          </a:p>
          <a:p>
            <a:pPr algn="just"/>
            <a:endParaRPr lang="en-US" sz="3200" b="0" dirty="0" smtClean="0">
              <a:latin typeface="Calibri" charset="0"/>
              <a:ea typeface="Calibri" charset="0"/>
              <a:cs typeface="Times New Roman" charset="0"/>
            </a:endParaRPr>
          </a:p>
          <a:p>
            <a:pPr algn="just"/>
            <a:endParaRPr lang="en-US" sz="3200" b="0" dirty="0" smtClean="0">
              <a:latin typeface="Calibri" charset="0"/>
              <a:ea typeface="Calibri" charset="0"/>
              <a:cs typeface="Times New Roman" charset="0"/>
            </a:endParaRPr>
          </a:p>
          <a:p>
            <a:pPr algn="just"/>
            <a:endParaRPr lang="en-US" sz="3200" b="0" dirty="0">
              <a:latin typeface="Calibri" charset="0"/>
              <a:ea typeface="Calibri" charset="0"/>
              <a:cs typeface="Times New Roman" charset="0"/>
            </a:endParaRPr>
          </a:p>
          <a:p>
            <a:pPr algn="just"/>
            <a:endParaRPr lang="en-US" sz="3200" b="0" dirty="0">
              <a:latin typeface="Calibri" charset="0"/>
              <a:ea typeface="Calibri" charset="0"/>
              <a:cs typeface="Times New Roman" charset="0"/>
            </a:endParaRPr>
          </a:p>
          <a:p>
            <a:pPr algn="just"/>
            <a:endParaRPr lang="en-US" sz="3200" b="0" dirty="0">
              <a:latin typeface="Calibri" charset="0"/>
              <a:ea typeface="Calibri" charset="0"/>
              <a:cs typeface="Times New Roman" charset="0"/>
            </a:endParaRPr>
          </a:p>
          <a:p>
            <a:pPr algn="just"/>
            <a:r>
              <a:rPr lang="en-US" sz="2800" b="0" dirty="0">
                <a:latin typeface="Calibri" charset="0"/>
                <a:ea typeface="Calibri" charset="0"/>
                <a:cs typeface="Arial" charset="0"/>
              </a:rPr>
              <a:t>Erickson, W., Lee, C., von Schrader, S. (2015). Disability Statistics from the 2013 American Community Survey (ACS). Ithaca, NY: Cornell University Employment and Disability Institute (EDI). </a:t>
            </a:r>
            <a:endParaRPr lang="en-US" sz="2800" b="0" dirty="0">
              <a:latin typeface="Calibri" charset="0"/>
              <a:ea typeface="Calibri" charset="0"/>
              <a:cs typeface="Arial" charset="0"/>
            </a:endParaRPr>
          </a:p>
        </p:txBody>
      </p:sp>
      <p:pic>
        <p:nvPicPr>
          <p:cNvPr id="71" name="Picture 27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6200" y="26517600"/>
            <a:ext cx="6248399" cy="233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2" name="Text Box 813"/>
          <p:cNvSpPr txBox="1">
            <a:spLocks noChangeArrowheads="1"/>
          </p:cNvSpPr>
          <p:nvPr/>
        </p:nvSpPr>
        <p:spPr bwMode="auto">
          <a:xfrm>
            <a:off x="2209800" y="20878800"/>
            <a:ext cx="18796000" cy="41611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109728" tIns="109728" rIns="109728" bIns="109728">
            <a:spAutoFit/>
          </a:bodyPr>
          <a:lstStyle/>
          <a:p>
            <a:r>
              <a:rPr lang="en-US" sz="3200" b="0" dirty="0" smtClean="0">
                <a:latin typeface="Calibri"/>
                <a:cs typeface="Calibri"/>
              </a:rPr>
              <a:t>Selected intervention activities are described below:</a:t>
            </a:r>
          </a:p>
          <a:p>
            <a:pPr marL="457200" indent="-457200">
              <a:buFont typeface="Arial"/>
              <a:buChar char="•"/>
            </a:pPr>
            <a:r>
              <a:rPr lang="en-US" sz="3200" b="0" dirty="0" smtClean="0">
                <a:latin typeface="Calibri"/>
                <a:cs typeface="Calibri"/>
              </a:rPr>
              <a:t>Bridge to post-baccalaureate peer-mentoring</a:t>
            </a:r>
          </a:p>
          <a:p>
            <a:pPr marL="457200" indent="-457200">
              <a:buFont typeface="Arial"/>
              <a:buChar char="•"/>
            </a:pPr>
            <a:r>
              <a:rPr lang="en-US" sz="3200" b="0" dirty="0" smtClean="0">
                <a:latin typeface="Calibri"/>
                <a:cs typeface="Calibri"/>
              </a:rPr>
              <a:t>Research internships</a:t>
            </a:r>
          </a:p>
          <a:p>
            <a:pPr marL="457200" indent="-457200">
              <a:buFont typeface="Arial"/>
              <a:buChar char="•"/>
            </a:pPr>
            <a:r>
              <a:rPr lang="en-US" sz="3200" b="0" dirty="0" smtClean="0">
                <a:latin typeface="Calibri"/>
                <a:cs typeface="Calibri"/>
              </a:rPr>
              <a:t>Research conference presentations</a:t>
            </a:r>
          </a:p>
          <a:p>
            <a:pPr marL="457200" indent="-457200">
              <a:buFont typeface="Arial"/>
              <a:buChar char="•"/>
            </a:pPr>
            <a:r>
              <a:rPr lang="en-US" sz="3200" b="0" dirty="0" smtClean="0">
                <a:latin typeface="Calibri"/>
                <a:cs typeface="Calibri"/>
              </a:rPr>
              <a:t>SEAPD-STEM research conference and graduate school fair</a:t>
            </a:r>
          </a:p>
          <a:p>
            <a:pPr marL="457200" indent="-457200">
              <a:buFont typeface="Arial"/>
              <a:buChar char="•"/>
            </a:pPr>
            <a:r>
              <a:rPr lang="en-US" sz="3200" b="0" dirty="0" smtClean="0">
                <a:latin typeface="Calibri"/>
                <a:cs typeface="Calibri"/>
              </a:rPr>
              <a:t>Preparation for GRE</a:t>
            </a:r>
          </a:p>
          <a:p>
            <a:pPr marL="457200" indent="-457200">
              <a:buFont typeface="Arial"/>
              <a:buChar char="•"/>
            </a:pPr>
            <a:r>
              <a:rPr lang="en-US" sz="3200" b="0" dirty="0" smtClean="0">
                <a:latin typeface="Calibri"/>
                <a:cs typeface="Calibri"/>
              </a:rPr>
              <a:t>Literature search and technical writing workshops</a:t>
            </a:r>
          </a:p>
          <a:p>
            <a:pPr marL="457200" indent="-457200">
              <a:buFont typeface="Arial"/>
              <a:buChar char="•"/>
            </a:pPr>
            <a:r>
              <a:rPr lang="en-US" sz="3200" b="0" dirty="0" smtClean="0">
                <a:latin typeface="Calibri"/>
                <a:cs typeface="Calibri"/>
              </a:rPr>
              <a:t>Proposal development workshops</a:t>
            </a:r>
            <a:endParaRPr lang="en-US" sz="3200" b="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75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75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11905</TotalTime>
  <Words>562</Words>
  <Application>Microsoft Macintosh PowerPoint</Application>
  <PresentationFormat>Custom</PresentationFormat>
  <Paragraphs>84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Sub-clone Refactoring in Open Source Software Artifacts</dc:title>
  <dc:creator>Robert Tairas</dc:creator>
  <cp:lastModifiedBy>Amber Wagner</cp:lastModifiedBy>
  <cp:revision>696</cp:revision>
  <dcterms:created xsi:type="dcterms:W3CDTF">2001-04-03T19:54:37Z</dcterms:created>
  <dcterms:modified xsi:type="dcterms:W3CDTF">2017-03-07T17:02:40Z</dcterms:modified>
</cp:coreProperties>
</file>