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78" r:id="rId4"/>
    <p:sldId id="271" r:id="rId5"/>
    <p:sldId id="281" r:id="rId6"/>
    <p:sldId id="282" r:id="rId7"/>
    <p:sldId id="262" r:id="rId8"/>
    <p:sldId id="272" r:id="rId9"/>
    <p:sldId id="283" r:id="rId10"/>
    <p:sldId id="261" r:id="rId11"/>
    <p:sldId id="259" r:id="rId12"/>
    <p:sldId id="260" r:id="rId13"/>
    <p:sldId id="273" r:id="rId14"/>
    <p:sldId id="274" r:id="rId15"/>
    <p:sldId id="275" r:id="rId16"/>
    <p:sldId id="276" r:id="rId17"/>
    <p:sldId id="263" r:id="rId18"/>
    <p:sldId id="264" r:id="rId19"/>
    <p:sldId id="277" r:id="rId20"/>
    <p:sldId id="266" r:id="rId21"/>
    <p:sldId id="284" r:id="rId22"/>
    <p:sldId id="265" r:id="rId23"/>
    <p:sldId id="267" r:id="rId24"/>
    <p:sldId id="268" r:id="rId25"/>
    <p:sldId id="269" r:id="rId26"/>
    <p:sldId id="270" r:id="rId27"/>
    <p:sldId id="279" r:id="rId28"/>
    <p:sldId id="280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6" userDrawn="1">
          <p15:clr>
            <a:srgbClr val="A4A3A4"/>
          </p15:clr>
        </p15:guide>
        <p15:guide id="2" pos="191" userDrawn="1">
          <p15:clr>
            <a:srgbClr val="A4A3A4"/>
          </p15:clr>
        </p15:guide>
        <p15:guide id="3" pos="7497" userDrawn="1">
          <p15:clr>
            <a:srgbClr val="A4A3A4"/>
          </p15:clr>
        </p15:guide>
        <p15:guide id="4" orient="horz" pos="38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cJanne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1F5"/>
    <a:srgbClr val="9ADF67"/>
    <a:srgbClr val="E6EDF2"/>
    <a:srgbClr val="DEE8EE"/>
    <a:srgbClr val="B3CAD7"/>
    <a:srgbClr val="CAEDAD"/>
    <a:srgbClr val="2F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714" autoAdjust="0"/>
    <p:restoredTop sz="76861" autoAdjust="0"/>
  </p:normalViewPr>
  <p:slideViewPr>
    <p:cSldViewPr snapToGrid="0">
      <p:cViewPr>
        <p:scale>
          <a:sx n="81" d="100"/>
          <a:sy n="81" d="100"/>
        </p:scale>
        <p:origin x="-512" y="-512"/>
      </p:cViewPr>
      <p:guideLst>
        <p:guide orient="horz" pos="576"/>
        <p:guide orient="horz" pos="3800"/>
        <p:guide pos="191"/>
        <p:guide pos="749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12E4-16E2-3546-BEE8-BF686527E0AB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ED54-26F3-BA45-8332-245FA7EE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AD08-77AB-C840-8F52-1CD9AC3D73F9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8096-F329-7647-8BCC-856D6F85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3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r>
              <a:rPr lang="en-US" baseline="0" dirty="0" smtClean="0"/>
              <a:t> removes files completely, the advantage of it is that not even tasks need to be scheduled ( which can be an overhead in itself ) On the other hand partitions need to be decided in Optimizer and partitions need to be saved in Catalog. This makes them into a bottleneck and more than a couple hundred partitions is in general bad for performance.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Speaker Script --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-- End Speaker Script --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5813" indent="-303213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08088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92275" indent="-242888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74875" indent="-241300" defTabSz="966788" eaLnBrk="0" hangingPunct="0"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81E66174-5840-744A-B210-E7A4FDD5EAD9}" type="slidenum">
              <a:rPr lang="en-US" sz="1200">
                <a:solidFill>
                  <a:schemeClr val="tx1"/>
                </a:solidFill>
              </a:rPr>
              <a:pPr algn="r"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43354" y="6537325"/>
            <a:ext cx="48882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7D9009-D773-6D48-9D75-F107FC4D14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71678" y="6537325"/>
            <a:ext cx="7922736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732176" y="6537325"/>
            <a:ext cx="133950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33485A0-E3C9-3B45-BC3F-2EC9DA9A771D}" type="datetime3">
              <a:rPr lang="en-US"/>
              <a:pPr/>
              <a:t>7 September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65225"/>
            <a:ext cx="10969943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65889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3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6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2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6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9" r:id="rId3"/>
    <p:sldLayoutId id="2147483675" r:id="rId4"/>
    <p:sldLayoutId id="2147483676" r:id="rId5"/>
    <p:sldLayoutId id="2147483671" r:id="rId6"/>
    <p:sldLayoutId id="2147483672" r:id="rId7"/>
    <p:sldLayoutId id="2147483673" r:id="rId8"/>
    <p:sldLayoutId id="2147483667" r:id="rId9"/>
    <p:sldLayoutId id="2147483677" r:id="rId10"/>
    <p:sldLayoutId id="2147483678" r:id="rId11"/>
    <p:sldLayoutId id="2147483679" r:id="rId12"/>
    <p:sldLayoutId id="2147483680" r:id="rId13"/>
    <p:sldLayoutId id="2147483682" r:id="rId14"/>
    <p:sldLayoutId id="2147483683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Hive: Loading Data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June 2015</a:t>
            </a:r>
          </a:p>
          <a:p>
            <a:r>
              <a:rPr lang="en-US" sz="900" dirty="0" smtClean="0"/>
              <a:t>Version 2.0</a:t>
            </a:r>
            <a:endParaRPr lang="en-US" sz="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Leonhardi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Loading </a:t>
            </a:r>
            <a:r>
              <a:rPr lang="en-US" dirty="0">
                <a:ea typeface="+mj-ea"/>
                <a:cs typeface="+mj-cs"/>
              </a:rPr>
              <a:t>D</a:t>
            </a:r>
            <a:r>
              <a:rPr lang="en-US" dirty="0" smtClean="0">
                <a:ea typeface="+mj-ea"/>
                <a:cs typeface="+mj-cs"/>
              </a:rPr>
              <a:t>ata with Dynamic Partitioning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005656"/>
            <a:ext cx="10969943" cy="4954588"/>
          </a:xfrm>
        </p:spPr>
        <p:txBody>
          <a:bodyPr/>
          <a:lstStyle/>
          <a:p>
            <a:r>
              <a:rPr lang="en-US" sz="1800" dirty="0" smtClean="0">
                <a:latin typeface="Courier New"/>
                <a:cs typeface="Courier New"/>
              </a:rPr>
              <a:t>CREATE TABLE ORC_SALES </a:t>
            </a:r>
          </a:p>
          <a:p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( CLIENTID INT, DT DATE, REV DOUBLE, PROFIT DOUBLE, COMMENT STRING )</a:t>
            </a:r>
          </a:p>
          <a:p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PARTITIONED BY ( </a:t>
            </a:r>
            <a:r>
              <a:rPr lang="en-US" sz="1800" dirty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OUNTRY STRING )</a:t>
            </a:r>
          </a:p>
          <a:p>
            <a:r>
              <a:rPr lang="en-US" sz="1800" dirty="0">
                <a:latin typeface="Courier New"/>
                <a:cs typeface="Courier New"/>
              </a:rPr>
              <a:t> 	</a:t>
            </a:r>
            <a:r>
              <a:rPr lang="en-US" sz="1800" dirty="0" smtClean="0">
                <a:latin typeface="Courier New"/>
                <a:cs typeface="Courier New"/>
              </a:rPr>
              <a:t>STORED </a:t>
            </a:r>
            <a:r>
              <a:rPr lang="en-US" sz="1800" dirty="0">
                <a:latin typeface="Courier New"/>
                <a:cs typeface="Courier New"/>
              </a:rPr>
              <a:t>A</a:t>
            </a:r>
            <a:r>
              <a:rPr lang="en-US" sz="1800" dirty="0" smtClean="0">
                <a:latin typeface="Courier New"/>
                <a:cs typeface="Courier New"/>
              </a:rPr>
              <a:t>S ORC;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INSERT INTO TABLE ORC_SALES PARTITION (COUNTRY) SELECT * FROM DEL_SALES;</a:t>
            </a:r>
            <a:endParaRPr lang="en-US" sz="1800" b="0" dirty="0" smtClean="0"/>
          </a:p>
          <a:p>
            <a:pPr marL="285750" indent="-285750">
              <a:buFont typeface="Arial"/>
              <a:buChar char="•"/>
            </a:pPr>
            <a:endParaRPr lang="en-US" sz="1800" b="0" dirty="0" smtClean="0"/>
          </a:p>
          <a:p>
            <a:pPr marL="285750" indent="-285750">
              <a:buFont typeface="Arial"/>
              <a:buChar char="•"/>
            </a:pPr>
            <a:r>
              <a:rPr lang="en-US" sz="2000" b="0" dirty="0" smtClean="0"/>
              <a:t>Dynamic partitioning could create millions </a:t>
            </a:r>
            <a:r>
              <a:rPr lang="en-US" sz="2000" b="0" dirty="0" smtClean="0"/>
              <a:t>of </a:t>
            </a:r>
            <a:r>
              <a:rPr lang="en-US" sz="2000" b="0" dirty="0" smtClean="0"/>
              <a:t>partitions for bad partition keys</a:t>
            </a:r>
            <a:endParaRPr lang="en-US" sz="2000" b="0" dirty="0" smtClean="0"/>
          </a:p>
          <a:p>
            <a:pPr marL="452438" lvl="2" indent="-285750"/>
            <a:r>
              <a:rPr lang="en-US" sz="1600" dirty="0" smtClean="0"/>
              <a:t>Parameters exist that restrict the creation of dynamic partitions</a:t>
            </a:r>
            <a:endParaRPr lang="en-US" sz="1600" b="0" dirty="0" smtClean="0"/>
          </a:p>
          <a:p>
            <a:r>
              <a:rPr lang="en-US" sz="1400" dirty="0" smtClean="0"/>
              <a:t>set </a:t>
            </a:r>
            <a:r>
              <a:rPr lang="en-US" sz="1400" dirty="0" err="1"/>
              <a:t>hive.exec.dynamic.partition</a:t>
            </a:r>
            <a:r>
              <a:rPr lang="en-US" sz="1400" dirty="0"/>
              <a:t>=true;</a:t>
            </a:r>
          </a:p>
          <a:p>
            <a:r>
              <a:rPr lang="en-US" sz="1400" dirty="0"/>
              <a:t>set </a:t>
            </a:r>
            <a:r>
              <a:rPr lang="en-US" sz="1400" dirty="0" err="1"/>
              <a:t>hive.exec.dynamic.partition.mode</a:t>
            </a:r>
            <a:r>
              <a:rPr lang="en-US" sz="1400" dirty="0"/>
              <a:t> = </a:t>
            </a:r>
            <a:r>
              <a:rPr lang="en-US" sz="1400" dirty="0" err="1"/>
              <a:t>nonstrict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set </a:t>
            </a:r>
            <a:r>
              <a:rPr lang="en-US" sz="1400" dirty="0" err="1"/>
              <a:t>hive.exec.max.dynamic.partitions.pernode</a:t>
            </a:r>
            <a:r>
              <a:rPr lang="en-US" sz="1400" dirty="0"/>
              <a:t>=100000;</a:t>
            </a:r>
          </a:p>
          <a:p>
            <a:r>
              <a:rPr lang="en-US" sz="1400" dirty="0"/>
              <a:t>set </a:t>
            </a:r>
            <a:r>
              <a:rPr lang="en-US" sz="1400" dirty="0" err="1"/>
              <a:t>hive.exec.max.dynamic.partitions</a:t>
            </a:r>
            <a:r>
              <a:rPr lang="en-US" sz="1400" dirty="0"/>
              <a:t>=100000;</a:t>
            </a:r>
          </a:p>
          <a:p>
            <a:r>
              <a:rPr lang="en-US" sz="1400" dirty="0"/>
              <a:t>set </a:t>
            </a:r>
            <a:r>
              <a:rPr lang="en-US" sz="1400" dirty="0" err="1"/>
              <a:t>hive.exec.max.created.files</a:t>
            </a:r>
            <a:r>
              <a:rPr lang="en-US" sz="1400" dirty="0"/>
              <a:t>=100000;</a:t>
            </a:r>
          </a:p>
          <a:p>
            <a:endParaRPr lang="en-US" sz="1800" dirty="0"/>
          </a:p>
          <a:p>
            <a:endParaRPr lang="en-US" sz="1800" b="0" dirty="0" smtClean="0"/>
          </a:p>
          <a:p>
            <a:pPr marL="342900" lvl="1" indent="-342900">
              <a:buFont typeface="Arial"/>
              <a:buChar char="•"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3354" y="6323013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defRPr/>
            </a:pPr>
            <a:endParaRPr lang="en-US" sz="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80944" y="5018787"/>
            <a:ext cx="1007966" cy="221714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49387" y="4817227"/>
            <a:ext cx="5180944" cy="987633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Most of these settings are already enabled with good values  in HDP 2.2+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50980" y="2571093"/>
            <a:ext cx="434631" cy="291026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07881" y="1926106"/>
            <a:ext cx="5180944" cy="987633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600" dirty="0" smtClean="0"/>
              <a:t>Dynamic partition columns need to be the last columns in your dataset</a:t>
            </a:r>
          </a:p>
          <a:p>
            <a:r>
              <a:rPr lang="en-US" sz="1600" dirty="0" smtClean="0"/>
              <a:t>Change order in SELECT list if necessary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06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Dynamic Partition Loading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3762" y="824196"/>
            <a:ext cx="10969943" cy="853554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One file per Reducer/Mapper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Standard Load will </a:t>
            </a:r>
            <a:r>
              <a:rPr lang="en-US" sz="1800" dirty="0" smtClean="0"/>
              <a:t>use </a:t>
            </a:r>
            <a:r>
              <a:rPr lang="en-US" sz="1800" dirty="0" smtClean="0"/>
              <a:t>Map tasks </a:t>
            </a:r>
            <a:r>
              <a:rPr lang="en-US" sz="1800" dirty="0" smtClean="0"/>
              <a:t>to </a:t>
            </a:r>
            <a:r>
              <a:rPr lang="en-US" sz="1800" dirty="0" smtClean="0"/>
              <a:t>write data. </a:t>
            </a:r>
            <a:r>
              <a:rPr lang="en-US" sz="1800" dirty="0" smtClean="0"/>
              <a:t>One map task </a:t>
            </a:r>
            <a:r>
              <a:rPr lang="en-US" sz="1800" dirty="0" smtClean="0"/>
              <a:t>per input block/split </a:t>
            </a:r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3354" y="6323013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defRPr/>
            </a:pPr>
            <a:endParaRPr lang="en-US" sz="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1012" y="4703973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00140" y="4699574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EN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3345" y="4710855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FR</a:t>
            </a:r>
          </a:p>
        </p:txBody>
      </p:sp>
      <p:sp>
        <p:nvSpPr>
          <p:cNvPr id="8" name="Rectangle 7"/>
          <p:cNvSpPr/>
          <p:nvPr/>
        </p:nvSpPr>
        <p:spPr>
          <a:xfrm>
            <a:off x="7857909" y="4706456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SP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5642" y="1845829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9334" y="1841430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70095" y="1852711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2502" y="1852711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76927" y="2609746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0619" y="2605347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81380" y="2616628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13787" y="2616628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Map4</a:t>
            </a:r>
          </a:p>
        </p:txBody>
      </p:sp>
      <p:cxnSp>
        <p:nvCxnSpPr>
          <p:cNvPr id="5" name="Straight Connector 4"/>
          <p:cNvCxnSpPr>
            <a:stCxn id="15" idx="2"/>
            <a:endCxn id="2" idx="0"/>
          </p:cNvCxnSpPr>
          <p:nvPr/>
        </p:nvCxnSpPr>
        <p:spPr>
          <a:xfrm flipH="1">
            <a:off x="1591466" y="3084543"/>
            <a:ext cx="126684" cy="161943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</p:cNvCxnSpPr>
          <p:nvPr/>
        </p:nvCxnSpPr>
        <p:spPr>
          <a:xfrm>
            <a:off x="1718150" y="3084543"/>
            <a:ext cx="2248755" cy="1666469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2"/>
            <a:endCxn id="7" idx="0"/>
          </p:cNvCxnSpPr>
          <p:nvPr/>
        </p:nvCxnSpPr>
        <p:spPr>
          <a:xfrm>
            <a:off x="1718150" y="3084543"/>
            <a:ext cx="4505649" cy="1626312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8" idx="0"/>
          </p:cNvCxnSpPr>
          <p:nvPr/>
        </p:nvCxnSpPr>
        <p:spPr>
          <a:xfrm>
            <a:off x="1718150" y="3084543"/>
            <a:ext cx="6900213" cy="1621913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" idx="0"/>
          </p:cNvCxnSpPr>
          <p:nvPr/>
        </p:nvCxnSpPr>
        <p:spPr>
          <a:xfrm flipH="1">
            <a:off x="1591466" y="3095824"/>
            <a:ext cx="1235532" cy="1608149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6" idx="0"/>
          </p:cNvCxnSpPr>
          <p:nvPr/>
        </p:nvCxnSpPr>
        <p:spPr>
          <a:xfrm>
            <a:off x="2826998" y="3095824"/>
            <a:ext cx="1033596" cy="160375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7" idx="0"/>
          </p:cNvCxnSpPr>
          <p:nvPr/>
        </p:nvCxnSpPr>
        <p:spPr>
          <a:xfrm>
            <a:off x="2826998" y="3095824"/>
            <a:ext cx="3396801" cy="1615031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8" idx="0"/>
          </p:cNvCxnSpPr>
          <p:nvPr/>
        </p:nvCxnSpPr>
        <p:spPr>
          <a:xfrm>
            <a:off x="2826998" y="3095824"/>
            <a:ext cx="5791365" cy="1610632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6" idx="0"/>
          </p:cNvCxnSpPr>
          <p:nvPr/>
        </p:nvCxnSpPr>
        <p:spPr>
          <a:xfrm>
            <a:off x="3846163" y="3095824"/>
            <a:ext cx="14431" cy="160375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" idx="0"/>
          </p:cNvCxnSpPr>
          <p:nvPr/>
        </p:nvCxnSpPr>
        <p:spPr>
          <a:xfrm flipH="1">
            <a:off x="1591466" y="3095824"/>
            <a:ext cx="2254697" cy="1608149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7" idx="0"/>
          </p:cNvCxnSpPr>
          <p:nvPr/>
        </p:nvCxnSpPr>
        <p:spPr>
          <a:xfrm>
            <a:off x="3846163" y="3095824"/>
            <a:ext cx="2377636" cy="1615031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8" idx="0"/>
          </p:cNvCxnSpPr>
          <p:nvPr/>
        </p:nvCxnSpPr>
        <p:spPr>
          <a:xfrm>
            <a:off x="3846163" y="3095824"/>
            <a:ext cx="4772200" cy="1610632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53582" y="5165571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35250" y="5176851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44792" y="5595809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42140" y="5591409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54069" y="5145492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b</a:t>
            </a:r>
            <a:r>
              <a:rPr lang="en-US" sz="1200" dirty="0" smtClean="0">
                <a:solidFill>
                  <a:schemeClr val="bg1"/>
                </a:solidFill>
              </a:rPr>
              <a:t>1	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635737" y="5156772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45279" y="5575730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642627" y="5571330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532953" y="5141093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14621" y="5152373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4163" y="5571331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21511" y="5566931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911838" y="5152374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393506" y="5163654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903048" y="5582612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00396" y="5578212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79991" y="1848312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606955" y="2612229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769881" y="5172452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133085" y="5168053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511969" y="5147974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875174" y="5159255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b5</a:t>
            </a:r>
          </a:p>
        </p:txBody>
      </p:sp>
      <p:cxnSp>
        <p:nvCxnSpPr>
          <p:cNvPr id="51" name="Straight Connector 50"/>
          <p:cNvCxnSpPr>
            <a:endCxn id="2" idx="0"/>
          </p:cNvCxnSpPr>
          <p:nvPr/>
        </p:nvCxnSpPr>
        <p:spPr>
          <a:xfrm flipH="1">
            <a:off x="1591466" y="3095853"/>
            <a:ext cx="3343300" cy="160812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" idx="0"/>
          </p:cNvCxnSpPr>
          <p:nvPr/>
        </p:nvCxnSpPr>
        <p:spPr>
          <a:xfrm flipH="1">
            <a:off x="3860594" y="3095853"/>
            <a:ext cx="1074172" cy="1603721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7" idx="0"/>
          </p:cNvCxnSpPr>
          <p:nvPr/>
        </p:nvCxnSpPr>
        <p:spPr>
          <a:xfrm>
            <a:off x="4934766" y="3095853"/>
            <a:ext cx="1289033" cy="1615002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2"/>
            <a:endCxn id="8" idx="0"/>
          </p:cNvCxnSpPr>
          <p:nvPr/>
        </p:nvCxnSpPr>
        <p:spPr>
          <a:xfrm>
            <a:off x="4955010" y="3091425"/>
            <a:ext cx="3663353" cy="1615031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1" idx="2"/>
            <a:endCxn id="8" idx="0"/>
          </p:cNvCxnSpPr>
          <p:nvPr/>
        </p:nvCxnSpPr>
        <p:spPr>
          <a:xfrm>
            <a:off x="6048178" y="3087026"/>
            <a:ext cx="2570185" cy="161943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48" name="Straight Connector 78847"/>
          <p:cNvCxnSpPr>
            <a:stCxn id="71" idx="2"/>
            <a:endCxn id="7" idx="0"/>
          </p:cNvCxnSpPr>
          <p:nvPr/>
        </p:nvCxnSpPr>
        <p:spPr>
          <a:xfrm>
            <a:off x="6048178" y="3087026"/>
            <a:ext cx="175621" cy="1623829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1" name="Straight Connector 78850"/>
          <p:cNvCxnSpPr>
            <a:stCxn id="71" idx="2"/>
            <a:endCxn id="6" idx="0"/>
          </p:cNvCxnSpPr>
          <p:nvPr/>
        </p:nvCxnSpPr>
        <p:spPr>
          <a:xfrm flipH="1">
            <a:off x="3860594" y="3087026"/>
            <a:ext cx="2187584" cy="1612548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4" name="Straight Connector 78853"/>
          <p:cNvCxnSpPr>
            <a:stCxn id="71" idx="2"/>
            <a:endCxn id="2" idx="0"/>
          </p:cNvCxnSpPr>
          <p:nvPr/>
        </p:nvCxnSpPr>
        <p:spPr>
          <a:xfrm flipH="1">
            <a:off x="1591466" y="3087026"/>
            <a:ext cx="4456712" cy="1616947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Small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3762" y="985442"/>
            <a:ext cx="10969943" cy="508713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Large </a:t>
            </a:r>
            <a:r>
              <a:rPr lang="en-US" sz="2000" dirty="0" smtClean="0"/>
              <a:t>number </a:t>
            </a:r>
            <a:r>
              <a:rPr lang="en-US" sz="2000" dirty="0" smtClean="0"/>
              <a:t>of </a:t>
            </a:r>
            <a:r>
              <a:rPr lang="en-US" sz="2000" dirty="0" smtClean="0"/>
              <a:t>writers with large number of partitions results in small files</a:t>
            </a:r>
            <a:endParaRPr lang="en-US" sz="2000" dirty="0" smtClean="0"/>
          </a:p>
          <a:p>
            <a:pPr marL="509588" lvl="2" indent="-342900"/>
            <a:r>
              <a:rPr lang="en-US" dirty="0" smtClean="0"/>
              <a:t>Files with 1-10 blocks of data are more efficient for HDFS</a:t>
            </a:r>
          </a:p>
          <a:p>
            <a:pPr marL="509588" lvl="2" indent="-342900"/>
            <a:r>
              <a:rPr lang="en-US" b="0" dirty="0" smtClean="0"/>
              <a:t>ORC compression is not very </a:t>
            </a:r>
            <a:r>
              <a:rPr lang="en-US" dirty="0" smtClean="0"/>
              <a:t>efficient on small files</a:t>
            </a:r>
            <a:endParaRPr lang="en-US" sz="2000" b="1" dirty="0" smtClean="0"/>
          </a:p>
          <a:p>
            <a:pPr marL="342900" lvl="1" indent="-342900">
              <a:buFont typeface="Arial"/>
              <a:buChar char="•"/>
            </a:pPr>
            <a:endParaRPr lang="en-US" b="1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ORC Writer will keep one </a:t>
            </a:r>
            <a:r>
              <a:rPr lang="en-US" b="1" dirty="0" smtClean="0"/>
              <a:t>Writer object </a:t>
            </a:r>
            <a:r>
              <a:rPr lang="en-US" b="1" dirty="0" smtClean="0"/>
              <a:t>open for each </a:t>
            </a:r>
            <a:r>
              <a:rPr lang="en-US" b="1" dirty="0" smtClean="0"/>
              <a:t>partition </a:t>
            </a:r>
            <a:r>
              <a:rPr lang="en-US" b="1" dirty="0" smtClean="0"/>
              <a:t>he encounters. </a:t>
            </a:r>
          </a:p>
          <a:p>
            <a:pPr marL="509588" lvl="2" indent="-342900"/>
            <a:r>
              <a:rPr lang="en-US" dirty="0" smtClean="0"/>
              <a:t>RAM needed for one stripe in every </a:t>
            </a:r>
            <a:r>
              <a:rPr lang="en-US" dirty="0" smtClean="0"/>
              <a:t>file / column </a:t>
            </a:r>
          </a:p>
          <a:p>
            <a:pPr marL="509588" lvl="2" indent="-342900"/>
            <a:r>
              <a:rPr lang="en-US" dirty="0" smtClean="0"/>
              <a:t>Too many Writers results in</a:t>
            </a:r>
            <a:r>
              <a:rPr lang="en-US" dirty="0"/>
              <a:t> </a:t>
            </a:r>
            <a:r>
              <a:rPr lang="en-US" dirty="0" smtClean="0"/>
              <a:t>small stripes</a:t>
            </a:r>
            <a:r>
              <a:rPr lang="en-US" b="0" dirty="0" smtClean="0"/>
              <a:t> </a:t>
            </a:r>
            <a:r>
              <a:rPr lang="en-US" dirty="0" smtClean="0"/>
              <a:t>( </a:t>
            </a:r>
            <a:r>
              <a:rPr lang="en-US" dirty="0" smtClean="0"/>
              <a:t>down to 5000 rows ) </a:t>
            </a:r>
          </a:p>
          <a:p>
            <a:pPr marL="285750" lvl="1" indent="-285750">
              <a:buFont typeface="Arial"/>
              <a:buChar char="•"/>
            </a:pPr>
            <a:endParaRPr lang="en-US" b="1" dirty="0" smtClean="0"/>
          </a:p>
          <a:p>
            <a:pPr marL="285750" lvl="1" indent="-285750">
              <a:buFont typeface="Arial"/>
              <a:buChar char="•"/>
            </a:pPr>
            <a:r>
              <a:rPr lang="en-US" b="1" dirty="0" smtClean="0"/>
              <a:t>If you run into </a:t>
            </a:r>
            <a:r>
              <a:rPr lang="en-US" b="1" dirty="0" smtClean="0"/>
              <a:t>memory </a:t>
            </a:r>
            <a:r>
              <a:rPr lang="en-US" b="1" dirty="0" smtClean="0"/>
              <a:t>problems you can increase the task RAM or increase the ORC memory pool percentage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set </a:t>
            </a:r>
            <a:r>
              <a:rPr lang="en-US" sz="1800" dirty="0" err="1">
                <a:latin typeface="Courier New"/>
                <a:cs typeface="Courier New"/>
              </a:rPr>
              <a:t>hive.tez.java.opts</a:t>
            </a:r>
            <a:r>
              <a:rPr lang="en-US" sz="1800" dirty="0">
                <a:latin typeface="Courier New"/>
                <a:cs typeface="Courier New"/>
              </a:rPr>
              <a:t>="-Xmx3400m";  </a:t>
            </a:r>
            <a:endParaRPr lang="en-US" sz="36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set </a:t>
            </a:r>
            <a:r>
              <a:rPr lang="en-US" sz="1800" dirty="0" err="1">
                <a:latin typeface="Courier New"/>
                <a:cs typeface="Courier New"/>
              </a:rPr>
              <a:t>hive.tez.container.size</a:t>
            </a:r>
            <a:r>
              <a:rPr lang="en-US" sz="1800" dirty="0">
                <a:latin typeface="Courier New"/>
                <a:cs typeface="Courier New"/>
              </a:rPr>
              <a:t> = 4096; 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	set</a:t>
            </a: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hive.exec.orc.memory.pool</a:t>
            </a:r>
            <a:r>
              <a:rPr lang="en-US" sz="1800" b="1" dirty="0" smtClean="0">
                <a:latin typeface="Courier New"/>
                <a:cs typeface="Courier New"/>
              </a:rPr>
              <a:t> = 1.0;</a:t>
            </a:r>
          </a:p>
          <a:p>
            <a:endParaRPr lang="en-US" sz="3200" dirty="0">
              <a:latin typeface="Courier New"/>
              <a:cs typeface="Courier New"/>
            </a:endParaRPr>
          </a:p>
          <a:p>
            <a:pPr lvl="2" indent="0">
              <a:buNone/>
            </a:pPr>
            <a:endParaRPr lang="en-US" sz="2000" b="0" dirty="0" smtClean="0"/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3354" y="6323013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defRPr/>
            </a:pPr>
            <a:endParaRPr lang="en-US" sz="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Using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9282" y="884722"/>
            <a:ext cx="10969943" cy="135256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For large number of partitions, load data through reducers. </a:t>
            </a:r>
            <a:endParaRPr lang="en-US" sz="2000" dirty="0"/>
          </a:p>
          <a:p>
            <a:pPr marL="509588" lvl="2" indent="-342900"/>
            <a:r>
              <a:rPr lang="en-US" sz="1600" dirty="0" smtClean="0"/>
              <a:t>One or more reducers associated with a partition through data distribution</a:t>
            </a:r>
          </a:p>
          <a:p>
            <a:pPr marL="509588" lvl="2" indent="-342900"/>
            <a:r>
              <a:rPr lang="en-US" sz="1600" dirty="0" smtClean="0"/>
              <a:t>Beware of Hash conflicts ( two partitions being mapped to the same reducer by the hash function ) </a:t>
            </a:r>
          </a:p>
          <a:p>
            <a:pPr marL="509588" lvl="2" indent="-34290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2626" y="2156667"/>
            <a:ext cx="1856811" cy="12698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EN, 2015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DE, 2015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EN, 2014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910" y="3567573"/>
            <a:ext cx="1885845" cy="13302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DE, 2009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EN, 2008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DE, 2011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035" y="5090566"/>
            <a:ext cx="1885845" cy="13302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EN, 2014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EN, 2008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DE, 2011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6011" y="4462103"/>
            <a:ext cx="2192885" cy="12419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7601" y="2166318"/>
            <a:ext cx="2331590" cy="12400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Map0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HASH (EN) -&gt; 1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HASH (DE) -&gt; 0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…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59045" y="3568375"/>
            <a:ext cx="2300146" cy="13294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HASH (EN) -&gt; 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HASH (DE) -&gt; 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… 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70329" y="5091368"/>
            <a:ext cx="2288862" cy="13294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Map2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HASH (EN) -&gt; 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HASH 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(EN) 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-&gt; 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1</a:t>
            </a:r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… 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49015" y="4417382"/>
            <a:ext cx="2338056" cy="13294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Red1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EN, 2015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EN, 2008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40141" y="2755763"/>
            <a:ext cx="2346930" cy="13294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Red0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DE, 2015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DE, 2009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47136" y="2800484"/>
            <a:ext cx="2192885" cy="12419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DE</a:t>
            </a:r>
          </a:p>
        </p:txBody>
      </p:sp>
      <p:cxnSp>
        <p:nvCxnSpPr>
          <p:cNvPr id="16" name="Straight Arrow Connector 15"/>
          <p:cNvCxnSpPr>
            <a:stCxn id="9" idx="3"/>
            <a:endCxn id="13" idx="1"/>
          </p:cNvCxnSpPr>
          <p:nvPr/>
        </p:nvCxnSpPr>
        <p:spPr>
          <a:xfrm>
            <a:off x="4959191" y="2786322"/>
            <a:ext cx="1180950" cy="63418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2" idx="1"/>
          </p:cNvCxnSpPr>
          <p:nvPr/>
        </p:nvCxnSpPr>
        <p:spPr>
          <a:xfrm>
            <a:off x="4959191" y="2786322"/>
            <a:ext cx="1189824" cy="2295799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3" idx="1"/>
          </p:cNvCxnSpPr>
          <p:nvPr/>
        </p:nvCxnSpPr>
        <p:spPr>
          <a:xfrm flipV="1">
            <a:off x="4959191" y="3420502"/>
            <a:ext cx="1180950" cy="812612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1"/>
          </p:cNvCxnSpPr>
          <p:nvPr/>
        </p:nvCxnSpPr>
        <p:spPr>
          <a:xfrm>
            <a:off x="4959191" y="4233114"/>
            <a:ext cx="1189824" cy="849007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 flipV="1">
            <a:off x="4959191" y="5082121"/>
            <a:ext cx="1189824" cy="67398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8" idx="1"/>
          </p:cNvCxnSpPr>
          <p:nvPr/>
        </p:nvCxnSpPr>
        <p:spPr>
          <a:xfrm>
            <a:off x="8487071" y="5082121"/>
            <a:ext cx="568940" cy="972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4" idx="1"/>
          </p:cNvCxnSpPr>
          <p:nvPr/>
        </p:nvCxnSpPr>
        <p:spPr>
          <a:xfrm>
            <a:off x="8487071" y="3420502"/>
            <a:ext cx="560065" cy="972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623888" lvl="2" indent="-457200"/>
            <a:r>
              <a:rPr lang="en-US" sz="2400" b="1" dirty="0" smtClean="0"/>
              <a:t>Hive tables can be bucketed using the </a:t>
            </a:r>
            <a:r>
              <a:rPr lang="en-US" sz="2400" b="1" dirty="0" smtClean="0">
                <a:latin typeface="Courier"/>
                <a:cs typeface="Courier"/>
              </a:rPr>
              <a:t>CLUSTERED BY</a:t>
            </a:r>
            <a:r>
              <a:rPr lang="en-US" sz="2400" b="1" dirty="0" smtClean="0"/>
              <a:t> keyword</a:t>
            </a:r>
            <a:endParaRPr lang="en-US" sz="2400" b="1" dirty="0" smtClean="0"/>
          </a:p>
          <a:p>
            <a:pPr marL="739775" lvl="3" indent="-342900"/>
            <a:r>
              <a:rPr lang="en-US" sz="2000" dirty="0" smtClean="0"/>
              <a:t>One file/reducer per bucket</a:t>
            </a:r>
          </a:p>
          <a:p>
            <a:pPr marL="739775" lvl="3" indent="-342900"/>
            <a:r>
              <a:rPr lang="en-US" sz="2000" dirty="0" smtClean="0"/>
              <a:t>Buckets can be sorted</a:t>
            </a:r>
          </a:p>
          <a:p>
            <a:pPr marL="739775" lvl="3" indent="-342900"/>
            <a:r>
              <a:rPr lang="en-US" sz="2000" dirty="0"/>
              <a:t>A</a:t>
            </a:r>
            <a:r>
              <a:rPr lang="en-US" sz="2000" dirty="0" smtClean="0"/>
              <a:t>dditional advantages like bucket joins and sampling</a:t>
            </a:r>
          </a:p>
          <a:p>
            <a:pPr marL="739775" lvl="3" indent="-342900"/>
            <a:endParaRPr lang="en-US" sz="2000" dirty="0" smtClean="0"/>
          </a:p>
          <a:p>
            <a:pPr marL="509588" lvl="2" indent="-342900"/>
            <a:r>
              <a:rPr lang="en-US" sz="2400" b="1" dirty="0" smtClean="0"/>
              <a:t>Per default one reducer for each bucket across all partitions</a:t>
            </a:r>
          </a:p>
          <a:p>
            <a:pPr marL="739775" lvl="3" indent="-342900"/>
            <a:r>
              <a:rPr lang="en-US" sz="2000" dirty="0" smtClean="0"/>
              <a:t>Performance problems for large loads with dynamic partitioning</a:t>
            </a:r>
          </a:p>
          <a:p>
            <a:pPr marL="739775" lvl="3" indent="-342900"/>
            <a:r>
              <a:rPr lang="en-US" sz="2000" dirty="0" smtClean="0"/>
              <a:t>ORC Writer memory issues</a:t>
            </a:r>
          </a:p>
          <a:p>
            <a:pPr marL="739775" lvl="3" indent="-342900"/>
            <a:endParaRPr lang="en-US" sz="2000" dirty="0" smtClean="0"/>
          </a:p>
          <a:p>
            <a:pPr marL="509588" lvl="2" indent="-342900"/>
            <a:r>
              <a:rPr lang="en-US" sz="2400" b="1" dirty="0" smtClean="0"/>
              <a:t>Enforce Bucketing and Sorting in Hive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	</a:t>
            </a:r>
            <a:r>
              <a:rPr lang="en-US" sz="2000" dirty="0" smtClean="0">
                <a:latin typeface="Courier New"/>
                <a:cs typeface="Courier New"/>
              </a:rPr>
              <a:t>set </a:t>
            </a:r>
            <a:r>
              <a:rPr lang="en-US" sz="2000" dirty="0" err="1">
                <a:latin typeface="Courier New"/>
                <a:cs typeface="Courier New"/>
              </a:rPr>
              <a:t>hive.enforce.sorting</a:t>
            </a:r>
            <a:r>
              <a:rPr lang="en-US" sz="2000" dirty="0">
                <a:latin typeface="Courier New"/>
                <a:cs typeface="Courier New"/>
              </a:rPr>
              <a:t>=true;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	set </a:t>
            </a:r>
            <a:r>
              <a:rPr lang="en-US" sz="2000" dirty="0" err="1">
                <a:latin typeface="Courier New"/>
                <a:cs typeface="Courier New"/>
              </a:rPr>
              <a:t>hive.enforce.bucketing</a:t>
            </a:r>
            <a:r>
              <a:rPr lang="en-US" sz="2000" dirty="0">
                <a:latin typeface="Courier New"/>
                <a:cs typeface="Courier New"/>
              </a:rPr>
              <a:t>=true;</a:t>
            </a:r>
          </a:p>
          <a:p>
            <a:pPr marL="509588" lvl="2" indent="-342900"/>
            <a:endParaRPr lang="en-US" sz="2600" dirty="0" smtClean="0"/>
          </a:p>
          <a:p>
            <a:pPr lvl="3" indent="0">
              <a:buNone/>
            </a:pPr>
            <a:endParaRPr lang="en-US" sz="2400" dirty="0" smtClean="0"/>
          </a:p>
          <a:p>
            <a:pPr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92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Bucketing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Courier New"/>
                <a:cs typeface="Courier New"/>
              </a:rPr>
              <a:t>CREATE </a:t>
            </a:r>
            <a:r>
              <a:rPr lang="en-US" sz="1800" dirty="0">
                <a:latin typeface="Courier New"/>
                <a:cs typeface="Courier New"/>
              </a:rPr>
              <a:t>TABLE ORC_SALES </a:t>
            </a:r>
          </a:p>
          <a:p>
            <a:r>
              <a:rPr lang="en-US" sz="1800" dirty="0">
                <a:latin typeface="Courier New"/>
                <a:cs typeface="Courier New"/>
              </a:rPr>
              <a:t>	( CLIENTID INT, DT DATE, REV DOUBLE, PROFIT DOUBLE, COMMENT STRING )</a:t>
            </a:r>
          </a:p>
          <a:p>
            <a:r>
              <a:rPr lang="en-US" sz="1800" dirty="0">
                <a:latin typeface="Courier New"/>
                <a:cs typeface="Courier New"/>
              </a:rPr>
              <a:t>	PARTITIONED BY ( COUNTRY STRING 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CLUSTERED BY DT SORT BY ( DT ) INTO 31 BUCKETS;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INSERT INTO TABLE ORC_SALES PARTITION (COUNTRY) SELECT * FROM DEL_SALES;</a:t>
            </a:r>
            <a:endParaRPr lang="en-US" sz="1800" b="0" dirty="0"/>
          </a:p>
          <a:p>
            <a:pPr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59934" y="5086932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062" y="5082533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EN</a:t>
            </a:r>
          </a:p>
        </p:txBody>
      </p:sp>
      <p:sp>
        <p:nvSpPr>
          <p:cNvPr id="8" name="Rectangle 7"/>
          <p:cNvSpPr/>
          <p:nvPr/>
        </p:nvSpPr>
        <p:spPr>
          <a:xfrm>
            <a:off x="6592267" y="5093814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FR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3300" y="5588842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4968" y="5600122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74510" y="6019080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71858" y="6014680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99599" y="5595723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2428" y="5579996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4096" y="5591276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43638" y="6010234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40986" y="6005834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68727" y="5586877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11068" y="5600152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92736" y="5611432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02278" y="6030390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99626" y="6025990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7367" y="5607033"/>
            <a:ext cx="385096" cy="3537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4462" y="4088181"/>
            <a:ext cx="1381779" cy="4513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 DT1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25680" y="4099461"/>
            <a:ext cx="1381779" cy="4513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 DT2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48331" y="4130822"/>
            <a:ext cx="1381779" cy="4513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 DT3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92023" y="4126423"/>
            <a:ext cx="1381779" cy="4513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 …</a:t>
            </a:r>
          </a:p>
        </p:txBody>
      </p:sp>
      <p:cxnSp>
        <p:nvCxnSpPr>
          <p:cNvPr id="32" name="Straight Arrow Connector 31"/>
          <p:cNvCxnSpPr>
            <a:stCxn id="25" idx="2"/>
            <a:endCxn id="10" idx="0"/>
          </p:cNvCxnSpPr>
          <p:nvPr/>
        </p:nvCxnSpPr>
        <p:spPr>
          <a:xfrm>
            <a:off x="1645352" y="4539524"/>
            <a:ext cx="630496" cy="104931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  <a:endCxn id="15" idx="0"/>
          </p:cNvCxnSpPr>
          <p:nvPr/>
        </p:nvCxnSpPr>
        <p:spPr>
          <a:xfrm>
            <a:off x="1645352" y="4539524"/>
            <a:ext cx="2899624" cy="1040472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  <a:endCxn id="20" idx="0"/>
          </p:cNvCxnSpPr>
          <p:nvPr/>
        </p:nvCxnSpPr>
        <p:spPr>
          <a:xfrm>
            <a:off x="1645352" y="4539524"/>
            <a:ext cx="5258264" cy="106062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2"/>
            <a:endCxn id="11" idx="0"/>
          </p:cNvCxnSpPr>
          <p:nvPr/>
        </p:nvCxnSpPr>
        <p:spPr>
          <a:xfrm flipH="1">
            <a:off x="2757516" y="4550804"/>
            <a:ext cx="859054" cy="104931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2"/>
            <a:endCxn id="16" idx="0"/>
          </p:cNvCxnSpPr>
          <p:nvPr/>
        </p:nvCxnSpPr>
        <p:spPr>
          <a:xfrm>
            <a:off x="3616570" y="4550804"/>
            <a:ext cx="1410074" cy="1040472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  <a:endCxn id="21" idx="0"/>
          </p:cNvCxnSpPr>
          <p:nvPr/>
        </p:nvCxnSpPr>
        <p:spPr>
          <a:xfrm>
            <a:off x="3616570" y="4550804"/>
            <a:ext cx="3768714" cy="106062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  <a:endCxn id="14" idx="0"/>
          </p:cNvCxnSpPr>
          <p:nvPr/>
        </p:nvCxnSpPr>
        <p:spPr>
          <a:xfrm flipH="1">
            <a:off x="3192147" y="4582165"/>
            <a:ext cx="2447074" cy="101355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2"/>
            <a:endCxn id="19" idx="0"/>
          </p:cNvCxnSpPr>
          <p:nvPr/>
        </p:nvCxnSpPr>
        <p:spPr>
          <a:xfrm flipH="1">
            <a:off x="5461275" y="4582165"/>
            <a:ext cx="177946" cy="1004712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2"/>
            <a:endCxn id="24" idx="0"/>
          </p:cNvCxnSpPr>
          <p:nvPr/>
        </p:nvCxnSpPr>
        <p:spPr>
          <a:xfrm>
            <a:off x="5639221" y="4582165"/>
            <a:ext cx="2180694" cy="102486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Dynamic Sorted 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Enable optimized </a:t>
            </a:r>
            <a:r>
              <a:rPr lang="en-US" sz="2000" dirty="0" smtClean="0"/>
              <a:t>sorted </a:t>
            </a:r>
            <a:r>
              <a:rPr lang="en-US" sz="2000" dirty="0" smtClean="0"/>
              <a:t>partitioning to fix small fil</a:t>
            </a:r>
            <a:r>
              <a:rPr lang="en-US" sz="2000" dirty="0" smtClean="0"/>
              <a:t>e creation</a:t>
            </a:r>
            <a:endParaRPr lang="en-US" sz="2000" dirty="0"/>
          </a:p>
          <a:p>
            <a:pPr marL="739775" lvl="3" indent="-342900"/>
            <a:r>
              <a:rPr lang="en-US" dirty="0" smtClean="0"/>
              <a:t>Creates one reducer for each partition AND bucket </a:t>
            </a:r>
          </a:p>
          <a:p>
            <a:pPr marL="739775" lvl="3" indent="-342900"/>
            <a:r>
              <a:rPr lang="en-US" dirty="0" smtClean="0"/>
              <a:t>If you have 5 partitions with 4 buckets you will have 20 reducers</a:t>
            </a:r>
          </a:p>
          <a:p>
            <a:pPr marL="739775" lvl="3" indent="-342900"/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	Hash conflicts mean that you can still have reducers handling more than one file</a:t>
            </a:r>
          </a:p>
          <a:p>
            <a:pPr marL="739775" lvl="3" indent="-342900"/>
            <a:r>
              <a:rPr lang="en-US" dirty="0" smtClean="0"/>
              <a:t>Data is sorted by partition/bucket key</a:t>
            </a:r>
          </a:p>
          <a:p>
            <a:pPr marL="739775" lvl="3" indent="-342900"/>
            <a:r>
              <a:rPr lang="en-US" dirty="0" err="1" smtClean="0"/>
              <a:t>ORCWriter</a:t>
            </a:r>
            <a:r>
              <a:rPr lang="en-US" dirty="0" smtClean="0"/>
              <a:t> closes files after encountering new keys </a:t>
            </a:r>
            <a:endParaRPr lang="en-US" dirty="0"/>
          </a:p>
          <a:p>
            <a:pPr marL="969963" lvl="4" indent="-342900"/>
            <a:r>
              <a:rPr lang="en-US" dirty="0" smtClean="0"/>
              <a:t>only </a:t>
            </a:r>
            <a:r>
              <a:rPr lang="en-US" dirty="0" smtClean="0"/>
              <a:t>one open file </a:t>
            </a:r>
            <a:r>
              <a:rPr lang="en-US" dirty="0" smtClean="0"/>
              <a:t>at a time </a:t>
            </a:r>
          </a:p>
          <a:p>
            <a:pPr marL="969963" lvl="4" indent="-342900"/>
            <a:r>
              <a:rPr lang="en-US" dirty="0" smtClean="0"/>
              <a:t>reduced </a:t>
            </a:r>
            <a:r>
              <a:rPr lang="en-US" dirty="0" smtClean="0"/>
              <a:t>memory needs </a:t>
            </a:r>
          </a:p>
          <a:p>
            <a:pPr marL="739775" lvl="3" indent="-342900"/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Can be enabled with </a:t>
            </a:r>
          </a:p>
          <a:p>
            <a:pPr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b="1" dirty="0">
                <a:latin typeface="Courier"/>
                <a:cs typeface="Courier"/>
              </a:rPr>
              <a:t>set </a:t>
            </a:r>
            <a:r>
              <a:rPr lang="en-US" b="1" dirty="0" err="1" smtClean="0">
                <a:latin typeface="Courier"/>
                <a:cs typeface="Courier"/>
              </a:rPr>
              <a:t>optimize.sort.dynamic</a:t>
            </a:r>
            <a:r>
              <a:rPr lang="en-US" b="1" dirty="0" err="1">
                <a:latin typeface="Courier"/>
                <a:cs typeface="Courier"/>
              </a:rPr>
              <a:t>.</a:t>
            </a:r>
            <a:r>
              <a:rPr lang="en-US" b="1" dirty="0" err="1" smtClean="0">
                <a:latin typeface="Courier"/>
                <a:cs typeface="Courier"/>
              </a:rPr>
              <a:t>partitioning</a:t>
            </a:r>
            <a:r>
              <a:rPr lang="en-US" b="1" dirty="0" smtClean="0">
                <a:latin typeface="Courier"/>
                <a:cs typeface="Courier"/>
              </a:rPr>
              <a:t>=</a:t>
            </a:r>
            <a:r>
              <a:rPr lang="en-US" b="1" dirty="0">
                <a:latin typeface="Courier"/>
                <a:cs typeface="Courier"/>
              </a:rPr>
              <a:t>true;</a:t>
            </a:r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Optimized Dynamic Sorted Partitioning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3762" y="824196"/>
            <a:ext cx="10969943" cy="508713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Optimized sorted partitioning creates one reducer per partition * bucket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3354" y="6323013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defRPr/>
            </a:pPr>
            <a:endParaRPr lang="en-US" sz="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5642" y="1845829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Block1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9334" y="1841430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Block3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0095" y="1852711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2502" y="1852711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Block4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9991" y="1848312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Block5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1012" y="4703973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140" y="4699574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3345" y="4710855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FR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57909" y="4706456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SP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76927" y="2609746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20619" y="2605347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81380" y="2616628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13787" y="2616628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06955" y="2612229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7096" y="3922459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16225" y="3933740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85352" y="3945021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42633" y="3956302"/>
            <a:ext cx="882445" cy="474797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88773" y="5369409"/>
            <a:ext cx="980917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73580" y="5380690"/>
            <a:ext cx="980917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21105" y="5360611"/>
            <a:ext cx="980917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131348" y="5387572"/>
            <a:ext cx="980917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Out4</a:t>
            </a:r>
          </a:p>
        </p:txBody>
      </p:sp>
      <p:cxnSp>
        <p:nvCxnSpPr>
          <p:cNvPr id="4" name="Straight Connector 3"/>
          <p:cNvCxnSpPr>
            <a:stCxn id="39" idx="2"/>
            <a:endCxn id="10" idx="0"/>
          </p:cNvCxnSpPr>
          <p:nvPr/>
        </p:nvCxnSpPr>
        <p:spPr>
          <a:xfrm>
            <a:off x="1588319" y="4397256"/>
            <a:ext cx="3147" cy="306717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57447" y="4424217"/>
            <a:ext cx="3147" cy="306717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42255" y="4435498"/>
            <a:ext cx="3147" cy="306717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5" name="Straight Connector 78854"/>
          <p:cNvCxnSpPr>
            <a:stCxn id="34" idx="2"/>
            <a:endCxn id="39" idx="0"/>
          </p:cNvCxnSpPr>
          <p:nvPr/>
        </p:nvCxnSpPr>
        <p:spPr>
          <a:xfrm flipH="1">
            <a:off x="1588319" y="3084543"/>
            <a:ext cx="129831" cy="83791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7" name="Straight Connector 78856"/>
          <p:cNvCxnSpPr>
            <a:stCxn id="36" idx="2"/>
            <a:endCxn id="39" idx="0"/>
          </p:cNvCxnSpPr>
          <p:nvPr/>
        </p:nvCxnSpPr>
        <p:spPr>
          <a:xfrm flipH="1">
            <a:off x="1588319" y="3091425"/>
            <a:ext cx="1234284" cy="831034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9" name="Straight Connector 78858"/>
          <p:cNvCxnSpPr>
            <a:stCxn id="35" idx="2"/>
            <a:endCxn id="39" idx="0"/>
          </p:cNvCxnSpPr>
          <p:nvPr/>
        </p:nvCxnSpPr>
        <p:spPr>
          <a:xfrm flipH="1">
            <a:off x="1588319" y="3080144"/>
            <a:ext cx="2273523" cy="842315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61" name="Straight Connector 78860"/>
          <p:cNvCxnSpPr>
            <a:stCxn id="37" idx="2"/>
            <a:endCxn id="39" idx="0"/>
          </p:cNvCxnSpPr>
          <p:nvPr/>
        </p:nvCxnSpPr>
        <p:spPr>
          <a:xfrm flipH="1">
            <a:off x="1588319" y="3091425"/>
            <a:ext cx="3366691" cy="831034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63" name="Straight Connector 78862"/>
          <p:cNvCxnSpPr>
            <a:stCxn id="38" idx="2"/>
            <a:endCxn id="39" idx="0"/>
          </p:cNvCxnSpPr>
          <p:nvPr/>
        </p:nvCxnSpPr>
        <p:spPr>
          <a:xfrm flipH="1">
            <a:off x="1588319" y="3087026"/>
            <a:ext cx="4459859" cy="835433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65" name="Straight Connector 78864"/>
          <p:cNvCxnSpPr>
            <a:stCxn id="34" idx="2"/>
            <a:endCxn id="40" idx="0"/>
          </p:cNvCxnSpPr>
          <p:nvPr/>
        </p:nvCxnSpPr>
        <p:spPr>
          <a:xfrm>
            <a:off x="1718150" y="3084543"/>
            <a:ext cx="2139298" cy="849197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67" name="Straight Connector 78866"/>
          <p:cNvCxnSpPr>
            <a:stCxn id="34" idx="2"/>
            <a:endCxn id="42" idx="0"/>
          </p:cNvCxnSpPr>
          <p:nvPr/>
        </p:nvCxnSpPr>
        <p:spPr>
          <a:xfrm>
            <a:off x="1718150" y="3084543"/>
            <a:ext cx="4408425" cy="860478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1" name="Straight Connector 78870"/>
          <p:cNvCxnSpPr>
            <a:stCxn id="36" idx="2"/>
            <a:endCxn id="40" idx="0"/>
          </p:cNvCxnSpPr>
          <p:nvPr/>
        </p:nvCxnSpPr>
        <p:spPr>
          <a:xfrm>
            <a:off x="2822603" y="3091425"/>
            <a:ext cx="1034845" cy="842315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3" name="Straight Connector 78872"/>
          <p:cNvCxnSpPr>
            <a:stCxn id="36" idx="2"/>
            <a:endCxn id="42" idx="0"/>
          </p:cNvCxnSpPr>
          <p:nvPr/>
        </p:nvCxnSpPr>
        <p:spPr>
          <a:xfrm>
            <a:off x="2822603" y="3091425"/>
            <a:ext cx="3303972" cy="8535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7" name="Straight Connector 78876"/>
          <p:cNvCxnSpPr>
            <a:stCxn id="35" idx="2"/>
            <a:endCxn id="40" idx="0"/>
          </p:cNvCxnSpPr>
          <p:nvPr/>
        </p:nvCxnSpPr>
        <p:spPr>
          <a:xfrm flipH="1">
            <a:off x="3857448" y="3080144"/>
            <a:ext cx="4394" cy="8535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9" name="Straight Connector 78878"/>
          <p:cNvCxnSpPr>
            <a:stCxn id="35" idx="2"/>
            <a:endCxn id="42" idx="0"/>
          </p:cNvCxnSpPr>
          <p:nvPr/>
        </p:nvCxnSpPr>
        <p:spPr>
          <a:xfrm>
            <a:off x="3861842" y="3080144"/>
            <a:ext cx="2264733" cy="864877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2" idx="2"/>
            <a:endCxn id="13" idx="0"/>
          </p:cNvCxnSpPr>
          <p:nvPr/>
        </p:nvCxnSpPr>
        <p:spPr>
          <a:xfrm>
            <a:off x="6126575" y="4419818"/>
            <a:ext cx="2491788" cy="286638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7" idx="2"/>
            <a:endCxn id="40" idx="0"/>
          </p:cNvCxnSpPr>
          <p:nvPr/>
        </p:nvCxnSpPr>
        <p:spPr>
          <a:xfrm flipH="1">
            <a:off x="3857448" y="3091425"/>
            <a:ext cx="1097562" cy="842315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2"/>
            <a:endCxn id="42" idx="0"/>
          </p:cNvCxnSpPr>
          <p:nvPr/>
        </p:nvCxnSpPr>
        <p:spPr>
          <a:xfrm>
            <a:off x="6048178" y="3087026"/>
            <a:ext cx="78397" cy="857995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7" idx="2"/>
            <a:endCxn id="42" idx="0"/>
          </p:cNvCxnSpPr>
          <p:nvPr/>
        </p:nvCxnSpPr>
        <p:spPr>
          <a:xfrm>
            <a:off x="4955010" y="3091425"/>
            <a:ext cx="1171565" cy="8535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16387" y="2383347"/>
            <a:ext cx="4772438" cy="134847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600" dirty="0" smtClean="0"/>
              <a:t>Hash Conflicts can happen even though there is one reducer for each partition.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This is the reason data is sorted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Reducer can close ORC writer after each key</a:t>
            </a:r>
          </a:p>
        </p:txBody>
      </p:sp>
    </p:spTree>
    <p:extLst>
      <p:ext uri="{BB962C8B-B14F-4D97-AF65-F5344CB8AC3E}">
        <p14:creationId xmlns:p14="http://schemas.microsoft.com/office/powerpoint/2010/main" val="27036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8082" y="1294594"/>
            <a:ext cx="10969943" cy="508713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Small number of </a:t>
            </a:r>
            <a:r>
              <a:rPr lang="en-US" dirty="0" smtClean="0"/>
              <a:t>partitions can </a:t>
            </a:r>
            <a:r>
              <a:rPr lang="en-US" dirty="0" smtClean="0"/>
              <a:t>lead to slow loads</a:t>
            </a:r>
            <a:endParaRPr lang="en-US" dirty="0"/>
          </a:p>
          <a:p>
            <a:pPr marL="509588" lvl="2" indent="-342900"/>
            <a:r>
              <a:rPr lang="en-US" sz="2000" dirty="0" smtClean="0"/>
              <a:t>Solution is bucketing, increase </a:t>
            </a:r>
            <a:r>
              <a:rPr lang="en-US" sz="2000" dirty="0" smtClean="0"/>
              <a:t>the number </a:t>
            </a:r>
            <a:r>
              <a:rPr lang="en-US" sz="2000" dirty="0" smtClean="0"/>
              <a:t>of </a:t>
            </a:r>
            <a:r>
              <a:rPr lang="en-US" sz="2000" dirty="0" smtClean="0"/>
              <a:t>reducers</a:t>
            </a:r>
            <a:endParaRPr lang="en-US" sz="2000" dirty="0" smtClean="0"/>
          </a:p>
          <a:p>
            <a:pPr marL="509588" lvl="2" indent="-342900"/>
            <a:r>
              <a:rPr lang="en-US" sz="2000" dirty="0" smtClean="0"/>
              <a:t>T</a:t>
            </a:r>
            <a:r>
              <a:rPr lang="en-US" sz="2000" dirty="0" smtClean="0"/>
              <a:t>his </a:t>
            </a:r>
            <a:r>
              <a:rPr lang="en-US" sz="2000" dirty="0" smtClean="0"/>
              <a:t>can also help in Predicate pushdown</a:t>
            </a:r>
          </a:p>
          <a:p>
            <a:pPr marL="509588" lvl="2" indent="-342900"/>
            <a:r>
              <a:rPr lang="en-US" sz="2000" dirty="0" smtClean="0"/>
              <a:t>Partition by country, bucket by client id for example. 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 a big system you may have to increase the max. number of reducers</a:t>
            </a:r>
            <a:endParaRPr lang="en-US" dirty="0"/>
          </a:p>
          <a:p>
            <a:r>
              <a:rPr lang="en-US" sz="1800" dirty="0" smtClean="0"/>
              <a:t>	set </a:t>
            </a:r>
            <a:r>
              <a:rPr lang="en-US" sz="1800" dirty="0" err="1"/>
              <a:t>hive.exec.reducers.max</a:t>
            </a:r>
            <a:r>
              <a:rPr lang="en-US" sz="1800" dirty="0"/>
              <a:t>=1000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61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Manual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8082" y="1294594"/>
            <a:ext cx="10969943" cy="508713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Fine grained </a:t>
            </a:r>
            <a:r>
              <a:rPr lang="en-US" sz="2000" dirty="0" smtClean="0"/>
              <a:t>control over </a:t>
            </a:r>
            <a:r>
              <a:rPr lang="en-US" sz="2000" dirty="0" smtClean="0"/>
              <a:t>distribution may be needed</a:t>
            </a:r>
            <a:endParaRPr lang="en-US" sz="2000" dirty="0" smtClean="0"/>
          </a:p>
          <a:p>
            <a:pPr marL="509588" lvl="2" indent="-342900"/>
            <a:endParaRPr lang="en-US" sz="2000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>
                <a:latin typeface="Courier New"/>
                <a:cs typeface="Courier New"/>
              </a:rPr>
              <a:t>DISTRIBUTE BY </a:t>
            </a:r>
            <a:r>
              <a:rPr lang="en-US" b="1" dirty="0" smtClean="0"/>
              <a:t>keyword allows control over the distribution algorithm</a:t>
            </a:r>
          </a:p>
          <a:p>
            <a:pPr marL="509588" lvl="2" indent="-342900"/>
            <a:r>
              <a:rPr lang="en-US" dirty="0" smtClean="0"/>
              <a:t>For example </a:t>
            </a:r>
            <a:r>
              <a:rPr lang="en-US" b="1" dirty="0" smtClean="0">
                <a:latin typeface="Courier New"/>
                <a:cs typeface="Courier New"/>
              </a:rPr>
              <a:t>DISTRIBUTE BY GENDER </a:t>
            </a:r>
            <a:r>
              <a:rPr lang="en-US" dirty="0" smtClean="0"/>
              <a:t>will split the data stream into two sub streams</a:t>
            </a:r>
          </a:p>
          <a:p>
            <a:pPr marL="509588" lvl="2" indent="-342900"/>
            <a:r>
              <a:rPr lang="en-US" sz="1600" dirty="0" smtClean="0"/>
              <a:t>Does not define the numbers of reducers</a:t>
            </a:r>
          </a:p>
          <a:p>
            <a:pPr marL="739775" lvl="3" indent="-342900"/>
            <a:r>
              <a:rPr lang="en-US" dirty="0" smtClean="0"/>
              <a:t>Specify a fitting number </a:t>
            </a:r>
            <a:r>
              <a:rPr lang="en-US" dirty="0" smtClean="0"/>
              <a:t>with</a:t>
            </a:r>
          </a:p>
          <a:p>
            <a:pPr lvl="4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set </a:t>
            </a:r>
            <a:r>
              <a:rPr lang="en-US" sz="1800" b="1" dirty="0" err="1" smtClean="0">
                <a:latin typeface="Courier New"/>
                <a:cs typeface="Courier New"/>
              </a:rPr>
              <a:t>mapred.reduce.tasks</a:t>
            </a:r>
            <a:r>
              <a:rPr lang="en-US" sz="1800" b="1" dirty="0" smtClean="0">
                <a:latin typeface="Courier New"/>
                <a:cs typeface="Courier New"/>
              </a:rPr>
              <a:t>=</a:t>
            </a:r>
            <a:r>
              <a:rPr lang="en-US" sz="1800" b="1" dirty="0" smtClean="0">
                <a:latin typeface="Courier New"/>
                <a:cs typeface="Courier New"/>
              </a:rPr>
              <a:t>2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342900" lvl="1" indent="-342900">
              <a:buFont typeface="Arial"/>
              <a:buChar char="•"/>
            </a:pPr>
            <a:r>
              <a:rPr lang="en-US" b="1" dirty="0" smtClean="0">
                <a:cs typeface="Courier New"/>
              </a:rPr>
              <a:t>For dynamic </a:t>
            </a:r>
            <a:r>
              <a:rPr lang="en-US" b="1" dirty="0" smtClean="0">
                <a:cs typeface="Courier New"/>
              </a:rPr>
              <a:t>partitioning include </a:t>
            </a:r>
            <a:r>
              <a:rPr lang="en-US" b="1" dirty="0" smtClean="0">
                <a:cs typeface="Courier New"/>
              </a:rPr>
              <a:t>the partition key </a:t>
            </a:r>
            <a:r>
              <a:rPr lang="en-US" b="1" dirty="0" smtClean="0">
                <a:cs typeface="Courier New"/>
              </a:rPr>
              <a:t>in the </a:t>
            </a:r>
            <a:r>
              <a:rPr lang="en-US" b="1" dirty="0" err="1" smtClean="0">
                <a:cs typeface="Courier New"/>
              </a:rPr>
              <a:t>distributiom</a:t>
            </a:r>
            <a:endParaRPr lang="en-US" b="1" dirty="0" smtClean="0">
              <a:cs typeface="Courier New"/>
            </a:endParaRPr>
          </a:p>
          <a:p>
            <a:pPr marL="509588" lvl="2" indent="-342900"/>
            <a:r>
              <a:rPr lang="en-US" dirty="0" smtClean="0">
                <a:cs typeface="Courier New"/>
              </a:rPr>
              <a:t>Any additional </a:t>
            </a:r>
            <a:r>
              <a:rPr lang="en-US" dirty="0" err="1" smtClean="0">
                <a:cs typeface="Courier New"/>
              </a:rPr>
              <a:t>subkeys</a:t>
            </a:r>
            <a:r>
              <a:rPr lang="en-US" dirty="0" smtClean="0">
                <a:cs typeface="Courier New"/>
              </a:rPr>
              <a:t> result in multiple files per partition folder ( not unlike bucketing </a:t>
            </a:r>
            <a:r>
              <a:rPr lang="en-US" dirty="0" smtClean="0">
                <a:cs typeface="Courier New"/>
              </a:rPr>
              <a:t>)</a:t>
            </a:r>
          </a:p>
          <a:p>
            <a:pPr marL="509588" lvl="2" indent="-342900"/>
            <a:r>
              <a:rPr lang="en-US" dirty="0" smtClean="0">
                <a:cs typeface="Courier New"/>
              </a:rPr>
              <a:t>For fast load try to maximize number of reducers in cluster</a:t>
            </a:r>
            <a:endParaRPr lang="en-US" sz="1800" dirty="0"/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3366FF"/>
                </a:solidFill>
              </a:rPr>
              <a:t>Introduction</a:t>
            </a:r>
          </a:p>
          <a:p>
            <a:pPr marL="509588" lvl="2" indent="-342900"/>
            <a:r>
              <a:rPr lang="en-US" dirty="0" smtClean="0"/>
              <a:t>ORC files</a:t>
            </a:r>
            <a:endParaRPr lang="en-US" dirty="0" smtClean="0"/>
          </a:p>
          <a:p>
            <a:pPr marL="509588" lvl="2" indent="-342900"/>
            <a:r>
              <a:rPr lang="en-US" dirty="0" smtClean="0"/>
              <a:t>Partitioning vs. Predicate Pushdown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Loading data</a:t>
            </a:r>
          </a:p>
          <a:p>
            <a:pPr marL="509588" lvl="2" indent="-342900"/>
            <a:r>
              <a:rPr lang="en-US" dirty="0" smtClean="0"/>
              <a:t>Dynamic Partitioning</a:t>
            </a:r>
          </a:p>
          <a:p>
            <a:pPr marL="509588" lvl="2" indent="-342900"/>
            <a:r>
              <a:rPr lang="en-US" dirty="0" smtClean="0"/>
              <a:t>Bucketing</a:t>
            </a:r>
          </a:p>
          <a:p>
            <a:pPr marL="509588" lvl="2" indent="-342900"/>
            <a:r>
              <a:rPr lang="en-US" dirty="0" smtClean="0"/>
              <a:t>Optimize Sort Dynamic Partitioning</a:t>
            </a:r>
            <a:endParaRPr lang="en-US" dirty="0" smtClean="0"/>
          </a:p>
          <a:p>
            <a:pPr marL="509588" lvl="2" indent="-342900"/>
            <a:r>
              <a:rPr lang="en-US" dirty="0" smtClean="0"/>
              <a:t>Manual </a:t>
            </a:r>
            <a:r>
              <a:rPr lang="en-US" dirty="0" smtClean="0"/>
              <a:t>Distribution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Miscellaneous</a:t>
            </a:r>
            <a:endParaRPr lang="en-US" sz="2400" b="0" dirty="0" smtClean="0"/>
          </a:p>
          <a:p>
            <a:pPr marL="509588" lvl="2" indent="-342900"/>
            <a:r>
              <a:rPr lang="en-US" b="0" dirty="0" smtClean="0"/>
              <a:t>Sorting and Predicate pushdown</a:t>
            </a:r>
          </a:p>
          <a:p>
            <a:pPr marL="509588" lvl="2" indent="-342900"/>
            <a:r>
              <a:rPr lang="en-US" b="0" dirty="0" smtClean="0"/>
              <a:t>Debugging</a:t>
            </a:r>
            <a:endParaRPr lang="en-US" b="0" dirty="0" smtClean="0"/>
          </a:p>
          <a:p>
            <a:pPr marL="509588" lvl="2" indent="-342900"/>
            <a:r>
              <a:rPr lang="en-US" dirty="0" smtClean="0"/>
              <a:t>Bloom Filters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lvl="1" indent="-342900">
              <a:buFont typeface="Arial"/>
              <a:buChar char="•"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3354" y="6323013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defRPr/>
            </a:pPr>
            <a:endParaRPr lang="en-US" sz="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3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Distribute By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8326" y="824196"/>
            <a:ext cx="10969943" cy="5087130"/>
          </a:xfrm>
        </p:spPr>
        <p:txBody>
          <a:bodyPr/>
          <a:lstStyle/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SET MAPRED.REDUCE.TASKS = 8;</a:t>
            </a:r>
          </a:p>
          <a:p>
            <a:pPr>
              <a:spcBef>
                <a:spcPts val="400"/>
              </a:spcBef>
            </a:pPr>
            <a:r>
              <a:rPr lang="en-US" sz="1800" dirty="0" smtClean="0">
                <a:latin typeface="Courier New"/>
                <a:cs typeface="Courier New"/>
              </a:rPr>
              <a:t>INSERT </a:t>
            </a:r>
            <a:r>
              <a:rPr lang="en-US" sz="1800" dirty="0">
                <a:latin typeface="Courier New"/>
                <a:cs typeface="Courier New"/>
              </a:rPr>
              <a:t>INTO ORC_SALES PARTITION ( COUNTRY) SELECT FROM DEL_SALES 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DISTRIBUTE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 COUNTRY, GENDER;</a:t>
            </a:r>
          </a:p>
          <a:p>
            <a:pPr marL="342900" indent="-342900">
              <a:buFont typeface="Arial"/>
              <a:buChar char="•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57281" y="2347586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0973" y="2343187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Block3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1734" y="2354468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Block2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4141" y="2354468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Block4</a:t>
            </a:r>
          </a:p>
        </p:txBody>
      </p:sp>
      <p:sp>
        <p:nvSpPr>
          <p:cNvPr id="9" name="Rectangle 8"/>
          <p:cNvSpPr/>
          <p:nvPr/>
        </p:nvSpPr>
        <p:spPr>
          <a:xfrm>
            <a:off x="831012" y="5006309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00140" y="5001910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3345" y="5013191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FR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57909" y="5008792"/>
            <a:ext cx="1520908" cy="141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SP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8566" y="3111503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2258" y="3107104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73019" y="3118385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05426" y="3118385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3507" y="4224795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10996" y="4220396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039917" y="4204716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17406" y="4200317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19362" y="4204716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96851" y="4200317"/>
            <a:ext cx="882445" cy="474797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398809" y="4204716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476298" y="4200317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Red8</a:t>
            </a:r>
          </a:p>
        </p:txBody>
      </p:sp>
      <p:sp>
        <p:nvSpPr>
          <p:cNvPr id="78868" name="TextBox 78867"/>
          <p:cNvSpPr txBox="1"/>
          <p:nvPr/>
        </p:nvSpPr>
        <p:spPr>
          <a:xfrm>
            <a:off x="3324047" y="3480940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78869" name="TextBox 78868"/>
          <p:cNvSpPr txBox="1"/>
          <p:nvPr/>
        </p:nvSpPr>
        <p:spPr>
          <a:xfrm>
            <a:off x="1189399" y="3310684"/>
            <a:ext cx="10482843" cy="68015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76151" y="5427749"/>
            <a:ext cx="597719" cy="927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40050" y="5423349"/>
            <a:ext cx="597719" cy="927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DE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192318" y="5439030"/>
            <a:ext cx="597719" cy="927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56217" y="5434630"/>
            <a:ext cx="597719" cy="927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EN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55523" y="5403271"/>
            <a:ext cx="597719" cy="927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319422" y="5398871"/>
            <a:ext cx="597719" cy="927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965766" y="5398872"/>
            <a:ext cx="597719" cy="927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SP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729665" y="5394472"/>
            <a:ext cx="597719" cy="927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SP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78871" name="Straight Connector 78870"/>
          <p:cNvCxnSpPr>
            <a:stCxn id="18" idx="2"/>
            <a:endCxn id="76" idx="0"/>
          </p:cNvCxnSpPr>
          <p:nvPr/>
        </p:nvCxnSpPr>
        <p:spPr>
          <a:xfrm flipH="1">
            <a:off x="1175011" y="4699592"/>
            <a:ext cx="99719" cy="728157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3" name="Straight Connector 78872"/>
          <p:cNvCxnSpPr>
            <a:stCxn id="19" idx="2"/>
            <a:endCxn id="77" idx="0"/>
          </p:cNvCxnSpPr>
          <p:nvPr/>
        </p:nvCxnSpPr>
        <p:spPr>
          <a:xfrm flipH="1">
            <a:off x="1938910" y="4695193"/>
            <a:ext cx="413309" cy="72815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5" name="Straight Connector 78874"/>
          <p:cNvCxnSpPr>
            <a:endCxn id="78" idx="0"/>
          </p:cNvCxnSpPr>
          <p:nvPr/>
        </p:nvCxnSpPr>
        <p:spPr>
          <a:xfrm>
            <a:off x="3480841" y="4677030"/>
            <a:ext cx="10337" cy="76200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7" name="Straight Connector 78876"/>
          <p:cNvCxnSpPr>
            <a:stCxn id="66" idx="2"/>
            <a:endCxn id="79" idx="0"/>
          </p:cNvCxnSpPr>
          <p:nvPr/>
        </p:nvCxnSpPr>
        <p:spPr>
          <a:xfrm flipH="1">
            <a:off x="4255077" y="4675114"/>
            <a:ext cx="303552" cy="75951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9" name="Straight Connector 78878"/>
          <p:cNvCxnSpPr>
            <a:stCxn id="68" idx="2"/>
            <a:endCxn id="80" idx="0"/>
          </p:cNvCxnSpPr>
          <p:nvPr/>
        </p:nvCxnSpPr>
        <p:spPr>
          <a:xfrm>
            <a:off x="5660585" y="4679513"/>
            <a:ext cx="193798" cy="723758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8" idx="2"/>
            <a:endCxn id="81" idx="0"/>
          </p:cNvCxnSpPr>
          <p:nvPr/>
        </p:nvCxnSpPr>
        <p:spPr>
          <a:xfrm>
            <a:off x="5660585" y="4679513"/>
            <a:ext cx="957697" cy="719358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1" idx="2"/>
            <a:endCxn id="82" idx="0"/>
          </p:cNvCxnSpPr>
          <p:nvPr/>
        </p:nvCxnSpPr>
        <p:spPr>
          <a:xfrm>
            <a:off x="7840032" y="4679513"/>
            <a:ext cx="424594" cy="719359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2" idx="2"/>
            <a:endCxn id="83" idx="0"/>
          </p:cNvCxnSpPr>
          <p:nvPr/>
        </p:nvCxnSpPr>
        <p:spPr>
          <a:xfrm>
            <a:off x="8917521" y="4675114"/>
            <a:ext cx="111004" cy="719358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77709" y="4582951"/>
            <a:ext cx="1567947" cy="360637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200" dirty="0" err="1" smtClean="0"/>
              <a:t>HashConflict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2"/>
            <a:endCxn id="18" idx="0"/>
          </p:cNvCxnSpPr>
          <p:nvPr/>
        </p:nvCxnSpPr>
        <p:spPr>
          <a:xfrm flipH="1">
            <a:off x="1274730" y="3586300"/>
            <a:ext cx="1635059" cy="63849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9" idx="0"/>
          </p:cNvCxnSpPr>
          <p:nvPr/>
        </p:nvCxnSpPr>
        <p:spPr>
          <a:xfrm flipH="1">
            <a:off x="2352219" y="3586300"/>
            <a:ext cx="557570" cy="63409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65" idx="0"/>
          </p:cNvCxnSpPr>
          <p:nvPr/>
        </p:nvCxnSpPr>
        <p:spPr>
          <a:xfrm>
            <a:off x="2909789" y="3586300"/>
            <a:ext cx="571351" cy="6184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66" idx="0"/>
          </p:cNvCxnSpPr>
          <p:nvPr/>
        </p:nvCxnSpPr>
        <p:spPr>
          <a:xfrm>
            <a:off x="2909789" y="3586300"/>
            <a:ext cx="1648840" cy="614017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68" idx="0"/>
          </p:cNvCxnSpPr>
          <p:nvPr/>
        </p:nvCxnSpPr>
        <p:spPr>
          <a:xfrm>
            <a:off x="2909789" y="3586300"/>
            <a:ext cx="2750796" cy="6184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71" idx="0"/>
          </p:cNvCxnSpPr>
          <p:nvPr/>
        </p:nvCxnSpPr>
        <p:spPr>
          <a:xfrm>
            <a:off x="2909789" y="3586300"/>
            <a:ext cx="4930243" cy="6184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48" name="Straight Arrow Connector 78847"/>
          <p:cNvCxnSpPr>
            <a:stCxn id="13" idx="2"/>
            <a:endCxn id="72" idx="0"/>
          </p:cNvCxnSpPr>
          <p:nvPr/>
        </p:nvCxnSpPr>
        <p:spPr>
          <a:xfrm>
            <a:off x="2909789" y="3586300"/>
            <a:ext cx="6007732" cy="614017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2" name="Straight Arrow Connector 78851"/>
          <p:cNvCxnSpPr>
            <a:stCxn id="15" idx="2"/>
            <a:endCxn id="18" idx="0"/>
          </p:cNvCxnSpPr>
          <p:nvPr/>
        </p:nvCxnSpPr>
        <p:spPr>
          <a:xfrm flipH="1">
            <a:off x="1274730" y="3593182"/>
            <a:ext cx="2739512" cy="631613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4" name="Straight Arrow Connector 78853"/>
          <p:cNvCxnSpPr>
            <a:stCxn id="15" idx="2"/>
            <a:endCxn id="19" idx="0"/>
          </p:cNvCxnSpPr>
          <p:nvPr/>
        </p:nvCxnSpPr>
        <p:spPr>
          <a:xfrm flipH="1">
            <a:off x="2352219" y="3593182"/>
            <a:ext cx="1662023" cy="62721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6" name="Straight Arrow Connector 78855"/>
          <p:cNvCxnSpPr>
            <a:stCxn id="15" idx="2"/>
            <a:endCxn id="65" idx="0"/>
          </p:cNvCxnSpPr>
          <p:nvPr/>
        </p:nvCxnSpPr>
        <p:spPr>
          <a:xfrm flipH="1">
            <a:off x="3481140" y="3593182"/>
            <a:ext cx="533102" cy="61153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58" name="Straight Arrow Connector 78857"/>
          <p:cNvCxnSpPr>
            <a:stCxn id="15" idx="2"/>
            <a:endCxn id="66" idx="0"/>
          </p:cNvCxnSpPr>
          <p:nvPr/>
        </p:nvCxnSpPr>
        <p:spPr>
          <a:xfrm>
            <a:off x="4014242" y="3593182"/>
            <a:ext cx="544387" cy="60713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60" name="Straight Arrow Connector 78859"/>
          <p:cNvCxnSpPr>
            <a:stCxn id="15" idx="2"/>
            <a:endCxn id="68" idx="0"/>
          </p:cNvCxnSpPr>
          <p:nvPr/>
        </p:nvCxnSpPr>
        <p:spPr>
          <a:xfrm>
            <a:off x="4014242" y="3593182"/>
            <a:ext cx="1646343" cy="61153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62" name="Straight Arrow Connector 78861"/>
          <p:cNvCxnSpPr>
            <a:stCxn id="15" idx="2"/>
            <a:endCxn id="71" idx="0"/>
          </p:cNvCxnSpPr>
          <p:nvPr/>
        </p:nvCxnSpPr>
        <p:spPr>
          <a:xfrm>
            <a:off x="4014242" y="3593182"/>
            <a:ext cx="3825790" cy="61153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64" name="Straight Arrow Connector 78863"/>
          <p:cNvCxnSpPr>
            <a:stCxn id="15" idx="2"/>
            <a:endCxn id="72" idx="0"/>
          </p:cNvCxnSpPr>
          <p:nvPr/>
        </p:nvCxnSpPr>
        <p:spPr>
          <a:xfrm>
            <a:off x="4014242" y="3593182"/>
            <a:ext cx="4903279" cy="60713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66" name="Straight Arrow Connector 78865"/>
          <p:cNvCxnSpPr>
            <a:stCxn id="14" idx="2"/>
            <a:endCxn id="18" idx="0"/>
          </p:cNvCxnSpPr>
          <p:nvPr/>
        </p:nvCxnSpPr>
        <p:spPr>
          <a:xfrm flipH="1">
            <a:off x="1274730" y="3581901"/>
            <a:ext cx="3778751" cy="64289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0" name="Straight Arrow Connector 78869"/>
          <p:cNvCxnSpPr>
            <a:stCxn id="14" idx="2"/>
            <a:endCxn id="19" idx="0"/>
          </p:cNvCxnSpPr>
          <p:nvPr/>
        </p:nvCxnSpPr>
        <p:spPr>
          <a:xfrm flipH="1">
            <a:off x="2352219" y="3581901"/>
            <a:ext cx="2701262" cy="63849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4" name="Straight Arrow Connector 78873"/>
          <p:cNvCxnSpPr>
            <a:stCxn id="14" idx="2"/>
            <a:endCxn id="65" idx="0"/>
          </p:cNvCxnSpPr>
          <p:nvPr/>
        </p:nvCxnSpPr>
        <p:spPr>
          <a:xfrm flipH="1">
            <a:off x="3481140" y="3581901"/>
            <a:ext cx="1572341" cy="62281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78" name="Straight Arrow Connector 78877"/>
          <p:cNvCxnSpPr>
            <a:stCxn id="14" idx="2"/>
            <a:endCxn id="66" idx="0"/>
          </p:cNvCxnSpPr>
          <p:nvPr/>
        </p:nvCxnSpPr>
        <p:spPr>
          <a:xfrm flipH="1">
            <a:off x="4558629" y="3581901"/>
            <a:ext cx="494852" cy="6184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68" idx="0"/>
          </p:cNvCxnSpPr>
          <p:nvPr/>
        </p:nvCxnSpPr>
        <p:spPr>
          <a:xfrm>
            <a:off x="5053481" y="3581901"/>
            <a:ext cx="607104" cy="62281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71" idx="0"/>
          </p:cNvCxnSpPr>
          <p:nvPr/>
        </p:nvCxnSpPr>
        <p:spPr>
          <a:xfrm>
            <a:off x="5053481" y="3581901"/>
            <a:ext cx="2786551" cy="62281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72" idx="0"/>
          </p:cNvCxnSpPr>
          <p:nvPr/>
        </p:nvCxnSpPr>
        <p:spPr>
          <a:xfrm>
            <a:off x="5053481" y="3581901"/>
            <a:ext cx="3864040" cy="6184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8" idx="0"/>
          </p:cNvCxnSpPr>
          <p:nvPr/>
        </p:nvCxnSpPr>
        <p:spPr>
          <a:xfrm flipH="1">
            <a:off x="1274730" y="3593182"/>
            <a:ext cx="4871919" cy="631613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  <a:endCxn id="19" idx="0"/>
          </p:cNvCxnSpPr>
          <p:nvPr/>
        </p:nvCxnSpPr>
        <p:spPr>
          <a:xfrm flipH="1">
            <a:off x="2352219" y="3593182"/>
            <a:ext cx="3794430" cy="62721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65" idx="0"/>
          </p:cNvCxnSpPr>
          <p:nvPr/>
        </p:nvCxnSpPr>
        <p:spPr>
          <a:xfrm flipH="1">
            <a:off x="3481140" y="3593182"/>
            <a:ext cx="2665509" cy="61153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66" idx="0"/>
          </p:cNvCxnSpPr>
          <p:nvPr/>
        </p:nvCxnSpPr>
        <p:spPr>
          <a:xfrm flipH="1">
            <a:off x="4558629" y="3593182"/>
            <a:ext cx="1588020" cy="60713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68" idx="0"/>
          </p:cNvCxnSpPr>
          <p:nvPr/>
        </p:nvCxnSpPr>
        <p:spPr>
          <a:xfrm flipH="1">
            <a:off x="5660585" y="3593182"/>
            <a:ext cx="486064" cy="61153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2"/>
            <a:endCxn id="71" idx="0"/>
          </p:cNvCxnSpPr>
          <p:nvPr/>
        </p:nvCxnSpPr>
        <p:spPr>
          <a:xfrm>
            <a:off x="6146649" y="3593182"/>
            <a:ext cx="1693383" cy="61153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72" idx="0"/>
          </p:cNvCxnSpPr>
          <p:nvPr/>
        </p:nvCxnSpPr>
        <p:spPr>
          <a:xfrm>
            <a:off x="6146649" y="3593182"/>
            <a:ext cx="2770872" cy="60713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271534" y="1097182"/>
            <a:ext cx="434631" cy="291026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4359" y="656035"/>
            <a:ext cx="5180944" cy="67675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600" dirty="0" smtClean="0"/>
              <a:t>Reducers and number of distribution keys do not have to be identical but it is good best practice</a:t>
            </a:r>
            <a:endParaRPr lang="en-US" sz="1600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775855" y="3496620"/>
            <a:ext cx="734609" cy="521414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846692" y="2831143"/>
            <a:ext cx="5180944" cy="67675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600" dirty="0" smtClean="0"/>
              <a:t>If you run into hash conflicts, changing the distribution key may help. ( M/F -&gt; 0/1 ) for example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42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Introduction</a:t>
            </a:r>
          </a:p>
          <a:p>
            <a:pPr marL="509588" lvl="2" indent="-342900"/>
            <a:r>
              <a:rPr lang="en-US" dirty="0" smtClean="0"/>
              <a:t>ORC files</a:t>
            </a:r>
            <a:endParaRPr lang="en-US" dirty="0" smtClean="0"/>
          </a:p>
          <a:p>
            <a:pPr marL="509588" lvl="2" indent="-342900"/>
            <a:r>
              <a:rPr lang="en-US" dirty="0" smtClean="0"/>
              <a:t>Partitioning vs. Predicate Pushdown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solidFill>
                  <a:schemeClr val="bg1"/>
                </a:solidFill>
              </a:rPr>
              <a:t>Loading data</a:t>
            </a:r>
          </a:p>
          <a:p>
            <a:pPr marL="509588" lvl="2" indent="-342900"/>
            <a:r>
              <a:rPr lang="en-US" dirty="0" smtClean="0"/>
              <a:t>Dynamic Partitioning</a:t>
            </a:r>
          </a:p>
          <a:p>
            <a:pPr marL="509588" lvl="2" indent="-342900"/>
            <a:r>
              <a:rPr lang="en-US" dirty="0" smtClean="0"/>
              <a:t>Bucketing</a:t>
            </a:r>
          </a:p>
          <a:p>
            <a:pPr marL="509588" lvl="2" indent="-342900"/>
            <a:r>
              <a:rPr lang="en-US" dirty="0" smtClean="0"/>
              <a:t>Optimize Sort Dynamic Partitioning</a:t>
            </a:r>
            <a:endParaRPr lang="en-US" dirty="0" smtClean="0"/>
          </a:p>
          <a:p>
            <a:pPr marL="509588" lvl="2" indent="-342900"/>
            <a:r>
              <a:rPr lang="en-US" dirty="0" smtClean="0"/>
              <a:t>Manual Distribution</a:t>
            </a:r>
            <a:endParaRPr lang="en-US" b="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rgbClr val="3366FF"/>
                </a:solidFill>
              </a:rPr>
              <a:t>Miscellaneous</a:t>
            </a:r>
          </a:p>
          <a:p>
            <a:pPr marL="509588" lvl="2" indent="-342900"/>
            <a:r>
              <a:rPr lang="en-US" dirty="0"/>
              <a:t>Sorting and Predicate pushdown</a:t>
            </a:r>
          </a:p>
          <a:p>
            <a:pPr marL="509588" lvl="2" indent="-342900"/>
            <a:r>
              <a:rPr lang="en-US" dirty="0"/>
              <a:t>Debugging</a:t>
            </a:r>
          </a:p>
          <a:p>
            <a:pPr marL="509588" lvl="2" indent="-342900"/>
            <a:r>
              <a:rPr lang="en-US" dirty="0"/>
              <a:t>Bloom Filters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lvl="1" indent="-342900">
              <a:buFont typeface="Arial"/>
              <a:buChar char="•"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3354" y="6323013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defRPr/>
            </a:pPr>
            <a:endParaRPr lang="en-US" sz="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SORT BY for Predicate Pushdown ( PPD 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3762" y="824196"/>
            <a:ext cx="10969943" cy="508713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ORC can skip stripes ( and 10k </a:t>
            </a:r>
            <a:r>
              <a:rPr lang="en-US" sz="2000" dirty="0" smtClean="0"/>
              <a:t>sub-blocks </a:t>
            </a:r>
            <a:r>
              <a:rPr lang="en-US" sz="2000" dirty="0" smtClean="0"/>
              <a:t>) of data based on ORC footers</a:t>
            </a:r>
          </a:p>
          <a:p>
            <a:pPr marL="509588" lvl="2" indent="-342900"/>
            <a:r>
              <a:rPr lang="en-US" sz="2000" dirty="0" smtClean="0"/>
              <a:t>Data can be skipped based on min/max values and bloom </a:t>
            </a:r>
            <a:r>
              <a:rPr lang="en-US" sz="2000" dirty="0" smtClean="0"/>
              <a:t>filters</a:t>
            </a:r>
          </a:p>
          <a:p>
            <a:pPr marL="509588" lvl="2" indent="-342900"/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In warehouse environments data is normally sorted by date</a:t>
            </a:r>
            <a:endParaRPr lang="en-US" b="1" dirty="0" smtClean="0"/>
          </a:p>
          <a:p>
            <a:pPr marL="509588" lvl="2" indent="-342900"/>
            <a:r>
              <a:rPr lang="en-US" sz="2000" dirty="0" smtClean="0"/>
              <a:t>For initial loads or other predicates data can be sorted during load</a:t>
            </a:r>
          </a:p>
          <a:p>
            <a:pPr marL="509588" lvl="2" indent="-342900"/>
            <a:r>
              <a:rPr lang="en-US" sz="2000" dirty="0" smtClean="0"/>
              <a:t>Two ways to sort </a:t>
            </a:r>
            <a:r>
              <a:rPr lang="en-US" sz="2000" dirty="0" smtClean="0"/>
              <a:t>data: </a:t>
            </a:r>
            <a:r>
              <a:rPr lang="en-US" sz="2000" b="1" dirty="0" smtClean="0">
                <a:latin typeface="Courier"/>
                <a:cs typeface="Courier"/>
              </a:rPr>
              <a:t>ORDER BY </a:t>
            </a:r>
            <a:r>
              <a:rPr lang="en-US" sz="2000" dirty="0" smtClean="0"/>
              <a:t>( global sort, slow ) and </a:t>
            </a:r>
            <a:r>
              <a:rPr lang="en-US" sz="2000" b="1" dirty="0" smtClean="0">
                <a:latin typeface="Courier"/>
                <a:cs typeface="Courier"/>
              </a:rPr>
              <a:t>SORT BY </a:t>
            </a:r>
            <a:r>
              <a:rPr lang="en-US" sz="2000" dirty="0" smtClean="0"/>
              <a:t>( sort by reducer )</a:t>
            </a:r>
          </a:p>
          <a:p>
            <a:pPr marL="739775" lvl="3" indent="-342900"/>
            <a:r>
              <a:rPr lang="en-US" sz="1800" dirty="0" smtClean="0"/>
              <a:t>Use want </a:t>
            </a:r>
            <a:r>
              <a:rPr lang="en-US" sz="1800" b="1" dirty="0">
                <a:latin typeface="Courier"/>
                <a:cs typeface="Courier"/>
              </a:rPr>
              <a:t>SORT BY </a:t>
            </a:r>
            <a:r>
              <a:rPr lang="en-US" sz="1800" dirty="0" smtClean="0"/>
              <a:t>for PPD: faster </a:t>
            </a:r>
            <a:r>
              <a:rPr lang="en-US" sz="1800" dirty="0" smtClean="0"/>
              <a:t>and cross-file sorting does not help </a:t>
            </a:r>
            <a:r>
              <a:rPr lang="en-US" sz="1800" dirty="0" smtClean="0"/>
              <a:t>PPD</a:t>
            </a:r>
            <a:endParaRPr lang="en-US" sz="1800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Can be combined with Distribution, Partitioning, Bucketing to optimize effect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03983" y="4688350"/>
            <a:ext cx="10986826" cy="14773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CREATE TABLE ORC_SALES </a:t>
            </a:r>
          </a:p>
          <a:p>
            <a:r>
              <a:rPr lang="en-US" b="1" dirty="0">
                <a:latin typeface="Courier New"/>
                <a:cs typeface="Courier New"/>
              </a:rPr>
              <a:t>	( CLIENTID INT, DT DATE, REV DOUBLE, PROFIT DOUBLE, COMMENT STRING )</a:t>
            </a:r>
          </a:p>
          <a:p>
            <a:r>
              <a:rPr lang="en-US" b="1" dirty="0">
                <a:latin typeface="Courier New"/>
                <a:cs typeface="Courier New"/>
              </a:rPr>
              <a:t>	STORED AS ORC;</a:t>
            </a:r>
          </a:p>
          <a:p>
            <a:endParaRPr lang="en-US" dirty="0"/>
          </a:p>
          <a:p>
            <a:r>
              <a:rPr lang="en-US" b="1" dirty="0" smtClean="0">
                <a:latin typeface="Courier New"/>
                <a:cs typeface="Courier New"/>
              </a:rPr>
              <a:t>INSERT INTO TABLE </a:t>
            </a:r>
            <a:r>
              <a:rPr lang="en-US" b="1" dirty="0">
                <a:latin typeface="Courier New"/>
                <a:cs typeface="Courier New"/>
              </a:rPr>
              <a:t>ORC_SALES </a:t>
            </a:r>
            <a:r>
              <a:rPr lang="en-US" b="1" dirty="0" smtClean="0">
                <a:latin typeface="Courier New"/>
                <a:cs typeface="Courier New"/>
              </a:rPr>
              <a:t>SELECT * FROM DEL_SALES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SORT BY DT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16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when </a:t>
            </a:r>
            <a:r>
              <a:rPr lang="en-US" dirty="0" smtClean="0"/>
              <a:t>Inserting </a:t>
            </a:r>
            <a:r>
              <a:rPr lang="en-US" dirty="0" smtClean="0"/>
              <a:t>into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1012" y="2968064"/>
            <a:ext cx="4108020" cy="27439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76151" y="3673660"/>
            <a:ext cx="1836397" cy="19756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2015-01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2015-01</a:t>
            </a:r>
          </a:p>
          <a:p>
            <a:pPr algn="l"/>
            <a:r>
              <a:rPr lang="en-US" sz="1400" b="1" dirty="0" smtClean="0">
                <a:solidFill>
                  <a:srgbClr val="0000FF"/>
                </a:solidFill>
              </a:rPr>
              <a:t>2015-02</a:t>
            </a:r>
          </a:p>
          <a:p>
            <a:pPr algn="l"/>
            <a:r>
              <a:rPr lang="en-US" sz="1400" b="1" dirty="0" smtClean="0">
                <a:solidFill>
                  <a:srgbClr val="0000FF"/>
                </a:solidFill>
              </a:rPr>
              <a:t>2015-03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2015-04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2015-05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2577" y="1218633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33033" y="1214234"/>
            <a:ext cx="882445" cy="4747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Block1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0702" y="3684941"/>
            <a:ext cx="1971218" cy="19756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</a:p>
          <a:p>
            <a:pPr algn="l"/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2015-</a:t>
            </a:r>
            <a:r>
              <a:rPr lang="en-US" sz="1400" b="1" dirty="0" smtClean="0">
                <a:solidFill>
                  <a:srgbClr val="0000FF"/>
                </a:solidFill>
              </a:rPr>
              <a:t>02</a:t>
            </a:r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2015-</a:t>
            </a:r>
            <a:r>
              <a:rPr lang="en-US" sz="1400" b="1" dirty="0" smtClean="0">
                <a:solidFill>
                  <a:srgbClr val="0000FF"/>
                </a:solidFill>
              </a:rPr>
              <a:t>02</a:t>
            </a:r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2015-</a:t>
            </a:r>
            <a:r>
              <a:rPr lang="en-US" sz="1400" dirty="0" smtClean="0">
                <a:solidFill>
                  <a:schemeClr val="bg1"/>
                </a:solidFill>
              </a:rPr>
              <a:t>03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2015-03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2015-</a:t>
            </a:r>
            <a:r>
              <a:rPr lang="en-US" sz="1400" dirty="0" smtClean="0">
                <a:solidFill>
                  <a:schemeClr val="bg1"/>
                </a:solidFill>
              </a:rPr>
              <a:t>03</a:t>
            </a:r>
            <a:endParaRPr lang="en-US" sz="1400" dirty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63559" y="2963665"/>
            <a:ext cx="4108020" cy="27439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08698" y="3669261"/>
            <a:ext cx="1836397" cy="19756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EN 1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2015-</a:t>
            </a:r>
            <a:r>
              <a:rPr lang="en-US" sz="1400" dirty="0" smtClean="0">
                <a:solidFill>
                  <a:schemeClr val="bg1"/>
                </a:solidFill>
              </a:rPr>
              <a:t>03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2015</a:t>
            </a:r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en-US" sz="1400" dirty="0" smtClean="0">
                <a:solidFill>
                  <a:schemeClr val="bg1"/>
                </a:solidFill>
              </a:rPr>
              <a:t>04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2015-04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2015-</a:t>
            </a:r>
            <a:r>
              <a:rPr lang="en-US" sz="1400" dirty="0" smtClean="0">
                <a:solidFill>
                  <a:schemeClr val="bg1"/>
                </a:solidFill>
              </a:rPr>
              <a:t>07</a:t>
            </a:r>
            <a:endParaRPr lang="en-US" sz="1400" dirty="0">
              <a:solidFill>
                <a:schemeClr val="bg1"/>
              </a:solidFill>
            </a:endParaRPr>
          </a:p>
          <a:p>
            <a:pPr algn="l"/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33249" y="3680542"/>
            <a:ext cx="1971218" cy="19756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EN 2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0000FF"/>
                </a:solidFill>
              </a:rPr>
              <a:t>2015</a:t>
            </a:r>
            <a:r>
              <a:rPr lang="en-US" sz="1400" b="1" dirty="0">
                <a:solidFill>
                  <a:srgbClr val="0000FF"/>
                </a:solidFill>
              </a:rPr>
              <a:t>-01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2015-</a:t>
            </a:r>
            <a:r>
              <a:rPr lang="en-US" sz="1400" b="1" dirty="0" smtClean="0">
                <a:solidFill>
                  <a:srgbClr val="0000FF"/>
                </a:solidFill>
              </a:rPr>
              <a:t>02</a:t>
            </a:r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2015-02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2015-</a:t>
            </a:r>
            <a:r>
              <a:rPr lang="en-US" sz="1400" b="1" dirty="0" smtClean="0">
                <a:solidFill>
                  <a:srgbClr val="0000FF"/>
                </a:solidFill>
              </a:rPr>
              <a:t>02</a:t>
            </a:r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2015-</a:t>
            </a:r>
            <a:r>
              <a:rPr lang="en-US" sz="1400" dirty="0" smtClean="0">
                <a:solidFill>
                  <a:schemeClr val="bg1"/>
                </a:solidFill>
              </a:rPr>
              <a:t>03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2015-05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98183" y="1919830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4319" y="1931110"/>
            <a:ext cx="882445" cy="47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Map1</a:t>
            </a:r>
          </a:p>
        </p:txBody>
      </p:sp>
      <p:cxnSp>
        <p:nvCxnSpPr>
          <p:cNvPr id="20" name="Straight Connector 19"/>
          <p:cNvCxnSpPr>
            <a:stCxn id="17" idx="2"/>
            <a:endCxn id="8" idx="0"/>
          </p:cNvCxnSpPr>
          <p:nvPr/>
        </p:nvCxnSpPr>
        <p:spPr>
          <a:xfrm flipH="1">
            <a:off x="1794350" y="2394627"/>
            <a:ext cx="645056" cy="1279033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5" idx="0"/>
          </p:cNvCxnSpPr>
          <p:nvPr/>
        </p:nvCxnSpPr>
        <p:spPr>
          <a:xfrm>
            <a:off x="2439406" y="2394627"/>
            <a:ext cx="4587491" cy="1274634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2"/>
            <a:endCxn id="11" idx="0"/>
          </p:cNvCxnSpPr>
          <p:nvPr/>
        </p:nvCxnSpPr>
        <p:spPr>
          <a:xfrm flipH="1">
            <a:off x="3886311" y="2405907"/>
            <a:ext cx="4099231" cy="1279034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2"/>
            <a:endCxn id="16" idx="0"/>
          </p:cNvCxnSpPr>
          <p:nvPr/>
        </p:nvCxnSpPr>
        <p:spPr>
          <a:xfrm>
            <a:off x="7985542" y="2405907"/>
            <a:ext cx="1133316" cy="1274635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 rot="10800000">
            <a:off x="1609526" y="4602191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0" name="Pentagon 39"/>
          <p:cNvSpPr/>
          <p:nvPr/>
        </p:nvSpPr>
        <p:spPr>
          <a:xfrm rot="10800000">
            <a:off x="1603182" y="5030331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1" name="Pentagon 40"/>
          <p:cNvSpPr/>
          <p:nvPr/>
        </p:nvSpPr>
        <p:spPr>
          <a:xfrm rot="10800000">
            <a:off x="3677220" y="4631250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2" name="Pentagon 41"/>
          <p:cNvSpPr/>
          <p:nvPr/>
        </p:nvSpPr>
        <p:spPr>
          <a:xfrm rot="10800000">
            <a:off x="3679231" y="5034324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3" name="Pentagon 42"/>
          <p:cNvSpPr/>
          <p:nvPr/>
        </p:nvSpPr>
        <p:spPr>
          <a:xfrm rot="10800000">
            <a:off x="6845756" y="4608179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 rot="10800000">
            <a:off x="8878019" y="4618531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5" name="Pentagon 44"/>
          <p:cNvSpPr/>
          <p:nvPr/>
        </p:nvSpPr>
        <p:spPr>
          <a:xfrm rot="10800000">
            <a:off x="8880029" y="5029960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58640" y="5850211"/>
            <a:ext cx="9394239" cy="1007789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2000" b="1" dirty="0" smtClean="0">
                <a:latin typeface="Courier"/>
                <a:cs typeface="Courier"/>
              </a:rPr>
              <a:t>SELECT * FROM DATA_ORC WHERE </a:t>
            </a:r>
            <a:r>
              <a:rPr lang="en-US" sz="2000" b="1" dirty="0" err="1" smtClean="0">
                <a:latin typeface="Courier"/>
                <a:cs typeface="Courier"/>
              </a:rPr>
              <a:t>dt</a:t>
            </a:r>
            <a:r>
              <a:rPr lang="en-US" sz="2000" b="1" dirty="0" smtClean="0">
                <a:latin typeface="Courier"/>
                <a:cs typeface="Courier"/>
              </a:rPr>
              <a:t> = 2015-02</a:t>
            </a:r>
            <a:endParaRPr lang="en-US" sz="2000" b="1" dirty="0">
              <a:latin typeface="Courier"/>
              <a:cs typeface="Courier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769303" y="2519471"/>
            <a:ext cx="624937" cy="1572150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052022" y="2438848"/>
            <a:ext cx="524142" cy="2055888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71385" y="1390748"/>
            <a:ext cx="2681188" cy="106825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Files are divided into stripes of x MB and blocks of 10000 rows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64410" y="1321434"/>
            <a:ext cx="2681188" cy="106825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Only blue blocks have to be read based on their min/max values</a:t>
            </a:r>
          </a:p>
          <a:p>
            <a:r>
              <a:rPr lang="en-US" dirty="0" smtClean="0"/>
              <a:t>This requires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Results 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8326" y="886916"/>
            <a:ext cx="10969943" cy="508713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 smtClean="0"/>
              <a:t>hive –</a:t>
            </a:r>
            <a:r>
              <a:rPr lang="en-US" sz="2000" dirty="0" err="1" smtClean="0"/>
              <a:t>orcfiledump</a:t>
            </a:r>
            <a:r>
              <a:rPr lang="en-US" sz="2000" dirty="0" smtClean="0"/>
              <a:t> to check results in ORC files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451470" y="1410159"/>
            <a:ext cx="9757108" cy="369332"/>
          </a:xfrm>
          <a:prstGeom prst="rect">
            <a:avLst/>
          </a:prstGeom>
          <a:ln>
            <a:solidFill>
              <a:schemeClr val="bg1">
                <a:alpha val="93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hive –</a:t>
            </a:r>
            <a:r>
              <a:rPr lang="en-US" b="1" dirty="0" err="1" smtClean="0">
                <a:latin typeface="Courier"/>
                <a:cs typeface="Courier"/>
              </a:rPr>
              <a:t>orcfiledump</a:t>
            </a:r>
            <a:r>
              <a:rPr lang="en-US" b="1" dirty="0" smtClean="0">
                <a:latin typeface="Courier"/>
                <a:cs typeface="Courier"/>
              </a:rPr>
              <a:t> /apps/hive/warehouse/table/</a:t>
            </a:r>
            <a:r>
              <a:rPr lang="en-US" b="1" dirty="0" err="1" smtClean="0">
                <a:latin typeface="Courier"/>
                <a:cs typeface="Courier"/>
              </a:rPr>
              <a:t>dt</a:t>
            </a:r>
            <a:r>
              <a:rPr lang="en-US" b="1" dirty="0" smtClean="0">
                <a:latin typeface="Courier"/>
                <a:cs typeface="Courier"/>
              </a:rPr>
              <a:t>=3/00001_0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8860" y="2948052"/>
            <a:ext cx="5433714" cy="33002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… Compression: ZLIB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Stripe Statistics: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Stripe 1: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Column 0: count: 145000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Column 1: min: 1 max: 145000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…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Stripe 2: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Column 0: count: 144000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Column 1: min: 145001 max: 289000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2055888"/>
            <a:ext cx="8952975" cy="927165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Check Number of Stripes and number rows </a:t>
            </a:r>
          </a:p>
          <a:p>
            <a:r>
              <a:rPr lang="en-US" dirty="0"/>
              <a:t>	</a:t>
            </a:r>
            <a:r>
              <a:rPr lang="en-US" dirty="0" smtClean="0"/>
              <a:t>- small stripes (5000 rows) indicate a memory problem during load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23897" y="2680717"/>
            <a:ext cx="967647" cy="1370592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95169" y="2933895"/>
            <a:ext cx="3879463" cy="927165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Data should be sorted on your predicate columns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63174" y="3386169"/>
            <a:ext cx="2459436" cy="104810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23652" y="3527259"/>
            <a:ext cx="2459436" cy="191479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619297" cy="495458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New feature in Hive 1.2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hash index bitmap of values in a column</a:t>
            </a:r>
            <a:endParaRPr lang="en-US" dirty="0"/>
          </a:p>
          <a:p>
            <a:pPr marL="509588" lvl="2" indent="-342900"/>
            <a:r>
              <a:rPr lang="en-US" dirty="0" smtClean="0"/>
              <a:t>If the bit for hash(value) is 0, no row in the stripe can be your value</a:t>
            </a:r>
          </a:p>
          <a:p>
            <a:pPr marL="509588" lvl="2" indent="-342900"/>
            <a:r>
              <a:rPr lang="en-US" dirty="0" smtClean="0"/>
              <a:t>If the bit for hash(value) is 1, it is possible that the stripe contains your value</a:t>
            </a:r>
            <a:endParaRPr lang="en-US" b="1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b="1" dirty="0" smtClean="0"/>
              <a:t>Hive can skip stripes without need to sort data </a:t>
            </a:r>
          </a:p>
          <a:p>
            <a:pPr marL="509588" lvl="2" indent="-342900"/>
            <a:r>
              <a:rPr lang="en-US" dirty="0" smtClean="0"/>
              <a:t>Hard to sort by multiple columns</a:t>
            </a:r>
          </a:p>
          <a:p>
            <a:pPr marL="509588" lvl="2" indent="-342900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63962" y="4200191"/>
            <a:ext cx="10422366" cy="1015663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CREATE TABLE ORC_SALES ( ID INT, Client INT, DT INT… );</a:t>
            </a:r>
            <a:r>
              <a:rPr lang="en-US" sz="2000" b="1" dirty="0">
                <a:latin typeface="Courier New"/>
                <a:cs typeface="Courier New"/>
              </a:rPr>
              <a:t> 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STORED AS ORC TBLPROPERTIES </a:t>
            </a:r>
            <a:r>
              <a:rPr lang="en-US" sz="2000" b="1" dirty="0" smtClean="0">
                <a:latin typeface="Courier New"/>
                <a:cs typeface="Courier New"/>
              </a:rPr>
              <a:t>("</a:t>
            </a:r>
            <a:r>
              <a:rPr lang="en-US" sz="2000" b="1" dirty="0" err="1" smtClean="0">
                <a:latin typeface="Courier New"/>
                <a:cs typeface="Courier New"/>
              </a:rPr>
              <a:t>orc.bloom.filter.columns</a:t>
            </a:r>
            <a:r>
              <a:rPr lang="en-US" sz="2000" b="1" dirty="0" smtClean="0">
                <a:latin typeface="Courier New"/>
                <a:cs typeface="Courier New"/>
              </a:rPr>
              <a:t>"</a:t>
            </a:r>
            <a:r>
              <a:rPr lang="en-US" sz="2000" b="1" dirty="0" smtClean="0">
                <a:latin typeface="Courier New"/>
                <a:cs typeface="Courier New"/>
              </a:rPr>
              <a:t>=</a:t>
            </a:r>
            <a:r>
              <a:rPr lang="en-US" sz="2000" b="1" dirty="0" smtClean="0">
                <a:latin typeface="Courier New"/>
                <a:cs typeface="Courier New"/>
              </a:rPr>
              <a:t>"</a:t>
            </a:r>
            <a:r>
              <a:rPr lang="en-US" sz="2000" b="1" dirty="0" err="1" smtClean="0">
                <a:latin typeface="Courier New"/>
                <a:cs typeface="Courier New"/>
              </a:rPr>
              <a:t>Client</a:t>
            </a:r>
            <a:r>
              <a:rPr lang="en-US" sz="2000" b="1" dirty="0" err="1" smtClean="0">
                <a:latin typeface="Courier New"/>
                <a:cs typeface="Courier New"/>
              </a:rPr>
              <a:t>,</a:t>
            </a:r>
            <a:r>
              <a:rPr lang="en-US" sz="2000" b="1" dirty="0" err="1" smtClean="0">
                <a:latin typeface="Courier New"/>
                <a:cs typeface="Courier New"/>
              </a:rPr>
              <a:t>DT</a:t>
            </a:r>
            <a:r>
              <a:rPr lang="en-US" sz="2000" b="1" dirty="0" smtClean="0">
                <a:latin typeface="Courier New"/>
                <a:cs typeface="Courier New"/>
              </a:rPr>
              <a:t>"</a:t>
            </a:r>
            <a:r>
              <a:rPr lang="en-US" sz="2000" b="1" dirty="0" smtClean="0">
                <a:latin typeface="Courier New"/>
                <a:cs typeface="Courier New"/>
              </a:rPr>
              <a:t>)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867606" y="5315489"/>
            <a:ext cx="1160280" cy="386369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56801" y="5583148"/>
            <a:ext cx="7055760" cy="38296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Parameter needs case sensitive comma-separated list of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8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41845" cy="495458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Bloom Filters are good </a:t>
            </a:r>
          </a:p>
          <a:p>
            <a:pPr marL="509588" lvl="2" indent="-342900"/>
            <a:r>
              <a:rPr lang="en-US" dirty="0" smtClean="0"/>
              <a:t>If you have multiple predicate columns</a:t>
            </a:r>
          </a:p>
          <a:p>
            <a:pPr marL="509588" lvl="2" indent="-342900"/>
            <a:r>
              <a:rPr lang="en-US" dirty="0" smtClean="0"/>
              <a:t>If your predicate columns are not suitable for sorting ( URLs, hash values, … ) </a:t>
            </a:r>
          </a:p>
          <a:p>
            <a:pPr marL="509588" lvl="2" indent="-342900"/>
            <a:r>
              <a:rPr lang="en-US" dirty="0" smtClean="0"/>
              <a:t>If you cannot sort the data ( daily ingestion, filter by </a:t>
            </a:r>
            <a:r>
              <a:rPr lang="en-US" dirty="0" err="1" smtClean="0"/>
              <a:t>clientid</a:t>
            </a:r>
            <a:r>
              <a:rPr lang="en-US" dirty="0" smtClean="0"/>
              <a:t> ) </a:t>
            </a:r>
          </a:p>
          <a:p>
            <a:pPr marL="509588" lvl="2" indent="-342900"/>
            <a:endParaRPr lang="en-US" sz="1050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Bloom Filters are bad</a:t>
            </a:r>
          </a:p>
          <a:p>
            <a:pPr marL="509588" lvl="2" indent="-342900"/>
            <a:r>
              <a:rPr lang="en-US" dirty="0" smtClean="0"/>
              <a:t>If every stripe contains your value</a:t>
            </a:r>
          </a:p>
          <a:p>
            <a:pPr marL="739775" lvl="3" indent="-342900"/>
            <a:r>
              <a:rPr lang="en-US" dirty="0" smtClean="0"/>
              <a:t>low cardinality fields like country </a:t>
            </a:r>
          </a:p>
          <a:p>
            <a:pPr marL="739775" lvl="3" indent="-342900"/>
            <a:r>
              <a:rPr lang="en-US" dirty="0" smtClean="0"/>
              <a:t>Events that happen regularly ( client buys something daily )</a:t>
            </a:r>
          </a:p>
          <a:p>
            <a:pPr marL="739775" lvl="3" indent="-342900"/>
            <a:endParaRPr lang="en-US" sz="800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Check if you successfully created a bloom filter index with </a:t>
            </a:r>
            <a:r>
              <a:rPr lang="en-US" b="1" dirty="0" err="1" smtClean="0"/>
              <a:t>orcfiledump</a:t>
            </a:r>
            <a:endParaRPr lang="en-US" b="1" dirty="0" smtClean="0"/>
          </a:p>
          <a:p>
            <a:pPr marL="509588" lvl="2" indent="-342900"/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5096" y="5172086"/>
            <a:ext cx="10422366" cy="46166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hive --</a:t>
            </a:r>
            <a:r>
              <a:rPr lang="en-US" sz="2400" b="1" dirty="0" err="1" smtClean="0">
                <a:latin typeface="Courier New"/>
                <a:cs typeface="Courier New"/>
              </a:rPr>
              <a:t>orcfiledump</a:t>
            </a:r>
            <a:r>
              <a:rPr lang="en-US" sz="2400" b="1" dirty="0" smtClean="0">
                <a:latin typeface="Courier New"/>
                <a:cs typeface="Courier New"/>
              </a:rPr>
              <a:t> –</a:t>
            </a:r>
            <a:r>
              <a:rPr lang="en-US" sz="2400" b="1" dirty="0" err="1" smtClean="0">
                <a:latin typeface="Courier New"/>
                <a:cs typeface="Courier New"/>
              </a:rPr>
              <a:t>rowindex</a:t>
            </a:r>
            <a:r>
              <a:rPr lang="en-US" sz="2400" b="1" dirty="0" smtClean="0">
                <a:latin typeface="Courier New"/>
                <a:cs typeface="Courier New"/>
              </a:rPr>
              <a:t> 3,4,5 /apps/hive/… </a:t>
            </a:r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15686" y="5643615"/>
            <a:ext cx="302390" cy="241869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4299" y="5809366"/>
            <a:ext cx="8023407" cy="48373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You only see bloom filter indexes if you specify the columns you want to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ORC 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Switch on additional information like row counts going in/out of Tasks</a:t>
            </a:r>
            <a:endParaRPr lang="en-US" sz="2000" dirty="0"/>
          </a:p>
          <a:p>
            <a:pPr lvl="2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	SET </a:t>
            </a:r>
            <a:r>
              <a:rPr lang="en-US" b="1" dirty="0" smtClean="0">
                <a:latin typeface="Courier New"/>
                <a:cs typeface="Courier New"/>
              </a:rPr>
              <a:t>HIVE.TEZ.PRINT.EXEC.SUMMARY = TRUE;</a:t>
            </a:r>
          </a:p>
          <a:p>
            <a:pPr marL="342900" lvl="1" indent="-342900">
              <a:buFont typeface="Arial"/>
              <a:buChar char="•"/>
            </a:pPr>
            <a:endParaRPr lang="en-US" b="1" dirty="0">
              <a:latin typeface="Courier New"/>
              <a:cs typeface="Courier New"/>
            </a:endParaRPr>
          </a:p>
          <a:p>
            <a:pPr marL="342900" lvl="1" indent="-342900">
              <a:buFont typeface="Arial"/>
              <a:buChar char="•"/>
            </a:pPr>
            <a:r>
              <a:rPr lang="en-US" b="1" dirty="0" smtClean="0">
                <a:latin typeface="Arial"/>
                <a:cs typeface="Arial"/>
              </a:rPr>
              <a:t>Run query with/without Predicate Pushdown to compare row counts: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set </a:t>
            </a:r>
            <a:r>
              <a:rPr lang="en-US" sz="1800" dirty="0" err="1">
                <a:latin typeface="Courier New"/>
                <a:cs typeface="Courier New"/>
              </a:rPr>
              <a:t>hive.optimize.index.filter</a:t>
            </a:r>
            <a:r>
              <a:rPr lang="en-US" sz="1800" dirty="0">
                <a:latin typeface="Courier New"/>
                <a:cs typeface="Courier New"/>
              </a:rPr>
              <a:t>=false;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	/</a:t>
            </a:r>
            <a:r>
              <a:rPr lang="en-US" sz="1800" dirty="0">
                <a:latin typeface="Courier New"/>
                <a:cs typeface="Courier New"/>
              </a:rPr>
              <a:t>/ run query </a:t>
            </a:r>
          </a:p>
          <a:p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set </a:t>
            </a:r>
            <a:r>
              <a:rPr lang="en-US" sz="1800" dirty="0" err="1">
                <a:latin typeface="Courier New"/>
                <a:cs typeface="Courier New"/>
              </a:rPr>
              <a:t>hive.optimize.index.filter</a:t>
            </a:r>
            <a:r>
              <a:rPr lang="en-US" sz="1800" dirty="0">
                <a:latin typeface="Courier New"/>
                <a:cs typeface="Courier New"/>
              </a:rPr>
              <a:t>=true;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		/</a:t>
            </a:r>
            <a:r>
              <a:rPr lang="en-US" sz="1800" dirty="0">
                <a:latin typeface="Courier New"/>
                <a:cs typeface="Courier New"/>
              </a:rPr>
              <a:t>/ run </a:t>
            </a:r>
            <a:r>
              <a:rPr lang="en-US" sz="1800" dirty="0" smtClean="0">
                <a:latin typeface="Courier New"/>
                <a:cs typeface="Courier New"/>
              </a:rPr>
              <a:t>query</a:t>
            </a:r>
          </a:p>
          <a:p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smtClean="0">
                <a:latin typeface="Courier New"/>
                <a:cs typeface="Courier New"/>
              </a:rPr>
              <a:t>// compare results</a:t>
            </a:r>
            <a:endParaRPr lang="en-US" sz="1800" dirty="0">
              <a:latin typeface="Courier New"/>
              <a:cs typeface="Courier New"/>
            </a:endParaRPr>
          </a:p>
          <a:p>
            <a:pPr lvl="2" indent="0">
              <a:buNone/>
            </a:pPr>
            <a:endParaRPr lang="en-US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Partitioning and Predicate Pushdown can greatly enhance query performance</a:t>
            </a:r>
          </a:p>
          <a:p>
            <a:pPr marL="509588" lvl="2" indent="-342900"/>
            <a:r>
              <a:rPr lang="en-US" dirty="0" smtClean="0"/>
              <a:t>Predicate Pushdown enhances Partitioning, it does not replace it</a:t>
            </a:r>
          </a:p>
          <a:p>
            <a:pPr marL="509588" lvl="2" indent="-342900"/>
            <a:r>
              <a:rPr lang="en-US" dirty="0" smtClean="0"/>
              <a:t>Too many partitions lead to performance problems 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Dynamic Partition loading can lead to problems</a:t>
            </a:r>
          </a:p>
          <a:p>
            <a:pPr marL="509588" lvl="2" indent="-342900"/>
            <a:r>
              <a:rPr lang="en-US" dirty="0" smtClean="0"/>
              <a:t>Normally </a:t>
            </a:r>
            <a:r>
              <a:rPr lang="en-US" dirty="0"/>
              <a:t>Optimized Dynamic Sorted </a:t>
            </a:r>
            <a:r>
              <a:rPr lang="en-US" dirty="0" smtClean="0"/>
              <a:t>Partitioning </a:t>
            </a:r>
            <a:r>
              <a:rPr lang="en-US" dirty="0" smtClean="0"/>
              <a:t>solves</a:t>
            </a:r>
            <a:r>
              <a:rPr lang="en-US" dirty="0" smtClean="0"/>
              <a:t> </a:t>
            </a:r>
            <a:r>
              <a:rPr lang="en-US" dirty="0" smtClean="0"/>
              <a:t>these problems</a:t>
            </a:r>
          </a:p>
          <a:p>
            <a:pPr marL="509588" lvl="2" indent="-342900"/>
            <a:r>
              <a:rPr lang="en-US" dirty="0" smtClean="0"/>
              <a:t>Sometimes manual distribution can be beneficial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Carefully design your table layout and data loading</a:t>
            </a:r>
          </a:p>
          <a:p>
            <a:pPr marL="509588" lvl="2" indent="-342900"/>
            <a:r>
              <a:rPr lang="en-US" dirty="0" smtClean="0"/>
              <a:t>Sorting is critical for effective predicate pushdown</a:t>
            </a:r>
          </a:p>
          <a:p>
            <a:pPr marL="509588" lvl="2" indent="-342900"/>
            <a:r>
              <a:rPr lang="en-US" dirty="0" smtClean="0"/>
              <a:t>If sorting is no option bloom filters can be a solution</a:t>
            </a:r>
          </a:p>
          <a:p>
            <a:pPr marL="509588" lvl="2" indent="-342900"/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Verify data layout with </a:t>
            </a:r>
            <a:r>
              <a:rPr lang="en-US" b="1" dirty="0" err="1" smtClean="0"/>
              <a:t>orcfiledump</a:t>
            </a:r>
            <a:r>
              <a:rPr lang="en-US" b="1" dirty="0" smtClean="0"/>
              <a:t> and debug information</a:t>
            </a:r>
          </a:p>
        </p:txBody>
      </p:sp>
    </p:spTree>
    <p:extLst>
      <p:ext uri="{BB962C8B-B14F-4D97-AF65-F5344CB8AC3E}">
        <p14:creationId xmlns:p14="http://schemas.microsoft.com/office/powerpoint/2010/main" val="14159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1E1E1E"/>
                </a:solidFill>
              </a:rPr>
              <a:t>Effectively storing data in Hive</a:t>
            </a:r>
            <a:endParaRPr lang="en-US" sz="2000" dirty="0">
              <a:solidFill>
                <a:srgbClr val="1E1E1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Reducing </a:t>
            </a:r>
            <a:r>
              <a:rPr lang="en-US" sz="2000" dirty="0" smtClean="0"/>
              <a:t>IO</a:t>
            </a:r>
          </a:p>
          <a:p>
            <a:pPr marL="509588" lvl="2" indent="-342900"/>
            <a:r>
              <a:rPr lang="en-US" dirty="0" smtClean="0"/>
              <a:t>Partitioning</a:t>
            </a:r>
            <a:endParaRPr lang="en-US" dirty="0" smtClean="0"/>
          </a:p>
          <a:p>
            <a:pPr marL="509588" lvl="2" indent="-342900"/>
            <a:r>
              <a:rPr lang="en-US" dirty="0" smtClean="0"/>
              <a:t>ORC files with predicate pushdown</a:t>
            </a:r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Partitioned tables</a:t>
            </a:r>
            <a:endParaRPr lang="en-US" b="1" dirty="0" smtClean="0"/>
          </a:p>
          <a:p>
            <a:pPr marL="509588" lvl="2" indent="-342900"/>
            <a:r>
              <a:rPr lang="en-US" dirty="0" smtClean="0"/>
              <a:t>Static partition loading</a:t>
            </a:r>
          </a:p>
          <a:p>
            <a:pPr marL="739775" lvl="3" indent="-342900"/>
            <a:r>
              <a:rPr lang="en-US" dirty="0" smtClean="0"/>
              <a:t>One partition is loaded at a time</a:t>
            </a:r>
            <a:endParaRPr lang="en-US" dirty="0"/>
          </a:p>
          <a:p>
            <a:pPr marL="739775" lvl="3" indent="-342900"/>
            <a:r>
              <a:rPr lang="en-US" b="0" dirty="0" smtClean="0"/>
              <a:t>Good for continuous operation</a:t>
            </a:r>
            <a:endParaRPr lang="en-US" b="0" dirty="0" smtClean="0"/>
          </a:p>
          <a:p>
            <a:pPr marL="739775" lvl="3" indent="-342900"/>
            <a:r>
              <a:rPr lang="en-US" dirty="0" smtClean="0"/>
              <a:t>Not suitable for initial loads</a:t>
            </a:r>
          </a:p>
          <a:p>
            <a:pPr marL="509588" lvl="2" indent="-342900"/>
            <a:r>
              <a:rPr lang="en-US" dirty="0" smtClean="0"/>
              <a:t>Dynamic partition loading</a:t>
            </a:r>
            <a:endParaRPr lang="en-US" dirty="0" smtClean="0"/>
          </a:p>
          <a:p>
            <a:pPr marL="739775" lvl="3" indent="-342900"/>
            <a:r>
              <a:rPr lang="en-US" dirty="0" smtClean="0"/>
              <a:t>Data is distributed between partitions dynamically</a:t>
            </a:r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Dat</a:t>
            </a:r>
            <a:r>
              <a:rPr lang="en-US" b="1" dirty="0" smtClean="0"/>
              <a:t>a Sorting for better </a:t>
            </a:r>
            <a:r>
              <a:rPr lang="en-US" b="1" dirty="0"/>
              <a:t>p</a:t>
            </a:r>
            <a:r>
              <a:rPr lang="en-US" b="1" dirty="0" smtClean="0"/>
              <a:t>redicate pushdown</a:t>
            </a:r>
            <a:endParaRPr lang="en-US" b="1" dirty="0" smtClean="0"/>
          </a:p>
          <a:p>
            <a:pPr marL="509588" lvl="2" indent="-342900"/>
            <a:endParaRPr lang="en-US" dirty="0" smtClean="0"/>
          </a:p>
          <a:p>
            <a:pPr marL="509588" lvl="2" indent="-342900"/>
            <a:endParaRPr lang="en-US" b="0" dirty="0"/>
          </a:p>
          <a:p>
            <a:pPr marL="342900" lvl="1" indent="-342900"/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lvl="1" indent="-342900">
              <a:buFont typeface="Arial"/>
              <a:buChar char="•"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3354" y="6323013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defRPr/>
            </a:pPr>
            <a:endParaRPr lang="en-US" sz="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ORCFile</a:t>
            </a:r>
            <a:r>
              <a:rPr lang="en-US" dirty="0" smtClean="0"/>
              <a:t> – Columnar Storage for Hive</a:t>
            </a:r>
            <a:endParaRPr lang="en-US" dirty="0"/>
          </a:p>
        </p:txBody>
      </p:sp>
      <p:pic>
        <p:nvPicPr>
          <p:cNvPr id="5" name="Picture 4" descr="ORC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4290" y="2286128"/>
            <a:ext cx="4416343" cy="44149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76489" y="2451284"/>
            <a:ext cx="2195492" cy="1274200"/>
          </a:xfrm>
          <a:prstGeom prst="rect">
            <a:avLst/>
          </a:prstGeom>
          <a:solidFill>
            <a:srgbClr val="E1F5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Columnar format enables high compression and high performance.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77684" cy="1245551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1E1E1E"/>
                </a:solidFill>
              </a:rPr>
              <a:t>ORC is an optimized, compressed, columnar storage format</a:t>
            </a:r>
          </a:p>
          <a:p>
            <a:pPr marL="741363" lvl="1" indent="-342900">
              <a:buFont typeface="Arial"/>
              <a:buChar char="•"/>
            </a:pPr>
            <a:r>
              <a:rPr lang="en-US" dirty="0" smtClean="0">
                <a:solidFill>
                  <a:srgbClr val="1E1E1E"/>
                </a:solidFill>
              </a:rPr>
              <a:t>Only needed columns </a:t>
            </a:r>
            <a:r>
              <a:rPr lang="en-US" dirty="0" smtClean="0">
                <a:solidFill>
                  <a:srgbClr val="1E1E1E"/>
                </a:solidFill>
              </a:rPr>
              <a:t>are read</a:t>
            </a:r>
            <a:endParaRPr lang="en-US" dirty="0" smtClean="0">
              <a:solidFill>
                <a:srgbClr val="1E1E1E"/>
              </a:solidFill>
            </a:endParaRPr>
          </a:p>
          <a:p>
            <a:pPr marL="741363" lvl="1" indent="-342900">
              <a:buFont typeface="Arial"/>
              <a:buChar char="•"/>
            </a:pPr>
            <a:r>
              <a:rPr lang="en-US" dirty="0" smtClean="0">
                <a:solidFill>
                  <a:srgbClr val="1E1E1E"/>
                </a:solidFill>
              </a:rPr>
              <a:t>Blocks of data can be skipped using indexes and predicate </a:t>
            </a:r>
            <a:r>
              <a:rPr lang="en-US" dirty="0" smtClean="0">
                <a:solidFill>
                  <a:srgbClr val="1E1E1E"/>
                </a:solidFill>
              </a:rPr>
              <a:t>pushdown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4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Hive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 smtClean="0"/>
              <a:t>Hive tables can be </a:t>
            </a:r>
            <a:r>
              <a:rPr lang="en-US" sz="1800" dirty="0" smtClean="0"/>
              <a:t>value partitioned</a:t>
            </a:r>
            <a:endParaRPr lang="en-US" sz="1800" dirty="0" smtClean="0"/>
          </a:p>
          <a:p>
            <a:pPr lvl="1"/>
            <a:r>
              <a:rPr lang="en-US" sz="1600" dirty="0" smtClean="0"/>
              <a:t>Each partition is associated with a folder in HDFS</a:t>
            </a:r>
          </a:p>
          <a:p>
            <a:pPr lvl="1"/>
            <a:r>
              <a:rPr lang="en-US" sz="1600" dirty="0" smtClean="0"/>
              <a:t>All partitions have an entry in the Hive Catalog</a:t>
            </a:r>
          </a:p>
          <a:p>
            <a:pPr lvl="1"/>
            <a:r>
              <a:rPr lang="en-US" sz="1600" dirty="0" smtClean="0"/>
              <a:t>The Hive </a:t>
            </a:r>
            <a:r>
              <a:rPr lang="en-US" sz="1600" dirty="0" smtClean="0"/>
              <a:t>optimizer </a:t>
            </a:r>
            <a:r>
              <a:rPr lang="en-US" sz="1600" dirty="0" smtClean="0"/>
              <a:t>will parse the query for filter conditions </a:t>
            </a:r>
            <a:r>
              <a:rPr lang="en-US" sz="1600" dirty="0" smtClean="0"/>
              <a:t>and skip unneeded partitions</a:t>
            </a:r>
            <a:endParaRPr lang="en-US" sz="1600" dirty="0" smtClean="0"/>
          </a:p>
          <a:p>
            <a:endParaRPr lang="en-US" sz="1800" dirty="0" smtClean="0"/>
          </a:p>
          <a:p>
            <a:r>
              <a:rPr lang="en-US" sz="1800" dirty="0" smtClean="0"/>
              <a:t>Usage consideration</a:t>
            </a:r>
          </a:p>
          <a:p>
            <a:pPr lvl="1"/>
            <a:r>
              <a:rPr lang="en-US" sz="1600" dirty="0" smtClean="0"/>
              <a:t>Too many partitions can lead to bad performance in the Hive Catalog and Optimizer</a:t>
            </a:r>
          </a:p>
          <a:p>
            <a:pPr lvl="1"/>
            <a:r>
              <a:rPr lang="en-US" sz="1600" dirty="0"/>
              <a:t>No range </a:t>
            </a:r>
            <a:r>
              <a:rPr lang="en-US" sz="1600" dirty="0" smtClean="0"/>
              <a:t>partitioning / no continuous </a:t>
            </a:r>
            <a:r>
              <a:rPr lang="en-US" sz="1600" dirty="0"/>
              <a:t>values </a:t>
            </a:r>
            <a:endParaRPr lang="en-US" sz="1600" dirty="0" smtClean="0"/>
          </a:p>
          <a:p>
            <a:pPr lvl="1"/>
            <a:r>
              <a:rPr lang="en-US" sz="1600" dirty="0" smtClean="0"/>
              <a:t>Normally date partitioned by data load</a:t>
            </a: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8893" y="4249255"/>
            <a:ext cx="7369349" cy="211678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/apps/hive/warehouse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cust.db</a:t>
            </a: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customers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sales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day=20150801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day=20150802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day=20150803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6977363" y="4343263"/>
            <a:ext cx="899610" cy="109831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76973" y="4107992"/>
            <a:ext cx="4515686" cy="47054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Warehouse </a:t>
            </a:r>
            <a:r>
              <a:rPr lang="en-US" dirty="0" smtClean="0"/>
              <a:t>folder </a:t>
            </a:r>
            <a:r>
              <a:rPr lang="en-US" dirty="0" smtClean="0"/>
              <a:t>in HDFS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39726" y="4547174"/>
            <a:ext cx="1368679" cy="243938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540" y="4260393"/>
            <a:ext cx="2911814" cy="47054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Hive Databases have folders ending in .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910250" y="5060213"/>
            <a:ext cx="2011366" cy="223916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52931" y="4950308"/>
            <a:ext cx="2800745" cy="47054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err="1" smtClean="0"/>
              <a:t>Unpartitioned</a:t>
            </a:r>
            <a:r>
              <a:rPr lang="en-US" dirty="0" smtClean="0"/>
              <a:t> </a:t>
            </a:r>
            <a:r>
              <a:rPr lang="en-US" dirty="0" smtClean="0"/>
              <a:t>tables </a:t>
            </a:r>
            <a:r>
              <a:rPr lang="en-US" dirty="0" smtClean="0"/>
              <a:t>have a single folder.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906" y="5452065"/>
            <a:ext cx="4515686" cy="47054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Partitioned tables have a subfolder for each partition. </a:t>
            </a:r>
          </a:p>
          <a:p>
            <a:r>
              <a:rPr lang="en-US" dirty="0" smtClean="0"/>
              <a:t>	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03840" y="5770206"/>
            <a:ext cx="1066374" cy="20021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Pushdown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ORC ( and other storage formats ) support predicate pushdown</a:t>
            </a:r>
          </a:p>
          <a:p>
            <a:pPr lvl="1"/>
            <a:r>
              <a:rPr lang="en-US" sz="1800" dirty="0" smtClean="0"/>
              <a:t>Query filters are pushed down into the storage handler</a:t>
            </a:r>
          </a:p>
          <a:p>
            <a:pPr lvl="1"/>
            <a:r>
              <a:rPr lang="en-US" sz="1800" dirty="0" smtClean="0"/>
              <a:t>Blocks of data can be skipped without reading them from HDFS based on ORC index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SELECT SUM (PROFIT) FROM SALES 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WHERE DAY = 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62665"/>
              </p:ext>
            </p:extLst>
          </p:nvPr>
        </p:nvGraphicFramePr>
        <p:xfrm>
          <a:off x="683034" y="2806707"/>
          <a:ext cx="4397112" cy="36220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65704"/>
                <a:gridCol w="1465704"/>
                <a:gridCol w="1465704"/>
              </a:tblGrid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DAY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CUST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PROFIT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01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Klaus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35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01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Max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30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01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John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20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02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John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34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03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Max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10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04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Klaus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20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04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Max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45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05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Mark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20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71938"/>
              </p:ext>
            </p:extLst>
          </p:nvPr>
        </p:nvGraphicFramePr>
        <p:xfrm>
          <a:off x="6370284" y="3978123"/>
          <a:ext cx="5326598" cy="16823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6709"/>
                <a:gridCol w="1248671"/>
                <a:gridCol w="1455609"/>
                <a:gridCol w="1455609"/>
              </a:tblGrid>
              <a:tr h="47497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DAY_MIN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DAY_MAX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PROFIT_MIN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PROFIT_MAX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01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01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20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35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02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04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10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34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024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04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05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20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45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5048788" y="4421734"/>
            <a:ext cx="1321496" cy="397551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8788" y="5174370"/>
            <a:ext cx="1332755" cy="454717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55412" y="2712623"/>
            <a:ext cx="3700354" cy="956475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Only Block 2 can contain rows with DAY 02. </a:t>
            </a:r>
          </a:p>
          <a:p>
            <a:r>
              <a:rPr lang="en-US" dirty="0" smtClean="0"/>
              <a:t>Block 1 and 3 can be skipped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32761" y="2665584"/>
            <a:ext cx="1771780" cy="17091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28367" y="2692545"/>
            <a:ext cx="459099" cy="2372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1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Partitioning vs. Predicate Pushdown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9760" y="1005656"/>
            <a:ext cx="10969943" cy="495458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Both reduce the data that needs to be read</a:t>
            </a:r>
          </a:p>
          <a:p>
            <a:pPr marL="509588" lvl="2" indent="-342900"/>
            <a:r>
              <a:rPr lang="en-US" sz="1600" b="0" dirty="0" smtClean="0"/>
              <a:t>Partitioning works at split generation, no need to start containers</a:t>
            </a:r>
          </a:p>
          <a:p>
            <a:pPr marL="509588" lvl="2" indent="-342900"/>
            <a:r>
              <a:rPr lang="en-US" sz="1600" dirty="0" smtClean="0"/>
              <a:t>Predicate pushdown is applied during file reads</a:t>
            </a:r>
            <a:endParaRPr lang="en-US" sz="1600" b="0" dirty="0" smtClean="0"/>
          </a:p>
          <a:p>
            <a:pPr marL="342900" lvl="1" indent="-342900">
              <a:buFont typeface="Arial"/>
              <a:buChar char="•"/>
            </a:pPr>
            <a:endParaRPr lang="en-US" sz="1800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Partitioning is applied in the split generation/</a:t>
            </a:r>
            <a:r>
              <a:rPr lang="en-US" b="1" dirty="0" smtClean="0"/>
              <a:t>optimizer</a:t>
            </a:r>
          </a:p>
          <a:p>
            <a:pPr marL="509588" lvl="2" indent="-342900"/>
            <a:r>
              <a:rPr lang="en-US" sz="1600" b="0" dirty="0" smtClean="0"/>
              <a:t>Impact </a:t>
            </a:r>
            <a:r>
              <a:rPr lang="en-US" sz="1600" b="0" dirty="0" smtClean="0"/>
              <a:t>on Optimizer and </a:t>
            </a:r>
            <a:r>
              <a:rPr lang="en-US" sz="1600" b="0" dirty="0" err="1" smtClean="0"/>
              <a:t>HCatalog</a:t>
            </a:r>
            <a:r>
              <a:rPr lang="en-US" sz="1600" b="0" dirty="0" smtClean="0"/>
              <a:t> for large number of partitions</a:t>
            </a:r>
          </a:p>
          <a:p>
            <a:pPr marL="509588" lvl="2" indent="-342900"/>
            <a:r>
              <a:rPr lang="en-US" sz="1600" b="1" dirty="0" smtClean="0">
                <a:solidFill>
                  <a:srgbClr val="3366FF"/>
                </a:solidFill>
              </a:rPr>
              <a:t>Thousands of partitions will result in performance problems</a:t>
            </a:r>
          </a:p>
          <a:p>
            <a:pPr marL="509588" lvl="2" indent="-342900"/>
            <a:endParaRPr lang="en-US" sz="1400" b="0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Predicate Pushdown needs </a:t>
            </a:r>
            <a:r>
              <a:rPr lang="en-US" b="1" dirty="0" smtClean="0"/>
              <a:t>to read </a:t>
            </a:r>
            <a:r>
              <a:rPr lang="en-US" b="1" dirty="0" smtClean="0"/>
              <a:t>the file footers</a:t>
            </a:r>
          </a:p>
          <a:p>
            <a:pPr marL="509588" lvl="2" indent="-342900"/>
            <a:r>
              <a:rPr lang="en-US" sz="1600" dirty="0" smtClean="0"/>
              <a:t>Container are allocated even though they can run very quickly</a:t>
            </a:r>
          </a:p>
          <a:p>
            <a:pPr marL="509588" lvl="2" indent="-342900"/>
            <a:r>
              <a:rPr lang="en-US" sz="1600" dirty="0" smtClean="0"/>
              <a:t>No overhead in Optimizer/Catalog</a:t>
            </a:r>
          </a:p>
          <a:p>
            <a:pPr marL="509588" lvl="2" indent="-342900"/>
            <a:endParaRPr lang="en-US" sz="1400" dirty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Newest Hive build 1.2 can apply PP at split generation time</a:t>
            </a:r>
          </a:p>
          <a:p>
            <a:pPr marL="509588" lvl="2" indent="-342900"/>
            <a:r>
              <a:rPr lang="en-US" sz="1600" dirty="0" err="1" smtClean="0"/>
              <a:t>hive.exec.orc.split.strategy</a:t>
            </a:r>
            <a:r>
              <a:rPr lang="en-US" sz="1600" dirty="0" smtClean="0"/>
              <a:t>=</a:t>
            </a:r>
            <a:r>
              <a:rPr lang="en-US" sz="1600" dirty="0"/>
              <a:t>BI, means never read footers (&amp; fire jobs fast)</a:t>
            </a:r>
          </a:p>
          <a:p>
            <a:pPr marL="509588" lvl="2" indent="-342900"/>
            <a:r>
              <a:rPr lang="en-US" sz="1600" dirty="0" err="1"/>
              <a:t>hive.exec.orc.split.strategy</a:t>
            </a:r>
            <a:r>
              <a:rPr lang="en-US" sz="1600" dirty="0"/>
              <a:t>=ETL, always read footers and split as fine as you want</a:t>
            </a:r>
            <a:endParaRPr lang="en-US" sz="1600" dirty="0" smtClean="0"/>
          </a:p>
          <a:p>
            <a:pPr marL="509588" lvl="2" indent="-342900"/>
            <a:endParaRPr lang="en-US" b="0" dirty="0" smtClean="0"/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6643688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defRPr/>
            </a:pPr>
            <a:endParaRPr lang="en-US" sz="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and Predicate Pushdown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433" y="1491527"/>
            <a:ext cx="8285478" cy="644985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SELECT * FROM TABLE WHERE COUNTRY = “EN” and DATE = 2015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752" y="3708660"/>
            <a:ext cx="5826042" cy="27088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b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EN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1848" y="3809439"/>
            <a:ext cx="1623605" cy="21969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ORC BLK1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2008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2010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2011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2011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2013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2805" y="2710631"/>
            <a:ext cx="1632648" cy="52560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97790" y="3800593"/>
            <a:ext cx="1612319" cy="21969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ORC BLK2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2013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2013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2013</a:t>
            </a:r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2014</a:t>
            </a:r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2015</a:t>
            </a:r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2015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52022" y="3811902"/>
            <a:ext cx="1673223" cy="21969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ORC BLK3</a:t>
            </a:r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2015</a:t>
            </a:r>
            <a:endParaRPr lang="en-US" b="1" dirty="0">
              <a:solidFill>
                <a:srgbClr val="3366FF"/>
              </a:solidFill>
            </a:endParaRPr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2015</a:t>
            </a:r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2015</a:t>
            </a:r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2015</a:t>
            </a:r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2015</a:t>
            </a:r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2015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24334" y="3699814"/>
            <a:ext cx="3315003" cy="27088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b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Partition 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34432" y="3800593"/>
            <a:ext cx="877710" cy="21969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ORC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BLK1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35117" y="3791747"/>
            <a:ext cx="897870" cy="21969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ORC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BLK2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88747" y="2701785"/>
            <a:ext cx="1632648" cy="52560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74848" y="2692939"/>
            <a:ext cx="1632648" cy="52560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Map3</a:t>
            </a:r>
          </a:p>
        </p:txBody>
      </p:sp>
      <p:sp>
        <p:nvSpPr>
          <p:cNvPr id="36" name="Pentagon 35"/>
          <p:cNvSpPr/>
          <p:nvPr/>
        </p:nvSpPr>
        <p:spPr>
          <a:xfrm rot="10800000">
            <a:off x="883790" y="4944839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 rot="10800000">
            <a:off x="2778766" y="4944838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 rot="10800000">
            <a:off x="4613264" y="4944839"/>
            <a:ext cx="391990" cy="156799"/>
          </a:xfrm>
          <a:prstGeom prst="homePlat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402696" y="1128723"/>
            <a:ext cx="2540074" cy="342648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42770" y="736813"/>
            <a:ext cx="4515686" cy="1370592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Table partitioned on Country, </a:t>
            </a:r>
            <a:r>
              <a:rPr lang="en-US" dirty="0" smtClean="0"/>
              <a:t>only folder for “EN” is read</a:t>
            </a:r>
            <a:endParaRPr lang="en-US" dirty="0" smtClean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6583221" y="1966419"/>
            <a:ext cx="795088" cy="270871"/>
          </a:xfrm>
          <a:prstGeom prst="straightConnector1">
            <a:avLst/>
          </a:prstGeom>
          <a:ln w="57150" cmpd="sng">
            <a:solidFill>
              <a:srgbClr val="1E1E1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70231" y="2127666"/>
            <a:ext cx="4515686" cy="1370592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ORC files keep index information on content, </a:t>
            </a:r>
            <a:r>
              <a:rPr lang="en-US" dirty="0" smtClean="0"/>
              <a:t>blocks can be skipped based on index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6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Introduction</a:t>
            </a:r>
          </a:p>
          <a:p>
            <a:pPr marL="509588" lvl="2" indent="-342900"/>
            <a:r>
              <a:rPr lang="en-US" dirty="0" smtClean="0"/>
              <a:t>ORC files</a:t>
            </a:r>
            <a:endParaRPr lang="en-US" dirty="0" smtClean="0"/>
          </a:p>
          <a:p>
            <a:pPr marL="509588" lvl="2" indent="-342900"/>
            <a:r>
              <a:rPr lang="en-US" dirty="0" smtClean="0"/>
              <a:t>Partitioning vs. Predicate Pushdown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3366FF"/>
                </a:solidFill>
              </a:rPr>
              <a:t>Loading data</a:t>
            </a:r>
          </a:p>
          <a:p>
            <a:pPr marL="509588" lvl="2" indent="-342900"/>
            <a:r>
              <a:rPr lang="en-US" dirty="0" smtClean="0"/>
              <a:t>Dynamic Partitioning</a:t>
            </a:r>
          </a:p>
          <a:p>
            <a:pPr marL="509588" lvl="2" indent="-342900"/>
            <a:r>
              <a:rPr lang="en-US" dirty="0" smtClean="0"/>
              <a:t>Bucketing</a:t>
            </a:r>
          </a:p>
          <a:p>
            <a:pPr marL="509588" lvl="2" indent="-342900"/>
            <a:r>
              <a:rPr lang="en-US" dirty="0" smtClean="0"/>
              <a:t>Optimize Sort Dynamic Partitioning</a:t>
            </a:r>
            <a:endParaRPr lang="en-US" dirty="0" smtClean="0"/>
          </a:p>
          <a:p>
            <a:pPr marL="509588" lvl="2" indent="-342900"/>
            <a:r>
              <a:rPr lang="en-US" dirty="0" smtClean="0"/>
              <a:t>Manual Distribution</a:t>
            </a:r>
            <a:endParaRPr lang="en-US" b="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Miscellaneous</a:t>
            </a:r>
          </a:p>
          <a:p>
            <a:pPr marL="509588" lvl="2" indent="-342900"/>
            <a:r>
              <a:rPr lang="en-US" dirty="0"/>
              <a:t>Sorting and Predicate pushdown</a:t>
            </a:r>
          </a:p>
          <a:p>
            <a:pPr marL="509588" lvl="2" indent="-342900"/>
            <a:r>
              <a:rPr lang="en-US" dirty="0"/>
              <a:t>Debugging</a:t>
            </a:r>
          </a:p>
          <a:p>
            <a:pPr marL="509588" lvl="2" indent="-342900"/>
            <a:r>
              <a:rPr lang="en-US" dirty="0"/>
              <a:t>Bloom Filters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lvl="1" indent="-342900">
              <a:buFont typeface="Arial"/>
              <a:buChar char="•"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43354" y="6323013"/>
            <a:ext cx="1145876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defRPr/>
            </a:pPr>
            <a:endParaRPr lang="en-US" sz="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86789</TotalTime>
  <Words>2177</Words>
  <Application>Microsoft Macintosh PowerPoint</Application>
  <PresentationFormat>Custom</PresentationFormat>
  <Paragraphs>604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Hortonworks_PPT_5temp</vt:lpstr>
      <vt:lpstr>Hive: Loading Data</vt:lpstr>
      <vt:lpstr>Agenda</vt:lpstr>
      <vt:lpstr>Introduction</vt:lpstr>
      <vt:lpstr>ORCFile – Columnar Storage for Hive</vt:lpstr>
      <vt:lpstr>Partitioning Hive</vt:lpstr>
      <vt:lpstr>Predicate Pushdown</vt:lpstr>
      <vt:lpstr>Partitioning vs. Predicate Pushdown</vt:lpstr>
      <vt:lpstr>Partitioning and Predicate Pushdown</vt:lpstr>
      <vt:lpstr>Agenda</vt:lpstr>
      <vt:lpstr>Loading Data with Dynamic Partitioning</vt:lpstr>
      <vt:lpstr>Dynamic Partition Loading</vt:lpstr>
      <vt:lpstr>Small files</vt:lpstr>
      <vt:lpstr>Loading Data Using Distribution</vt:lpstr>
      <vt:lpstr>Bucketing</vt:lpstr>
      <vt:lpstr>Bucketing Example</vt:lpstr>
      <vt:lpstr>Optimized Dynamic Sorted Partitioning</vt:lpstr>
      <vt:lpstr>Optimized Dynamic Sorted Partitioning</vt:lpstr>
      <vt:lpstr>Miscellaneous</vt:lpstr>
      <vt:lpstr>Manual Distribution</vt:lpstr>
      <vt:lpstr>Distribute By</vt:lpstr>
      <vt:lpstr>Agenda</vt:lpstr>
      <vt:lpstr>SORT BY for Predicate Pushdown ( PPD )</vt:lpstr>
      <vt:lpstr>Sorting when Inserting into Table</vt:lpstr>
      <vt:lpstr>Checking Results </vt:lpstr>
      <vt:lpstr>Bloom Filters</vt:lpstr>
      <vt:lpstr>Bloom Filters</vt:lpstr>
      <vt:lpstr>Verify ORC indexes</vt:lpstr>
      <vt:lpstr>Summary</vt:lpstr>
    </vt:vector>
  </TitlesOfParts>
  <Company>Hortonworks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Positioning, Campaigns &amp; 2.0 Launch</dc:title>
  <dc:creator>David McJannet</dc:creator>
  <cp:lastModifiedBy>Benjamin Leonhardi</cp:lastModifiedBy>
  <cp:revision>807</cp:revision>
  <dcterms:created xsi:type="dcterms:W3CDTF">2013-08-30T22:02:02Z</dcterms:created>
  <dcterms:modified xsi:type="dcterms:W3CDTF">2015-09-07T10:54:39Z</dcterms:modified>
</cp:coreProperties>
</file>