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8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7145-DB4A-9344-B135-622F1311B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2EA5-DDC8-1D4C-B835-2B9771E4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86B6-938D-454F-8285-F2EDABB1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080C-2561-B24F-A2AB-69FCFD79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552F-4C12-DE42-85ED-06FECDBF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ACF9-2304-684D-81C7-FB88DFE0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24B90-950E-584B-A72A-B635608C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6973-1B0A-0646-9C9B-E7DCEA7B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0AAF-9753-AB41-80A2-0FAB065E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A162-DC65-984C-B8D2-9CFF3D70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97BCC-E9D0-CA4E-A4D5-8F312726B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710E2-E896-034E-A0B8-B7DC1F9A0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F789-BA28-D54D-BA75-C8B071C2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85FA-64D2-724B-88F8-6856015D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4E7C-F056-B947-9EF6-CD444190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8633-A48B-EB48-9326-2CCE3771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4B85-EA7F-C740-B545-137FCB8A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86EE-33E4-634D-A61D-4483B4E1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9F0C-DCA3-FF47-A545-CD064463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E115-2CDF-AD4A-BC19-5E6D33A6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F893-520E-1D4C-BE9C-E29E6AF4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9DF8-E2E6-5849-92CF-B07B6EF4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4391-2033-D049-B271-60AFE7F6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EA4B-428A-D949-8AD0-432B2B66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F50C-996E-8542-9866-244FDBAC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A7E9-A11B-9C4E-A179-F45E7344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0C83-4CAE-6445-B1C7-ABB9D20BB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54CD7-FB55-EF4D-92A9-D75CF4D4C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01A2-B424-B74A-81AD-4C3F76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E41F-2A11-2B45-92E5-E1AD4274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C8BC-8851-2547-BE6A-A9E92083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F94F-8746-7F45-A076-AF004549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5DE04-E488-1D4E-BBA4-05AE2CD9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29905-404E-F54E-8CE4-F2E3492E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6AD8F-D899-3F40-B2EA-7DA200382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5C092-FC7A-BF4A-88DB-2F5B57A33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49DE1-35C4-9848-AE41-EEF0701B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A0838-1852-B745-B4DB-FABEECD9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2A0EB-334D-4E43-AECC-B4DE2A8B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2F8A-1B57-994E-9E8B-110A6C89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566B8-7E1A-8541-AF3D-B39C6E67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D3821-6786-2747-B494-E66C1CB2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90B64-646D-3147-BC59-F603432C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83F7E-E7A0-3440-A824-E5E7B5CB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F7F71-36C5-3A4D-A42F-85BFD07E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A0B14-6F1A-2948-9C2E-AB994E3D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EB87-63BA-E646-9D04-4856933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DBD9-73E8-A441-8BD6-099090D6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DC947-F40B-7545-AEF6-D6711690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AA8D-584C-5D4A-AC1F-B4BBE27D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244E-D729-004C-86AC-7552DE36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EA26-6FF0-3C47-9DB3-093A634C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780B-25A9-7E49-9A81-4AE876C9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118F-8F36-9C40-ABB3-C01982C13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73411-7CB3-3841-8E27-BCE26AB8F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0B85-BC9D-B341-8E3F-8CB9E472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71F08-21A1-BF4E-86D9-AC71F9C2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D00D-7171-4943-B24B-CD40FF8A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5CF4-08C2-3043-866C-D010003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3B35F-33BF-AD40-A3CF-A6F0EA02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1A8B-DAA3-4244-A590-39AB78564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0BFA-FED3-D94A-9C2D-3B654E3F5EF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7F44-E540-1A4B-923C-21E51955D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65F6-C0C6-4842-BB74-60201052D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F4D-5C10-234D-AA2A-3299AC9A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A26-54D9-6D4C-9D61-94E6B719322D}"/>
              </a:ext>
            </a:extLst>
          </p:cNvPr>
          <p:cNvSpPr txBox="1"/>
          <p:nvPr/>
        </p:nvSpPr>
        <p:spPr>
          <a:xfrm>
            <a:off x="1219820" y="5425554"/>
            <a:ext cx="96630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“ …causality between the AEW and TC relationship is difficult to unravel.”</a:t>
            </a:r>
          </a:p>
        </p:txBody>
      </p:sp>
      <p:pic>
        <p:nvPicPr>
          <p:cNvPr id="1026" name="Picture 2" descr="https://upload.wikimedia.org/wikipedia/commons/thumb/2/20/Fire_triangle.svg/220px-Fire_triangle.svg.png">
            <a:extLst>
              <a:ext uri="{FF2B5EF4-FFF2-40B4-BE49-F238E27FC236}">
                <a16:creationId xmlns:a16="http://schemas.microsoft.com/office/drawing/2014/main" id="{5FAC85CE-50F4-5A4F-A47B-07714E57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34" y="722377"/>
            <a:ext cx="4733581" cy="413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E6E167-6A64-0944-82DE-C639F9FC80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7646" y="4041254"/>
            <a:ext cx="4572000" cy="6845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3DAC6C-1DA3-6E4D-87C8-E6192720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7281206">
            <a:off x="5493380" y="2510379"/>
            <a:ext cx="4572000" cy="6845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6F6BDA-32BA-1341-9BA9-D28EA75A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4386288">
            <a:off x="7274557" y="2587275"/>
            <a:ext cx="4572000" cy="68454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68E5E2-7172-0B4B-A1D4-4285E8BD5CB9}"/>
              </a:ext>
            </a:extLst>
          </p:cNvPr>
          <p:cNvSpPr txBox="1"/>
          <p:nvPr/>
        </p:nvSpPr>
        <p:spPr>
          <a:xfrm rot="18101023">
            <a:off x="6364801" y="2533050"/>
            <a:ext cx="272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Moist mid-troposphere,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low shear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583E9-2F21-9A40-88F4-3A2B4830FC9F}"/>
              </a:ext>
            </a:extLst>
          </p:cNvPr>
          <p:cNvSpPr txBox="1"/>
          <p:nvPr/>
        </p:nvSpPr>
        <p:spPr>
          <a:xfrm rot="3571960">
            <a:off x="8958565" y="2700219"/>
            <a:ext cx="1240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Warm SST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A325A6-9398-504A-934A-8854CACE37C0}"/>
              </a:ext>
            </a:extLst>
          </p:cNvPr>
          <p:cNvSpPr txBox="1"/>
          <p:nvPr/>
        </p:nvSpPr>
        <p:spPr>
          <a:xfrm>
            <a:off x="7311411" y="4162737"/>
            <a:ext cx="2544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Low Pressure Anomaly</a:t>
            </a:r>
          </a:p>
        </p:txBody>
      </p:sp>
      <p:pic>
        <p:nvPicPr>
          <p:cNvPr id="1028" name="Picture 4" descr="hurricane | Blue Hurricane Weather Symbol - Free Clip Art ...">
            <a:extLst>
              <a:ext uri="{FF2B5EF4-FFF2-40B4-BE49-F238E27FC236}">
                <a16:creationId xmlns:a16="http://schemas.microsoft.com/office/drawing/2014/main" id="{5C9966C9-BEE2-984F-90C6-8C6B98E36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85" y="2774886"/>
            <a:ext cx="1373772" cy="126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2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0F89-6F68-AC42-9210-75527714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AEW suppressed experiment, the filter removes tropical easterly waves generated over Africa, not synoptic variability that starts well downstream of the AEW genesis region.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F38F0-D43B-AB4C-A6D3-78F36D71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13" y="1607584"/>
            <a:ext cx="11305000" cy="28194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2F7362-FEC0-5D42-8CB8-05611F6314E0}"/>
              </a:ext>
            </a:extLst>
          </p:cNvPr>
          <p:cNvSpPr/>
          <p:nvPr/>
        </p:nvSpPr>
        <p:spPr>
          <a:xfrm>
            <a:off x="517269" y="4740176"/>
            <a:ext cx="1099268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vTTe45e47d2"/>
              </a:rPr>
              <a:t>“…the synthetic track model is able to largely reproduce the </a:t>
            </a:r>
            <a:r>
              <a:rPr lang="en-US" sz="2000" dirty="0" err="1">
                <a:latin typeface="AdvTTe45e47d2"/>
              </a:rPr>
              <a:t>interannual</a:t>
            </a:r>
            <a:r>
              <a:rPr lang="en-US" sz="2000" dirty="0">
                <a:latin typeface="AdvTTe45e47d2"/>
              </a:rPr>
              <a:t> variability of Atlantic TC activity, suggesting that the monthly mean atmospheric and oceanic states are the dominant predictors of </a:t>
            </a:r>
            <a:r>
              <a:rPr lang="en-US" sz="2000" dirty="0" err="1">
                <a:latin typeface="AdvTTe45e47d2"/>
              </a:rPr>
              <a:t>interannual</a:t>
            </a:r>
            <a:r>
              <a:rPr lang="en-US" sz="2000" dirty="0">
                <a:latin typeface="AdvTTe45e47d2"/>
              </a:rPr>
              <a:t> TC activity (Emanuel et al., 2008).”</a:t>
            </a:r>
          </a:p>
          <a:p>
            <a:endParaRPr lang="en-US" sz="2000" dirty="0">
              <a:latin typeface="AdvTTe45e47d2"/>
            </a:endParaRPr>
          </a:p>
          <a:p>
            <a:r>
              <a:rPr lang="en-US" sz="2000">
                <a:latin typeface="AdvTTe45e47d2"/>
              </a:rPr>
              <a:t>“</a:t>
            </a:r>
            <a:r>
              <a:rPr lang="en-US"/>
              <a:t>we put forth the specific idea that AEWs do not influence basin-wide Atlantic TC variability on seasonal-climate time scales”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2773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AdvTTe45e47d2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Sroka</dc:creator>
  <cp:lastModifiedBy>Sydney Sroka</cp:lastModifiedBy>
  <cp:revision>9</cp:revision>
  <dcterms:created xsi:type="dcterms:W3CDTF">2020-08-07T02:55:18Z</dcterms:created>
  <dcterms:modified xsi:type="dcterms:W3CDTF">2020-08-07T07:34:57Z</dcterms:modified>
</cp:coreProperties>
</file>