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92000"/>
  <p:notesSz cx="12192000" cy="6858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6" roundtripDataSignature="AMtx7mhYmTFijyKA4fZNZXHNPAGcLfEL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BDB8E13-97B3-4C6E-A33E-08EB01AE87A1}">
  <a:tblStyle styleId="{4BDB8E13-97B3-4C6E-A33E-08EB01AE87A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[salary and compensation (2).xlsx]Sheet2!PivotTable1</c:name>
    <c:fmtId val="5"/>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s>
    <c:plotArea>
      <c:layout/>
      <c:pieChart>
        <c:varyColors val="1"/>
        <c:ser>
          <c:idx val="0"/>
          <c:order val="0"/>
          <c:tx>
            <c:strRef>
              <c:f>Sheet2!$B$5:$B$7</c:f>
              <c:strCache>
                <c:ptCount val="1"/>
                <c:pt idx="0">
                  <c:v>Qtr1</c:v>
                </c:pt>
              </c:strCache>
            </c:strRef>
          </c:tx>
          <c:explosion val="3"/>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47A-4C67-A228-74748E41C8DF}"/>
              </c:ext>
            </c:extLst>
          </c:dPt>
          <c:cat>
            <c:strRef>
              <c:f>Sheet2!$A$8:$A$14</c:f>
              <c:strCache>
                <c:ptCount val="6"/>
                <c:pt idx="0">
                  <c:v>2018</c:v>
                </c:pt>
                <c:pt idx="1">
                  <c:v>2019</c:v>
                </c:pt>
                <c:pt idx="2">
                  <c:v>2020</c:v>
                </c:pt>
                <c:pt idx="3">
                  <c:v>2021</c:v>
                </c:pt>
                <c:pt idx="4">
                  <c:v>2022</c:v>
                </c:pt>
                <c:pt idx="5">
                  <c:v>2023</c:v>
                </c:pt>
              </c:strCache>
            </c:strRef>
          </c:cat>
          <c:val>
            <c:numRef>
              <c:f>Sheet2!$B$8:$B$14</c:f>
              <c:numCache>
                <c:formatCode>General</c:formatCode>
                <c:ptCount val="6"/>
                <c:pt idx="2">
                  <c:v>5</c:v>
                </c:pt>
                <c:pt idx="3">
                  <c:v>4</c:v>
                </c:pt>
                <c:pt idx="4">
                  <c:v>5</c:v>
                </c:pt>
                <c:pt idx="5">
                  <c:v>3</c:v>
                </c:pt>
              </c:numCache>
            </c:numRef>
          </c:val>
          <c:extLst>
            <c:ext xmlns:c16="http://schemas.microsoft.com/office/drawing/2014/chart" uri="{C3380CC4-5D6E-409C-BE32-E72D297353CC}">
              <c16:uniqueId val="{0000000C-B47A-4C67-A228-74748E41C8DF}"/>
            </c:ext>
          </c:extLst>
        </c:ser>
        <c:ser>
          <c:idx val="1"/>
          <c:order val="1"/>
          <c:tx>
            <c:strRef>
              <c:f>Sheet2!$C$5:$C$7</c:f>
              <c:strCache>
                <c:ptCount val="1"/>
                <c:pt idx="0">
                  <c:v>Qtr2</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E-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0-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2-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4-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6-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18-B47A-4C67-A228-74748E41C8DF}"/>
              </c:ext>
            </c:extLst>
          </c:dPt>
          <c:cat>
            <c:strRef>
              <c:f>Sheet2!$A$8:$A$14</c:f>
              <c:strCache>
                <c:ptCount val="6"/>
                <c:pt idx="0">
                  <c:v>2018</c:v>
                </c:pt>
                <c:pt idx="1">
                  <c:v>2019</c:v>
                </c:pt>
                <c:pt idx="2">
                  <c:v>2020</c:v>
                </c:pt>
                <c:pt idx="3">
                  <c:v>2021</c:v>
                </c:pt>
                <c:pt idx="4">
                  <c:v>2022</c:v>
                </c:pt>
                <c:pt idx="5">
                  <c:v>2023</c:v>
                </c:pt>
              </c:strCache>
            </c:strRef>
          </c:cat>
          <c:val>
            <c:numRef>
              <c:f>Sheet2!$C$8:$C$14</c:f>
              <c:numCache>
                <c:formatCode>General</c:formatCode>
                <c:ptCount val="6"/>
                <c:pt idx="1">
                  <c:v>7</c:v>
                </c:pt>
                <c:pt idx="3">
                  <c:v>5</c:v>
                </c:pt>
                <c:pt idx="4">
                  <c:v>9</c:v>
                </c:pt>
              </c:numCache>
            </c:numRef>
          </c:val>
          <c:extLst>
            <c:ext xmlns:c16="http://schemas.microsoft.com/office/drawing/2014/chart" uri="{C3380CC4-5D6E-409C-BE32-E72D297353CC}">
              <c16:uniqueId val="{00000019-B47A-4C67-A228-74748E41C8DF}"/>
            </c:ext>
          </c:extLst>
        </c:ser>
        <c:ser>
          <c:idx val="2"/>
          <c:order val="2"/>
          <c:tx>
            <c:strRef>
              <c:f>Sheet2!$D$5:$D$7</c:f>
              <c:strCache>
                <c:ptCount val="1"/>
                <c:pt idx="0">
                  <c:v>Qtr3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B-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D-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F-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1-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3-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5-B47A-4C67-A228-74748E41C8DF}"/>
              </c:ext>
            </c:extLst>
          </c:dPt>
          <c:cat>
            <c:strRef>
              <c:f>Sheet2!$A$8:$A$14</c:f>
              <c:strCache>
                <c:ptCount val="6"/>
                <c:pt idx="0">
                  <c:v>2018</c:v>
                </c:pt>
                <c:pt idx="1">
                  <c:v>2019</c:v>
                </c:pt>
                <c:pt idx="2">
                  <c:v>2020</c:v>
                </c:pt>
                <c:pt idx="3">
                  <c:v>2021</c:v>
                </c:pt>
                <c:pt idx="4">
                  <c:v>2022</c:v>
                </c:pt>
                <c:pt idx="5">
                  <c:v>2023</c:v>
                </c:pt>
              </c:strCache>
            </c:strRef>
          </c:cat>
          <c:val>
            <c:numRef>
              <c:f>Sheet2!$D$8:$D$14</c:f>
              <c:numCache>
                <c:formatCode>General</c:formatCode>
                <c:ptCount val="6"/>
                <c:pt idx="0">
                  <c:v>6</c:v>
                </c:pt>
                <c:pt idx="1">
                  <c:v>6</c:v>
                </c:pt>
                <c:pt idx="3">
                  <c:v>2</c:v>
                </c:pt>
                <c:pt idx="5">
                  <c:v>5</c:v>
                </c:pt>
              </c:numCache>
            </c:numRef>
          </c:val>
          <c:extLst>
            <c:ext xmlns:c16="http://schemas.microsoft.com/office/drawing/2014/chart" uri="{C3380CC4-5D6E-409C-BE32-E72D297353CC}">
              <c16:uniqueId val="{00000026-B47A-4C67-A228-74748E41C8DF}"/>
            </c:ext>
          </c:extLst>
        </c:ser>
        <c:ser>
          <c:idx val="3"/>
          <c:order val="3"/>
          <c:tx>
            <c:strRef>
              <c:f>Sheet2!$E$5:$E$7</c:f>
              <c:strCache>
                <c:ptCount val="1"/>
                <c:pt idx="0">
                  <c:v>Qtr4</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8-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A-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C-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E-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0-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2-B47A-4C67-A228-74748E41C8DF}"/>
              </c:ext>
            </c:extLst>
          </c:dPt>
          <c:cat>
            <c:strRef>
              <c:f>Sheet2!$A$8:$A$14</c:f>
              <c:strCache>
                <c:ptCount val="6"/>
                <c:pt idx="0">
                  <c:v>2018</c:v>
                </c:pt>
                <c:pt idx="1">
                  <c:v>2019</c:v>
                </c:pt>
                <c:pt idx="2">
                  <c:v>2020</c:v>
                </c:pt>
                <c:pt idx="3">
                  <c:v>2021</c:v>
                </c:pt>
                <c:pt idx="4">
                  <c:v>2022</c:v>
                </c:pt>
                <c:pt idx="5">
                  <c:v>2023</c:v>
                </c:pt>
              </c:strCache>
            </c:strRef>
          </c:cat>
          <c:val>
            <c:numRef>
              <c:f>Sheet2!$E$8:$E$14</c:f>
              <c:numCache>
                <c:formatCode>General</c:formatCode>
                <c:ptCount val="6"/>
                <c:pt idx="0">
                  <c:v>4</c:v>
                </c:pt>
                <c:pt idx="1">
                  <c:v>3</c:v>
                </c:pt>
                <c:pt idx="2">
                  <c:v>2</c:v>
                </c:pt>
                <c:pt idx="3">
                  <c:v>5</c:v>
                </c:pt>
              </c:numCache>
            </c:numRef>
          </c:val>
          <c:extLst>
            <c:ext xmlns:c16="http://schemas.microsoft.com/office/drawing/2014/chart" uri="{C3380CC4-5D6E-409C-BE32-E72D297353CC}">
              <c16:uniqueId val="{00000033-B47A-4C67-A228-74748E41C8DF}"/>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4: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4: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7"/>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7"/>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6" name="Shape 36"/>
        <p:cNvGrpSpPr/>
        <p:nvPr/>
      </p:nvGrpSpPr>
      <p:grpSpPr>
        <a:xfrm>
          <a:off x="0" y="0"/>
          <a:ext cx="0" cy="0"/>
          <a:chOff x="0" y="0"/>
          <a:chExt cx="0" cy="0"/>
        </a:xfrm>
      </p:grpSpPr>
      <p:sp>
        <p:nvSpPr>
          <p:cNvPr id="37" name="Google Shape;37;p1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0" name="Shape 40"/>
        <p:cNvGrpSpPr/>
        <p:nvPr/>
      </p:nvGrpSpPr>
      <p:grpSpPr>
        <a:xfrm>
          <a:off x="0" y="0"/>
          <a:ext cx="0" cy="0"/>
          <a:chOff x="0" y="0"/>
          <a:chExt cx="0" cy="0"/>
        </a:xfrm>
      </p:grpSpPr>
      <p:sp>
        <p:nvSpPr>
          <p:cNvPr id="41" name="Google Shape;41;p20"/>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0"/>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20"/>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0"/>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6" name="Shape 46"/>
        <p:cNvGrpSpPr/>
        <p:nvPr/>
      </p:nvGrpSpPr>
      <p:grpSpPr>
        <a:xfrm>
          <a:off x="0" y="0"/>
          <a:ext cx="0" cy="0"/>
          <a:chOff x="0" y="0"/>
          <a:chExt cx="0" cy="0"/>
        </a:xfrm>
      </p:grpSpPr>
      <p:sp>
        <p:nvSpPr>
          <p:cNvPr id="47" name="Google Shape;47;p2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21"/>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21"/>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2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6"/>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6"/>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6"/>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6"/>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6"/>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6"/>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6"/>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6"/>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6"/>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6"/>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6"/>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chart" Target="../charts/char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1"/>
          <p:cNvSpPr txBox="1"/>
          <p:nvPr>
            <p:ph type="ctrTitle"/>
          </p:nvPr>
        </p:nvSpPr>
        <p:spPr>
          <a:xfrm>
            <a:off x="-828675" y="19665"/>
            <a:ext cx="9982200" cy="1001556"/>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IN">
                <a:solidFill>
                  <a:srgbClr val="0F0F0F"/>
                </a:solidFill>
                <a:latin typeface="Times New Roman"/>
                <a:ea typeface="Times New Roman"/>
                <a:cs typeface="Times New Roman"/>
                <a:sym typeface="Times New Roman"/>
              </a:rPr>
              <a:t>Employee Data Analysis using Excel</a:t>
            </a:r>
            <a:r>
              <a:rPr b="1" i="0" lang="en-IN">
                <a:solidFill>
                  <a:srgbClr val="0F0F0F"/>
                </a:solidFill>
                <a:latin typeface="Times New Roman"/>
                <a:ea typeface="Times New Roman"/>
                <a:cs typeface="Times New Roman"/>
                <a:sym typeface="Times New Roman"/>
              </a:rPr>
              <a:t> </a:t>
            </a:r>
            <a:br>
              <a:rPr b="1" i="0" lang="en-IN">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66" name="Google Shape;66;p1"/>
          <p:cNvSpPr txBox="1"/>
          <p:nvPr/>
        </p:nvSpPr>
        <p:spPr>
          <a:xfrm>
            <a:off x="3097950" y="3092400"/>
            <a:ext cx="8610600" cy="228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Calibri"/>
                <a:ea typeface="Calibri"/>
                <a:cs typeface="Calibri"/>
                <a:sym typeface="Calibri"/>
              </a:rPr>
              <a:t>STUDENT NAME: S. ROSLINE</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REGISTER NO:312211744                                                                   </a:t>
            </a:r>
            <a:r>
              <a:rPr lang="en-IN" sz="2400">
                <a:solidFill>
                  <a:schemeClr val="dk1"/>
                </a:solidFill>
                <a:latin typeface="Calibri"/>
                <a:ea typeface="Calibri"/>
                <a:cs typeface="Calibri"/>
                <a:sym typeface="Calibri"/>
              </a:rPr>
              <a:t>   NM I: E92FC316075D413BA4E4E1AFD4574F0E </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DEPARTMENT: DEPARTMENT OF COMMERCE</a:t>
            </a:r>
            <a:r>
              <a:rPr lang="en-IN" sz="2400">
                <a:solidFill>
                  <a:schemeClr val="dk1"/>
                </a:solidFill>
                <a:latin typeface="Calibri"/>
                <a:ea typeface="Calibri"/>
                <a:cs typeface="Calibri"/>
                <a:sym typeface="Calibri"/>
              </a:rPr>
              <a:t> GENERAL</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COLLEGE: THIRUTHANGAL NADAR COLLEGE</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67" name="Google Shape;67;p1"/>
          <p:cNvSpPr txBox="1"/>
          <p:nvPr/>
        </p:nvSpPr>
        <p:spPr>
          <a:xfrm rot="10797736">
            <a:off x="2619449" y="4911139"/>
            <a:ext cx="9567602"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5" name="Google Shape;195;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6" name="Google Shape;196;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7" name="Google Shape;197;p10"/>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IN"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8" name="Google Shape;198;p10"/>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10"/>
          <p:cNvSpPr txBox="1"/>
          <p:nvPr/>
        </p:nvSpPr>
        <p:spPr>
          <a:xfrm>
            <a:off x="228600" y="1447800"/>
            <a:ext cx="10959423" cy="532453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800"/>
              <a:buFont typeface="Noto Sans Symbols"/>
              <a:buChar char="❖"/>
            </a:pPr>
            <a:r>
              <a:rPr lang="en-IN" sz="2800">
                <a:solidFill>
                  <a:schemeClr val="dk1"/>
                </a:solidFill>
                <a:latin typeface="Times New Roman"/>
                <a:ea typeface="Times New Roman"/>
                <a:cs typeface="Times New Roman"/>
                <a:sym typeface="Times New Roman"/>
              </a:rPr>
              <a:t>Data set collection.</a:t>
            </a:r>
            <a:endParaRPr/>
          </a:p>
          <a:p>
            <a:pPr indent="-457200" lvl="0" marL="457200" marR="0" rtl="0" algn="l">
              <a:spcBef>
                <a:spcPts val="0"/>
              </a:spcBef>
              <a:spcAft>
                <a:spcPts val="0"/>
              </a:spcAft>
              <a:buClr>
                <a:schemeClr val="dk1"/>
              </a:buClr>
              <a:buSzPts val="2800"/>
              <a:buFont typeface="Noto Sans Symbols"/>
              <a:buChar char="❖"/>
            </a:pPr>
            <a:r>
              <a:rPr b="1" lang="en-IN" sz="2800">
                <a:solidFill>
                  <a:schemeClr val="dk1"/>
                </a:solidFill>
                <a:latin typeface="Times New Roman"/>
                <a:ea typeface="Times New Roman"/>
                <a:cs typeface="Times New Roman"/>
                <a:sym typeface="Times New Roman"/>
              </a:rPr>
              <a:t>Data preparation:</a:t>
            </a:r>
            <a:endParaRPr/>
          </a:p>
          <a:p>
            <a:pPr indent="0" lvl="0" marL="0" marR="0" rtl="0" algn="l">
              <a:spcBef>
                <a:spcPts val="0"/>
              </a:spcBef>
              <a:spcAft>
                <a:spcPts val="0"/>
              </a:spcAft>
              <a:buNone/>
            </a:pPr>
            <a:r>
              <a:rPr b="1" lang="en-IN" sz="2800">
                <a:solidFill>
                  <a:schemeClr val="dk1"/>
                </a:solidFill>
                <a:latin typeface="Times New Roman"/>
                <a:ea typeface="Times New Roman"/>
                <a:cs typeface="Times New Roman"/>
                <a:sym typeface="Times New Roman"/>
              </a:rPr>
              <a:t>                     </a:t>
            </a:r>
            <a:r>
              <a:rPr lang="en-IN" sz="2800">
                <a:solidFill>
                  <a:schemeClr val="dk1"/>
                </a:solidFill>
                <a:latin typeface="Times New Roman"/>
                <a:ea typeface="Times New Roman"/>
                <a:cs typeface="Times New Roman"/>
                <a:sym typeface="Times New Roman"/>
              </a:rPr>
              <a:t> Filtering.</a:t>
            </a:r>
            <a:endParaRPr/>
          </a:p>
          <a:p>
            <a:pPr indent="-457200" lvl="0" marL="457200" marR="0" rtl="0" algn="l">
              <a:spcBef>
                <a:spcPts val="0"/>
              </a:spcBef>
              <a:spcAft>
                <a:spcPts val="0"/>
              </a:spcAft>
              <a:buClr>
                <a:schemeClr val="dk1"/>
              </a:buClr>
              <a:buSzPts val="2800"/>
              <a:buFont typeface="Noto Sans Symbols"/>
              <a:buChar char="❖"/>
            </a:pPr>
            <a:r>
              <a:rPr b="1" lang="en-IN" sz="2800">
                <a:solidFill>
                  <a:schemeClr val="dk1"/>
                </a:solidFill>
                <a:latin typeface="Times New Roman"/>
                <a:ea typeface="Times New Roman"/>
                <a:cs typeface="Times New Roman"/>
                <a:sym typeface="Times New Roman"/>
              </a:rPr>
              <a:t>Headline</a:t>
            </a:r>
            <a:r>
              <a:rPr lang="en-IN" sz="28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IN" sz="2800">
                <a:solidFill>
                  <a:schemeClr val="dk1"/>
                </a:solidFill>
                <a:latin typeface="Times New Roman"/>
                <a:ea typeface="Times New Roman"/>
                <a:cs typeface="Times New Roman"/>
                <a:sym typeface="Times New Roman"/>
              </a:rPr>
              <a:t>                     First name, last name, employee I’d, </a:t>
            </a:r>
            <a:endParaRPr/>
          </a:p>
          <a:p>
            <a:pPr indent="0" lvl="0" marL="0" marR="0" rtl="0" algn="l">
              <a:spcBef>
                <a:spcPts val="0"/>
              </a:spcBef>
              <a:spcAft>
                <a:spcPts val="0"/>
              </a:spcAft>
              <a:buNone/>
            </a:pPr>
            <a:r>
              <a:rPr lang="en-IN" sz="2800">
                <a:solidFill>
                  <a:schemeClr val="dk1"/>
                </a:solidFill>
                <a:latin typeface="Times New Roman"/>
                <a:ea typeface="Times New Roman"/>
                <a:cs typeface="Times New Roman"/>
                <a:sym typeface="Times New Roman"/>
              </a:rPr>
              <a:t>    Start data, exit data, employee status, current employee rating</a:t>
            </a:r>
            <a:endParaRPr/>
          </a:p>
          <a:p>
            <a:pPr indent="-457200" lvl="0" marL="457200" marR="0" rtl="0" algn="l">
              <a:spcBef>
                <a:spcPts val="0"/>
              </a:spcBef>
              <a:spcAft>
                <a:spcPts val="0"/>
              </a:spcAft>
              <a:buClr>
                <a:schemeClr val="dk1"/>
              </a:buClr>
              <a:buSzPts val="2800"/>
              <a:buFont typeface="Noto Sans Symbols"/>
              <a:buChar char="❖"/>
            </a:pPr>
            <a:r>
              <a:rPr lang="en-IN" sz="2800">
                <a:solidFill>
                  <a:schemeClr val="dk1"/>
                </a:solidFill>
                <a:latin typeface="Times New Roman"/>
                <a:ea typeface="Times New Roman"/>
                <a:cs typeface="Times New Roman"/>
                <a:sym typeface="Times New Roman"/>
              </a:rPr>
              <a:t>Summarization of employees performance based on rating,</a:t>
            </a:r>
            <a:endParaRPr/>
          </a:p>
          <a:p>
            <a:pPr indent="0" lvl="0" marL="0" marR="0" rtl="0" algn="l">
              <a:spcBef>
                <a:spcPts val="0"/>
              </a:spcBef>
              <a:spcAft>
                <a:spcPts val="0"/>
              </a:spcAft>
              <a:buNone/>
            </a:pPr>
            <a:r>
              <a:rPr lang="en-IN" sz="2800">
                <a:solidFill>
                  <a:schemeClr val="dk1"/>
                </a:solidFill>
                <a:latin typeface="Times New Roman"/>
                <a:ea typeface="Times New Roman"/>
                <a:cs typeface="Times New Roman"/>
                <a:sym typeface="Times New Roman"/>
              </a:rPr>
              <a:t>    Gender.</a:t>
            </a:r>
            <a:endParaRPr/>
          </a:p>
          <a:p>
            <a:pPr indent="-457200" lvl="0" marL="457200" marR="0" rtl="0" algn="l">
              <a:spcBef>
                <a:spcPts val="0"/>
              </a:spcBef>
              <a:spcAft>
                <a:spcPts val="0"/>
              </a:spcAft>
              <a:buClr>
                <a:schemeClr val="dk1"/>
              </a:buClr>
              <a:buSzPts val="2800"/>
              <a:buFont typeface="Noto Sans Symbols"/>
              <a:buChar char="❖"/>
            </a:pPr>
            <a:r>
              <a:rPr lang="en-IN" sz="2800">
                <a:solidFill>
                  <a:schemeClr val="dk1"/>
                </a:solidFill>
                <a:latin typeface="Times New Roman"/>
                <a:ea typeface="Times New Roman"/>
                <a:cs typeface="Times New Roman"/>
                <a:sym typeface="Times New Roman"/>
              </a:rPr>
              <a:t>Data visualisation used bar chart.</a:t>
            </a:r>
            <a:endParaRPr/>
          </a:p>
          <a:p>
            <a:pPr indent="-457200" lvl="0" marL="457200" marR="0" rtl="0" algn="l">
              <a:spcBef>
                <a:spcPts val="0"/>
              </a:spcBef>
              <a:spcAft>
                <a:spcPts val="0"/>
              </a:spcAft>
              <a:buClr>
                <a:schemeClr val="dk1"/>
              </a:buClr>
              <a:buSzPts val="2800"/>
              <a:buFont typeface="Noto Sans Symbols"/>
              <a:buChar char="❖"/>
            </a:pPr>
            <a:r>
              <a:rPr lang="en-IN" sz="2800">
                <a:solidFill>
                  <a:schemeClr val="dk1"/>
                </a:solidFill>
                <a:latin typeface="Times New Roman"/>
                <a:ea typeface="Times New Roman"/>
                <a:cs typeface="Times New Roman"/>
                <a:sym typeface="Times New Roman"/>
              </a:rPr>
              <a:t>It is highlighted in red colour.</a:t>
            </a:r>
            <a:endParaRPr/>
          </a:p>
          <a:p>
            <a:pPr indent="-457200" lvl="0" marL="457200" marR="0" rtl="0" algn="l">
              <a:spcBef>
                <a:spcPts val="0"/>
              </a:spcBef>
              <a:spcAft>
                <a:spcPts val="0"/>
              </a:spcAft>
              <a:buClr>
                <a:schemeClr val="dk1"/>
              </a:buClr>
              <a:buSzPts val="2800"/>
              <a:buFont typeface="Noto Sans Symbols"/>
              <a:buChar char="❖"/>
            </a:pPr>
            <a:r>
              <a:rPr lang="en-IN" sz="2800">
                <a:solidFill>
                  <a:schemeClr val="dk1"/>
                </a:solidFill>
                <a:latin typeface="Times New Roman"/>
                <a:ea typeface="Times New Roman"/>
                <a:cs typeface="Times New Roman"/>
                <a:sym typeface="Times New Roman"/>
              </a:rPr>
              <a:t>We are using times roman font.</a:t>
            </a:r>
            <a:endParaRPr/>
          </a:p>
          <a:p>
            <a:pPr indent="0" lvl="0" marL="0" marR="0" rtl="0" algn="l">
              <a:spcBef>
                <a:spcPts val="0"/>
              </a:spcBef>
              <a:spcAft>
                <a:spcPts val="0"/>
              </a:spcAft>
              <a:buNone/>
            </a:pPr>
            <a:r>
              <a:rPr lang="en-IN" sz="3200">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1"/>
          <p:cNvSpPr txBox="1"/>
          <p:nvPr/>
        </p:nvSpPr>
        <p:spPr>
          <a:xfrm>
            <a:off x="457200" y="381000"/>
            <a:ext cx="7499297" cy="3108543"/>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800"/>
              <a:buFont typeface="Noto Sans Symbols"/>
              <a:buChar char="❖"/>
            </a:pPr>
            <a:r>
              <a:rPr lang="en-IN" sz="2800">
                <a:solidFill>
                  <a:schemeClr val="dk1"/>
                </a:solidFill>
                <a:latin typeface="Times New Roman"/>
                <a:ea typeface="Times New Roman"/>
                <a:cs typeface="Times New Roman"/>
                <a:sym typeface="Times New Roman"/>
              </a:rPr>
              <a:t>We have shown the employee rating as follows:</a:t>
            </a:r>
            <a:endParaRPr/>
          </a:p>
          <a:p>
            <a:pPr indent="0" lvl="0" marL="0" marR="0" rtl="0" algn="l">
              <a:spcBef>
                <a:spcPts val="0"/>
              </a:spcBef>
              <a:spcAft>
                <a:spcPts val="0"/>
              </a:spcAft>
              <a:buNone/>
            </a:pPr>
            <a:r>
              <a:rPr lang="en-IN" sz="2800">
                <a:solidFill>
                  <a:schemeClr val="dk1"/>
                </a:solidFill>
                <a:latin typeface="Times New Roman"/>
                <a:ea typeface="Times New Roman"/>
                <a:cs typeface="Times New Roman"/>
                <a:sym typeface="Times New Roman"/>
              </a:rPr>
              <a:t>                           Yellow-2</a:t>
            </a:r>
            <a:endParaRPr/>
          </a:p>
          <a:p>
            <a:pPr indent="0" lvl="0" marL="0" marR="0" rtl="0" algn="l">
              <a:spcBef>
                <a:spcPts val="0"/>
              </a:spcBef>
              <a:spcAft>
                <a:spcPts val="0"/>
              </a:spcAft>
              <a:buNone/>
            </a:pPr>
            <a:r>
              <a:rPr lang="en-IN" sz="2800">
                <a:solidFill>
                  <a:schemeClr val="dk1"/>
                </a:solidFill>
                <a:latin typeface="Times New Roman"/>
                <a:ea typeface="Times New Roman"/>
                <a:cs typeface="Times New Roman"/>
                <a:sym typeface="Times New Roman"/>
              </a:rPr>
              <a:t>                           Blue-3</a:t>
            </a:r>
            <a:endParaRPr/>
          </a:p>
          <a:p>
            <a:pPr indent="0" lvl="0" marL="0" marR="0" rtl="0" algn="l">
              <a:spcBef>
                <a:spcPts val="0"/>
              </a:spcBef>
              <a:spcAft>
                <a:spcPts val="0"/>
              </a:spcAft>
              <a:buNone/>
            </a:pPr>
            <a:r>
              <a:rPr lang="en-IN" sz="2800">
                <a:solidFill>
                  <a:schemeClr val="dk1"/>
                </a:solidFill>
                <a:latin typeface="Times New Roman"/>
                <a:ea typeface="Times New Roman"/>
                <a:cs typeface="Times New Roman"/>
                <a:sym typeface="Times New Roman"/>
              </a:rPr>
              <a:t>                           Orange-4</a:t>
            </a:r>
            <a:endParaRPr/>
          </a:p>
          <a:p>
            <a:pPr indent="0" lvl="0" marL="0" marR="0" rtl="0" algn="l">
              <a:spcBef>
                <a:spcPts val="0"/>
              </a:spcBef>
              <a:spcAft>
                <a:spcPts val="0"/>
              </a:spcAft>
              <a:buNone/>
            </a:pPr>
            <a:r>
              <a:rPr lang="en-IN" sz="2800">
                <a:solidFill>
                  <a:schemeClr val="dk1"/>
                </a:solidFill>
                <a:latin typeface="Times New Roman"/>
                <a:ea typeface="Times New Roman"/>
                <a:cs typeface="Times New Roman"/>
                <a:sym typeface="Times New Roman"/>
              </a:rPr>
              <a:t>                            Green-5</a:t>
            </a:r>
            <a:endParaRPr/>
          </a:p>
          <a:p>
            <a:pPr indent="-457200" lvl="0" marL="457200" marR="0" rtl="0" algn="l">
              <a:spcBef>
                <a:spcPts val="0"/>
              </a:spcBef>
              <a:spcAft>
                <a:spcPts val="0"/>
              </a:spcAft>
              <a:buClr>
                <a:schemeClr val="dk1"/>
              </a:buClr>
              <a:buSzPts val="2800"/>
              <a:buFont typeface="Noto Sans Symbols"/>
              <a:buChar char="❖"/>
            </a:pPr>
            <a:r>
              <a:rPr lang="en-IN" sz="2800">
                <a:solidFill>
                  <a:schemeClr val="dk1"/>
                </a:solidFill>
                <a:latin typeface="Times New Roman"/>
                <a:ea typeface="Times New Roman"/>
                <a:cs typeface="Times New Roman"/>
                <a:sym typeface="Times New Roman"/>
              </a:rPr>
              <a:t>It is the highest rating is 5 in excel.</a:t>
            </a:r>
            <a:endParaRPr/>
          </a:p>
          <a:p>
            <a:pPr indent="-457200" lvl="0" marL="457200" marR="0" rtl="0" algn="l">
              <a:spcBef>
                <a:spcPts val="0"/>
              </a:spcBef>
              <a:spcAft>
                <a:spcPts val="0"/>
              </a:spcAft>
              <a:buClr>
                <a:schemeClr val="dk1"/>
              </a:buClr>
              <a:buSzPts val="2800"/>
              <a:buFont typeface="Noto Sans Symbols"/>
              <a:buChar char="❖"/>
            </a:pPr>
            <a:r>
              <a:rPr lang="en-IN" sz="2800">
                <a:solidFill>
                  <a:schemeClr val="dk1"/>
                </a:solidFill>
                <a:latin typeface="Times New Roman"/>
                <a:ea typeface="Times New Roman"/>
                <a:cs typeface="Times New Roman"/>
                <a:sym typeface="Times New Roman"/>
              </a:rPr>
              <a:t>We are also attached the bar chart in excel.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10" name="Google Shape;210;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11" name="Google Shape;211;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212" name="Google Shape;212;p12"/>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13" name="Google Shape;213;p12"/>
          <p:cNvSpPr txBox="1"/>
          <p:nvPr>
            <p:ph type="title"/>
          </p:nvPr>
        </p:nvSpPr>
        <p:spPr>
          <a:xfrm>
            <a:off x="755323" y="385451"/>
            <a:ext cx="3187500" cy="754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4800"/>
              <a:buFont typeface="Trebuchet MS"/>
              <a:buNone/>
            </a:pPr>
            <a:r>
              <a:rPr lang="en-IN"/>
              <a:t>RESULTS</a:t>
            </a:r>
            <a:endParaRPr/>
          </a:p>
        </p:txBody>
      </p:sp>
      <p:sp>
        <p:nvSpPr>
          <p:cNvPr id="214" name="Google Shape;214;p12"/>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id="215" name="Google Shape;215;p12"/>
          <p:cNvPicPr preferRelativeResize="0"/>
          <p:nvPr/>
        </p:nvPicPr>
        <p:blipFill rotWithShape="1">
          <a:blip r:embed="rId4">
            <a:alphaModFix/>
          </a:blip>
          <a:srcRect b="0" l="0" r="0" t="0"/>
          <a:stretch/>
        </p:blipFill>
        <p:spPr>
          <a:xfrm>
            <a:off x="1295400" y="1371599"/>
            <a:ext cx="7029449" cy="529350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3"/>
          <p:cNvSpPr txBox="1"/>
          <p:nvPr/>
        </p:nvSpPr>
        <p:spPr>
          <a:xfrm>
            <a:off x="3050458" y="3251708"/>
            <a:ext cx="610091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221" name="Google Shape;221;p13"/>
          <p:cNvGraphicFramePr/>
          <p:nvPr/>
        </p:nvGraphicFramePr>
        <p:xfrm>
          <a:off x="1371600" y="1295400"/>
          <a:ext cx="3000000" cy="3000000"/>
        </p:xfrm>
        <a:graphic>
          <a:graphicData uri="http://schemas.openxmlformats.org/drawingml/2006/table">
            <a:tbl>
              <a:tblPr>
                <a:noFill/>
                <a:tableStyleId>{4BDB8E13-97B3-4C6E-A33E-08EB01AE87A1}</a:tableStyleId>
              </a:tblPr>
              <a:tblGrid>
                <a:gridCol w="2963725"/>
                <a:gridCol w="1630050"/>
                <a:gridCol w="685350"/>
                <a:gridCol w="685350"/>
                <a:gridCol w="685350"/>
                <a:gridCol w="1129925"/>
              </a:tblGrid>
              <a:tr h="368300">
                <a:tc>
                  <a:txBody>
                    <a:bodyPr/>
                    <a:lstStyle/>
                    <a:p>
                      <a:pPr indent="0" lvl="0" marL="0" marR="0" rtl="0" algn="l">
                        <a:spcBef>
                          <a:spcPts val="0"/>
                        </a:spcBef>
                        <a:spcAft>
                          <a:spcPts val="0"/>
                        </a:spcAft>
                        <a:buNone/>
                      </a:pPr>
                      <a:r>
                        <a:rPr lang="en-IN" sz="1000" u="none" cap="none" strike="noStrike">
                          <a:highlight>
                            <a:srgbClr val="D9E7FD"/>
                          </a:highlight>
                        </a:rPr>
                        <a:t>Gender</a:t>
                      </a:r>
                      <a:endParaRPr b="0" i="0" sz="1000" u="none" cap="none" strike="noStrike">
                        <a:solidFill>
                          <a:srgbClr val="000000"/>
                        </a:solidFill>
                        <a:highlight>
                          <a:srgbClr val="D9E7FD"/>
                        </a:highlight>
                        <a:latin typeface="Arial"/>
                        <a:ea typeface="Arial"/>
                        <a:cs typeface="Arial"/>
                        <a:sym typeface="Arial"/>
                      </a:endParaRPr>
                    </a:p>
                  </a:txBody>
                  <a:tcPr marT="7625" marB="0" marR="7625" marL="7625" anchor="b"/>
                </a:tc>
                <a:tc>
                  <a:txBody>
                    <a:bodyPr/>
                    <a:lstStyle/>
                    <a:p>
                      <a:pPr indent="0" lvl="0" marL="0" marR="0" rtl="0" algn="l">
                        <a:spcBef>
                          <a:spcPts val="0"/>
                        </a:spcBef>
                        <a:spcAft>
                          <a:spcPts val="0"/>
                        </a:spcAft>
                        <a:buNone/>
                      </a:pPr>
                      <a:r>
                        <a:rPr lang="en-IN" sz="1000" u="none" cap="none" strike="noStrike">
                          <a:highlight>
                            <a:srgbClr val="D9E7FD"/>
                          </a:highlight>
                        </a:rPr>
                        <a:t>(All)</a:t>
                      </a:r>
                      <a:endParaRPr b="0" i="0" sz="1000" u="none" cap="none" strike="noStrike">
                        <a:solidFill>
                          <a:srgbClr val="000000"/>
                        </a:solidFill>
                        <a:highlight>
                          <a:srgbClr val="D9E7FD"/>
                        </a:highlight>
                        <a:latin typeface="Arial"/>
                        <a:ea typeface="Arial"/>
                        <a:cs typeface="Arial"/>
                        <a:sym typeface="Arial"/>
                      </a:endParaRPr>
                    </a:p>
                  </a:txBody>
                  <a:tcPr marT="7625" marB="0" marR="7625" marL="7625" anchor="b"/>
                </a:tc>
                <a:tc>
                  <a:txBody>
                    <a:bodyPr/>
                    <a:lstStyle/>
                    <a:p>
                      <a:pPr indent="0" lvl="0" marL="0" marR="0" rtl="0" algn="l">
                        <a:spcBef>
                          <a:spcPts val="0"/>
                        </a:spcBef>
                        <a:spcAft>
                          <a:spcPts val="0"/>
                        </a:spcAft>
                        <a:buNone/>
                      </a:pPr>
                      <a:r>
                        <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l">
                        <a:spcBef>
                          <a:spcPts val="0"/>
                        </a:spcBef>
                        <a:spcAft>
                          <a:spcPts val="0"/>
                        </a:spcAft>
                        <a:buNone/>
                      </a:pPr>
                      <a:r>
                        <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l">
                        <a:spcBef>
                          <a:spcPts val="0"/>
                        </a:spcBef>
                        <a:spcAft>
                          <a:spcPts val="0"/>
                        </a:spcAft>
                        <a:buNone/>
                      </a:pPr>
                      <a:r>
                        <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l">
                        <a:spcBef>
                          <a:spcPts val="0"/>
                        </a:spcBef>
                        <a:spcAft>
                          <a:spcPts val="0"/>
                        </a:spcAft>
                        <a:buNone/>
                      </a:pPr>
                      <a:r>
                        <a:t/>
                      </a:r>
                      <a:endParaRPr b="0" i="0" sz="1000" u="none" cap="none" strike="noStrike">
                        <a:solidFill>
                          <a:srgbClr val="000000"/>
                        </a:solidFill>
                        <a:latin typeface="Arial"/>
                        <a:ea typeface="Arial"/>
                        <a:cs typeface="Arial"/>
                        <a:sym typeface="Arial"/>
                      </a:endParaRPr>
                    </a:p>
                  </a:txBody>
                  <a:tcPr marT="7625" marB="0" marR="7625" marL="7625" anchor="b"/>
                </a:tc>
              </a:tr>
              <a:tr h="368300">
                <a:tc>
                  <a:txBody>
                    <a:bodyPr/>
                    <a:lstStyle/>
                    <a:p>
                      <a:pPr indent="0" lvl="0" marL="0" marR="0" rtl="0" algn="l">
                        <a:spcBef>
                          <a:spcPts val="0"/>
                        </a:spcBef>
                        <a:spcAft>
                          <a:spcPts val="0"/>
                        </a:spcAft>
                        <a:buNone/>
                      </a:pPr>
                      <a:r>
                        <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l">
                        <a:spcBef>
                          <a:spcPts val="0"/>
                        </a:spcBef>
                        <a:spcAft>
                          <a:spcPts val="0"/>
                        </a:spcAft>
                        <a:buNone/>
                      </a:pPr>
                      <a:r>
                        <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l">
                        <a:spcBef>
                          <a:spcPts val="0"/>
                        </a:spcBef>
                        <a:spcAft>
                          <a:spcPts val="0"/>
                        </a:spcAft>
                        <a:buNone/>
                      </a:pPr>
                      <a:r>
                        <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l">
                        <a:spcBef>
                          <a:spcPts val="0"/>
                        </a:spcBef>
                        <a:spcAft>
                          <a:spcPts val="0"/>
                        </a:spcAft>
                        <a:buNone/>
                      </a:pPr>
                      <a:r>
                        <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l">
                        <a:spcBef>
                          <a:spcPts val="0"/>
                        </a:spcBef>
                        <a:spcAft>
                          <a:spcPts val="0"/>
                        </a:spcAft>
                        <a:buNone/>
                      </a:pPr>
                      <a:r>
                        <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l">
                        <a:spcBef>
                          <a:spcPts val="0"/>
                        </a:spcBef>
                        <a:spcAft>
                          <a:spcPts val="0"/>
                        </a:spcAft>
                        <a:buNone/>
                      </a:pPr>
                      <a:r>
                        <a:t/>
                      </a:r>
                      <a:endParaRPr b="0" i="0" sz="1000" u="none" cap="none" strike="noStrike">
                        <a:solidFill>
                          <a:srgbClr val="000000"/>
                        </a:solidFill>
                        <a:latin typeface="Arial"/>
                        <a:ea typeface="Arial"/>
                        <a:cs typeface="Arial"/>
                        <a:sym typeface="Arial"/>
                      </a:endParaRPr>
                    </a:p>
                  </a:txBody>
                  <a:tcPr marT="7625" marB="0" marR="7625" marL="7625" anchor="b"/>
                </a:tc>
              </a:tr>
              <a:tr h="368300">
                <a:tc>
                  <a:txBody>
                    <a:bodyPr/>
                    <a:lstStyle/>
                    <a:p>
                      <a:pPr indent="0" lvl="0" marL="0" marR="0" rtl="0" algn="l">
                        <a:spcBef>
                          <a:spcPts val="0"/>
                        </a:spcBef>
                        <a:spcAft>
                          <a:spcPts val="0"/>
                        </a:spcAft>
                        <a:buNone/>
                      </a:pPr>
                      <a:r>
                        <a:rPr lang="en-IN" sz="1000" u="none" cap="none" strike="noStrike">
                          <a:highlight>
                            <a:srgbClr val="D9E7FD"/>
                          </a:highlight>
                        </a:rPr>
                        <a:t>Sum of current employee rating </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c>
                  <a:txBody>
                    <a:bodyPr/>
                    <a:lstStyle/>
                    <a:p>
                      <a:pPr indent="0" lvl="0" marL="0" marR="0" rtl="0" algn="l">
                        <a:spcBef>
                          <a:spcPts val="0"/>
                        </a:spcBef>
                        <a:spcAft>
                          <a:spcPts val="0"/>
                        </a:spcAft>
                        <a:buNone/>
                      </a:pPr>
                      <a:r>
                        <a:rPr lang="en-IN" sz="1000" u="none" cap="none" strike="noStrike">
                          <a:highlight>
                            <a:srgbClr val="D9E7FD"/>
                          </a:highlight>
                        </a:rPr>
                        <a:t>Column Labels</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c>
                  <a:txBody>
                    <a:bodyPr/>
                    <a:lstStyle/>
                    <a:p>
                      <a:pPr indent="0" lvl="0" marL="0" marR="0" rtl="0" algn="l">
                        <a:spcBef>
                          <a:spcPts val="0"/>
                        </a:spcBef>
                        <a:spcAft>
                          <a:spcPts val="0"/>
                        </a:spcAft>
                        <a:buNone/>
                      </a:pPr>
                      <a:r>
                        <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c>
                  <a:txBody>
                    <a:bodyPr/>
                    <a:lstStyle/>
                    <a:p>
                      <a:pPr indent="0" lvl="0" marL="0" marR="0" rtl="0" algn="l">
                        <a:spcBef>
                          <a:spcPts val="0"/>
                        </a:spcBef>
                        <a:spcAft>
                          <a:spcPts val="0"/>
                        </a:spcAft>
                        <a:buNone/>
                      </a:pPr>
                      <a:r>
                        <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c>
                  <a:txBody>
                    <a:bodyPr/>
                    <a:lstStyle/>
                    <a:p>
                      <a:pPr indent="0" lvl="0" marL="0" marR="0" rtl="0" algn="l">
                        <a:spcBef>
                          <a:spcPts val="0"/>
                        </a:spcBef>
                        <a:spcAft>
                          <a:spcPts val="0"/>
                        </a:spcAft>
                        <a:buNone/>
                      </a:pPr>
                      <a:r>
                        <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c>
                  <a:txBody>
                    <a:bodyPr/>
                    <a:lstStyle/>
                    <a:p>
                      <a:pPr indent="0" lvl="0" marL="0" marR="0" rtl="0" algn="l">
                        <a:spcBef>
                          <a:spcPts val="0"/>
                        </a:spcBef>
                        <a:spcAft>
                          <a:spcPts val="0"/>
                        </a:spcAft>
                        <a:buNone/>
                      </a:pPr>
                      <a:r>
                        <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r>
              <a:tr h="368300">
                <a:tc>
                  <a:txBody>
                    <a:bodyPr/>
                    <a:lstStyle/>
                    <a:p>
                      <a:pPr indent="0" lvl="0" marL="0" marR="0" rtl="0" algn="l">
                        <a:spcBef>
                          <a:spcPts val="0"/>
                        </a:spcBef>
                        <a:spcAft>
                          <a:spcPts val="0"/>
                        </a:spcAft>
                        <a:buNone/>
                      </a:pPr>
                      <a:r>
                        <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c>
                  <a:txBody>
                    <a:bodyPr/>
                    <a:lstStyle/>
                    <a:p>
                      <a:pPr indent="0" lvl="0" marL="0" marR="0" rtl="0" algn="l">
                        <a:spcBef>
                          <a:spcPts val="0"/>
                        </a:spcBef>
                        <a:spcAft>
                          <a:spcPts val="0"/>
                        </a:spcAft>
                        <a:buNone/>
                      </a:pPr>
                      <a:r>
                        <a:rPr lang="en-IN" sz="1000" u="none" cap="none" strike="noStrike">
                          <a:highlight>
                            <a:srgbClr val="D9E7FD"/>
                          </a:highlight>
                        </a:rPr>
                        <a:t>Qtr1</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c>
                  <a:txBody>
                    <a:bodyPr/>
                    <a:lstStyle/>
                    <a:p>
                      <a:pPr indent="0" lvl="0" marL="0" marR="0" rtl="0" algn="l">
                        <a:spcBef>
                          <a:spcPts val="0"/>
                        </a:spcBef>
                        <a:spcAft>
                          <a:spcPts val="0"/>
                        </a:spcAft>
                        <a:buNone/>
                      </a:pPr>
                      <a:r>
                        <a:rPr lang="en-IN" sz="1000" u="none" cap="none" strike="noStrike">
                          <a:highlight>
                            <a:srgbClr val="D9E7FD"/>
                          </a:highlight>
                        </a:rPr>
                        <a:t>Qtr2</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c>
                  <a:txBody>
                    <a:bodyPr/>
                    <a:lstStyle/>
                    <a:p>
                      <a:pPr indent="0" lvl="0" marL="0" marR="0" rtl="0" algn="l">
                        <a:spcBef>
                          <a:spcPts val="0"/>
                        </a:spcBef>
                        <a:spcAft>
                          <a:spcPts val="0"/>
                        </a:spcAft>
                        <a:buNone/>
                      </a:pPr>
                      <a:r>
                        <a:rPr lang="en-IN" sz="1000" u="none" cap="none" strike="noStrike">
                          <a:highlight>
                            <a:srgbClr val="D9E7FD"/>
                          </a:highlight>
                        </a:rPr>
                        <a:t>Qtr3</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c>
                  <a:txBody>
                    <a:bodyPr/>
                    <a:lstStyle/>
                    <a:p>
                      <a:pPr indent="0" lvl="0" marL="0" marR="0" rtl="0" algn="l">
                        <a:spcBef>
                          <a:spcPts val="0"/>
                        </a:spcBef>
                        <a:spcAft>
                          <a:spcPts val="0"/>
                        </a:spcAft>
                        <a:buNone/>
                      </a:pPr>
                      <a:r>
                        <a:rPr lang="en-IN" sz="1000" u="none" cap="none" strike="noStrike">
                          <a:highlight>
                            <a:srgbClr val="D9E7FD"/>
                          </a:highlight>
                        </a:rPr>
                        <a:t>Qtr4</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c>
                  <a:txBody>
                    <a:bodyPr/>
                    <a:lstStyle/>
                    <a:p>
                      <a:pPr indent="0" lvl="0" marL="0" marR="0" rtl="0" algn="l">
                        <a:spcBef>
                          <a:spcPts val="0"/>
                        </a:spcBef>
                        <a:spcAft>
                          <a:spcPts val="0"/>
                        </a:spcAft>
                        <a:buNone/>
                      </a:pPr>
                      <a:r>
                        <a:rPr lang="en-IN" sz="1000" u="none" cap="none" strike="noStrike">
                          <a:highlight>
                            <a:srgbClr val="D9E7FD"/>
                          </a:highlight>
                        </a:rPr>
                        <a:t>Grand Total</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r>
              <a:tr h="368300">
                <a:tc>
                  <a:txBody>
                    <a:bodyPr/>
                    <a:lstStyle/>
                    <a:p>
                      <a:pPr indent="0" lvl="0" marL="0" marR="0" rtl="0" algn="l">
                        <a:spcBef>
                          <a:spcPts val="0"/>
                        </a:spcBef>
                        <a:spcAft>
                          <a:spcPts val="0"/>
                        </a:spcAft>
                        <a:buNone/>
                      </a:pPr>
                      <a:r>
                        <a:rPr lang="en-IN" sz="1000" u="none" cap="none" strike="noStrike">
                          <a:highlight>
                            <a:srgbClr val="D9E7FD"/>
                          </a:highlight>
                        </a:rPr>
                        <a:t>Row Labels</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c>
                  <a:txBody>
                    <a:bodyPr/>
                    <a:lstStyle/>
                    <a:p>
                      <a:pPr indent="0" lvl="0" marL="0" marR="0" rtl="0" algn="l">
                        <a:spcBef>
                          <a:spcPts val="0"/>
                        </a:spcBef>
                        <a:spcAft>
                          <a:spcPts val="0"/>
                        </a:spcAft>
                        <a:buNone/>
                      </a:pPr>
                      <a:r>
                        <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c>
                  <a:txBody>
                    <a:bodyPr/>
                    <a:lstStyle/>
                    <a:p>
                      <a:pPr indent="0" lvl="0" marL="0" marR="0" rtl="0" algn="l">
                        <a:spcBef>
                          <a:spcPts val="0"/>
                        </a:spcBef>
                        <a:spcAft>
                          <a:spcPts val="0"/>
                        </a:spcAft>
                        <a:buNone/>
                      </a:pPr>
                      <a:r>
                        <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c>
                  <a:txBody>
                    <a:bodyPr/>
                    <a:lstStyle/>
                    <a:p>
                      <a:pPr indent="0" lvl="0" marL="0" marR="0" rtl="0" algn="l">
                        <a:spcBef>
                          <a:spcPts val="0"/>
                        </a:spcBef>
                        <a:spcAft>
                          <a:spcPts val="0"/>
                        </a:spcAft>
                        <a:buNone/>
                      </a:pPr>
                      <a:r>
                        <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c>
                  <a:txBody>
                    <a:bodyPr/>
                    <a:lstStyle/>
                    <a:p>
                      <a:pPr indent="0" lvl="0" marL="0" marR="0" rtl="0" algn="l">
                        <a:spcBef>
                          <a:spcPts val="0"/>
                        </a:spcBef>
                        <a:spcAft>
                          <a:spcPts val="0"/>
                        </a:spcAft>
                        <a:buNone/>
                      </a:pPr>
                      <a:r>
                        <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c>
                  <a:txBody>
                    <a:bodyPr/>
                    <a:lstStyle/>
                    <a:p>
                      <a:pPr indent="0" lvl="0" marL="0" marR="0" rtl="0" algn="l">
                        <a:spcBef>
                          <a:spcPts val="0"/>
                        </a:spcBef>
                        <a:spcAft>
                          <a:spcPts val="0"/>
                        </a:spcAft>
                        <a:buNone/>
                      </a:pPr>
                      <a:r>
                        <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r>
              <a:tr h="368300">
                <a:tc>
                  <a:txBody>
                    <a:bodyPr/>
                    <a:lstStyle/>
                    <a:p>
                      <a:pPr indent="0" lvl="0" marL="0" marR="0" rtl="0" algn="l">
                        <a:spcBef>
                          <a:spcPts val="0"/>
                        </a:spcBef>
                        <a:spcAft>
                          <a:spcPts val="0"/>
                        </a:spcAft>
                        <a:buNone/>
                      </a:pPr>
                      <a:r>
                        <a:rPr lang="en-IN" sz="1000" u="none" cap="none" strike="noStrike"/>
                        <a:t>2018</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l">
                        <a:spcBef>
                          <a:spcPts val="0"/>
                        </a:spcBef>
                        <a:spcAft>
                          <a:spcPts val="0"/>
                        </a:spcAft>
                        <a:buNone/>
                      </a:pPr>
                      <a:r>
                        <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l">
                        <a:spcBef>
                          <a:spcPts val="0"/>
                        </a:spcBef>
                        <a:spcAft>
                          <a:spcPts val="0"/>
                        </a:spcAft>
                        <a:buNone/>
                      </a:pPr>
                      <a:r>
                        <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IN" sz="1000" u="none" cap="none" strike="noStrike"/>
                        <a:t>6</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IN" sz="1000" u="none" cap="none" strike="noStrike"/>
                        <a:t>4</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IN" sz="1000" u="none" cap="none" strike="noStrike"/>
                        <a:t>10</a:t>
                      </a:r>
                      <a:endParaRPr b="0" i="0" sz="1000" u="none" cap="none" strike="noStrike">
                        <a:solidFill>
                          <a:srgbClr val="000000"/>
                        </a:solidFill>
                        <a:latin typeface="Arial"/>
                        <a:ea typeface="Arial"/>
                        <a:cs typeface="Arial"/>
                        <a:sym typeface="Arial"/>
                      </a:endParaRPr>
                    </a:p>
                  </a:txBody>
                  <a:tcPr marT="7625" marB="0" marR="7625" marL="7625" anchor="b"/>
                </a:tc>
              </a:tr>
              <a:tr h="368300">
                <a:tc>
                  <a:txBody>
                    <a:bodyPr/>
                    <a:lstStyle/>
                    <a:p>
                      <a:pPr indent="0" lvl="0" marL="0" marR="0" rtl="0" algn="l">
                        <a:spcBef>
                          <a:spcPts val="0"/>
                        </a:spcBef>
                        <a:spcAft>
                          <a:spcPts val="0"/>
                        </a:spcAft>
                        <a:buNone/>
                      </a:pPr>
                      <a:r>
                        <a:rPr lang="en-IN" sz="1000" u="none" cap="none" strike="noStrike"/>
                        <a:t>2019</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l">
                        <a:spcBef>
                          <a:spcPts val="0"/>
                        </a:spcBef>
                        <a:spcAft>
                          <a:spcPts val="0"/>
                        </a:spcAft>
                        <a:buNone/>
                      </a:pPr>
                      <a:r>
                        <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IN" sz="1000" u="none" cap="none" strike="noStrike"/>
                        <a:t>7</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IN" sz="1000" u="none" cap="none" strike="noStrike"/>
                        <a:t>6</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IN" sz="1000" u="none" cap="none" strike="noStrike"/>
                        <a:t>3</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IN" sz="1000" u="none" cap="none" strike="noStrike"/>
                        <a:t>16</a:t>
                      </a:r>
                      <a:endParaRPr b="0" i="0" sz="1000" u="none" cap="none" strike="noStrike">
                        <a:solidFill>
                          <a:srgbClr val="000000"/>
                        </a:solidFill>
                        <a:latin typeface="Arial"/>
                        <a:ea typeface="Arial"/>
                        <a:cs typeface="Arial"/>
                        <a:sym typeface="Arial"/>
                      </a:endParaRPr>
                    </a:p>
                  </a:txBody>
                  <a:tcPr marT="7625" marB="0" marR="7625" marL="7625" anchor="b"/>
                </a:tc>
              </a:tr>
              <a:tr h="368300">
                <a:tc>
                  <a:txBody>
                    <a:bodyPr/>
                    <a:lstStyle/>
                    <a:p>
                      <a:pPr indent="0" lvl="0" marL="0" marR="0" rtl="0" algn="l">
                        <a:spcBef>
                          <a:spcPts val="0"/>
                        </a:spcBef>
                        <a:spcAft>
                          <a:spcPts val="0"/>
                        </a:spcAft>
                        <a:buNone/>
                      </a:pPr>
                      <a:r>
                        <a:rPr lang="en-IN" sz="1000" u="none" cap="none" strike="noStrike"/>
                        <a:t>2020</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IN" sz="1000" u="none" cap="none" strike="noStrike"/>
                        <a:t>5</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l">
                        <a:spcBef>
                          <a:spcPts val="0"/>
                        </a:spcBef>
                        <a:spcAft>
                          <a:spcPts val="0"/>
                        </a:spcAft>
                        <a:buNone/>
                      </a:pPr>
                      <a:r>
                        <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l">
                        <a:spcBef>
                          <a:spcPts val="0"/>
                        </a:spcBef>
                        <a:spcAft>
                          <a:spcPts val="0"/>
                        </a:spcAft>
                        <a:buNone/>
                      </a:pPr>
                      <a:r>
                        <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IN" sz="1000" u="none" cap="none" strike="noStrike"/>
                        <a:t>2</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IN" sz="1000" u="none" cap="none" strike="noStrike"/>
                        <a:t>7</a:t>
                      </a:r>
                      <a:endParaRPr b="0" i="0" sz="1000" u="none" cap="none" strike="noStrike">
                        <a:solidFill>
                          <a:srgbClr val="000000"/>
                        </a:solidFill>
                        <a:latin typeface="Arial"/>
                        <a:ea typeface="Arial"/>
                        <a:cs typeface="Arial"/>
                        <a:sym typeface="Arial"/>
                      </a:endParaRPr>
                    </a:p>
                  </a:txBody>
                  <a:tcPr marT="7625" marB="0" marR="7625" marL="7625" anchor="b"/>
                </a:tc>
              </a:tr>
              <a:tr h="368300">
                <a:tc>
                  <a:txBody>
                    <a:bodyPr/>
                    <a:lstStyle/>
                    <a:p>
                      <a:pPr indent="0" lvl="0" marL="0" marR="0" rtl="0" algn="l">
                        <a:spcBef>
                          <a:spcPts val="0"/>
                        </a:spcBef>
                        <a:spcAft>
                          <a:spcPts val="0"/>
                        </a:spcAft>
                        <a:buNone/>
                      </a:pPr>
                      <a:r>
                        <a:rPr lang="en-IN" sz="1000" u="none" cap="none" strike="noStrike"/>
                        <a:t>2021</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IN" sz="1000" u="none" cap="none" strike="noStrike"/>
                        <a:t>4</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IN" sz="1000" u="none" cap="none" strike="noStrike"/>
                        <a:t>5</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IN" sz="1000" u="none" cap="none" strike="noStrike"/>
                        <a:t>2</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IN" sz="1000" u="none" cap="none" strike="noStrike"/>
                        <a:t>5</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IN" sz="1000" u="none" cap="none" strike="noStrike"/>
                        <a:t>16</a:t>
                      </a:r>
                      <a:endParaRPr b="0" i="0" sz="1000" u="none" cap="none" strike="noStrike">
                        <a:solidFill>
                          <a:srgbClr val="000000"/>
                        </a:solidFill>
                        <a:latin typeface="Arial"/>
                        <a:ea typeface="Arial"/>
                        <a:cs typeface="Arial"/>
                        <a:sym typeface="Arial"/>
                      </a:endParaRPr>
                    </a:p>
                  </a:txBody>
                  <a:tcPr marT="7625" marB="0" marR="7625" marL="7625" anchor="b"/>
                </a:tc>
              </a:tr>
              <a:tr h="368300">
                <a:tc>
                  <a:txBody>
                    <a:bodyPr/>
                    <a:lstStyle/>
                    <a:p>
                      <a:pPr indent="0" lvl="0" marL="0" marR="0" rtl="0" algn="l">
                        <a:spcBef>
                          <a:spcPts val="0"/>
                        </a:spcBef>
                        <a:spcAft>
                          <a:spcPts val="0"/>
                        </a:spcAft>
                        <a:buNone/>
                      </a:pPr>
                      <a:r>
                        <a:rPr lang="en-IN" sz="1000" u="none" cap="none" strike="noStrike"/>
                        <a:t>2022</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IN" sz="1000" u="none" cap="none" strike="noStrike"/>
                        <a:t>5</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IN" sz="1000" u="none" cap="none" strike="noStrike"/>
                        <a:t>9</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l">
                        <a:spcBef>
                          <a:spcPts val="0"/>
                        </a:spcBef>
                        <a:spcAft>
                          <a:spcPts val="0"/>
                        </a:spcAft>
                        <a:buNone/>
                      </a:pPr>
                      <a:r>
                        <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l">
                        <a:spcBef>
                          <a:spcPts val="0"/>
                        </a:spcBef>
                        <a:spcAft>
                          <a:spcPts val="0"/>
                        </a:spcAft>
                        <a:buNone/>
                      </a:pPr>
                      <a:r>
                        <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IN" sz="1000" u="none" cap="none" strike="noStrike"/>
                        <a:t>14</a:t>
                      </a:r>
                      <a:endParaRPr b="0" i="0" sz="1000" u="none" cap="none" strike="noStrike">
                        <a:solidFill>
                          <a:srgbClr val="000000"/>
                        </a:solidFill>
                        <a:latin typeface="Arial"/>
                        <a:ea typeface="Arial"/>
                        <a:cs typeface="Arial"/>
                        <a:sym typeface="Arial"/>
                      </a:endParaRPr>
                    </a:p>
                  </a:txBody>
                  <a:tcPr marT="7625" marB="0" marR="7625" marL="7625" anchor="b"/>
                </a:tc>
              </a:tr>
              <a:tr h="368300">
                <a:tc>
                  <a:txBody>
                    <a:bodyPr/>
                    <a:lstStyle/>
                    <a:p>
                      <a:pPr indent="0" lvl="0" marL="0" marR="0" rtl="0" algn="l">
                        <a:spcBef>
                          <a:spcPts val="0"/>
                        </a:spcBef>
                        <a:spcAft>
                          <a:spcPts val="0"/>
                        </a:spcAft>
                        <a:buNone/>
                      </a:pPr>
                      <a:r>
                        <a:rPr lang="en-IN" sz="1000" u="none" cap="none" strike="noStrike"/>
                        <a:t>2023</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IN" sz="1000" u="none" cap="none" strike="noStrike"/>
                        <a:t>3</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l">
                        <a:spcBef>
                          <a:spcPts val="0"/>
                        </a:spcBef>
                        <a:spcAft>
                          <a:spcPts val="0"/>
                        </a:spcAft>
                        <a:buNone/>
                      </a:pPr>
                      <a:r>
                        <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IN" sz="1000" u="none" cap="none" strike="noStrike"/>
                        <a:t>5</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l">
                        <a:spcBef>
                          <a:spcPts val="0"/>
                        </a:spcBef>
                        <a:spcAft>
                          <a:spcPts val="0"/>
                        </a:spcAft>
                        <a:buNone/>
                      </a:pPr>
                      <a:r>
                        <a:t/>
                      </a:r>
                      <a:endParaRPr b="0" i="0" sz="1000" u="none" cap="none" strike="noStrike">
                        <a:solidFill>
                          <a:srgbClr val="000000"/>
                        </a:solidFill>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IN" sz="1000" u="none" cap="none" strike="noStrike"/>
                        <a:t>8</a:t>
                      </a:r>
                      <a:endParaRPr b="0" i="0" sz="1000" u="none" cap="none" strike="noStrike">
                        <a:solidFill>
                          <a:srgbClr val="000000"/>
                        </a:solidFill>
                        <a:latin typeface="Arial"/>
                        <a:ea typeface="Arial"/>
                        <a:cs typeface="Arial"/>
                        <a:sym typeface="Arial"/>
                      </a:endParaRPr>
                    </a:p>
                  </a:txBody>
                  <a:tcPr marT="7625" marB="0" marR="7625" marL="7625" anchor="b"/>
                </a:tc>
              </a:tr>
              <a:tr h="368300">
                <a:tc>
                  <a:txBody>
                    <a:bodyPr/>
                    <a:lstStyle/>
                    <a:p>
                      <a:pPr indent="0" lvl="0" marL="0" marR="0" rtl="0" algn="l">
                        <a:spcBef>
                          <a:spcPts val="0"/>
                        </a:spcBef>
                        <a:spcAft>
                          <a:spcPts val="0"/>
                        </a:spcAft>
                        <a:buNone/>
                      </a:pPr>
                      <a:r>
                        <a:rPr lang="en-IN" sz="1000" u="none" cap="none" strike="noStrike">
                          <a:highlight>
                            <a:srgbClr val="D9E7FD"/>
                          </a:highlight>
                        </a:rPr>
                        <a:t>Grand Total</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IN" sz="1000" u="none" cap="none" strike="noStrike">
                          <a:highlight>
                            <a:srgbClr val="D9E7FD"/>
                          </a:highlight>
                        </a:rPr>
                        <a:t>17</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IN" sz="1000" u="none" cap="none" strike="noStrike">
                          <a:highlight>
                            <a:srgbClr val="D9E7FD"/>
                          </a:highlight>
                        </a:rPr>
                        <a:t>21</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IN" sz="1000" u="none" cap="none" strike="noStrike">
                          <a:highlight>
                            <a:srgbClr val="D9E7FD"/>
                          </a:highlight>
                        </a:rPr>
                        <a:t>19</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IN" sz="1000" u="none" cap="none" strike="noStrike">
                          <a:highlight>
                            <a:srgbClr val="D9E7FD"/>
                          </a:highlight>
                        </a:rPr>
                        <a:t>14</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c>
                  <a:txBody>
                    <a:bodyPr/>
                    <a:lstStyle/>
                    <a:p>
                      <a:pPr indent="0" lvl="0" marL="0" marR="0" rtl="0" algn="r">
                        <a:spcBef>
                          <a:spcPts val="0"/>
                        </a:spcBef>
                        <a:spcAft>
                          <a:spcPts val="0"/>
                        </a:spcAft>
                        <a:buNone/>
                      </a:pPr>
                      <a:r>
                        <a:rPr lang="en-IN" sz="1000" u="none" cap="none" strike="noStrike">
                          <a:highlight>
                            <a:srgbClr val="D9E7FD"/>
                          </a:highlight>
                        </a:rPr>
                        <a:t>71</a:t>
                      </a:r>
                      <a:endParaRPr b="1" i="0" sz="1000" u="none" cap="none" strike="noStrike">
                        <a:solidFill>
                          <a:srgbClr val="000000"/>
                        </a:solidFill>
                        <a:highlight>
                          <a:srgbClr val="D9E7FD"/>
                        </a:highlight>
                        <a:latin typeface="Arial"/>
                        <a:ea typeface="Arial"/>
                        <a:cs typeface="Arial"/>
                        <a:sym typeface="Arial"/>
                      </a:endParaRPr>
                    </a:p>
                  </a:txBody>
                  <a:tcPr marT="7625" marB="0" marR="7625" marL="7625" anchor="b"/>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graphicFrame>
        <p:nvGraphicFramePr>
          <p:cNvPr id="226" name="Google Shape;226;p14"/>
          <p:cNvGraphicFramePr/>
          <p:nvPr/>
        </p:nvGraphicFramePr>
        <p:xfrm>
          <a:off x="838200" y="457200"/>
          <a:ext cx="7669530" cy="5486400"/>
        </p:xfrm>
        <a:graphic>
          <a:graphicData uri="http://schemas.openxmlformats.org/drawingml/2006/chart">
            <c:chart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32" name="Google Shape;232;p15"/>
          <p:cNvSpPr txBox="1"/>
          <p:nvPr/>
        </p:nvSpPr>
        <p:spPr>
          <a:xfrm>
            <a:off x="755332" y="1819020"/>
            <a:ext cx="8465574" cy="31085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                     </a:t>
            </a:r>
            <a:r>
              <a:rPr lang="en-IN" sz="2400">
                <a:solidFill>
                  <a:schemeClr val="dk1"/>
                </a:solidFill>
                <a:latin typeface="Calibri"/>
                <a:ea typeface="Calibri"/>
                <a:cs typeface="Calibri"/>
                <a:sym typeface="Calibri"/>
              </a:rPr>
              <a:t>In conclusion, this project provides valuable insights into the credit rating process and serves as a foundation for future financial analysis and strategy development. These insights can help financial institutions make informed lending decisions and offer tailored financial products to customers. The project successfully analyzed the credit ratings of various entities, identifying key factors that impact credit scores such as payment history, credit utilization, and financial stability. </a:t>
            </a:r>
            <a:endParaRPr sz="24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 name="Shape 71"/>
        <p:cNvGrpSpPr/>
        <p:nvPr/>
      </p:nvGrpSpPr>
      <p:grpSpPr>
        <a:xfrm>
          <a:off x="0" y="0"/>
          <a:ext cx="0" cy="0"/>
          <a:chOff x="0" y="0"/>
          <a:chExt cx="0" cy="0"/>
        </a:xfrm>
      </p:grpSpPr>
      <p:sp>
        <p:nvSpPr>
          <p:cNvPr id="72" name="Google Shape;72;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3" name="Google Shape;73;p2"/>
          <p:cNvGrpSpPr/>
          <p:nvPr/>
        </p:nvGrpSpPr>
        <p:grpSpPr>
          <a:xfrm>
            <a:off x="7448612" y="0"/>
            <a:ext cx="4743796" cy="6858466"/>
            <a:chOff x="7448612" y="0"/>
            <a:chExt cx="4743796" cy="6858466"/>
          </a:xfrm>
        </p:grpSpPr>
        <p:sp>
          <p:nvSpPr>
            <p:cNvPr id="74" name="Google Shape;74;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3" name="Google Shape;83;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PROJECT TITLE</a:t>
            </a:r>
            <a:endParaRPr sz="4250"/>
          </a:p>
        </p:txBody>
      </p:sp>
      <p:grpSp>
        <p:nvGrpSpPr>
          <p:cNvPr id="88" name="Google Shape;88;p2"/>
          <p:cNvGrpSpPr/>
          <p:nvPr/>
        </p:nvGrpSpPr>
        <p:grpSpPr>
          <a:xfrm>
            <a:off x="466725" y="6410325"/>
            <a:ext cx="3705225" cy="295275"/>
            <a:chOff x="466725" y="6410325"/>
            <a:chExt cx="3705225" cy="295275"/>
          </a:xfrm>
        </p:grpSpPr>
        <p:pic>
          <p:nvPicPr>
            <p:cNvPr id="89" name="Google Shape;89;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90" name="Google Shape;90;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1" name="Google Shape;91;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92" name="Google Shape;92;p2"/>
          <p:cNvSpPr txBox="1"/>
          <p:nvPr/>
        </p:nvSpPr>
        <p:spPr>
          <a:xfrm>
            <a:off x="1217522" y="2123271"/>
            <a:ext cx="8593228"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4000">
                <a:solidFill>
                  <a:srgbClr val="0F0F0F"/>
                </a:solidFill>
                <a:latin typeface="Times New Roman"/>
                <a:ea typeface="Times New Roman"/>
                <a:cs typeface="Times New Roman"/>
                <a:sym typeface="Times New Roman"/>
              </a:rPr>
              <a:t>Salary And Compensation Analysis</a:t>
            </a:r>
            <a:endParaRPr/>
          </a:p>
          <a:p>
            <a:pPr indent="0" lvl="0" marL="0" marR="0" rtl="0" algn="ctr">
              <a:spcBef>
                <a:spcPts val="0"/>
              </a:spcBef>
              <a:spcAft>
                <a:spcPts val="0"/>
              </a:spcAft>
              <a:buNone/>
            </a:pPr>
            <a:r>
              <a:rPr b="1" lang="en-IN" sz="4000">
                <a:solidFill>
                  <a:srgbClr val="0F0F0F"/>
                </a:solidFill>
                <a:latin typeface="Times New Roman"/>
                <a:ea typeface="Times New Roman"/>
                <a:cs typeface="Times New Roman"/>
                <a:sym typeface="Times New Roman"/>
              </a:rPr>
              <a:t>Through Excel Data Modeling</a:t>
            </a:r>
            <a:endParaRPr sz="40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6" name="Shape 96"/>
        <p:cNvGrpSpPr/>
        <p:nvPr/>
      </p:nvGrpSpPr>
      <p:grpSpPr>
        <a:xfrm>
          <a:off x="0" y="0"/>
          <a:ext cx="0" cy="0"/>
          <a:chOff x="0" y="0"/>
          <a:chExt cx="0" cy="0"/>
        </a:xfrm>
      </p:grpSpPr>
      <p:sp>
        <p:nvSpPr>
          <p:cNvPr id="97" name="Google Shape;97;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8" name="Google Shape;98;p3"/>
          <p:cNvGrpSpPr/>
          <p:nvPr/>
        </p:nvGrpSpPr>
        <p:grpSpPr>
          <a:xfrm>
            <a:off x="7448612" y="0"/>
            <a:ext cx="4743796" cy="6858466"/>
            <a:chOff x="7448612" y="0"/>
            <a:chExt cx="4743796" cy="6858466"/>
          </a:xfrm>
        </p:grpSpPr>
        <p:sp>
          <p:nvSpPr>
            <p:cNvPr id="99" name="Google Shape;99;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8" name="Google Shape;108;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0" name="Google Shape;110;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2" name="Google Shape;112;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3" name="Google Shape;113;p3"/>
          <p:cNvGrpSpPr/>
          <p:nvPr/>
        </p:nvGrpSpPr>
        <p:grpSpPr>
          <a:xfrm>
            <a:off x="47625" y="3819523"/>
            <a:ext cx="4124325" cy="3009898"/>
            <a:chOff x="47625" y="3819523"/>
            <a:chExt cx="4124325" cy="3009898"/>
          </a:xfrm>
        </p:grpSpPr>
        <p:pic>
          <p:nvPicPr>
            <p:cNvPr id="114" name="Google Shape;114;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5" name="Google Shape;115;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6" name="Google Shape;116;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a:t>AGENDA</a:t>
            </a:r>
            <a:endParaRPr/>
          </a:p>
        </p:txBody>
      </p:sp>
      <p:sp>
        <p:nvSpPr>
          <p:cNvPr id="117" name="Google Shape;117;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18" name="Google Shape;118;p3"/>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IN"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Results and </a:t>
            </a:r>
            <a:r>
              <a:rPr lang="en-IN"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grpSp>
        <p:nvGrpSpPr>
          <p:cNvPr id="124" name="Google Shape;124;p4"/>
          <p:cNvGrpSpPr/>
          <p:nvPr/>
        </p:nvGrpSpPr>
        <p:grpSpPr>
          <a:xfrm>
            <a:off x="7991475" y="2933700"/>
            <a:ext cx="2762250" cy="3257550"/>
            <a:chOff x="7991475" y="2933700"/>
            <a:chExt cx="2762250" cy="3257550"/>
          </a:xfrm>
        </p:grpSpPr>
        <p:sp>
          <p:nvSpPr>
            <p:cNvPr id="125" name="Google Shape;125;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7" name="Google Shape;127;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8" name="Google Shape;128;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4"/>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PROBLEM	STATEMENT</a:t>
            </a:r>
            <a:endParaRPr sz="4250"/>
          </a:p>
        </p:txBody>
      </p:sp>
      <p:pic>
        <p:nvPicPr>
          <p:cNvPr id="130" name="Google Shape;130;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1" name="Google Shape;131;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32" name="Google Shape;132;p4"/>
          <p:cNvSpPr txBox="1"/>
          <p:nvPr/>
        </p:nvSpPr>
        <p:spPr>
          <a:xfrm>
            <a:off x="914400" y="2019300"/>
            <a:ext cx="7782900" cy="4031873"/>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chemeClr val="dk1"/>
              </a:buClr>
              <a:buSzPts val="2800"/>
              <a:buFont typeface="Calibri"/>
              <a:buAutoNum type="arabicPeriod"/>
            </a:pPr>
            <a:r>
              <a:rPr lang="en-IN" sz="2800">
                <a:solidFill>
                  <a:schemeClr val="dk1"/>
                </a:solidFill>
                <a:latin typeface="Times New Roman"/>
                <a:ea typeface="Times New Roman"/>
                <a:cs typeface="Times New Roman"/>
                <a:sym typeface="Times New Roman"/>
              </a:rPr>
              <a:t>Analyze current salary and compensation data to </a:t>
            </a:r>
            <a:endParaRPr/>
          </a:p>
          <a:p>
            <a:pPr indent="0" lvl="0" marL="0" marR="0" rtl="0" algn="l">
              <a:spcBef>
                <a:spcPts val="0"/>
              </a:spcBef>
              <a:spcAft>
                <a:spcPts val="0"/>
              </a:spcAft>
              <a:buNone/>
            </a:pPr>
            <a:r>
              <a:rPr lang="en-IN" sz="2800">
                <a:solidFill>
                  <a:schemeClr val="dk1"/>
                </a:solidFill>
                <a:latin typeface="Times New Roman"/>
                <a:ea typeface="Times New Roman"/>
                <a:cs typeface="Times New Roman"/>
                <a:sym typeface="Times New Roman"/>
              </a:rPr>
              <a:t>Identify areas for improvement.</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800">
                <a:solidFill>
                  <a:schemeClr val="dk1"/>
                </a:solidFill>
                <a:latin typeface="Times New Roman"/>
                <a:ea typeface="Times New Roman"/>
                <a:cs typeface="Times New Roman"/>
                <a:sym typeface="Times New Roman"/>
              </a:rPr>
              <a:t>2. Develop a data-driven approach to optimize</a:t>
            </a:r>
            <a:endParaRPr/>
          </a:p>
          <a:p>
            <a:pPr indent="0" lvl="0" marL="0" marR="0" rtl="0" algn="l">
              <a:spcBef>
                <a:spcPts val="0"/>
              </a:spcBef>
              <a:spcAft>
                <a:spcPts val="0"/>
              </a:spcAft>
              <a:buNone/>
            </a:pPr>
            <a:r>
              <a:rPr lang="en-IN" sz="2800">
                <a:solidFill>
                  <a:schemeClr val="dk1"/>
                </a:solidFill>
                <a:latin typeface="Times New Roman"/>
                <a:ea typeface="Times New Roman"/>
                <a:cs typeface="Times New Roman"/>
                <a:sym typeface="Times New Roman"/>
              </a:rPr>
              <a:t>Optimize compensation packages </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800">
                <a:solidFill>
                  <a:schemeClr val="dk1"/>
                </a:solidFill>
                <a:latin typeface="Times New Roman"/>
                <a:ea typeface="Times New Roman"/>
                <a:cs typeface="Times New Roman"/>
                <a:sym typeface="Times New Roman"/>
              </a:rPr>
              <a:t>3. Ensure equity , competitiveness , and alignment</a:t>
            </a:r>
            <a:endParaRPr/>
          </a:p>
          <a:p>
            <a:pPr indent="0" lvl="0" marL="0" marR="0" rtl="0" algn="l">
              <a:spcBef>
                <a:spcPts val="0"/>
              </a:spcBef>
              <a:spcAft>
                <a:spcPts val="0"/>
              </a:spcAft>
              <a:buNone/>
            </a:pPr>
            <a:r>
              <a:rPr lang="en-IN" sz="2800">
                <a:solidFill>
                  <a:schemeClr val="dk1"/>
                </a:solidFill>
                <a:latin typeface="Times New Roman"/>
                <a:ea typeface="Times New Roman"/>
                <a:cs typeface="Times New Roman"/>
                <a:sym typeface="Times New Roman"/>
              </a:rPr>
              <a:t>With industry standards </a:t>
            </a:r>
            <a:endParaRPr/>
          </a:p>
          <a:p>
            <a:pPr indent="0" lvl="0" marL="0" marR="0" rtl="0" algn="l">
              <a:spcBef>
                <a:spcPts val="0"/>
              </a:spcBef>
              <a:spcAft>
                <a:spcPts val="0"/>
              </a:spcAft>
              <a:buNone/>
            </a:pPr>
            <a:r>
              <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grpSp>
        <p:nvGrpSpPr>
          <p:cNvPr id="137" name="Google Shape;137;p5"/>
          <p:cNvGrpSpPr/>
          <p:nvPr/>
        </p:nvGrpSpPr>
        <p:grpSpPr>
          <a:xfrm>
            <a:off x="8658225" y="2647950"/>
            <a:ext cx="3533775" cy="3810000"/>
            <a:chOff x="8658225" y="2647950"/>
            <a:chExt cx="3533775" cy="3810000"/>
          </a:xfrm>
        </p:grpSpPr>
        <p:sp>
          <p:nvSpPr>
            <p:cNvPr id="138" name="Google Shape;138;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39" name="Google Shape;139;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40" name="Google Shape;140;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1" name="Google Shape;141;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42" name="Google Shape;142;p5"/>
          <p:cNvSpPr txBox="1"/>
          <p:nvPr>
            <p:ph type="title"/>
          </p:nvPr>
        </p:nvSpPr>
        <p:spPr>
          <a:xfrm>
            <a:off x="739775" y="829627"/>
            <a:ext cx="52635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IN" sz="4250"/>
              <a:t>PROJECT	 OVERVIEW</a:t>
            </a:r>
            <a:endParaRPr sz="4250"/>
          </a:p>
        </p:txBody>
      </p:sp>
      <p:pic>
        <p:nvPicPr>
          <p:cNvPr id="143" name="Google Shape;143;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4" name="Google Shape;144;p5"/>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IN"/>
              <a:t>‹#›</a:t>
            </a:fld>
            <a:endParaRPr/>
          </a:p>
        </p:txBody>
      </p:sp>
      <p:sp>
        <p:nvSpPr>
          <p:cNvPr id="145" name="Google Shape;145;p5"/>
          <p:cNvSpPr txBox="1"/>
          <p:nvPr/>
        </p:nvSpPr>
        <p:spPr>
          <a:xfrm>
            <a:off x="990600" y="2133600"/>
            <a:ext cx="79248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D0D0D"/>
              </a:buClr>
              <a:buSzPts val="2400"/>
              <a:buFont typeface="Arial"/>
              <a:buChar char="•"/>
            </a:pPr>
            <a:r>
              <a:rPr b="0" i="0" lang="en-IN" sz="2400">
                <a:solidFill>
                  <a:srgbClr val="0D0D0D"/>
                </a:solidFill>
                <a:latin typeface="Times New Roman"/>
                <a:ea typeface="Times New Roman"/>
                <a:cs typeface="Times New Roman"/>
                <a:sym typeface="Times New Roman"/>
              </a:rPr>
              <a:t>.</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t/>
            </a:r>
            <a:endParaRPr sz="2400">
              <a:solidFill>
                <a:schemeClr val="dk1"/>
              </a:solidFill>
              <a:latin typeface="Times New Roman"/>
              <a:ea typeface="Times New Roman"/>
              <a:cs typeface="Times New Roman"/>
              <a:sym typeface="Times New Roman"/>
            </a:endParaRPr>
          </a:p>
        </p:txBody>
      </p:sp>
      <p:sp>
        <p:nvSpPr>
          <p:cNvPr id="146" name="Google Shape;146;p5"/>
          <p:cNvSpPr txBox="1"/>
          <p:nvPr/>
        </p:nvSpPr>
        <p:spPr>
          <a:xfrm>
            <a:off x="622780" y="1857375"/>
            <a:ext cx="9640200" cy="4032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Times New Roman"/>
              <a:buNone/>
            </a:pPr>
            <a:r>
              <a:rPr lang="en-IN" sz="2800">
                <a:solidFill>
                  <a:schemeClr val="dk1"/>
                </a:solidFill>
                <a:latin typeface="Times New Roman"/>
                <a:ea typeface="Times New Roman"/>
                <a:cs typeface="Times New Roman"/>
                <a:sym typeface="Times New Roman"/>
              </a:rPr>
              <a:t>                   In today’s competitive job market , understanding and</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800"/>
              <a:buFont typeface="Times New Roman"/>
              <a:buNone/>
            </a:pPr>
            <a:r>
              <a:rPr lang="en-IN" sz="2800">
                <a:solidFill>
                  <a:schemeClr val="dk1"/>
                </a:solidFill>
                <a:latin typeface="Times New Roman"/>
                <a:ea typeface="Times New Roman"/>
                <a:cs typeface="Times New Roman"/>
                <a:sym typeface="Times New Roman"/>
              </a:rPr>
              <a:t>Optimizing salary and compensation structures is crucial</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800"/>
              <a:buFont typeface="Times New Roman"/>
              <a:buNone/>
            </a:pPr>
            <a:r>
              <a:rPr lang="en-IN" sz="2800">
                <a:solidFill>
                  <a:schemeClr val="dk1"/>
                </a:solidFill>
                <a:latin typeface="Times New Roman"/>
                <a:ea typeface="Times New Roman"/>
                <a:cs typeface="Times New Roman"/>
                <a:sym typeface="Times New Roman"/>
              </a:rPr>
              <a:t>for businesses to attract and retain top talent .This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800"/>
              <a:buFont typeface="Times New Roman"/>
              <a:buNone/>
            </a:pPr>
            <a:r>
              <a:rPr lang="en-IN" sz="2800">
                <a:solidFill>
                  <a:schemeClr val="dk1"/>
                </a:solidFill>
                <a:latin typeface="Times New Roman"/>
                <a:ea typeface="Times New Roman"/>
                <a:cs typeface="Times New Roman"/>
                <a:sym typeface="Times New Roman"/>
              </a:rPr>
              <a:t>Project aims to develop a comprehensive excel data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800"/>
              <a:buFont typeface="Times New Roman"/>
              <a:buNone/>
            </a:pPr>
            <a:r>
              <a:rPr lang="en-IN" sz="2800">
                <a:solidFill>
                  <a:schemeClr val="dk1"/>
                </a:solidFill>
                <a:latin typeface="Times New Roman"/>
                <a:ea typeface="Times New Roman"/>
                <a:cs typeface="Times New Roman"/>
                <a:sym typeface="Times New Roman"/>
              </a:rPr>
              <a:t>Model to analyse and visualize salary and compensation</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800"/>
              <a:buFont typeface="Times New Roman"/>
              <a:buNone/>
            </a:pPr>
            <a:r>
              <a:rPr lang="en-IN" sz="2800">
                <a:solidFill>
                  <a:schemeClr val="dk1"/>
                </a:solidFill>
                <a:latin typeface="Times New Roman"/>
                <a:ea typeface="Times New Roman"/>
                <a:cs typeface="Times New Roman"/>
                <a:sym typeface="Times New Roman"/>
              </a:rPr>
              <a:t>Data , enabling organization organization to make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800"/>
              <a:buFont typeface="Times New Roman"/>
              <a:buNone/>
            </a:pPr>
            <a:r>
              <a:rPr lang="en-IN" sz="2800">
                <a:solidFill>
                  <a:schemeClr val="dk1"/>
                </a:solidFill>
                <a:latin typeface="Times New Roman"/>
                <a:ea typeface="Times New Roman"/>
                <a:cs typeface="Times New Roman"/>
                <a:sym typeface="Times New Roman"/>
              </a:rPr>
              <a:t>Informed decisions about their compensation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800"/>
              <a:buFont typeface="Times New Roman"/>
              <a:buNone/>
            </a:pPr>
            <a:r>
              <a:rPr lang="en-IN" sz="2800">
                <a:solidFill>
                  <a:schemeClr val="dk1"/>
                </a:solidFill>
                <a:latin typeface="Times New Roman"/>
                <a:ea typeface="Times New Roman"/>
                <a:cs typeface="Times New Roman"/>
                <a:sym typeface="Times New Roman"/>
              </a:rPr>
              <a:t>Strategies.</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3200"/>
              <a:buFont typeface="Times New Roman"/>
              <a:buNone/>
            </a:pPr>
            <a:r>
              <a:rPr lang="en-IN" sz="3200">
                <a:solidFill>
                  <a:schemeClr val="dk1"/>
                </a:solidFill>
                <a:latin typeface="Times New Roman"/>
                <a:ea typeface="Times New Roman"/>
                <a:cs typeface="Times New Roman"/>
                <a:sym typeface="Times New Roman"/>
              </a:rPr>
              <a:t>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6"/>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3200"/>
              <a:t>WHO ARE THE END USERS?</a:t>
            </a:r>
            <a:endParaRPr sz="3200"/>
          </a:p>
        </p:txBody>
      </p:sp>
      <p:pic>
        <p:nvPicPr>
          <p:cNvPr id="155" name="Google Shape;155;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6" name="Google Shape;156;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57" name="Google Shape;157;p6"/>
          <p:cNvSpPr txBox="1"/>
          <p:nvPr/>
        </p:nvSpPr>
        <p:spPr>
          <a:xfrm>
            <a:off x="699452" y="2019300"/>
            <a:ext cx="2627642" cy="243143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Manager</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457200" lvl="0" marL="457200" marR="0" rtl="0" algn="l">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Administrations</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457200" lvl="0" marL="457200" marR="0" rtl="0" algn="l">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Hierarchy</a:t>
            </a:r>
            <a:endParaRPr/>
          </a:p>
          <a:p>
            <a:pPr indent="-254000" lvl="0" marL="457200" marR="0" rtl="0" algn="l">
              <a:spcBef>
                <a:spcPts val="0"/>
              </a:spcBef>
              <a:spcAft>
                <a:spcPts val="0"/>
              </a:spcAft>
              <a:buClr>
                <a:schemeClr val="dk1"/>
              </a:buClr>
              <a:buSzPts val="3200"/>
              <a:buFont typeface="Noto Sans Symbols"/>
              <a:buNone/>
            </a:pPr>
            <a:r>
              <a:t/>
            </a:r>
            <a:endParaRPr sz="3200">
              <a:solidFill>
                <a:schemeClr val="dk1"/>
              </a:solidFill>
              <a:latin typeface="Times New Roman"/>
              <a:ea typeface="Times New Roman"/>
              <a:cs typeface="Times New Roman"/>
              <a:sym typeface="Times New Roman"/>
            </a:endParaRPr>
          </a:p>
        </p:txBody>
      </p:sp>
      <p:pic>
        <p:nvPicPr>
          <p:cNvPr id="158" name="Google Shape;158;p6"/>
          <p:cNvPicPr preferRelativeResize="0"/>
          <p:nvPr/>
        </p:nvPicPr>
        <p:blipFill rotWithShape="1">
          <a:blip r:embed="rId4">
            <a:alphaModFix/>
          </a:blip>
          <a:srcRect b="0" l="0" r="0" t="0"/>
          <a:stretch/>
        </p:blipFill>
        <p:spPr>
          <a:xfrm>
            <a:off x="4495800" y="1685618"/>
            <a:ext cx="4114800" cy="3257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7"/>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4" name="Google Shape;164;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7"/>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sz="3600"/>
              <a:t>OUR SOLUTION AND ITS VALUE PROPOSITION</a:t>
            </a:r>
            <a:endParaRPr/>
          </a:p>
        </p:txBody>
      </p:sp>
      <p:pic>
        <p:nvPicPr>
          <p:cNvPr id="168" name="Google Shape;168;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9" name="Google Shape;169;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70" name="Google Shape;170;p7"/>
          <p:cNvSpPr txBox="1"/>
          <p:nvPr/>
        </p:nvSpPr>
        <p:spPr>
          <a:xfrm>
            <a:off x="3045542" y="2247142"/>
            <a:ext cx="6100916"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Filtering - Remove missing values </a:t>
            </a:r>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Conditional formatting – Blanks</a:t>
            </a:r>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Pivot table - summary of credit rating </a:t>
            </a:r>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Formulas - IFS </a:t>
            </a:r>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Graphs - Final report</a:t>
            </a:r>
            <a:endParaRPr sz="2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Dataset Description</a:t>
            </a:r>
            <a:endParaRPr/>
          </a:p>
        </p:txBody>
      </p:sp>
      <p:sp>
        <p:nvSpPr>
          <p:cNvPr id="176" name="Google Shape;176;p8"/>
          <p:cNvSpPr txBox="1"/>
          <p:nvPr/>
        </p:nvSpPr>
        <p:spPr>
          <a:xfrm>
            <a:off x="635680" y="1298252"/>
            <a:ext cx="8985079" cy="60016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dk1"/>
                </a:solidFill>
                <a:latin typeface="Times New Roman"/>
                <a:ea typeface="Times New Roman"/>
                <a:cs typeface="Times New Roman"/>
                <a:sym typeface="Times New Roman"/>
              </a:rPr>
              <a:t>Employee ID: </a:t>
            </a:r>
            <a:r>
              <a:rPr lang="en-IN" sz="2400">
                <a:solidFill>
                  <a:schemeClr val="dk1"/>
                </a:solidFill>
                <a:latin typeface="Times New Roman"/>
                <a:ea typeface="Times New Roman"/>
                <a:cs typeface="Times New Roman"/>
                <a:sym typeface="Times New Roman"/>
              </a:rPr>
              <a:t>Unique identifier for each employee in the organization. </a:t>
            </a:r>
            <a:endParaRPr/>
          </a:p>
          <a:p>
            <a:pPr indent="0" lvl="0" marL="0" marR="0" rtl="0" algn="l">
              <a:spcBef>
                <a:spcPts val="0"/>
              </a:spcBef>
              <a:spcAft>
                <a:spcPts val="0"/>
              </a:spcAft>
              <a:buNone/>
            </a:pPr>
            <a:r>
              <a:rPr b="1" lang="en-IN" sz="2400">
                <a:solidFill>
                  <a:schemeClr val="dk1"/>
                </a:solidFill>
                <a:latin typeface="Times New Roman"/>
                <a:ea typeface="Times New Roman"/>
                <a:cs typeface="Times New Roman"/>
                <a:sym typeface="Times New Roman"/>
              </a:rPr>
              <a:t>First Name: </a:t>
            </a:r>
            <a:r>
              <a:rPr lang="en-IN" sz="2400">
                <a:solidFill>
                  <a:schemeClr val="dk1"/>
                </a:solidFill>
                <a:latin typeface="Times New Roman"/>
                <a:ea typeface="Times New Roman"/>
                <a:cs typeface="Times New Roman"/>
                <a:sym typeface="Times New Roman"/>
              </a:rPr>
              <a:t>The first name of the employee. </a:t>
            </a:r>
            <a:endParaRPr/>
          </a:p>
          <a:p>
            <a:pPr indent="0" lvl="0" marL="0" marR="0" rtl="0" algn="l">
              <a:spcBef>
                <a:spcPts val="0"/>
              </a:spcBef>
              <a:spcAft>
                <a:spcPts val="0"/>
              </a:spcAft>
              <a:buNone/>
            </a:pPr>
            <a:r>
              <a:rPr b="1" lang="en-IN" sz="2400">
                <a:solidFill>
                  <a:schemeClr val="dk1"/>
                </a:solidFill>
                <a:latin typeface="Times New Roman"/>
                <a:ea typeface="Times New Roman"/>
                <a:cs typeface="Times New Roman"/>
                <a:sym typeface="Times New Roman"/>
              </a:rPr>
              <a:t>Last Name:</a:t>
            </a:r>
            <a:r>
              <a:rPr lang="en-IN" sz="2400">
                <a:solidFill>
                  <a:schemeClr val="dk1"/>
                </a:solidFill>
                <a:latin typeface="Times New Roman"/>
                <a:ea typeface="Times New Roman"/>
                <a:cs typeface="Times New Roman"/>
                <a:sym typeface="Times New Roman"/>
              </a:rPr>
              <a:t> The last of the employee. </a:t>
            </a:r>
            <a:endParaRPr/>
          </a:p>
          <a:p>
            <a:pPr indent="0" lvl="0" marL="0" marR="0" rtl="0" algn="l">
              <a:spcBef>
                <a:spcPts val="0"/>
              </a:spcBef>
              <a:spcAft>
                <a:spcPts val="0"/>
              </a:spcAft>
              <a:buNone/>
            </a:pPr>
            <a:r>
              <a:rPr b="1" lang="en-IN" sz="2400">
                <a:solidFill>
                  <a:schemeClr val="dk1"/>
                </a:solidFill>
                <a:latin typeface="Times New Roman"/>
                <a:ea typeface="Times New Roman"/>
                <a:cs typeface="Times New Roman"/>
                <a:sym typeface="Times New Roman"/>
              </a:rPr>
              <a:t>Current employee rating:</a:t>
            </a:r>
            <a:r>
              <a:rPr lang="en-IN" sz="2400">
                <a:solidFill>
                  <a:schemeClr val="dk1"/>
                </a:solidFill>
                <a:latin typeface="Times New Roman"/>
                <a:ea typeface="Times New Roman"/>
                <a:cs typeface="Times New Roman"/>
                <a:sym typeface="Times New Roman"/>
              </a:rPr>
              <a:t> The current rating or evaluation of the employee‘s overall performance. </a:t>
            </a:r>
            <a:endParaRPr/>
          </a:p>
          <a:p>
            <a:pPr indent="0" lvl="0" marL="0" marR="0" rtl="0" algn="l">
              <a:spcBef>
                <a:spcPts val="0"/>
              </a:spcBef>
              <a:spcAft>
                <a:spcPts val="0"/>
              </a:spcAft>
              <a:buNone/>
            </a:pPr>
            <a:r>
              <a:rPr b="1" lang="en-IN" sz="2400">
                <a:solidFill>
                  <a:schemeClr val="dk1"/>
                </a:solidFill>
                <a:latin typeface="Times New Roman"/>
                <a:ea typeface="Times New Roman"/>
                <a:cs typeface="Times New Roman"/>
                <a:sym typeface="Times New Roman"/>
              </a:rPr>
              <a:t>Gender:</a:t>
            </a:r>
            <a:r>
              <a:rPr lang="en-IN" sz="2400">
                <a:solidFill>
                  <a:schemeClr val="dk1"/>
                </a:solidFill>
                <a:latin typeface="Times New Roman"/>
                <a:ea typeface="Times New Roman"/>
                <a:cs typeface="Times New Roman"/>
                <a:sym typeface="Times New Roman"/>
              </a:rPr>
              <a:t> A code representing the gender of a employee . </a:t>
            </a:r>
            <a:endParaRPr/>
          </a:p>
          <a:p>
            <a:pPr indent="0" lvl="0" marL="0" marR="0" rtl="0" algn="l">
              <a:spcBef>
                <a:spcPts val="0"/>
              </a:spcBef>
              <a:spcAft>
                <a:spcPts val="0"/>
              </a:spcAft>
              <a:buNone/>
            </a:pPr>
            <a:r>
              <a:rPr b="1" lang="en-IN" sz="2400">
                <a:solidFill>
                  <a:schemeClr val="dk1"/>
                </a:solidFill>
                <a:latin typeface="Times New Roman"/>
                <a:ea typeface="Times New Roman"/>
                <a:cs typeface="Times New Roman"/>
                <a:sym typeface="Times New Roman"/>
              </a:rPr>
              <a:t>Job function:</a:t>
            </a:r>
            <a:r>
              <a:rPr lang="en-IN" sz="2400">
                <a:solidFill>
                  <a:schemeClr val="dk1"/>
                </a:solidFill>
                <a:latin typeface="Times New Roman"/>
                <a:ea typeface="Times New Roman"/>
                <a:cs typeface="Times New Roman"/>
                <a:sym typeface="Times New Roman"/>
              </a:rPr>
              <a:t> A brief description of the employee‘s performance level. </a:t>
            </a:r>
            <a:endParaRPr/>
          </a:p>
          <a:p>
            <a:pPr indent="0" lvl="0" marL="0" marR="0" rtl="0" algn="l">
              <a:spcBef>
                <a:spcPts val="0"/>
              </a:spcBef>
              <a:spcAft>
                <a:spcPts val="0"/>
              </a:spcAft>
              <a:buNone/>
            </a:pPr>
            <a:r>
              <a:rPr b="1" lang="en-IN" sz="2400">
                <a:solidFill>
                  <a:schemeClr val="dk1"/>
                </a:solidFill>
                <a:latin typeface="Times New Roman"/>
                <a:ea typeface="Times New Roman"/>
                <a:cs typeface="Times New Roman"/>
                <a:sym typeface="Times New Roman"/>
              </a:rPr>
              <a:t>Start date: </a:t>
            </a:r>
            <a:r>
              <a:rPr lang="en-IN" sz="2400">
                <a:solidFill>
                  <a:schemeClr val="dk1"/>
                </a:solidFill>
                <a:latin typeface="Times New Roman"/>
                <a:ea typeface="Times New Roman"/>
                <a:cs typeface="Times New Roman"/>
                <a:sym typeface="Times New Roman"/>
              </a:rPr>
              <a:t>The employee joined date. </a:t>
            </a:r>
            <a:endParaRPr/>
          </a:p>
          <a:p>
            <a:pPr indent="0" lvl="0" marL="0" marR="0" rtl="0" algn="l">
              <a:spcBef>
                <a:spcPts val="0"/>
              </a:spcBef>
              <a:spcAft>
                <a:spcPts val="0"/>
              </a:spcAft>
              <a:buNone/>
            </a:pPr>
            <a:r>
              <a:rPr b="1" lang="en-IN" sz="2400">
                <a:solidFill>
                  <a:schemeClr val="dk1"/>
                </a:solidFill>
                <a:latin typeface="Times New Roman"/>
                <a:ea typeface="Times New Roman"/>
                <a:cs typeface="Times New Roman"/>
                <a:sym typeface="Times New Roman"/>
              </a:rPr>
              <a:t>Exit date: </a:t>
            </a:r>
            <a:r>
              <a:rPr lang="en-IN" sz="2400">
                <a:solidFill>
                  <a:schemeClr val="dk1"/>
                </a:solidFill>
                <a:latin typeface="Times New Roman"/>
                <a:ea typeface="Times New Roman"/>
                <a:cs typeface="Times New Roman"/>
                <a:sym typeface="Times New Roman"/>
              </a:rPr>
              <a:t>The employee leaves an organization date. </a:t>
            </a:r>
            <a:endParaRPr/>
          </a:p>
          <a:p>
            <a:pPr indent="0" lvl="0" marL="0" marR="0" rtl="0" algn="l">
              <a:spcBef>
                <a:spcPts val="0"/>
              </a:spcBef>
              <a:spcAft>
                <a:spcPts val="0"/>
              </a:spcAft>
              <a:buNone/>
            </a:pPr>
            <a:r>
              <a:rPr b="1" lang="en-IN" sz="2400">
                <a:solidFill>
                  <a:schemeClr val="dk1"/>
                </a:solidFill>
                <a:latin typeface="Times New Roman"/>
                <a:ea typeface="Times New Roman"/>
                <a:cs typeface="Times New Roman"/>
                <a:sym typeface="Times New Roman"/>
              </a:rPr>
              <a:t>Employee type:</a:t>
            </a:r>
            <a:r>
              <a:rPr lang="en-IN" sz="2400">
                <a:solidFill>
                  <a:schemeClr val="dk1"/>
                </a:solidFill>
                <a:latin typeface="Times New Roman"/>
                <a:ea typeface="Times New Roman"/>
                <a:cs typeface="Times New Roman"/>
                <a:sym typeface="Times New Roman"/>
              </a:rPr>
              <a:t> The different type of employees that an organization may contract, full time and part time. </a:t>
            </a:r>
            <a:endParaRPr/>
          </a:p>
          <a:p>
            <a:pPr indent="0" lvl="0" marL="0" marR="0" rtl="0" algn="l">
              <a:spcBef>
                <a:spcPts val="0"/>
              </a:spcBef>
              <a:spcAft>
                <a:spcPts val="0"/>
              </a:spcAft>
              <a:buNone/>
            </a:pPr>
            <a:r>
              <a:rPr b="1" lang="en-IN" sz="2400">
                <a:solidFill>
                  <a:schemeClr val="dk1"/>
                </a:solidFill>
                <a:latin typeface="Times New Roman"/>
                <a:ea typeface="Times New Roman"/>
                <a:cs typeface="Times New Roman"/>
                <a:sym typeface="Times New Roman"/>
              </a:rPr>
              <a:t>Employee status: </a:t>
            </a:r>
            <a:r>
              <a:rPr lang="en-IN" sz="2400">
                <a:solidFill>
                  <a:schemeClr val="dk1"/>
                </a:solidFill>
                <a:latin typeface="Times New Roman"/>
                <a:ea typeface="Times New Roman"/>
                <a:cs typeface="Times New Roman"/>
                <a:sym typeface="Times New Roman"/>
              </a:rPr>
              <a:t>The legal relationship between and employee and their employer. </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2" name="Google Shape;182;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9"/>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THE "WOW" IN OUR SOLUTION</a:t>
            </a:r>
            <a:endParaRPr sz="4250"/>
          </a:p>
        </p:txBody>
      </p:sp>
      <p:sp>
        <p:nvSpPr>
          <p:cNvPr id="186" name="Google Shape;186;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7" name="Google Shape;187;p9"/>
          <p:cNvSpPr txBox="1"/>
          <p:nvPr/>
        </p:nvSpPr>
        <p:spPr>
          <a:xfrm>
            <a:off x="2743200" y="2354703"/>
            <a:ext cx="8534018"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188" name="Google Shape;188;p9"/>
          <p:cNvSpPr txBox="1"/>
          <p:nvPr/>
        </p:nvSpPr>
        <p:spPr>
          <a:xfrm>
            <a:off x="739775" y="2154648"/>
            <a:ext cx="5091953"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            In the credit rating project in a company   there is a 5 employees out of 20 employees having a 5 out of 5 rating this is the wow factor in this project because many talented employees are working in the company</a:t>
            </a:r>
            <a:endParaRPr/>
          </a:p>
        </p:txBody>
      </p:sp>
      <p:pic>
        <p:nvPicPr>
          <p:cNvPr id="189" name="Google Shape;189;p9"/>
          <p:cNvPicPr preferRelativeResize="0"/>
          <p:nvPr/>
        </p:nvPicPr>
        <p:blipFill rotWithShape="1">
          <a:blip r:embed="rId3">
            <a:alphaModFix/>
          </a:blip>
          <a:srcRect b="0" l="0" r="0" t="0"/>
          <a:stretch/>
        </p:blipFill>
        <p:spPr>
          <a:xfrm>
            <a:off x="6134859" y="1880113"/>
            <a:ext cx="3218691" cy="30977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