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yc3wt2b3" TargetMode="External"/><Relationship Id="rId2" Type="http://schemas.openxmlformats.org/officeDocument/2006/relationships/hyperlink" Target="https://tinyurl.com/3fhjnhv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opics/email-spoof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hashcat/hashca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inyurl.com/2p8nsh8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ics/man-in-the-middle-att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Coca-Cola Company security vulnerability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200" dirty="0"/>
              <a:t>Intrusion methods included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A41F-539E-64DA-3067-347C3AD8E91F}"/>
              </a:ext>
            </a:extLst>
          </p:cNvPr>
          <p:cNvSpPr>
            <a:spLocks noGrp="1"/>
          </p:cNvSpPr>
          <p:nvPr>
            <p:ph type="title"/>
          </p:nvPr>
        </p:nvSpPr>
        <p:spPr>
          <a:xfrm>
            <a:off x="1097280" y="286603"/>
            <a:ext cx="10058400" cy="1084997"/>
          </a:xfrm>
        </p:spPr>
        <p:txBody>
          <a:bodyPr>
            <a:normAutofit/>
          </a:bodyPr>
          <a:lstStyle/>
          <a:p>
            <a:r>
              <a:rPr lang="en-US" sz="4000" dirty="0"/>
              <a:t>Target Analysis</a:t>
            </a:r>
          </a:p>
        </p:txBody>
      </p:sp>
      <p:sp>
        <p:nvSpPr>
          <p:cNvPr id="3" name="Content Placeholder 2">
            <a:extLst>
              <a:ext uri="{FF2B5EF4-FFF2-40B4-BE49-F238E27FC236}">
                <a16:creationId xmlns:a16="http://schemas.microsoft.com/office/drawing/2014/main" id="{FE04451D-2102-C7CE-87AD-A7D5504ADD5A}"/>
              </a:ext>
            </a:extLst>
          </p:cNvPr>
          <p:cNvSpPr>
            <a:spLocks noGrp="1"/>
          </p:cNvSpPr>
          <p:nvPr>
            <p:ph idx="1"/>
          </p:nvPr>
        </p:nvSpPr>
        <p:spPr>
          <a:xfrm>
            <a:off x="1066800" y="1893597"/>
            <a:ext cx="10058400" cy="4367244"/>
          </a:xfrm>
        </p:spPr>
        <p:txBody>
          <a:bodyPr>
            <a:normAutofit/>
          </a:bodyPr>
          <a:lstStyle/>
          <a:p>
            <a:r>
              <a:rPr lang="en-US" dirty="0">
                <a:solidFill>
                  <a:schemeClr val="tx1"/>
                </a:solidFill>
                <a:latin typeface="Georgia" panose="02040502050405020303" pitchFamily="18" charset="0"/>
              </a:rPr>
              <a:t>Coca-Cola is not really an internet-based company, however, “it adopted a cloud first initiative to increase operational efficiency by setting up a hybrid integration platform, which allowed international deployment of applications and integrations.”  This means it is now more vulnerable to intrusions since it starts to have cloud assets.</a:t>
            </a:r>
          </a:p>
          <a:p>
            <a:r>
              <a:rPr lang="en-US" dirty="0">
                <a:solidFill>
                  <a:schemeClr val="tx1"/>
                </a:solidFill>
                <a:latin typeface="Georgia" panose="02040502050405020303" pitchFamily="18" charset="0"/>
              </a:rPr>
              <a:t>In this case, Coca-Cola is asking the platform provider (</a:t>
            </a:r>
            <a:r>
              <a:rPr lang="en-US" b="0" i="0" dirty="0">
                <a:solidFill>
                  <a:srgbClr val="0A0A0A"/>
                </a:solidFill>
                <a:effectLst/>
                <a:latin typeface="Georgia" panose="02040502050405020303" pitchFamily="18" charset="0"/>
              </a:rPr>
              <a:t>iPaaS company</a:t>
            </a:r>
            <a:r>
              <a:rPr lang="en-US" dirty="0">
                <a:solidFill>
                  <a:schemeClr val="tx1"/>
                </a:solidFill>
                <a:latin typeface="Georgia" panose="02040502050405020303" pitchFamily="18" charset="0"/>
              </a:rPr>
              <a:t>) the ability to support a legacy system, this means they are highly likely using one right now.</a:t>
            </a:r>
          </a:p>
          <a:p>
            <a:r>
              <a:rPr lang="en-US" dirty="0">
                <a:solidFill>
                  <a:schemeClr val="tx1"/>
                </a:solidFill>
                <a:latin typeface="Georgia" panose="02040502050405020303" pitchFamily="18" charset="0"/>
              </a:rPr>
              <a:t>MuleSoft is the current </a:t>
            </a:r>
            <a:r>
              <a:rPr lang="en-US" b="0" i="0" dirty="0">
                <a:solidFill>
                  <a:srgbClr val="0A0A0A"/>
                </a:solidFill>
                <a:effectLst/>
                <a:latin typeface="Georgia" panose="02040502050405020303" pitchFamily="18" charset="0"/>
              </a:rPr>
              <a:t>iPaaS solution provider for Coca-Cola company, however, since it’s been acquired by Salesforce, the difficult to directly attack them is high.</a:t>
            </a:r>
          </a:p>
          <a:p>
            <a:r>
              <a:rPr lang="en-US" dirty="0">
                <a:solidFill>
                  <a:srgbClr val="0A0A0A"/>
                </a:solidFill>
                <a:latin typeface="Georgia" panose="02040502050405020303" pitchFamily="18" charset="0"/>
              </a:rPr>
              <a:t>Since Coca-Cola’s primary operations are not based on the internet, the damage of any intrusion is limited to a certain degree.</a:t>
            </a:r>
          </a:p>
          <a:p>
            <a:r>
              <a:rPr lang="en-US" dirty="0">
                <a:solidFill>
                  <a:srgbClr val="0A0A0A"/>
                </a:solidFill>
                <a:latin typeface="Georgia" panose="02040502050405020303" pitchFamily="18" charset="0"/>
              </a:rPr>
              <a:t>(</a:t>
            </a:r>
            <a:r>
              <a:rPr lang="en-US" dirty="0">
                <a:solidFill>
                  <a:srgbClr val="0A0A0A"/>
                </a:solidFill>
                <a:latin typeface="Georgia" panose="02040502050405020303" pitchFamily="18" charset="0"/>
                <a:hlinkClick r:id="rId2"/>
              </a:rPr>
              <a:t>https://tinyurl.com/3fhjnhvz</a:t>
            </a:r>
            <a:r>
              <a:rPr lang="en-US" dirty="0">
                <a:solidFill>
                  <a:srgbClr val="0A0A0A"/>
                </a:solidFill>
                <a:latin typeface="Georgia" panose="02040502050405020303" pitchFamily="18" charset="0"/>
              </a:rPr>
              <a:t> (news) ; </a:t>
            </a:r>
            <a:r>
              <a:rPr lang="en-US" dirty="0">
                <a:solidFill>
                  <a:srgbClr val="0A0A0A"/>
                </a:solidFill>
                <a:latin typeface="Georgia" panose="02040502050405020303" pitchFamily="18" charset="0"/>
                <a:hlinkClick r:id="rId3"/>
              </a:rPr>
              <a:t>https://tinyurl.com/yc3wt2b3</a:t>
            </a:r>
            <a:r>
              <a:rPr lang="en-US" dirty="0">
                <a:solidFill>
                  <a:srgbClr val="0A0A0A"/>
                </a:solidFill>
                <a:latin typeface="Georgia" panose="02040502050405020303" pitchFamily="18" charset="0"/>
              </a:rPr>
              <a:t> (MuleSoft official site)</a:t>
            </a:r>
            <a:endParaRPr lang="en-US" dirty="0">
              <a:solidFill>
                <a:schemeClr val="tx1"/>
              </a:solidFill>
              <a:latin typeface="Georgia" panose="02040502050405020303" pitchFamily="18" charset="0"/>
            </a:endParaRPr>
          </a:p>
        </p:txBody>
      </p:sp>
    </p:spTree>
    <p:extLst>
      <p:ext uri="{BB962C8B-B14F-4D97-AF65-F5344CB8AC3E}">
        <p14:creationId xmlns:p14="http://schemas.microsoft.com/office/powerpoint/2010/main" val="64571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143933" y="149289"/>
            <a:ext cx="9904134" cy="603913"/>
          </a:xfrm>
        </p:spPr>
        <p:txBody>
          <a:bodyPr vert="horz" lIns="91440" tIns="45720" rIns="91440" bIns="45720" rtlCol="0">
            <a:normAutofit/>
          </a:bodyPr>
          <a:lstStyle/>
          <a:p>
            <a:pPr algn="ctr"/>
            <a:r>
              <a:rPr lang="en-US" sz="3600" dirty="0"/>
              <a:t>Possible vulnerabilities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72290500"/>
              </p:ext>
            </p:extLst>
          </p:nvPr>
        </p:nvGraphicFramePr>
        <p:xfrm>
          <a:off x="1143933" y="1270844"/>
          <a:ext cx="10058400" cy="520136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0">
                <a:tc>
                  <a:txBody>
                    <a:bodyPr/>
                    <a:lstStyle/>
                    <a:p>
                      <a:r>
                        <a:rPr lang="en-US" sz="2400" b="0" cap="all" spc="150" dirty="0">
                          <a:solidFill>
                            <a:schemeClr val="lt1"/>
                          </a:solidFill>
                          <a:latin typeface="Georgia" panose="02040502050405020303" pitchFamily="18" charset="0"/>
                        </a:rPr>
                        <a:t>T1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latin typeface="Georgia" panose="02040502050405020303" pitchFamily="18" charset="0"/>
                        </a:rPr>
                        <a:t>T2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latin typeface="Georgia" panose="02040502050405020303" pitchFamily="18" charset="0"/>
                        </a:rPr>
                        <a:t>T3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latin typeface="Georgia" panose="02040502050405020303" pitchFamily="18" charset="0"/>
                        </a:rPr>
                        <a:t>T4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332209">
                <a:tc>
                  <a:txBody>
                    <a:bodyPr/>
                    <a:lstStyle/>
                    <a:p>
                      <a:r>
                        <a:rPr lang="en-US" sz="1400" cap="none" spc="0" dirty="0">
                          <a:solidFill>
                            <a:schemeClr val="tx1"/>
                          </a:solidFill>
                          <a:latin typeface="Georgia" panose="02040502050405020303" pitchFamily="18" charset="0"/>
                        </a:rPr>
                        <a:t>Social Engineering, include phishing and spear phishing,</a:t>
                      </a:r>
                    </a:p>
                    <a:p>
                      <a:r>
                        <a:rPr lang="en-US" sz="1400" cap="none" spc="0" dirty="0">
                          <a:solidFill>
                            <a:schemeClr val="tx1"/>
                          </a:solidFill>
                          <a:latin typeface="Georgia" panose="02040502050405020303" pitchFamily="18" charset="0"/>
                        </a:rPr>
                        <a:t>Drive-by compromise (targeting someone with access), Masquerading attack</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latin typeface="Georgia" panose="02040502050405020303" pitchFamily="18" charset="0"/>
                        </a:rPr>
                        <a:t>DoS, DDoS (include reflective DoS), exploit public-facing application, trusted relationship attacks (targeting third party service provider)</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latin typeface="Georgia" panose="02040502050405020303" pitchFamily="18" charset="0"/>
                        </a:rPr>
                        <a:t>Dictionary attacks, open technical database searching, Microsoft office application startup (execution of Macros/add-in)</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latin typeface="Georgia" panose="02040502050405020303" pitchFamily="18" charset="0"/>
                        </a:rPr>
                        <a:t>Brute Force Attack</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332209">
                <a:tc>
                  <a:txBody>
                    <a:bodyPr/>
                    <a:lstStyle/>
                    <a:p>
                      <a:r>
                        <a:rPr lang="en-US" sz="1400" cap="none" spc="0" dirty="0">
                          <a:solidFill>
                            <a:schemeClr val="tx1"/>
                          </a:solidFill>
                          <a:latin typeface="Georgia" panose="02040502050405020303" pitchFamily="18" charset="0"/>
                        </a:rPr>
                        <a:t>Insider Threat (which allowing hardware addition),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latin typeface="Georgia" panose="02040502050405020303" pitchFamily="18" charset="0"/>
                        </a:rPr>
                        <a:t>Man-in-the-middle Attack,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latin typeface="Georgia" panose="02040502050405020303" pitchFamily="18" charset="0"/>
                        </a:rPr>
                        <a:t>Supply chain compromise, Hijack execution flow</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latin typeface="Georgia" panose="02040502050405020303" pitchFamily="18" charset="0"/>
                        </a:rPr>
                        <a:t>Eavesdropping (include network sniffing), windows management instrument (WMI remote access),</a:t>
                      </a:r>
                    </a:p>
                    <a:p>
                      <a:r>
                        <a:rPr lang="en-US" sz="1400" cap="none" spc="0" dirty="0">
                          <a:solidFill>
                            <a:schemeClr val="tx1"/>
                          </a:solidFill>
                          <a:latin typeface="Georgia" panose="02040502050405020303" pitchFamily="18" charset="0"/>
                        </a:rPr>
                        <a:t>Exploiting external remote services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latin typeface="Georgia" panose="02040502050405020303" pitchFamily="18" charset="0"/>
                        </a:rPr>
                        <a:t>Active scanning attack, malicious browser extensions, steal web session cookie (harvesting cookies from browsers)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latin typeface="Georgia" panose="02040502050405020303"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1124571">
                <a:tc>
                  <a:txBody>
                    <a:bodyPr/>
                    <a:lstStyle/>
                    <a:p>
                      <a:r>
                        <a:rPr lang="en-US" sz="1400" cap="none" spc="0" dirty="0">
                          <a:solidFill>
                            <a:schemeClr val="tx1"/>
                          </a:solidFill>
                          <a:latin typeface="Georgia" panose="02040502050405020303" pitchFamily="18" charset="0"/>
                        </a:rPr>
                        <a:t>Physical Damage (targeting the manufactory systems), Remote services session hijacking</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Georgia" panose="02040502050405020303" pitchFamily="18" charset="0"/>
                        </a:rPr>
                        <a:t>Remote Access Trojans, ransomwares, malwares, virus, and worms, cloud infrastructure discovery</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Georgia" panose="02040502050405020303" pitchFamily="18" charset="0"/>
                        </a:rPr>
                        <a:t>Malicious forced authentication(credential gathering), compromised personal devices</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latin typeface="Georgia" panose="02040502050405020303"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3" name="TextBox 2">
            <a:extLst>
              <a:ext uri="{FF2B5EF4-FFF2-40B4-BE49-F238E27FC236}">
                <a16:creationId xmlns:a16="http://schemas.microsoft.com/office/drawing/2014/main" id="{9313A97C-EFEA-C434-BC1B-389DC795A097}"/>
              </a:ext>
            </a:extLst>
          </p:cNvPr>
          <p:cNvSpPr txBox="1"/>
          <p:nvPr/>
        </p:nvSpPr>
        <p:spPr>
          <a:xfrm>
            <a:off x="2433735" y="686069"/>
            <a:ext cx="7324530" cy="584775"/>
          </a:xfrm>
          <a:prstGeom prst="rect">
            <a:avLst/>
          </a:prstGeom>
          <a:noFill/>
        </p:spPr>
        <p:txBody>
          <a:bodyPr wrap="square" rtlCol="0">
            <a:spAutoFit/>
          </a:bodyPr>
          <a:lstStyle/>
          <a:p>
            <a:r>
              <a:rPr lang="en-US" sz="1600" dirty="0"/>
              <a:t>(</a:t>
            </a:r>
            <a:r>
              <a:rPr lang="en-US" sz="1600" dirty="0">
                <a:solidFill>
                  <a:srgbClr val="00B0F0"/>
                </a:solidFill>
              </a:rPr>
              <a:t>T1 being the most likely and higher threat, and T4 being not likely and weak threat, top to bottom methods are no difference</a:t>
            </a:r>
            <a:r>
              <a:rPr lang="en-US" sz="1600" dirty="0"/>
              <a:t>)(</a:t>
            </a:r>
            <a:r>
              <a:rPr lang="en-US" sz="1600" dirty="0">
                <a:solidFill>
                  <a:srgbClr val="FF0000"/>
                </a:solidFill>
              </a:rPr>
              <a:t>MITRE ATT&amp;CK is used here</a:t>
            </a:r>
            <a:r>
              <a:rPr lang="en-US" sz="1600" dirty="0"/>
              <a:t>)</a:t>
            </a:r>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20C5-2EAB-8B3C-6EE3-9BC860E49EB5}"/>
              </a:ext>
            </a:extLst>
          </p:cNvPr>
          <p:cNvSpPr>
            <a:spLocks noGrp="1"/>
          </p:cNvSpPr>
          <p:nvPr>
            <p:ph type="title"/>
          </p:nvPr>
        </p:nvSpPr>
        <p:spPr>
          <a:xfrm>
            <a:off x="1097280" y="753133"/>
            <a:ext cx="10058400" cy="702305"/>
          </a:xfrm>
        </p:spPr>
        <p:txBody>
          <a:bodyPr>
            <a:normAutofit fontScale="90000"/>
          </a:bodyPr>
          <a:lstStyle/>
          <a:p>
            <a:r>
              <a:rPr lang="en-US" dirty="0"/>
              <a:t>Social Engineering</a:t>
            </a:r>
          </a:p>
        </p:txBody>
      </p:sp>
      <p:sp>
        <p:nvSpPr>
          <p:cNvPr id="3" name="Content Placeholder 2">
            <a:extLst>
              <a:ext uri="{FF2B5EF4-FFF2-40B4-BE49-F238E27FC236}">
                <a16:creationId xmlns:a16="http://schemas.microsoft.com/office/drawing/2014/main" id="{C4A328B1-EF5D-65B9-7030-455C701FC64F}"/>
              </a:ext>
            </a:extLst>
          </p:cNvPr>
          <p:cNvSpPr>
            <a:spLocks noGrp="1"/>
          </p:cNvSpPr>
          <p:nvPr>
            <p:ph idx="1"/>
          </p:nvPr>
        </p:nvSpPr>
        <p:spPr>
          <a:xfrm>
            <a:off x="1097280" y="1912775"/>
            <a:ext cx="10058400" cy="3956317"/>
          </a:xfrm>
        </p:spPr>
        <p:txBody>
          <a:bodyPr>
            <a:normAutofit/>
          </a:bodyPr>
          <a:lstStyle/>
          <a:p>
            <a:r>
              <a:rPr lang="en-US" sz="1800" dirty="0"/>
              <a:t>This first category that is possible to qualify for tier 1 level threat for Coca-Cola is social engineering attacks. This include but not limited to phishing (commonly via SMS or emails), spear phishing (the more advanced version of phishing with designated target and related intelligence), baiting (maybe via a malicious website), Honey Trap (as it name suggests, lure the victims to some bad place while make them think they can get something out of it).</a:t>
            </a:r>
          </a:p>
          <a:p>
            <a:r>
              <a:rPr lang="en-US" sz="1800" dirty="0"/>
              <a:t>An example of Honey Trap attacks is going to be lure someone with crucial access privilege into a fake relationship with his/her ideal type, then steals the credentials when there is a chance.</a:t>
            </a:r>
          </a:p>
          <a:p>
            <a:r>
              <a:rPr lang="en-US" sz="1800" dirty="0"/>
              <a:t>In order to achieve effective phishing attacks, hackers need to camouflage themselves as an insider, therefore the email header/address forge tool is going to play an important role here.</a:t>
            </a:r>
          </a:p>
          <a:p>
            <a:r>
              <a:rPr lang="en-US" sz="1800" dirty="0"/>
              <a:t>There are about 13 results in GitHub when searched email-spoofing, most of them are tested effective. (</a:t>
            </a:r>
            <a:r>
              <a:rPr lang="en-US" sz="1800" dirty="0">
                <a:hlinkClick r:id="rId2"/>
              </a:rPr>
              <a:t>https://github.com/topics/email-spoofing</a:t>
            </a:r>
            <a:r>
              <a:rPr lang="en-US" sz="1800" dirty="0"/>
              <a:t> )</a:t>
            </a:r>
          </a:p>
        </p:txBody>
      </p:sp>
    </p:spTree>
    <p:extLst>
      <p:ext uri="{BB962C8B-B14F-4D97-AF65-F5344CB8AC3E}">
        <p14:creationId xmlns:p14="http://schemas.microsoft.com/office/powerpoint/2010/main" val="197485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B6D6-8F94-B42A-B183-53ED1ADF329F}"/>
              </a:ext>
            </a:extLst>
          </p:cNvPr>
          <p:cNvSpPr>
            <a:spLocks noGrp="1"/>
          </p:cNvSpPr>
          <p:nvPr>
            <p:ph type="title"/>
          </p:nvPr>
        </p:nvSpPr>
        <p:spPr/>
        <p:txBody>
          <a:bodyPr/>
          <a:lstStyle/>
          <a:p>
            <a:r>
              <a:rPr lang="en-US" dirty="0"/>
              <a:t>Masquerading attacks</a:t>
            </a:r>
          </a:p>
        </p:txBody>
      </p:sp>
      <p:sp>
        <p:nvSpPr>
          <p:cNvPr id="3" name="Content Placeholder 2">
            <a:extLst>
              <a:ext uri="{FF2B5EF4-FFF2-40B4-BE49-F238E27FC236}">
                <a16:creationId xmlns:a16="http://schemas.microsoft.com/office/drawing/2014/main" id="{74529AE2-66D8-6769-0674-FCC72E92DEE8}"/>
              </a:ext>
            </a:extLst>
          </p:cNvPr>
          <p:cNvSpPr>
            <a:spLocks noGrp="1"/>
          </p:cNvSpPr>
          <p:nvPr>
            <p:ph idx="1"/>
          </p:nvPr>
        </p:nvSpPr>
        <p:spPr/>
        <p:txBody>
          <a:bodyPr/>
          <a:lstStyle/>
          <a:p>
            <a:r>
              <a:rPr lang="en-US" dirty="0"/>
              <a:t>A masquerade attack is to gain access into the victims' intranet while pretending to be an insider and attempt to steal/damage its assets. This can be attempted by using cracked login IDs and passwords, finding security loopholes in public-facing software (with certain degree of admin privilege), or bypassing the authentication mechanism using varies methods.</a:t>
            </a:r>
          </a:p>
          <a:p>
            <a:r>
              <a:rPr lang="en-US" dirty="0"/>
              <a:t>The common way to gain initial access include use social engineering as a method to trick someone with access to leak the credential, searching open intelligence database for breached password/accounts for a dictionary attack attempt on the victims’ website, or directly attack the websites/servers of the victim and attempt to gain access through vulnerable spots.</a:t>
            </a:r>
          </a:p>
          <a:p>
            <a:r>
              <a:rPr lang="en-US" dirty="0"/>
              <a:t>When it comes to hash/password cracking, my favorite tool is hashcat, can be found on GitHub with this link: </a:t>
            </a:r>
            <a:r>
              <a:rPr lang="en-US" dirty="0">
                <a:hlinkClick r:id="rId2"/>
              </a:rPr>
              <a:t>https://github.com/hashcat/hashcat</a:t>
            </a:r>
            <a:r>
              <a:rPr lang="en-US" dirty="0"/>
              <a:t> </a:t>
            </a:r>
          </a:p>
        </p:txBody>
      </p:sp>
    </p:spTree>
    <p:extLst>
      <p:ext uri="{BB962C8B-B14F-4D97-AF65-F5344CB8AC3E}">
        <p14:creationId xmlns:p14="http://schemas.microsoft.com/office/powerpoint/2010/main" val="421199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351C-AE58-463A-DD0F-7F59B290AE4A}"/>
              </a:ext>
            </a:extLst>
          </p:cNvPr>
          <p:cNvSpPr>
            <a:spLocks noGrp="1"/>
          </p:cNvSpPr>
          <p:nvPr>
            <p:ph type="title"/>
          </p:nvPr>
        </p:nvSpPr>
        <p:spPr/>
        <p:txBody>
          <a:bodyPr/>
          <a:lstStyle/>
          <a:p>
            <a:r>
              <a:rPr lang="en-US" dirty="0"/>
              <a:t>Insider Threat</a:t>
            </a:r>
          </a:p>
        </p:txBody>
      </p:sp>
      <p:sp>
        <p:nvSpPr>
          <p:cNvPr id="3" name="Content Placeholder 2">
            <a:extLst>
              <a:ext uri="{FF2B5EF4-FFF2-40B4-BE49-F238E27FC236}">
                <a16:creationId xmlns:a16="http://schemas.microsoft.com/office/drawing/2014/main" id="{19E282C3-BC38-4D07-00AB-E52E6515DC5E}"/>
              </a:ext>
            </a:extLst>
          </p:cNvPr>
          <p:cNvSpPr>
            <a:spLocks noGrp="1"/>
          </p:cNvSpPr>
          <p:nvPr>
            <p:ph idx="1"/>
          </p:nvPr>
        </p:nvSpPr>
        <p:spPr/>
        <p:txBody>
          <a:bodyPr>
            <a:normAutofit lnSpcReduction="10000"/>
          </a:bodyPr>
          <a:lstStyle/>
          <a:p>
            <a:r>
              <a:rPr lang="en-US" dirty="0"/>
              <a:t>This is another category being considered as T1 level threat to Coca-Cola by me, it can severely damage their business depending on the position of this malicious insider.</a:t>
            </a:r>
          </a:p>
          <a:p>
            <a:r>
              <a:rPr lang="en-US" dirty="0"/>
              <a:t>A “safer” way to introduce an insider threat attack is by hardware addition, usually the malicious insider will have to inject a bad USB from the threat agent, and he can only hope the malicious code/executable will work properly while not getting exposed. (rubber ducky is my favorite one, here is a rubber ducky ransomware: </a:t>
            </a:r>
            <a:r>
              <a:rPr lang="en-US" dirty="0">
                <a:hlinkClick r:id="rId2"/>
              </a:rPr>
              <a:t>https://tinyurl.com/2p8nsh8t</a:t>
            </a:r>
            <a:r>
              <a:rPr lang="en-US" dirty="0"/>
              <a:t>) </a:t>
            </a:r>
          </a:p>
          <a:p>
            <a:r>
              <a:rPr lang="en-US" dirty="0"/>
              <a:t>If the malicious insider decide to disappear right after the attack is successful, then the method can be much more brutal when combined with supply chain compromise: assume he/she the malicious insider in working for marketing/price control department, then a fake product/supply price can be delivered through him and potentially harm the relationships between Coca-Cola and its suppliers/customers.</a:t>
            </a:r>
          </a:p>
        </p:txBody>
      </p:sp>
    </p:spTree>
    <p:extLst>
      <p:ext uri="{BB962C8B-B14F-4D97-AF65-F5344CB8AC3E}">
        <p14:creationId xmlns:p14="http://schemas.microsoft.com/office/powerpoint/2010/main" val="283650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1847-61B8-21B6-1E61-9541AEDEAA02}"/>
              </a:ext>
            </a:extLst>
          </p:cNvPr>
          <p:cNvSpPr>
            <a:spLocks noGrp="1"/>
          </p:cNvSpPr>
          <p:nvPr>
            <p:ph type="title"/>
          </p:nvPr>
        </p:nvSpPr>
        <p:spPr/>
        <p:txBody>
          <a:bodyPr/>
          <a:lstStyle/>
          <a:p>
            <a:r>
              <a:rPr lang="en-US" dirty="0"/>
              <a:t>MITM attacks</a:t>
            </a:r>
          </a:p>
        </p:txBody>
      </p:sp>
      <p:sp>
        <p:nvSpPr>
          <p:cNvPr id="3" name="Content Placeholder 2">
            <a:extLst>
              <a:ext uri="{FF2B5EF4-FFF2-40B4-BE49-F238E27FC236}">
                <a16:creationId xmlns:a16="http://schemas.microsoft.com/office/drawing/2014/main" id="{AF899947-B8B3-4A2F-2E57-EA9C14FC3055}"/>
              </a:ext>
            </a:extLst>
          </p:cNvPr>
          <p:cNvSpPr>
            <a:spLocks noGrp="1"/>
          </p:cNvSpPr>
          <p:nvPr>
            <p:ph idx="1"/>
          </p:nvPr>
        </p:nvSpPr>
        <p:spPr/>
        <p:txBody>
          <a:bodyPr>
            <a:normAutofit fontScale="92500"/>
          </a:bodyPr>
          <a:lstStyle/>
          <a:p>
            <a:r>
              <a:rPr lang="en-US" dirty="0"/>
              <a:t>When the threat agents can break into the encrypted conversations of victims, by either to eavesdrop or to impersonate one of the parties, the threat agent is able to deal some serious financial damage and potentially damage the relationships between the victims and the other party. There are many different approaches of MITM, include IPV6, SSH, and wireless spyware.</a:t>
            </a:r>
          </a:p>
          <a:p>
            <a:r>
              <a:rPr lang="en-US" dirty="0"/>
              <a:t>The key to do a MITM is that the hacker will have to make it appear as if a normal exchange of information is underway and not being discovered by any victims. The man-in-the-middle should be able to listen to multiple encrypted channels (the victims and other parties) and decide how to interact with them, if the threat agent is good at manipulating, this can post a strong threat to Coca-Cola company (qualified as T1 as well).</a:t>
            </a:r>
          </a:p>
          <a:p>
            <a:r>
              <a:rPr lang="en-US" dirty="0"/>
              <a:t>The tool to use here can be found on GitHub, there are 40 related results (with different approaches too) and mostly effective when tested: </a:t>
            </a:r>
            <a:r>
              <a:rPr lang="en-US" dirty="0">
                <a:hlinkClick r:id="rId2"/>
              </a:rPr>
              <a:t>https://github.com/topics/man-in-the-middle-attack</a:t>
            </a:r>
            <a:r>
              <a:rPr lang="en-US" dirty="0"/>
              <a:t> </a:t>
            </a:r>
          </a:p>
        </p:txBody>
      </p:sp>
    </p:spTree>
    <p:extLst>
      <p:ext uri="{BB962C8B-B14F-4D97-AF65-F5344CB8AC3E}">
        <p14:creationId xmlns:p14="http://schemas.microsoft.com/office/powerpoint/2010/main" val="191188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7FAD-81D5-0FED-99B9-CB98A28BB9AE}"/>
              </a:ext>
            </a:extLst>
          </p:cNvPr>
          <p:cNvSpPr>
            <a:spLocks noGrp="1"/>
          </p:cNvSpPr>
          <p:nvPr>
            <p:ph type="title"/>
          </p:nvPr>
        </p:nvSpPr>
        <p:spPr/>
        <p:txBody>
          <a:bodyPr/>
          <a:lstStyle/>
          <a:p>
            <a:r>
              <a:rPr lang="en-US" dirty="0"/>
              <a:t>Physical Attack</a:t>
            </a:r>
          </a:p>
        </p:txBody>
      </p:sp>
      <p:sp>
        <p:nvSpPr>
          <p:cNvPr id="3" name="Content Placeholder 2">
            <a:extLst>
              <a:ext uri="{FF2B5EF4-FFF2-40B4-BE49-F238E27FC236}">
                <a16:creationId xmlns:a16="http://schemas.microsoft.com/office/drawing/2014/main" id="{D347EC95-617A-D3BD-38AA-D6D14FF9CE28}"/>
              </a:ext>
            </a:extLst>
          </p:cNvPr>
          <p:cNvSpPr>
            <a:spLocks noGrp="1"/>
          </p:cNvSpPr>
          <p:nvPr>
            <p:ph idx="1"/>
          </p:nvPr>
        </p:nvSpPr>
        <p:spPr/>
        <p:txBody>
          <a:bodyPr/>
          <a:lstStyle/>
          <a:p>
            <a:r>
              <a:rPr lang="en-US" dirty="0"/>
              <a:t>Despite not being used frequently in the moder cyber world, this old and effective method can still post a strong T1 threat to Coca-Cola if the attacker handled it well.</a:t>
            </a:r>
          </a:p>
          <a:p>
            <a:r>
              <a:rPr lang="en-US" dirty="0"/>
              <a:t>The key here is to target the main manufactory systems which can not be replaced in a short period of time and therefore damage the product quality/reputation of the victim.</a:t>
            </a:r>
          </a:p>
          <a:p>
            <a:r>
              <a:rPr lang="en-US" dirty="0"/>
              <a:t>Hiring hitman on the dark web via a </a:t>
            </a:r>
            <a:r>
              <a:rPr lang="en-US" dirty="0" err="1"/>
              <a:t>ToR</a:t>
            </a:r>
            <a:r>
              <a:rPr lang="en-US" dirty="0"/>
              <a:t> browser (better pair with VPN/proxy tools as well) is a common way to achieve this, and the attacker can camouflage it as a randomized terrorist attack to calm the victim and looking for another method to do intrusion.</a:t>
            </a:r>
          </a:p>
        </p:txBody>
      </p:sp>
    </p:spTree>
    <p:extLst>
      <p:ext uri="{BB962C8B-B14F-4D97-AF65-F5344CB8AC3E}">
        <p14:creationId xmlns:p14="http://schemas.microsoft.com/office/powerpoint/2010/main" val="32409411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{87B32B62-9A59-4CF0-BBD6-D16F9ECF7656}tf22712842_win32</Template>
  <TotalTime>209</TotalTime>
  <Words>1201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Bookman Old Style</vt:lpstr>
      <vt:lpstr>Calibri</vt:lpstr>
      <vt:lpstr>Franklin Gothic Book</vt:lpstr>
      <vt:lpstr>Georgia</vt:lpstr>
      <vt:lpstr>1_RetrospectVTI</vt:lpstr>
      <vt:lpstr>Coca-Cola Company security vulnerability analysis</vt:lpstr>
      <vt:lpstr>Target Analysis</vt:lpstr>
      <vt:lpstr>Possible vulnerabilities</vt:lpstr>
      <vt:lpstr>Social Engineering</vt:lpstr>
      <vt:lpstr>Masquerading attacks</vt:lpstr>
      <vt:lpstr>Insider Threat</vt:lpstr>
      <vt:lpstr>MITM attacks</vt:lpstr>
      <vt:lpstr>Physical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Coca-Cola Company security vulnerability analysis</dc:title>
  <dc:creator>xin en sun</dc:creator>
  <cp:lastModifiedBy>xin en sun</cp:lastModifiedBy>
  <cp:revision>9</cp:revision>
  <dcterms:created xsi:type="dcterms:W3CDTF">2023-03-20T03:58:54Z</dcterms:created>
  <dcterms:modified xsi:type="dcterms:W3CDTF">2023-07-02T20:40:18Z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