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323" r:id="rId2"/>
    <p:sldId id="277" r:id="rId3"/>
    <p:sldId id="282" r:id="rId4"/>
    <p:sldId id="284" r:id="rId5"/>
    <p:sldId id="288" r:id="rId6"/>
    <p:sldId id="287" r:id="rId7"/>
    <p:sldId id="294" r:id="rId8"/>
    <p:sldId id="305" r:id="rId9"/>
    <p:sldId id="306" r:id="rId10"/>
    <p:sldId id="317" r:id="rId11"/>
    <p:sldId id="318" r:id="rId12"/>
    <p:sldId id="322" r:id="rId13"/>
    <p:sldId id="295" r:id="rId14"/>
    <p:sldId id="27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60" autoAdjust="0"/>
    <p:restoredTop sz="89340" autoAdjust="0"/>
  </p:normalViewPr>
  <p:slideViewPr>
    <p:cSldViewPr snapToGrid="0">
      <p:cViewPr varScale="1">
        <p:scale>
          <a:sx n="71" d="100"/>
          <a:sy n="71" d="100"/>
        </p:scale>
        <p:origin x="36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0AAD8-309C-417D-8479-678E8C2F69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E0CE31B-7130-4687-B9AD-65D97F7ED8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7319BD0-B708-4B6A-8958-74E9BF15BD42}"/>
              </a:ext>
            </a:extLst>
          </p:cNvPr>
          <p:cNvSpPr>
            <a:spLocks noGrp="1"/>
          </p:cNvSpPr>
          <p:nvPr>
            <p:ph type="dt" sz="half" idx="10"/>
          </p:nvPr>
        </p:nvSpPr>
        <p:spPr/>
        <p:txBody>
          <a:bodyPr/>
          <a:lstStyle/>
          <a:p>
            <a:fld id="{B77A4E52-94C9-4959-8366-319E139B6ADC}" type="datetimeFigureOut">
              <a:rPr lang="en-US" smtClean="0"/>
              <a:t>12/30/2020</a:t>
            </a:fld>
            <a:endParaRPr lang="en-US"/>
          </a:p>
        </p:txBody>
      </p:sp>
      <p:sp>
        <p:nvSpPr>
          <p:cNvPr id="5" name="Footer Placeholder 4">
            <a:extLst>
              <a:ext uri="{FF2B5EF4-FFF2-40B4-BE49-F238E27FC236}">
                <a16:creationId xmlns:a16="http://schemas.microsoft.com/office/drawing/2014/main" id="{A13D070B-6005-43E1-AF38-D2C160A98F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7B8E26-79A9-4094-AD7C-CC5E6D6F7BF4}"/>
              </a:ext>
            </a:extLst>
          </p:cNvPr>
          <p:cNvSpPr>
            <a:spLocks noGrp="1"/>
          </p:cNvSpPr>
          <p:nvPr>
            <p:ph type="sldNum" sz="quarter" idx="12"/>
          </p:nvPr>
        </p:nvSpPr>
        <p:spPr/>
        <p:txBody>
          <a:bodyPr/>
          <a:lstStyle/>
          <a:p>
            <a:fld id="{1B525037-CBCD-416D-8F7B-E67695AEC5CC}" type="slidenum">
              <a:rPr lang="en-US" smtClean="0"/>
              <a:t>‹#›</a:t>
            </a:fld>
            <a:endParaRPr lang="en-US"/>
          </a:p>
        </p:txBody>
      </p:sp>
    </p:spTree>
    <p:extLst>
      <p:ext uri="{BB962C8B-B14F-4D97-AF65-F5344CB8AC3E}">
        <p14:creationId xmlns:p14="http://schemas.microsoft.com/office/powerpoint/2010/main" val="1049759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7F7B-B187-4978-9DFE-BD67213944C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109D96F-5395-4C0F-8082-E60EB02AC9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683E17-C108-4EB9-B6F9-F0FF31330684}"/>
              </a:ext>
            </a:extLst>
          </p:cNvPr>
          <p:cNvSpPr>
            <a:spLocks noGrp="1"/>
          </p:cNvSpPr>
          <p:nvPr>
            <p:ph type="dt" sz="half" idx="10"/>
          </p:nvPr>
        </p:nvSpPr>
        <p:spPr/>
        <p:txBody>
          <a:bodyPr/>
          <a:lstStyle/>
          <a:p>
            <a:fld id="{B77A4E52-94C9-4959-8366-319E139B6ADC}" type="datetimeFigureOut">
              <a:rPr lang="en-US" smtClean="0"/>
              <a:t>12/30/2020</a:t>
            </a:fld>
            <a:endParaRPr lang="en-US"/>
          </a:p>
        </p:txBody>
      </p:sp>
      <p:sp>
        <p:nvSpPr>
          <p:cNvPr id="5" name="Footer Placeholder 4">
            <a:extLst>
              <a:ext uri="{FF2B5EF4-FFF2-40B4-BE49-F238E27FC236}">
                <a16:creationId xmlns:a16="http://schemas.microsoft.com/office/drawing/2014/main" id="{216BDF11-E3A9-4ADD-950E-2B96DAF063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535FEB-C537-4FAD-A2ED-7939D4A61BC7}"/>
              </a:ext>
            </a:extLst>
          </p:cNvPr>
          <p:cNvSpPr>
            <a:spLocks noGrp="1"/>
          </p:cNvSpPr>
          <p:nvPr>
            <p:ph type="sldNum" sz="quarter" idx="12"/>
          </p:nvPr>
        </p:nvSpPr>
        <p:spPr/>
        <p:txBody>
          <a:bodyPr/>
          <a:lstStyle/>
          <a:p>
            <a:fld id="{1B525037-CBCD-416D-8F7B-E67695AEC5CC}" type="slidenum">
              <a:rPr lang="en-US" smtClean="0"/>
              <a:t>‹#›</a:t>
            </a:fld>
            <a:endParaRPr lang="en-US"/>
          </a:p>
        </p:txBody>
      </p:sp>
    </p:spTree>
    <p:extLst>
      <p:ext uri="{BB962C8B-B14F-4D97-AF65-F5344CB8AC3E}">
        <p14:creationId xmlns:p14="http://schemas.microsoft.com/office/powerpoint/2010/main" val="4086271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7EAE3B-022B-4A3A-9F17-276A1D075A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D94669-0231-4C95-BB22-2AB7FE89F0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DBCE72-B7CA-4AC0-AA79-60D323C3037B}"/>
              </a:ext>
            </a:extLst>
          </p:cNvPr>
          <p:cNvSpPr>
            <a:spLocks noGrp="1"/>
          </p:cNvSpPr>
          <p:nvPr>
            <p:ph type="dt" sz="half" idx="10"/>
          </p:nvPr>
        </p:nvSpPr>
        <p:spPr/>
        <p:txBody>
          <a:bodyPr/>
          <a:lstStyle/>
          <a:p>
            <a:fld id="{B77A4E52-94C9-4959-8366-319E139B6ADC}" type="datetimeFigureOut">
              <a:rPr lang="en-US" smtClean="0"/>
              <a:t>12/30/2020</a:t>
            </a:fld>
            <a:endParaRPr lang="en-US"/>
          </a:p>
        </p:txBody>
      </p:sp>
      <p:sp>
        <p:nvSpPr>
          <p:cNvPr id="5" name="Footer Placeholder 4">
            <a:extLst>
              <a:ext uri="{FF2B5EF4-FFF2-40B4-BE49-F238E27FC236}">
                <a16:creationId xmlns:a16="http://schemas.microsoft.com/office/drawing/2014/main" id="{6CA044ED-31E0-4D08-90C5-F055E463F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7050D6-2ACB-44A7-A938-AA5D7D5DC06B}"/>
              </a:ext>
            </a:extLst>
          </p:cNvPr>
          <p:cNvSpPr>
            <a:spLocks noGrp="1"/>
          </p:cNvSpPr>
          <p:nvPr>
            <p:ph type="sldNum" sz="quarter" idx="12"/>
          </p:nvPr>
        </p:nvSpPr>
        <p:spPr/>
        <p:txBody>
          <a:bodyPr/>
          <a:lstStyle/>
          <a:p>
            <a:fld id="{1B525037-CBCD-416D-8F7B-E67695AEC5CC}" type="slidenum">
              <a:rPr lang="en-US" smtClean="0"/>
              <a:t>‹#›</a:t>
            </a:fld>
            <a:endParaRPr lang="en-US"/>
          </a:p>
        </p:txBody>
      </p:sp>
    </p:spTree>
    <p:extLst>
      <p:ext uri="{BB962C8B-B14F-4D97-AF65-F5344CB8AC3E}">
        <p14:creationId xmlns:p14="http://schemas.microsoft.com/office/powerpoint/2010/main" val="2410043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7C755-8BC6-4832-8685-57C4A05FFA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431975-F2E3-48F1-A596-2585CD7ACA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1BC260-0644-4B16-B04A-7974EBECF287}"/>
              </a:ext>
            </a:extLst>
          </p:cNvPr>
          <p:cNvSpPr>
            <a:spLocks noGrp="1"/>
          </p:cNvSpPr>
          <p:nvPr>
            <p:ph type="dt" sz="half" idx="10"/>
          </p:nvPr>
        </p:nvSpPr>
        <p:spPr/>
        <p:txBody>
          <a:bodyPr/>
          <a:lstStyle/>
          <a:p>
            <a:fld id="{B77A4E52-94C9-4959-8366-319E139B6ADC}" type="datetimeFigureOut">
              <a:rPr lang="en-US" smtClean="0"/>
              <a:t>12/30/2020</a:t>
            </a:fld>
            <a:endParaRPr lang="en-US"/>
          </a:p>
        </p:txBody>
      </p:sp>
      <p:sp>
        <p:nvSpPr>
          <p:cNvPr id="5" name="Footer Placeholder 4">
            <a:extLst>
              <a:ext uri="{FF2B5EF4-FFF2-40B4-BE49-F238E27FC236}">
                <a16:creationId xmlns:a16="http://schemas.microsoft.com/office/drawing/2014/main" id="{4CB675A8-1526-4FA5-A8B0-9851277725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28F6C4-4079-45B0-B505-9681672F0A51}"/>
              </a:ext>
            </a:extLst>
          </p:cNvPr>
          <p:cNvSpPr>
            <a:spLocks noGrp="1"/>
          </p:cNvSpPr>
          <p:nvPr>
            <p:ph type="sldNum" sz="quarter" idx="12"/>
          </p:nvPr>
        </p:nvSpPr>
        <p:spPr/>
        <p:txBody>
          <a:bodyPr/>
          <a:lstStyle/>
          <a:p>
            <a:fld id="{1B525037-CBCD-416D-8F7B-E67695AEC5CC}" type="slidenum">
              <a:rPr lang="en-US" smtClean="0"/>
              <a:t>‹#›</a:t>
            </a:fld>
            <a:endParaRPr lang="en-US"/>
          </a:p>
        </p:txBody>
      </p:sp>
    </p:spTree>
    <p:extLst>
      <p:ext uri="{BB962C8B-B14F-4D97-AF65-F5344CB8AC3E}">
        <p14:creationId xmlns:p14="http://schemas.microsoft.com/office/powerpoint/2010/main" val="495708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92CCC-3017-47D1-94C2-4665399049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AA1D187-DE04-4150-B0A3-CB58221C0A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98CE39-5337-437D-BFF6-D6F2115DE18D}"/>
              </a:ext>
            </a:extLst>
          </p:cNvPr>
          <p:cNvSpPr>
            <a:spLocks noGrp="1"/>
          </p:cNvSpPr>
          <p:nvPr>
            <p:ph type="dt" sz="half" idx="10"/>
          </p:nvPr>
        </p:nvSpPr>
        <p:spPr/>
        <p:txBody>
          <a:bodyPr/>
          <a:lstStyle/>
          <a:p>
            <a:fld id="{B77A4E52-94C9-4959-8366-319E139B6ADC}" type="datetimeFigureOut">
              <a:rPr lang="en-US" smtClean="0"/>
              <a:t>12/30/2020</a:t>
            </a:fld>
            <a:endParaRPr lang="en-US"/>
          </a:p>
        </p:txBody>
      </p:sp>
      <p:sp>
        <p:nvSpPr>
          <p:cNvPr id="5" name="Footer Placeholder 4">
            <a:extLst>
              <a:ext uri="{FF2B5EF4-FFF2-40B4-BE49-F238E27FC236}">
                <a16:creationId xmlns:a16="http://schemas.microsoft.com/office/drawing/2014/main" id="{E3FF4132-0044-4FBC-9CD1-CECD325A18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AB1B15-3740-4616-94B7-D1A035E3ADC2}"/>
              </a:ext>
            </a:extLst>
          </p:cNvPr>
          <p:cNvSpPr>
            <a:spLocks noGrp="1"/>
          </p:cNvSpPr>
          <p:nvPr>
            <p:ph type="sldNum" sz="quarter" idx="12"/>
          </p:nvPr>
        </p:nvSpPr>
        <p:spPr/>
        <p:txBody>
          <a:bodyPr/>
          <a:lstStyle/>
          <a:p>
            <a:fld id="{1B525037-CBCD-416D-8F7B-E67695AEC5CC}" type="slidenum">
              <a:rPr lang="en-US" smtClean="0"/>
              <a:t>‹#›</a:t>
            </a:fld>
            <a:endParaRPr lang="en-US"/>
          </a:p>
        </p:txBody>
      </p:sp>
    </p:spTree>
    <p:extLst>
      <p:ext uri="{BB962C8B-B14F-4D97-AF65-F5344CB8AC3E}">
        <p14:creationId xmlns:p14="http://schemas.microsoft.com/office/powerpoint/2010/main" val="1930353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014C4-722B-4BFB-9268-B754C315C4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444594-59FF-42A2-A2F9-026E61FDE4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D1031B-BF40-4757-9EF2-99AD02EAE3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23548A4-CA94-4E09-8682-EA285BB1857A}"/>
              </a:ext>
            </a:extLst>
          </p:cNvPr>
          <p:cNvSpPr>
            <a:spLocks noGrp="1"/>
          </p:cNvSpPr>
          <p:nvPr>
            <p:ph type="dt" sz="half" idx="10"/>
          </p:nvPr>
        </p:nvSpPr>
        <p:spPr/>
        <p:txBody>
          <a:bodyPr/>
          <a:lstStyle/>
          <a:p>
            <a:fld id="{B77A4E52-94C9-4959-8366-319E139B6ADC}" type="datetimeFigureOut">
              <a:rPr lang="en-US" smtClean="0"/>
              <a:t>12/30/2020</a:t>
            </a:fld>
            <a:endParaRPr lang="en-US"/>
          </a:p>
        </p:txBody>
      </p:sp>
      <p:sp>
        <p:nvSpPr>
          <p:cNvPr id="6" name="Footer Placeholder 5">
            <a:extLst>
              <a:ext uri="{FF2B5EF4-FFF2-40B4-BE49-F238E27FC236}">
                <a16:creationId xmlns:a16="http://schemas.microsoft.com/office/drawing/2014/main" id="{E4F18875-E299-4EAA-B46F-60E5265017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B58095-4E6F-44BD-A1ED-44234F2B9237}"/>
              </a:ext>
            </a:extLst>
          </p:cNvPr>
          <p:cNvSpPr>
            <a:spLocks noGrp="1"/>
          </p:cNvSpPr>
          <p:nvPr>
            <p:ph type="sldNum" sz="quarter" idx="12"/>
          </p:nvPr>
        </p:nvSpPr>
        <p:spPr/>
        <p:txBody>
          <a:bodyPr/>
          <a:lstStyle/>
          <a:p>
            <a:fld id="{1B525037-CBCD-416D-8F7B-E67695AEC5CC}" type="slidenum">
              <a:rPr lang="en-US" smtClean="0"/>
              <a:t>‹#›</a:t>
            </a:fld>
            <a:endParaRPr lang="en-US"/>
          </a:p>
        </p:txBody>
      </p:sp>
    </p:spTree>
    <p:extLst>
      <p:ext uri="{BB962C8B-B14F-4D97-AF65-F5344CB8AC3E}">
        <p14:creationId xmlns:p14="http://schemas.microsoft.com/office/powerpoint/2010/main" val="233642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7AF38-2B53-4E63-B4E5-57F996D03A9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D065F7A-348C-4CFE-9B0D-8717991975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0B4649-AC7D-4236-B617-F6806CCCFA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7B470F-852B-4986-B897-C8954CB827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39B35D-49DF-4644-BB1D-898E43EBBB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56300F-22C2-450A-AAE9-35101B56D487}"/>
              </a:ext>
            </a:extLst>
          </p:cNvPr>
          <p:cNvSpPr>
            <a:spLocks noGrp="1"/>
          </p:cNvSpPr>
          <p:nvPr>
            <p:ph type="dt" sz="half" idx="10"/>
          </p:nvPr>
        </p:nvSpPr>
        <p:spPr/>
        <p:txBody>
          <a:bodyPr/>
          <a:lstStyle/>
          <a:p>
            <a:fld id="{B77A4E52-94C9-4959-8366-319E139B6ADC}" type="datetimeFigureOut">
              <a:rPr lang="en-US" smtClean="0"/>
              <a:t>12/30/2020</a:t>
            </a:fld>
            <a:endParaRPr lang="en-US"/>
          </a:p>
        </p:txBody>
      </p:sp>
      <p:sp>
        <p:nvSpPr>
          <p:cNvPr id="8" name="Footer Placeholder 7">
            <a:extLst>
              <a:ext uri="{FF2B5EF4-FFF2-40B4-BE49-F238E27FC236}">
                <a16:creationId xmlns:a16="http://schemas.microsoft.com/office/drawing/2014/main" id="{4FC21A30-9F6F-441D-9427-8622DA95FA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D9110F-8FC6-4F4D-8043-C66B0435E86F}"/>
              </a:ext>
            </a:extLst>
          </p:cNvPr>
          <p:cNvSpPr>
            <a:spLocks noGrp="1"/>
          </p:cNvSpPr>
          <p:nvPr>
            <p:ph type="sldNum" sz="quarter" idx="12"/>
          </p:nvPr>
        </p:nvSpPr>
        <p:spPr/>
        <p:txBody>
          <a:bodyPr/>
          <a:lstStyle/>
          <a:p>
            <a:fld id="{1B525037-CBCD-416D-8F7B-E67695AEC5CC}" type="slidenum">
              <a:rPr lang="en-US" smtClean="0"/>
              <a:t>‹#›</a:t>
            </a:fld>
            <a:endParaRPr lang="en-US"/>
          </a:p>
        </p:txBody>
      </p:sp>
    </p:spTree>
    <p:extLst>
      <p:ext uri="{BB962C8B-B14F-4D97-AF65-F5344CB8AC3E}">
        <p14:creationId xmlns:p14="http://schemas.microsoft.com/office/powerpoint/2010/main" val="1441027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85D56-28DE-45E5-8099-21D982125E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63BD39-ECDD-409E-BAB4-EF82F047694A}"/>
              </a:ext>
            </a:extLst>
          </p:cNvPr>
          <p:cNvSpPr>
            <a:spLocks noGrp="1"/>
          </p:cNvSpPr>
          <p:nvPr>
            <p:ph type="dt" sz="half" idx="10"/>
          </p:nvPr>
        </p:nvSpPr>
        <p:spPr/>
        <p:txBody>
          <a:bodyPr/>
          <a:lstStyle/>
          <a:p>
            <a:fld id="{B77A4E52-94C9-4959-8366-319E139B6ADC}" type="datetimeFigureOut">
              <a:rPr lang="en-US" smtClean="0"/>
              <a:t>12/30/2020</a:t>
            </a:fld>
            <a:endParaRPr lang="en-US"/>
          </a:p>
        </p:txBody>
      </p:sp>
      <p:sp>
        <p:nvSpPr>
          <p:cNvPr id="4" name="Footer Placeholder 3">
            <a:extLst>
              <a:ext uri="{FF2B5EF4-FFF2-40B4-BE49-F238E27FC236}">
                <a16:creationId xmlns:a16="http://schemas.microsoft.com/office/drawing/2014/main" id="{196794CF-0BBC-4A10-B9CC-B74B6AB926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3F04E9-0E57-402B-8DA6-24A7E922C37A}"/>
              </a:ext>
            </a:extLst>
          </p:cNvPr>
          <p:cNvSpPr>
            <a:spLocks noGrp="1"/>
          </p:cNvSpPr>
          <p:nvPr>
            <p:ph type="sldNum" sz="quarter" idx="12"/>
          </p:nvPr>
        </p:nvSpPr>
        <p:spPr/>
        <p:txBody>
          <a:bodyPr/>
          <a:lstStyle/>
          <a:p>
            <a:fld id="{1B525037-CBCD-416D-8F7B-E67695AEC5CC}" type="slidenum">
              <a:rPr lang="en-US" smtClean="0"/>
              <a:t>‹#›</a:t>
            </a:fld>
            <a:endParaRPr lang="en-US"/>
          </a:p>
        </p:txBody>
      </p:sp>
    </p:spTree>
    <p:extLst>
      <p:ext uri="{BB962C8B-B14F-4D97-AF65-F5344CB8AC3E}">
        <p14:creationId xmlns:p14="http://schemas.microsoft.com/office/powerpoint/2010/main" val="745643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E9AC28-904D-4963-9BA7-E12C066C28FC}"/>
              </a:ext>
            </a:extLst>
          </p:cNvPr>
          <p:cNvSpPr>
            <a:spLocks noGrp="1"/>
          </p:cNvSpPr>
          <p:nvPr>
            <p:ph type="dt" sz="half" idx="10"/>
          </p:nvPr>
        </p:nvSpPr>
        <p:spPr/>
        <p:txBody>
          <a:bodyPr/>
          <a:lstStyle/>
          <a:p>
            <a:fld id="{B77A4E52-94C9-4959-8366-319E139B6ADC}" type="datetimeFigureOut">
              <a:rPr lang="en-US" smtClean="0"/>
              <a:t>12/30/2020</a:t>
            </a:fld>
            <a:endParaRPr lang="en-US"/>
          </a:p>
        </p:txBody>
      </p:sp>
      <p:sp>
        <p:nvSpPr>
          <p:cNvPr id="3" name="Footer Placeholder 2">
            <a:extLst>
              <a:ext uri="{FF2B5EF4-FFF2-40B4-BE49-F238E27FC236}">
                <a16:creationId xmlns:a16="http://schemas.microsoft.com/office/drawing/2014/main" id="{F6428C46-E040-46BA-AEF9-9013E9D85B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D3B594-3519-47C6-A249-2E1A6A8C80CB}"/>
              </a:ext>
            </a:extLst>
          </p:cNvPr>
          <p:cNvSpPr>
            <a:spLocks noGrp="1"/>
          </p:cNvSpPr>
          <p:nvPr>
            <p:ph type="sldNum" sz="quarter" idx="12"/>
          </p:nvPr>
        </p:nvSpPr>
        <p:spPr/>
        <p:txBody>
          <a:bodyPr/>
          <a:lstStyle/>
          <a:p>
            <a:fld id="{1B525037-CBCD-416D-8F7B-E67695AEC5CC}" type="slidenum">
              <a:rPr lang="en-US" smtClean="0"/>
              <a:t>‹#›</a:t>
            </a:fld>
            <a:endParaRPr lang="en-US"/>
          </a:p>
        </p:txBody>
      </p:sp>
    </p:spTree>
    <p:extLst>
      <p:ext uri="{BB962C8B-B14F-4D97-AF65-F5344CB8AC3E}">
        <p14:creationId xmlns:p14="http://schemas.microsoft.com/office/powerpoint/2010/main" val="2555360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D8C38-14E9-4C60-B7E5-D9095E6A21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EDFAC72-B024-4F6C-9AA0-1A33E78B7B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E81B29-E78D-4981-A098-1A159CC8EB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93F312-B33E-4F8C-BEE0-63EB8B6AFCEE}"/>
              </a:ext>
            </a:extLst>
          </p:cNvPr>
          <p:cNvSpPr>
            <a:spLocks noGrp="1"/>
          </p:cNvSpPr>
          <p:nvPr>
            <p:ph type="dt" sz="half" idx="10"/>
          </p:nvPr>
        </p:nvSpPr>
        <p:spPr/>
        <p:txBody>
          <a:bodyPr/>
          <a:lstStyle/>
          <a:p>
            <a:fld id="{B77A4E52-94C9-4959-8366-319E139B6ADC}" type="datetimeFigureOut">
              <a:rPr lang="en-US" smtClean="0"/>
              <a:t>12/30/2020</a:t>
            </a:fld>
            <a:endParaRPr lang="en-US"/>
          </a:p>
        </p:txBody>
      </p:sp>
      <p:sp>
        <p:nvSpPr>
          <p:cNvPr id="6" name="Footer Placeholder 5">
            <a:extLst>
              <a:ext uri="{FF2B5EF4-FFF2-40B4-BE49-F238E27FC236}">
                <a16:creationId xmlns:a16="http://schemas.microsoft.com/office/drawing/2014/main" id="{DC64AE75-4300-40A7-886C-57A976B110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6D66DB-840B-46A7-BBCA-82FB943A7C83}"/>
              </a:ext>
            </a:extLst>
          </p:cNvPr>
          <p:cNvSpPr>
            <a:spLocks noGrp="1"/>
          </p:cNvSpPr>
          <p:nvPr>
            <p:ph type="sldNum" sz="quarter" idx="12"/>
          </p:nvPr>
        </p:nvSpPr>
        <p:spPr/>
        <p:txBody>
          <a:bodyPr/>
          <a:lstStyle/>
          <a:p>
            <a:fld id="{1B525037-CBCD-416D-8F7B-E67695AEC5CC}" type="slidenum">
              <a:rPr lang="en-US" smtClean="0"/>
              <a:t>‹#›</a:t>
            </a:fld>
            <a:endParaRPr lang="en-US"/>
          </a:p>
        </p:txBody>
      </p:sp>
    </p:spTree>
    <p:extLst>
      <p:ext uri="{BB962C8B-B14F-4D97-AF65-F5344CB8AC3E}">
        <p14:creationId xmlns:p14="http://schemas.microsoft.com/office/powerpoint/2010/main" val="1727510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2E3F3-917C-4A47-8F0D-E4640F8EC2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349DB7-0E26-498A-BEF1-1532818C98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6300A84-266C-4CBF-8147-BF997AACD9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DFC486-99DF-4FAC-9875-7CBA5F79A5D1}"/>
              </a:ext>
            </a:extLst>
          </p:cNvPr>
          <p:cNvSpPr>
            <a:spLocks noGrp="1"/>
          </p:cNvSpPr>
          <p:nvPr>
            <p:ph type="dt" sz="half" idx="10"/>
          </p:nvPr>
        </p:nvSpPr>
        <p:spPr/>
        <p:txBody>
          <a:bodyPr/>
          <a:lstStyle/>
          <a:p>
            <a:fld id="{B77A4E52-94C9-4959-8366-319E139B6ADC}" type="datetimeFigureOut">
              <a:rPr lang="en-US" smtClean="0"/>
              <a:t>12/30/2020</a:t>
            </a:fld>
            <a:endParaRPr lang="en-US"/>
          </a:p>
        </p:txBody>
      </p:sp>
      <p:sp>
        <p:nvSpPr>
          <p:cNvPr id="6" name="Footer Placeholder 5">
            <a:extLst>
              <a:ext uri="{FF2B5EF4-FFF2-40B4-BE49-F238E27FC236}">
                <a16:creationId xmlns:a16="http://schemas.microsoft.com/office/drawing/2014/main" id="{AF41A876-71EE-4E52-AAF0-0C82162FCC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3DB96E-8436-4064-AAED-5CB8722DC9E2}"/>
              </a:ext>
            </a:extLst>
          </p:cNvPr>
          <p:cNvSpPr>
            <a:spLocks noGrp="1"/>
          </p:cNvSpPr>
          <p:nvPr>
            <p:ph type="sldNum" sz="quarter" idx="12"/>
          </p:nvPr>
        </p:nvSpPr>
        <p:spPr/>
        <p:txBody>
          <a:bodyPr/>
          <a:lstStyle/>
          <a:p>
            <a:fld id="{1B525037-CBCD-416D-8F7B-E67695AEC5CC}" type="slidenum">
              <a:rPr lang="en-US" smtClean="0"/>
              <a:t>‹#›</a:t>
            </a:fld>
            <a:endParaRPr lang="en-US"/>
          </a:p>
        </p:txBody>
      </p:sp>
    </p:spTree>
    <p:extLst>
      <p:ext uri="{BB962C8B-B14F-4D97-AF65-F5344CB8AC3E}">
        <p14:creationId xmlns:p14="http://schemas.microsoft.com/office/powerpoint/2010/main" val="2169173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5FB76B-1A21-4D5F-ADE8-7BF0F06EAA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2A00EF2-3904-4FE9-86ED-7F3EFC9B70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B97E4B-9FA9-479F-A0FB-11BB1DBA39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7A4E52-94C9-4959-8366-319E139B6ADC}" type="datetimeFigureOut">
              <a:rPr lang="en-US" smtClean="0"/>
              <a:t>12/30/2020</a:t>
            </a:fld>
            <a:endParaRPr lang="en-US"/>
          </a:p>
        </p:txBody>
      </p:sp>
      <p:sp>
        <p:nvSpPr>
          <p:cNvPr id="5" name="Footer Placeholder 4">
            <a:extLst>
              <a:ext uri="{FF2B5EF4-FFF2-40B4-BE49-F238E27FC236}">
                <a16:creationId xmlns:a16="http://schemas.microsoft.com/office/drawing/2014/main" id="{5FC1BB0B-54F7-44C5-8696-18519CA6CB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11FCBB4-7FD3-413B-B767-4553E918C8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525037-CBCD-416D-8F7B-E67695AEC5CC}" type="slidenum">
              <a:rPr lang="en-US" smtClean="0"/>
              <a:t>‹#›</a:t>
            </a:fld>
            <a:endParaRPr lang="en-US"/>
          </a:p>
        </p:txBody>
      </p:sp>
    </p:spTree>
    <p:extLst>
      <p:ext uri="{BB962C8B-B14F-4D97-AF65-F5344CB8AC3E}">
        <p14:creationId xmlns:p14="http://schemas.microsoft.com/office/powerpoint/2010/main" val="420278269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6.jpg"/><Relationship Id="rId13" Type="http://schemas.openxmlformats.org/officeDocument/2006/relationships/hyperlink" Target="http://captaintarekdreams.blogspot.com/2012/10/18-computer-stations-truly-amazing.html" TargetMode="External"/><Relationship Id="rId18" Type="http://schemas.openxmlformats.org/officeDocument/2006/relationships/image" Target="../media/image11.gif"/><Relationship Id="rId3" Type="http://schemas.openxmlformats.org/officeDocument/2006/relationships/hyperlink" Target="https://it.wikipedia.org/wiki/M4_(fucile_d%27assalto)" TargetMode="External"/><Relationship Id="rId7" Type="http://schemas.openxmlformats.org/officeDocument/2006/relationships/hyperlink" Target="http://www.pressmyweb.com/startup/start-up-passe-radio/" TargetMode="External"/><Relationship Id="rId12" Type="http://schemas.openxmlformats.org/officeDocument/2006/relationships/image" Target="../media/image8.jpg"/><Relationship Id="rId17" Type="http://schemas.openxmlformats.org/officeDocument/2006/relationships/hyperlink" Target="https://openclipart.org/detail/193455/cloud" TargetMode="External"/><Relationship Id="rId2" Type="http://schemas.openxmlformats.org/officeDocument/2006/relationships/image" Target="../media/image3.jpg"/><Relationship Id="rId16"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hyperlink" Target="http://openclipart.org/detail/189641/school-crossing-caution-by-algotruneman-189641" TargetMode="External"/><Relationship Id="rId5" Type="http://schemas.openxmlformats.org/officeDocument/2006/relationships/hyperlink" Target="http://commons.wikimedia.org/wiki/File:Human_outline.svg" TargetMode="External"/><Relationship Id="rId15" Type="http://schemas.openxmlformats.org/officeDocument/2006/relationships/hyperlink" Target="https://openclipart.org/detail/193455/cloud-by-savanaprice-193455" TargetMode="External"/><Relationship Id="rId10" Type="http://schemas.openxmlformats.org/officeDocument/2006/relationships/image" Target="../media/image7.png"/><Relationship Id="rId19" Type="http://schemas.openxmlformats.org/officeDocument/2006/relationships/hyperlink" Target="http://css.gamebanana.com/sprays/8866" TargetMode="External"/><Relationship Id="rId4" Type="http://schemas.openxmlformats.org/officeDocument/2006/relationships/image" Target="../media/image4.png"/><Relationship Id="rId9" Type="http://schemas.openxmlformats.org/officeDocument/2006/relationships/hyperlink" Target="http://www.geograph.org.uk/photo/757093" TargetMode="External"/><Relationship Id="rId1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1652D1-70AB-4BC0-B58E-656F7DFECEFB}"/>
              </a:ext>
            </a:extLst>
          </p:cNvPr>
          <p:cNvSpPr>
            <a:spLocks noGrp="1"/>
          </p:cNvSpPr>
          <p:nvPr>
            <p:ph type="ctrTitle"/>
          </p:nvPr>
        </p:nvSpPr>
        <p:spPr/>
        <p:txBody>
          <a:bodyPr/>
          <a:lstStyle/>
          <a:p>
            <a:r>
              <a:rPr lang="en-US" b="1" dirty="0"/>
              <a:t>No Place for Gun in Schools</a:t>
            </a:r>
            <a:endParaRPr lang="en-US" dirty="0"/>
          </a:p>
        </p:txBody>
      </p:sp>
      <p:sp>
        <p:nvSpPr>
          <p:cNvPr id="5" name="Subtitle 4">
            <a:extLst>
              <a:ext uri="{FF2B5EF4-FFF2-40B4-BE49-F238E27FC236}">
                <a16:creationId xmlns:a16="http://schemas.microsoft.com/office/drawing/2014/main" id="{0F60BB0F-ECA3-48E6-B538-76D7A8C4B2B6}"/>
              </a:ext>
            </a:extLst>
          </p:cNvPr>
          <p:cNvSpPr>
            <a:spLocks noGrp="1"/>
          </p:cNvSpPr>
          <p:nvPr>
            <p:ph type="subTitle" idx="1"/>
          </p:nvPr>
        </p:nvSpPr>
        <p:spPr/>
        <p:txBody>
          <a:bodyPr/>
          <a:lstStyle/>
          <a:p>
            <a:r>
              <a:rPr lang="en-US" dirty="0"/>
              <a:t>National </a:t>
            </a:r>
            <a:r>
              <a:rPr lang="en-US" dirty="0" err="1"/>
              <a:t>Ecybermission</a:t>
            </a:r>
            <a:r>
              <a:rPr lang="en-US" dirty="0"/>
              <a:t> - project submission -2018</a:t>
            </a:r>
          </a:p>
        </p:txBody>
      </p:sp>
    </p:spTree>
    <p:extLst>
      <p:ext uri="{BB962C8B-B14F-4D97-AF65-F5344CB8AC3E}">
        <p14:creationId xmlns:p14="http://schemas.microsoft.com/office/powerpoint/2010/main" val="2266603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2058F-F0DA-4C62-994F-5A427E4D8E92}"/>
              </a:ext>
            </a:extLst>
          </p:cNvPr>
          <p:cNvSpPr>
            <a:spLocks noGrp="1"/>
          </p:cNvSpPr>
          <p:nvPr>
            <p:ph type="title"/>
          </p:nvPr>
        </p:nvSpPr>
        <p:spPr/>
        <p:txBody>
          <a:bodyPr/>
          <a:lstStyle/>
          <a:p>
            <a:r>
              <a:rPr lang="en-US" b="1" dirty="0"/>
              <a:t>Criteria for successful solution</a:t>
            </a:r>
          </a:p>
        </p:txBody>
      </p:sp>
      <p:sp>
        <p:nvSpPr>
          <p:cNvPr id="3" name="Content Placeholder 2">
            <a:extLst>
              <a:ext uri="{FF2B5EF4-FFF2-40B4-BE49-F238E27FC236}">
                <a16:creationId xmlns:a16="http://schemas.microsoft.com/office/drawing/2014/main" id="{0AF26DD0-B377-443E-AA15-BC6A865CEE59}"/>
              </a:ext>
            </a:extLst>
          </p:cNvPr>
          <p:cNvSpPr>
            <a:spLocks noGrp="1"/>
          </p:cNvSpPr>
          <p:nvPr>
            <p:ph idx="1"/>
          </p:nvPr>
        </p:nvSpPr>
        <p:spPr/>
        <p:txBody>
          <a:bodyPr>
            <a:normAutofit fontScale="85000" lnSpcReduction="20000"/>
          </a:bodyPr>
          <a:lstStyle/>
          <a:p>
            <a:pPr>
              <a:buFont typeface="Wingdings" panose="05000000000000000000" pitchFamily="2" charset="2"/>
              <a:buChar char="Ø"/>
            </a:pPr>
            <a:r>
              <a:rPr lang="en-US" dirty="0"/>
              <a:t>Ability to recognize the firearm through data communication via Blue Tooth enabled microchip</a:t>
            </a:r>
          </a:p>
          <a:p>
            <a:pPr>
              <a:buFont typeface="Wingdings" panose="05000000000000000000" pitchFamily="2" charset="2"/>
              <a:buChar char="Ø"/>
            </a:pPr>
            <a:r>
              <a:rPr lang="en-US" dirty="0"/>
              <a:t>Ability to pass the information about the Serial Number, Type , GPS location coordinates through communication channels </a:t>
            </a:r>
          </a:p>
          <a:p>
            <a:pPr>
              <a:buFont typeface="Wingdings" panose="05000000000000000000" pitchFamily="2" charset="2"/>
              <a:buChar char="Ø"/>
            </a:pPr>
            <a:r>
              <a:rPr lang="en-US" dirty="0"/>
              <a:t>On the receiving end recognizing the code and serial number, trigger the alarm for the immediate attention. </a:t>
            </a:r>
          </a:p>
          <a:p>
            <a:pPr>
              <a:buFont typeface="Wingdings" panose="05000000000000000000" pitchFamily="2" charset="2"/>
              <a:buChar char="Ø"/>
            </a:pPr>
            <a:r>
              <a:rPr lang="en-US" dirty="0"/>
              <a:t>Triggering the Alarms through mass communication Email / SMS in the network </a:t>
            </a:r>
          </a:p>
          <a:p>
            <a:pPr>
              <a:buFont typeface="Wingdings" panose="05000000000000000000" pitchFamily="2" charset="2"/>
              <a:buChar char="Ø"/>
            </a:pPr>
            <a:r>
              <a:rPr lang="en-US" dirty="0"/>
              <a:t>Based on the Equipment Serial Number, pull the Information about the Fire arm through globally managed equipment profile background info via Web API</a:t>
            </a:r>
          </a:p>
          <a:p>
            <a:pPr>
              <a:buFont typeface="Wingdings" panose="05000000000000000000" pitchFamily="2" charset="2"/>
              <a:buChar char="Ø"/>
            </a:pPr>
            <a:r>
              <a:rPr lang="en-US" dirty="0"/>
              <a:t>Identification of the original owner of the equipment and perform background check</a:t>
            </a:r>
          </a:p>
          <a:p>
            <a:pPr>
              <a:buFont typeface="Wingdings" panose="05000000000000000000" pitchFamily="2" charset="2"/>
              <a:buChar char="Ø"/>
            </a:pPr>
            <a:r>
              <a:rPr lang="en-US" dirty="0"/>
              <a:t>Track the background history of the owner through Web API</a:t>
            </a:r>
          </a:p>
          <a:p>
            <a:pPr>
              <a:buFont typeface="Wingdings" panose="05000000000000000000" pitchFamily="2" charset="2"/>
              <a:buChar char="Ø"/>
            </a:pPr>
            <a:r>
              <a:rPr lang="en-US" dirty="0"/>
              <a:t>Communicating back to the equipment to disable the equipment if required.</a:t>
            </a:r>
          </a:p>
          <a:p>
            <a:pPr marL="0" indent="0">
              <a:buNone/>
            </a:pPr>
            <a:endParaRPr lang="en-US" dirty="0"/>
          </a:p>
        </p:txBody>
      </p:sp>
    </p:spTree>
    <p:extLst>
      <p:ext uri="{BB962C8B-B14F-4D97-AF65-F5344CB8AC3E}">
        <p14:creationId xmlns:p14="http://schemas.microsoft.com/office/powerpoint/2010/main" val="1105228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2058F-F0DA-4C62-994F-5A427E4D8E92}"/>
              </a:ext>
            </a:extLst>
          </p:cNvPr>
          <p:cNvSpPr>
            <a:spLocks noGrp="1"/>
          </p:cNvSpPr>
          <p:nvPr>
            <p:ph type="title"/>
          </p:nvPr>
        </p:nvSpPr>
        <p:spPr>
          <a:xfrm>
            <a:off x="302081" y="365125"/>
            <a:ext cx="11487148" cy="549275"/>
          </a:xfrm>
        </p:spPr>
        <p:txBody>
          <a:bodyPr>
            <a:noAutofit/>
          </a:bodyPr>
          <a:lstStyle/>
          <a:p>
            <a:r>
              <a:rPr lang="en-US" sz="3600" b="1" dirty="0"/>
              <a:t>PROBLEMS – RELATED TO LEGAL FRAMEWORK</a:t>
            </a:r>
          </a:p>
        </p:txBody>
      </p:sp>
      <p:sp>
        <p:nvSpPr>
          <p:cNvPr id="3" name="Content Placeholder 2">
            <a:extLst>
              <a:ext uri="{FF2B5EF4-FFF2-40B4-BE49-F238E27FC236}">
                <a16:creationId xmlns:a16="http://schemas.microsoft.com/office/drawing/2014/main" id="{0AF26DD0-B377-443E-AA15-BC6A865CEE59}"/>
              </a:ext>
            </a:extLst>
          </p:cNvPr>
          <p:cNvSpPr>
            <a:spLocks noGrp="1"/>
          </p:cNvSpPr>
          <p:nvPr>
            <p:ph idx="1"/>
          </p:nvPr>
        </p:nvSpPr>
        <p:spPr>
          <a:xfrm>
            <a:off x="146957" y="1208314"/>
            <a:ext cx="12045043" cy="5649686"/>
          </a:xfrm>
        </p:spPr>
        <p:txBody>
          <a:bodyPr>
            <a:noAutofit/>
          </a:bodyPr>
          <a:lstStyle/>
          <a:p>
            <a:pPr>
              <a:buFont typeface="Wingdings" panose="05000000000000000000" pitchFamily="2" charset="2"/>
              <a:buChar char="Ø"/>
            </a:pPr>
            <a:r>
              <a:rPr lang="en-US" dirty="0"/>
              <a:t>There are already existing firearms in the market which doesn’t have the microchip installed.  Since the design is based on the smart arm using microchip, it should be legally mandated to have this installed on the existing firearms in the market.</a:t>
            </a:r>
          </a:p>
          <a:p>
            <a:pPr>
              <a:buFont typeface="Wingdings" panose="05000000000000000000" pitchFamily="2" charset="2"/>
              <a:buChar char="Ø"/>
            </a:pPr>
            <a:r>
              <a:rPr lang="en-US" dirty="0"/>
              <a:t>Owners and firms should agree to allow the microchip to be installed and it should be mandated with the legal framework.</a:t>
            </a:r>
          </a:p>
          <a:p>
            <a:pPr>
              <a:buFont typeface="Wingdings" panose="05000000000000000000" pitchFamily="2" charset="2"/>
              <a:buChar char="Ø"/>
            </a:pPr>
            <a:r>
              <a:rPr lang="en-US" dirty="0"/>
              <a:t>The privacy issues with the tracking of the Gun should be made as mandatory for owning the gun.</a:t>
            </a:r>
          </a:p>
          <a:p>
            <a:pPr>
              <a:buFont typeface="Wingdings" panose="05000000000000000000" pitchFamily="2" charset="2"/>
              <a:buChar char="Ø"/>
            </a:pPr>
            <a:r>
              <a:rPr lang="en-US" dirty="0"/>
              <a:t>When the gun is outside of the owner premises, the framework requires tracking of the Gun through partnership with Manufacturers, owners and the tracking firm</a:t>
            </a:r>
          </a:p>
        </p:txBody>
      </p:sp>
    </p:spTree>
    <p:extLst>
      <p:ext uri="{BB962C8B-B14F-4D97-AF65-F5344CB8AC3E}">
        <p14:creationId xmlns:p14="http://schemas.microsoft.com/office/powerpoint/2010/main" val="3115526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2058F-F0DA-4C62-994F-5A427E4D8E92}"/>
              </a:ext>
            </a:extLst>
          </p:cNvPr>
          <p:cNvSpPr>
            <a:spLocks noGrp="1"/>
          </p:cNvSpPr>
          <p:nvPr>
            <p:ph type="title"/>
          </p:nvPr>
        </p:nvSpPr>
        <p:spPr>
          <a:xfrm>
            <a:off x="302081" y="365125"/>
            <a:ext cx="11487148" cy="549275"/>
          </a:xfrm>
        </p:spPr>
        <p:txBody>
          <a:bodyPr>
            <a:normAutofit fontScale="90000"/>
          </a:bodyPr>
          <a:lstStyle/>
          <a:p>
            <a:r>
              <a:rPr lang="en-US" sz="3600" b="1" dirty="0"/>
              <a:t>PROBLEMS –RELATED TO TECHNOLOGY</a:t>
            </a:r>
          </a:p>
        </p:txBody>
      </p:sp>
      <p:sp>
        <p:nvSpPr>
          <p:cNvPr id="3" name="Content Placeholder 2">
            <a:extLst>
              <a:ext uri="{FF2B5EF4-FFF2-40B4-BE49-F238E27FC236}">
                <a16:creationId xmlns:a16="http://schemas.microsoft.com/office/drawing/2014/main" id="{0AF26DD0-B377-443E-AA15-BC6A865CEE59}"/>
              </a:ext>
            </a:extLst>
          </p:cNvPr>
          <p:cNvSpPr>
            <a:spLocks noGrp="1"/>
          </p:cNvSpPr>
          <p:nvPr>
            <p:ph idx="1"/>
          </p:nvPr>
        </p:nvSpPr>
        <p:spPr>
          <a:xfrm>
            <a:off x="302080" y="914400"/>
            <a:ext cx="11889920" cy="5943600"/>
          </a:xfrm>
        </p:spPr>
        <p:txBody>
          <a:bodyPr>
            <a:noAutofit/>
          </a:bodyPr>
          <a:lstStyle/>
          <a:p>
            <a:pPr>
              <a:buFont typeface="Wingdings" panose="05000000000000000000" pitchFamily="2" charset="2"/>
              <a:buChar char="Ø"/>
            </a:pPr>
            <a:endParaRPr lang="en-US" sz="1900" dirty="0"/>
          </a:p>
          <a:p>
            <a:pPr>
              <a:buFont typeface="Wingdings" panose="05000000000000000000" pitchFamily="2" charset="2"/>
              <a:buChar char="Ø"/>
            </a:pPr>
            <a:r>
              <a:rPr lang="en-US" sz="1900" dirty="0"/>
              <a:t>This requires the fire arm to be powered through current. If the firearm is not charged with the battery backup, the fire arm might be inoperable. </a:t>
            </a:r>
          </a:p>
          <a:p>
            <a:pPr>
              <a:buFont typeface="Wingdings" panose="05000000000000000000" pitchFamily="2" charset="2"/>
              <a:buChar char="Ø"/>
            </a:pPr>
            <a:r>
              <a:rPr lang="en-US" sz="1900" dirty="0"/>
              <a:t>The distance of the communication using Bluetooth is not infinite.  It is intended for short range communication. So enough receiving signals should be present to recognize the Bluetooth communication.</a:t>
            </a:r>
          </a:p>
          <a:p>
            <a:pPr>
              <a:buFont typeface="Wingdings" panose="05000000000000000000" pitchFamily="2" charset="2"/>
              <a:buChar char="Ø"/>
            </a:pPr>
            <a:r>
              <a:rPr lang="en-US" sz="1900" dirty="0"/>
              <a:t>Bluetooth mechanism requires authentication from both the parties. The framework should be adjusted so that the sending signal always accepts and sends the communication from the known legal entities like schools and public places based on the predefined secret code.</a:t>
            </a:r>
          </a:p>
          <a:p>
            <a:pPr>
              <a:buFont typeface="Wingdings" panose="05000000000000000000" pitchFamily="2" charset="2"/>
              <a:buChar char="Ø"/>
            </a:pPr>
            <a:r>
              <a:rPr lang="en-US" sz="1900" dirty="0"/>
              <a:t>Sensors using Infrared might be prone to obstacles. So IR sensor might not be very effective in passing the communication.</a:t>
            </a:r>
          </a:p>
          <a:p>
            <a:pPr>
              <a:buFont typeface="Wingdings" panose="05000000000000000000" pitchFamily="2" charset="2"/>
              <a:buChar char="Ø"/>
            </a:pPr>
            <a:r>
              <a:rPr lang="en-US" sz="1900" dirty="0"/>
              <a:t>Disabling of the firearm based on the predefined authorization code requires mechanical infrastructure to trigger the equipment in-operable.</a:t>
            </a:r>
          </a:p>
          <a:p>
            <a:pPr>
              <a:buFont typeface="Wingdings" panose="05000000000000000000" pitchFamily="2" charset="2"/>
              <a:buChar char="Ø"/>
            </a:pPr>
            <a:r>
              <a:rPr lang="en-US" sz="1900" dirty="0"/>
              <a:t>GPS tracking requires the communication mechanism to pass the location information. One way is once the communication is established, the GPS information can be passed through Bluetooth data communication channel, or it could given the generic authentication to connect to Guest WIFI in the premises.  Otherwise firearms also would require mobile access plans like the cell phones to track their precise information and pass the same.  If the owners are mandated to install the low cost GPS tracking and the monthly maintenance for the network cost, then the solution to track the device through GPS tracker is a viable option and it shouldn’t be allowed to be disabled if the equipment is taken outside of the premises</a:t>
            </a:r>
          </a:p>
        </p:txBody>
      </p:sp>
    </p:spTree>
    <p:extLst>
      <p:ext uri="{BB962C8B-B14F-4D97-AF65-F5344CB8AC3E}">
        <p14:creationId xmlns:p14="http://schemas.microsoft.com/office/powerpoint/2010/main" val="466684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F5D4B-BAE3-4F34-9984-7C7995D0AAD9}"/>
              </a:ext>
            </a:extLst>
          </p:cNvPr>
          <p:cNvSpPr>
            <a:spLocks noGrp="1"/>
          </p:cNvSpPr>
          <p:nvPr>
            <p:ph type="title"/>
          </p:nvPr>
        </p:nvSpPr>
        <p:spPr>
          <a:xfrm>
            <a:off x="838200" y="365125"/>
            <a:ext cx="10515600" cy="1006475"/>
          </a:xfrm>
        </p:spPr>
        <p:txBody>
          <a:bodyPr/>
          <a:lstStyle/>
          <a:p>
            <a:r>
              <a:rPr lang="en-US" b="1" dirty="0"/>
              <a:t>Ideas for future improvement</a:t>
            </a:r>
          </a:p>
        </p:txBody>
      </p:sp>
      <p:sp>
        <p:nvSpPr>
          <p:cNvPr id="3" name="Content Placeholder 2">
            <a:extLst>
              <a:ext uri="{FF2B5EF4-FFF2-40B4-BE49-F238E27FC236}">
                <a16:creationId xmlns:a16="http://schemas.microsoft.com/office/drawing/2014/main" id="{65730902-5B43-4C38-89DC-F8AF5D133F03}"/>
              </a:ext>
            </a:extLst>
          </p:cNvPr>
          <p:cNvSpPr>
            <a:spLocks noGrp="1"/>
          </p:cNvSpPr>
          <p:nvPr>
            <p:ph idx="1"/>
          </p:nvPr>
        </p:nvSpPr>
        <p:spPr>
          <a:xfrm>
            <a:off x="838200" y="1461406"/>
            <a:ext cx="10515600" cy="5102679"/>
          </a:xfrm>
        </p:spPr>
        <p:txBody>
          <a:bodyPr>
            <a:normAutofit fontScale="62500" lnSpcReduction="20000"/>
          </a:bodyPr>
          <a:lstStyle/>
          <a:p>
            <a:r>
              <a:rPr lang="en-US" dirty="0">
                <a:solidFill>
                  <a:srgbClr val="FF0000"/>
                </a:solidFill>
              </a:rPr>
              <a:t>Geofencing:  </a:t>
            </a:r>
          </a:p>
          <a:p>
            <a:pPr>
              <a:buFont typeface="Wingdings" panose="05000000000000000000" pitchFamily="2" charset="2"/>
              <a:buChar char="ü"/>
            </a:pPr>
            <a:r>
              <a:rPr lang="en-US" dirty="0"/>
              <a:t>The idea behind the Geofencing is to automatically disable any firearm in a predefined locations. This includes public places, school premises and learning institutions.  The technology can be built into firearm to get it automatically disabled when it is in the geofenced area. </a:t>
            </a:r>
          </a:p>
          <a:p>
            <a:pPr>
              <a:buFont typeface="Wingdings" panose="05000000000000000000" pitchFamily="2" charset="2"/>
              <a:buChar char="ü"/>
            </a:pPr>
            <a:r>
              <a:rPr lang="en-US" dirty="0"/>
              <a:t>The same idea can be enhanced to make the firearm active only in the predefined places. </a:t>
            </a:r>
          </a:p>
          <a:p>
            <a:r>
              <a:rPr lang="en-US" dirty="0">
                <a:solidFill>
                  <a:srgbClr val="FF0000"/>
                </a:solidFill>
              </a:rPr>
              <a:t>Tracking of fire arms in public places:    </a:t>
            </a:r>
          </a:p>
          <a:p>
            <a:pPr>
              <a:buFont typeface="Wingdings" panose="05000000000000000000" pitchFamily="2" charset="2"/>
              <a:buChar char="ü"/>
            </a:pPr>
            <a:r>
              <a:rPr lang="en-US" dirty="0"/>
              <a:t>Universal product identification and tracking of all fire arms when it is in public places should be considered as a safety measure.  If the commercially owned firearm is present in public places, it location should be tracked and its life cycle and owner history should be available instantaneously to the law enforcement.</a:t>
            </a:r>
          </a:p>
          <a:p>
            <a:r>
              <a:rPr lang="en-US" dirty="0">
                <a:solidFill>
                  <a:srgbClr val="FF0000"/>
                </a:solidFill>
              </a:rPr>
              <a:t>Biometric Identification for operation of the Fire Arms:    </a:t>
            </a:r>
          </a:p>
          <a:p>
            <a:pPr>
              <a:buFont typeface="Wingdings" panose="05000000000000000000" pitchFamily="2" charset="2"/>
              <a:buChar char="ü"/>
            </a:pPr>
            <a:r>
              <a:rPr lang="en-US" dirty="0"/>
              <a:t>Biometric authentication and identification can be incorporated into firearms to make sure that the owner is the one operating the firearm.  As the data shows the incidents do happen because of theft and forceful acquisition of the firearm, this would help to make sure that only the original owner is allowed to operate the firearm.</a:t>
            </a:r>
          </a:p>
          <a:p>
            <a:r>
              <a:rPr lang="en-US" dirty="0">
                <a:solidFill>
                  <a:srgbClr val="FF0000"/>
                </a:solidFill>
              </a:rPr>
              <a:t>Controlling the capacity and delivery of the ammunition based on the Geo Location:    </a:t>
            </a:r>
          </a:p>
          <a:p>
            <a:pPr>
              <a:buFont typeface="Wingdings" panose="05000000000000000000" pitchFamily="2" charset="2"/>
              <a:buChar char="ü"/>
            </a:pPr>
            <a:r>
              <a:rPr lang="en-US" dirty="0"/>
              <a:t>The capacity and delivery of the ammunition should be controlled only on specific areas and in public places. The loading of the ammunition should be one ammunition at a time.  This will be great benefit when mass violence is being tried to be perpetrated in the learning places such as schools or in public places.</a:t>
            </a:r>
            <a:endParaRPr lang="en-US" dirty="0">
              <a:solidFill>
                <a:srgbClr val="FF0000"/>
              </a:solidFill>
            </a:endParaRPr>
          </a:p>
          <a:p>
            <a:pPr marL="0" indent="0">
              <a:buNone/>
            </a:pPr>
            <a:r>
              <a:rPr lang="en-US" dirty="0">
                <a:solidFill>
                  <a:srgbClr val="FF0000"/>
                </a:solidFill>
              </a:rPr>
              <a:t> </a:t>
            </a:r>
            <a:endParaRPr lang="en-US"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3465077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AEBB9-0AB8-48E5-BEA5-60E79838300D}"/>
              </a:ext>
            </a:extLst>
          </p:cNvPr>
          <p:cNvSpPr>
            <a:spLocks noGrp="1"/>
          </p:cNvSpPr>
          <p:nvPr>
            <p:ph type="title"/>
          </p:nvPr>
        </p:nvSpPr>
        <p:spPr/>
        <p:txBody>
          <a:bodyPr/>
          <a:lstStyle/>
          <a:p>
            <a:r>
              <a:rPr lang="en-US" b="1" dirty="0">
                <a:solidFill>
                  <a:srgbClr val="FF0000"/>
                </a:solidFill>
              </a:rPr>
              <a:t>Conclusion</a:t>
            </a:r>
          </a:p>
        </p:txBody>
      </p:sp>
      <p:sp>
        <p:nvSpPr>
          <p:cNvPr id="3" name="Content Placeholder 2">
            <a:extLst>
              <a:ext uri="{FF2B5EF4-FFF2-40B4-BE49-F238E27FC236}">
                <a16:creationId xmlns:a16="http://schemas.microsoft.com/office/drawing/2014/main" id="{86CA1855-D0F4-463B-A90F-28F596302C37}"/>
              </a:ext>
            </a:extLst>
          </p:cNvPr>
          <p:cNvSpPr>
            <a:spLocks noGrp="1"/>
          </p:cNvSpPr>
          <p:nvPr>
            <p:ph idx="1"/>
          </p:nvPr>
        </p:nvSpPr>
        <p:spPr>
          <a:xfrm>
            <a:off x="838200" y="1632858"/>
            <a:ext cx="10515600" cy="4544106"/>
          </a:xfrm>
        </p:spPr>
        <p:txBody>
          <a:bodyPr>
            <a:normAutofit fontScale="77500" lnSpcReduction="20000"/>
          </a:bodyPr>
          <a:lstStyle/>
          <a:p>
            <a:r>
              <a:rPr lang="en-US" dirty="0"/>
              <a:t>The argument on right to bear the arms is ever ongoing. The solution really lies on how the current trends in technology can make the future ideas possible, and can make a true difference</a:t>
            </a:r>
          </a:p>
          <a:p>
            <a:r>
              <a:rPr lang="en-US" dirty="0"/>
              <a:t>As our prototype showed, it is possible to identify/track/alarm/check the background details and even deactivate the firearm if public safety is an issue.</a:t>
            </a:r>
          </a:p>
          <a:p>
            <a:r>
              <a:rPr lang="en-US" dirty="0"/>
              <a:t>A life saved cannot be measured in terms of profit or loss, right or wrong of ideologies</a:t>
            </a:r>
          </a:p>
          <a:p>
            <a:r>
              <a:rPr lang="en-US" dirty="0"/>
              <a:t>Technology is a game changer. The current trends in AI (Artificial intelligence, Cloud Technologies, Geo Tracking and Microchip controlled smart intelligence) would lead the way for addressing the common problems with a futuristic solution.</a:t>
            </a:r>
          </a:p>
          <a:p>
            <a:r>
              <a:rPr lang="en-US" dirty="0"/>
              <a:t>If one positive alert identified and tracked  can save one young life, we have found the purpose in the technology. </a:t>
            </a:r>
          </a:p>
          <a:p>
            <a:pPr marL="0" indent="0">
              <a:buNone/>
            </a:pPr>
            <a:r>
              <a:rPr lang="en-US" dirty="0"/>
              <a:t> </a:t>
            </a:r>
          </a:p>
          <a:p>
            <a:pPr marL="0" indent="0">
              <a:buNone/>
            </a:pPr>
            <a:r>
              <a:rPr lang="en-US" b="1" dirty="0"/>
              <a:t>Life is too precious to be lost to another gun violence. Every small step in the right direction counts. </a:t>
            </a:r>
          </a:p>
        </p:txBody>
      </p:sp>
    </p:spTree>
    <p:extLst>
      <p:ext uri="{BB962C8B-B14F-4D97-AF65-F5344CB8AC3E}">
        <p14:creationId xmlns:p14="http://schemas.microsoft.com/office/powerpoint/2010/main" val="2792829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CA8CD-A30D-417D-B7C5-5458C3B62738}"/>
              </a:ext>
            </a:extLst>
          </p:cNvPr>
          <p:cNvSpPr>
            <a:spLocks noGrp="1"/>
          </p:cNvSpPr>
          <p:nvPr>
            <p:ph type="title"/>
          </p:nvPr>
        </p:nvSpPr>
        <p:spPr/>
        <p:txBody>
          <a:bodyPr>
            <a:normAutofit/>
          </a:bodyPr>
          <a:lstStyle/>
          <a:p>
            <a:r>
              <a:rPr lang="en-US" b="1" dirty="0"/>
              <a:t>What is the problem we are trying to address?</a:t>
            </a:r>
          </a:p>
        </p:txBody>
      </p:sp>
      <p:sp>
        <p:nvSpPr>
          <p:cNvPr id="3" name="Content Placeholder 2">
            <a:extLst>
              <a:ext uri="{FF2B5EF4-FFF2-40B4-BE49-F238E27FC236}">
                <a16:creationId xmlns:a16="http://schemas.microsoft.com/office/drawing/2014/main" id="{83621C98-F9A2-4975-A000-7712D62FAA15}"/>
              </a:ext>
            </a:extLst>
          </p:cNvPr>
          <p:cNvSpPr>
            <a:spLocks noGrp="1"/>
          </p:cNvSpPr>
          <p:nvPr>
            <p:ph idx="1"/>
          </p:nvPr>
        </p:nvSpPr>
        <p:spPr/>
        <p:txBody>
          <a:bodyPr>
            <a:normAutofit/>
          </a:bodyPr>
          <a:lstStyle/>
          <a:p>
            <a:pPr marL="0" indent="0">
              <a:buNone/>
            </a:pPr>
            <a:r>
              <a:rPr lang="en-US" dirty="0"/>
              <a:t>We are trying to address the Gun violence that's ravaging our country - especially in schools</a:t>
            </a:r>
          </a:p>
          <a:p>
            <a:pPr marL="0" indent="0">
              <a:buNone/>
            </a:pPr>
            <a:r>
              <a:rPr lang="en-US" dirty="0">
                <a:solidFill>
                  <a:srgbClr val="FF0000"/>
                </a:solidFill>
              </a:rPr>
              <a:t>Motto: </a:t>
            </a:r>
            <a:r>
              <a:rPr lang="en-US" dirty="0"/>
              <a:t>There should be no place for Guns in Schools. We want the learning to happen in schools without fear or violence.</a:t>
            </a:r>
          </a:p>
          <a:p>
            <a:pPr marL="0" indent="0">
              <a:buNone/>
            </a:pPr>
            <a:r>
              <a:rPr lang="en-US" dirty="0">
                <a:solidFill>
                  <a:srgbClr val="FF0000"/>
                </a:solidFill>
              </a:rPr>
              <a:t>Our design statement:</a:t>
            </a:r>
          </a:p>
          <a:p>
            <a:pPr marL="0" indent="0">
              <a:buNone/>
            </a:pPr>
            <a:r>
              <a:rPr lang="en-US" dirty="0"/>
              <a:t>Make the schools safe from fire arms and Guns. Our design of the prototype involves, finding the ways to identify the firearm, alert the school, track the individual with the fire arms within the premises and track and find the profile of the individual carrying the fire arm.</a:t>
            </a:r>
          </a:p>
        </p:txBody>
      </p:sp>
    </p:spTree>
    <p:extLst>
      <p:ext uri="{BB962C8B-B14F-4D97-AF65-F5344CB8AC3E}">
        <p14:creationId xmlns:p14="http://schemas.microsoft.com/office/powerpoint/2010/main" val="3230945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29C1A-5524-4284-AB32-0F75474DA989}"/>
              </a:ext>
            </a:extLst>
          </p:cNvPr>
          <p:cNvSpPr>
            <a:spLocks noGrp="1"/>
          </p:cNvSpPr>
          <p:nvPr>
            <p:ph type="title"/>
          </p:nvPr>
        </p:nvSpPr>
        <p:spPr>
          <a:xfrm>
            <a:off x="367393" y="365125"/>
            <a:ext cx="11323864" cy="1325563"/>
          </a:xfrm>
        </p:spPr>
        <p:txBody>
          <a:bodyPr>
            <a:normAutofit/>
          </a:bodyPr>
          <a:lstStyle/>
          <a:p>
            <a:r>
              <a:rPr lang="en-US" b="1" dirty="0"/>
              <a:t>What are the reasons for Gun Violence in Schools</a:t>
            </a:r>
          </a:p>
        </p:txBody>
      </p:sp>
      <p:sp>
        <p:nvSpPr>
          <p:cNvPr id="3" name="Content Placeholder 2">
            <a:extLst>
              <a:ext uri="{FF2B5EF4-FFF2-40B4-BE49-F238E27FC236}">
                <a16:creationId xmlns:a16="http://schemas.microsoft.com/office/drawing/2014/main" id="{55B24DF2-4D35-4563-B82D-2D12D67A1FED}"/>
              </a:ext>
            </a:extLst>
          </p:cNvPr>
          <p:cNvSpPr>
            <a:spLocks noGrp="1"/>
          </p:cNvSpPr>
          <p:nvPr>
            <p:ph idx="1"/>
          </p:nvPr>
        </p:nvSpPr>
        <p:spPr/>
        <p:txBody>
          <a:bodyPr>
            <a:normAutofit/>
          </a:bodyPr>
          <a:lstStyle/>
          <a:p>
            <a:r>
              <a:rPr lang="en-US" dirty="0"/>
              <a:t>Unsecured Fire arm from home / Friend’s / Relative’s house.</a:t>
            </a:r>
          </a:p>
          <a:p>
            <a:r>
              <a:rPr lang="en-US" dirty="0"/>
              <a:t>School confrontations leading to gun violence.</a:t>
            </a:r>
          </a:p>
          <a:p>
            <a:r>
              <a:rPr lang="en-US" dirty="0"/>
              <a:t>Medical illness and student mental illness causing the gun related violence. </a:t>
            </a:r>
          </a:p>
          <a:p>
            <a:r>
              <a:rPr lang="en-US" dirty="0"/>
              <a:t>Outsiders (External) trying to get maximum publicity causing unprecedent violence (Example: Sandy hook Elementary)</a:t>
            </a:r>
          </a:p>
          <a:p>
            <a:r>
              <a:rPr lang="en-US" dirty="0"/>
              <a:t>Kids in schools considering the guns as toys and bringing in guns to school to impress the peers resulting in unintended violence</a:t>
            </a:r>
          </a:p>
          <a:p>
            <a:pPr marL="0" indent="0">
              <a:buNone/>
            </a:pPr>
            <a:endParaRPr lang="en-US" dirty="0"/>
          </a:p>
        </p:txBody>
      </p:sp>
    </p:spTree>
    <p:extLst>
      <p:ext uri="{BB962C8B-B14F-4D97-AF65-F5344CB8AC3E}">
        <p14:creationId xmlns:p14="http://schemas.microsoft.com/office/powerpoint/2010/main" val="3974934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29C1A-5524-4284-AB32-0F75474DA989}"/>
              </a:ext>
            </a:extLst>
          </p:cNvPr>
          <p:cNvSpPr>
            <a:spLocks noGrp="1"/>
          </p:cNvSpPr>
          <p:nvPr>
            <p:ph type="title"/>
          </p:nvPr>
        </p:nvSpPr>
        <p:spPr/>
        <p:txBody>
          <a:bodyPr>
            <a:normAutofit/>
          </a:bodyPr>
          <a:lstStyle/>
          <a:p>
            <a:r>
              <a:rPr lang="en-US" b="1" dirty="0"/>
              <a:t>Type of Guns</a:t>
            </a:r>
          </a:p>
        </p:txBody>
      </p:sp>
      <p:sp>
        <p:nvSpPr>
          <p:cNvPr id="3" name="Content Placeholder 2">
            <a:extLst>
              <a:ext uri="{FF2B5EF4-FFF2-40B4-BE49-F238E27FC236}">
                <a16:creationId xmlns:a16="http://schemas.microsoft.com/office/drawing/2014/main" id="{55B24DF2-4D35-4563-B82D-2D12D67A1FED}"/>
              </a:ext>
            </a:extLst>
          </p:cNvPr>
          <p:cNvSpPr>
            <a:spLocks noGrp="1"/>
          </p:cNvSpPr>
          <p:nvPr>
            <p:ph idx="1"/>
          </p:nvPr>
        </p:nvSpPr>
        <p:spPr>
          <a:xfrm>
            <a:off x="838200" y="1445079"/>
            <a:ext cx="10515600" cy="4731884"/>
          </a:xfrm>
        </p:spPr>
        <p:txBody>
          <a:bodyPr>
            <a:normAutofit/>
          </a:bodyPr>
          <a:lstStyle/>
          <a:p>
            <a:r>
              <a:rPr lang="en-US" sz="1600" dirty="0"/>
              <a:t>Fire arms are classified into 3 broad types </a:t>
            </a:r>
          </a:p>
          <a:p>
            <a:pPr lvl="1">
              <a:buFont typeface="Wingdings" panose="05000000000000000000" pitchFamily="2" charset="2"/>
              <a:buChar char="Ø"/>
            </a:pPr>
            <a:r>
              <a:rPr lang="en-US" sz="1600" dirty="0"/>
              <a:t>Hand Guns </a:t>
            </a:r>
          </a:p>
          <a:p>
            <a:pPr lvl="1">
              <a:buFont typeface="Wingdings" panose="05000000000000000000" pitchFamily="2" charset="2"/>
              <a:buChar char="Ø"/>
            </a:pPr>
            <a:r>
              <a:rPr lang="en-US" sz="1600" dirty="0"/>
              <a:t>Rifles</a:t>
            </a:r>
          </a:p>
          <a:p>
            <a:pPr lvl="1">
              <a:buFont typeface="Wingdings" panose="05000000000000000000" pitchFamily="2" charset="2"/>
              <a:buChar char="Ø"/>
            </a:pPr>
            <a:r>
              <a:rPr lang="en-US" sz="1600" dirty="0"/>
              <a:t>Short Guns </a:t>
            </a:r>
          </a:p>
          <a:p>
            <a:pPr marL="457200" lvl="1" indent="0">
              <a:buNone/>
            </a:pPr>
            <a:r>
              <a:rPr lang="en-US" sz="1600" dirty="0"/>
              <a:t>(Rifles and Short Guns are considered as long guns as well)</a:t>
            </a:r>
          </a:p>
          <a:p>
            <a:r>
              <a:rPr lang="en-US" sz="1600" dirty="0"/>
              <a:t>Semi Automatic: Fires one bullet each time, ejects the shell, and loads the next shell.</a:t>
            </a:r>
          </a:p>
          <a:p>
            <a:r>
              <a:rPr lang="en-US" sz="1600" dirty="0"/>
              <a:t>Fully Automatic: Fires multiple bullets with single pull of trigger.</a:t>
            </a:r>
          </a:p>
          <a:p>
            <a:r>
              <a:rPr lang="en-US" sz="1600" dirty="0"/>
              <a:t>Hand Guns are the most commonly used for single victim </a:t>
            </a:r>
            <a:r>
              <a:rPr lang="en-US" sz="1600" dirty="0" err="1"/>
              <a:t>violences</a:t>
            </a:r>
            <a:r>
              <a:rPr lang="en-US" sz="1600" dirty="0"/>
              <a:t>.</a:t>
            </a:r>
          </a:p>
          <a:p>
            <a:r>
              <a:rPr lang="en-US" sz="1600" dirty="0"/>
              <a:t>AR Rifles (AR-15) are the weapon of choice for the mass shooters ( including Sandy hook , Parkland (FL) shooting.</a:t>
            </a:r>
          </a:p>
          <a:p>
            <a:pPr marL="0" indent="0">
              <a:buNone/>
            </a:pPr>
            <a:endParaRPr lang="en-US" dirty="0"/>
          </a:p>
          <a:p>
            <a:endParaRPr lang="en-US" dirty="0"/>
          </a:p>
          <a:p>
            <a:endParaRPr lang="en-US" dirty="0"/>
          </a:p>
          <a:p>
            <a:endParaRPr lang="en-US" dirty="0"/>
          </a:p>
        </p:txBody>
      </p:sp>
      <p:graphicFrame>
        <p:nvGraphicFramePr>
          <p:cNvPr id="6" name="Table 5">
            <a:extLst>
              <a:ext uri="{FF2B5EF4-FFF2-40B4-BE49-F238E27FC236}">
                <a16:creationId xmlns:a16="http://schemas.microsoft.com/office/drawing/2014/main" id="{0701948C-59EB-4B45-88DC-0A058B72D1E8}"/>
              </a:ext>
            </a:extLst>
          </p:cNvPr>
          <p:cNvGraphicFramePr>
            <a:graphicFrameLocks noGrp="1"/>
          </p:cNvGraphicFramePr>
          <p:nvPr>
            <p:extLst>
              <p:ext uri="{D42A27DB-BD31-4B8C-83A1-F6EECF244321}">
                <p14:modId xmlns:p14="http://schemas.microsoft.com/office/powerpoint/2010/main" val="2436952680"/>
              </p:ext>
            </p:extLst>
          </p:nvPr>
        </p:nvGraphicFramePr>
        <p:xfrm>
          <a:off x="986970" y="4994243"/>
          <a:ext cx="9472645" cy="1571624"/>
        </p:xfrm>
        <a:graphic>
          <a:graphicData uri="http://schemas.openxmlformats.org/drawingml/2006/table">
            <a:tbl>
              <a:tblPr firstRow="1" bandRow="1">
                <a:tableStyleId>{5C22544A-7EE6-4342-B048-85BDC9FD1C3A}</a:tableStyleId>
              </a:tblPr>
              <a:tblGrid>
                <a:gridCol w="5936344">
                  <a:extLst>
                    <a:ext uri="{9D8B030D-6E8A-4147-A177-3AD203B41FA5}">
                      <a16:colId xmlns:a16="http://schemas.microsoft.com/office/drawing/2014/main" val="1236921947"/>
                    </a:ext>
                  </a:extLst>
                </a:gridCol>
                <a:gridCol w="3536301">
                  <a:extLst>
                    <a:ext uri="{9D8B030D-6E8A-4147-A177-3AD203B41FA5}">
                      <a16:colId xmlns:a16="http://schemas.microsoft.com/office/drawing/2014/main" val="431747233"/>
                    </a:ext>
                  </a:extLst>
                </a:gridCol>
              </a:tblGrid>
              <a:tr h="1571624">
                <a:tc>
                  <a:txBody>
                    <a:bodyPr/>
                    <a:lstStyle/>
                    <a:p>
                      <a:endParaRPr lang="en-US" dirty="0"/>
                    </a:p>
                  </a:txBody>
                  <a:tcPr/>
                </a:tc>
                <a:tc>
                  <a:txBody>
                    <a:bodyPr/>
                    <a:lstStyle/>
                    <a:p>
                      <a:r>
                        <a:rPr lang="en-US" b="0" dirty="0">
                          <a:solidFill>
                            <a:schemeClr val="tx1"/>
                          </a:solidFill>
                        </a:rPr>
                        <a:t>Image of the AR15 semi automatic used in Sandy Hook elementary school shooting. A similar one was used in Parkland(FL) shooting as well.</a:t>
                      </a:r>
                    </a:p>
                  </a:txBody>
                  <a:tcPr/>
                </a:tc>
                <a:extLst>
                  <a:ext uri="{0D108BD9-81ED-4DB2-BD59-A6C34878D82A}">
                    <a16:rowId xmlns:a16="http://schemas.microsoft.com/office/drawing/2014/main" val="4102914492"/>
                  </a:ext>
                </a:extLst>
              </a:tr>
            </a:tbl>
          </a:graphicData>
        </a:graphic>
      </p:graphicFrame>
      <p:pic>
        <p:nvPicPr>
          <p:cNvPr id="9" name="Picture 8">
            <a:extLst>
              <a:ext uri="{FF2B5EF4-FFF2-40B4-BE49-F238E27FC236}">
                <a16:creationId xmlns:a16="http://schemas.microsoft.com/office/drawing/2014/main" id="{4F20EED1-898B-4257-A976-326EB0E38FAC}"/>
              </a:ext>
            </a:extLst>
          </p:cNvPr>
          <p:cNvPicPr>
            <a:picLocks noChangeAspect="1"/>
          </p:cNvPicPr>
          <p:nvPr/>
        </p:nvPicPr>
        <p:blipFill>
          <a:blip r:embed="rId2"/>
          <a:stretch>
            <a:fillRect/>
          </a:stretch>
        </p:blipFill>
        <p:spPr>
          <a:xfrm>
            <a:off x="986970" y="4994242"/>
            <a:ext cx="5935825" cy="1571625"/>
          </a:xfrm>
          <a:prstGeom prst="rect">
            <a:avLst/>
          </a:prstGeom>
        </p:spPr>
      </p:pic>
    </p:spTree>
    <p:extLst>
      <p:ext uri="{BB962C8B-B14F-4D97-AF65-F5344CB8AC3E}">
        <p14:creationId xmlns:p14="http://schemas.microsoft.com/office/powerpoint/2010/main" val="3378334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D8A98-74E0-4649-8F4A-B3FD91BC6878}"/>
              </a:ext>
            </a:extLst>
          </p:cNvPr>
          <p:cNvSpPr>
            <a:spLocks noGrp="1"/>
          </p:cNvSpPr>
          <p:nvPr>
            <p:ph type="title"/>
          </p:nvPr>
        </p:nvSpPr>
        <p:spPr/>
        <p:txBody>
          <a:bodyPr/>
          <a:lstStyle/>
          <a:p>
            <a:r>
              <a:rPr lang="en-US" b="1" dirty="0"/>
              <a:t>Gun Violence by “type of weapon”</a:t>
            </a:r>
          </a:p>
        </p:txBody>
      </p:sp>
      <p:sp>
        <p:nvSpPr>
          <p:cNvPr id="3" name="Content Placeholder 2">
            <a:extLst>
              <a:ext uri="{FF2B5EF4-FFF2-40B4-BE49-F238E27FC236}">
                <a16:creationId xmlns:a16="http://schemas.microsoft.com/office/drawing/2014/main" id="{BC07C1F5-649B-4D1E-AD4D-B3523368BAB6}"/>
              </a:ext>
            </a:extLst>
          </p:cNvPr>
          <p:cNvSpPr>
            <a:spLocks noGrp="1"/>
          </p:cNvSpPr>
          <p:nvPr>
            <p:ph idx="1"/>
          </p:nvPr>
        </p:nvSpPr>
        <p:spPr/>
        <p:txBody>
          <a:bodyPr/>
          <a:lstStyle/>
          <a:p>
            <a:pPr marL="0" indent="0">
              <a:buNone/>
            </a:pPr>
            <a:r>
              <a:rPr lang="en-US" dirty="0"/>
              <a:t> </a:t>
            </a:r>
          </a:p>
        </p:txBody>
      </p:sp>
      <p:graphicFrame>
        <p:nvGraphicFramePr>
          <p:cNvPr id="5" name="Table 4">
            <a:extLst>
              <a:ext uri="{FF2B5EF4-FFF2-40B4-BE49-F238E27FC236}">
                <a16:creationId xmlns:a16="http://schemas.microsoft.com/office/drawing/2014/main" id="{7115EE82-AB17-4597-B6C6-B7EFCBE5797C}"/>
              </a:ext>
            </a:extLst>
          </p:cNvPr>
          <p:cNvGraphicFramePr>
            <a:graphicFrameLocks noGrp="1"/>
          </p:cNvGraphicFramePr>
          <p:nvPr>
            <p:extLst>
              <p:ext uri="{D42A27DB-BD31-4B8C-83A1-F6EECF244321}">
                <p14:modId xmlns:p14="http://schemas.microsoft.com/office/powerpoint/2010/main" val="657848504"/>
              </p:ext>
            </p:extLst>
          </p:nvPr>
        </p:nvGraphicFramePr>
        <p:xfrm>
          <a:off x="1052286" y="1454785"/>
          <a:ext cx="8695872" cy="4351338"/>
        </p:xfrm>
        <a:graphic>
          <a:graphicData uri="http://schemas.openxmlformats.org/drawingml/2006/table">
            <a:tbl>
              <a:tblPr firstRow="1" bandRow="1">
                <a:tableStyleId>{5C22544A-7EE6-4342-B048-85BDC9FD1C3A}</a:tableStyleId>
              </a:tblPr>
              <a:tblGrid>
                <a:gridCol w="4347936">
                  <a:extLst>
                    <a:ext uri="{9D8B030D-6E8A-4147-A177-3AD203B41FA5}">
                      <a16:colId xmlns:a16="http://schemas.microsoft.com/office/drawing/2014/main" val="257361291"/>
                    </a:ext>
                  </a:extLst>
                </a:gridCol>
                <a:gridCol w="4347936">
                  <a:extLst>
                    <a:ext uri="{9D8B030D-6E8A-4147-A177-3AD203B41FA5}">
                      <a16:colId xmlns:a16="http://schemas.microsoft.com/office/drawing/2014/main" val="330593783"/>
                    </a:ext>
                  </a:extLst>
                </a:gridCol>
              </a:tblGrid>
              <a:tr h="4351338">
                <a:tc>
                  <a:txBody>
                    <a:bodyPr/>
                    <a:lstStyle/>
                    <a:p>
                      <a:endParaRPr lang="en-US" dirty="0"/>
                    </a:p>
                  </a:txBody>
                  <a:tcPr>
                    <a:solidFill>
                      <a:schemeClr val="bg1"/>
                    </a:solidFill>
                  </a:tcPr>
                </a:tc>
                <a:tc>
                  <a:txBody>
                    <a:bodyPr/>
                    <a:lstStyle/>
                    <a:p>
                      <a:endParaRPr lang="en-US" dirty="0"/>
                    </a:p>
                    <a:p>
                      <a:pPr marL="285750" indent="-285750">
                        <a:buFont typeface="Wingdings" panose="05000000000000000000" pitchFamily="2" charset="2"/>
                        <a:buChar char="Ø"/>
                      </a:pPr>
                      <a:r>
                        <a:rPr lang="en-US" dirty="0">
                          <a:solidFill>
                            <a:srgbClr val="C00000"/>
                          </a:solidFill>
                        </a:rPr>
                        <a:t>Semi automatic weapon like AR-15 accounts for majority of the mass shootings</a:t>
                      </a:r>
                    </a:p>
                    <a:p>
                      <a:pPr marL="285750" indent="-285750">
                        <a:buFont typeface="Wingdings" panose="05000000000000000000" pitchFamily="2" charset="2"/>
                        <a:buChar char="Ø"/>
                      </a:pPr>
                      <a:r>
                        <a:rPr lang="en-US" dirty="0">
                          <a:solidFill>
                            <a:srgbClr val="C00000"/>
                          </a:solidFill>
                        </a:rPr>
                        <a:t>Revolvers and hand guns accounts for majority of single victim shootings </a:t>
                      </a:r>
                    </a:p>
                    <a:p>
                      <a:pPr marL="0" indent="0">
                        <a:buFont typeface="Wingdings" panose="05000000000000000000" pitchFamily="2" charset="2"/>
                        <a:buNone/>
                      </a:pPr>
                      <a:r>
                        <a:rPr lang="en-US" dirty="0">
                          <a:solidFill>
                            <a:srgbClr val="C00000"/>
                          </a:solidFill>
                        </a:rPr>
                        <a:t>     160 school shootings across 38 states.</a:t>
                      </a:r>
                    </a:p>
                    <a:p>
                      <a:pPr marL="0" indent="0">
                        <a:buFont typeface="Wingdings" panose="05000000000000000000" pitchFamily="2" charset="2"/>
                        <a:buNone/>
                      </a:pPr>
                      <a:endParaRPr lang="en-US" dirty="0">
                        <a:solidFill>
                          <a:srgbClr val="C00000"/>
                        </a:solidFill>
                      </a:endParaRPr>
                    </a:p>
                  </a:txBody>
                  <a:tcPr>
                    <a:solidFill>
                      <a:schemeClr val="bg1"/>
                    </a:solidFill>
                  </a:tcPr>
                </a:tc>
                <a:extLst>
                  <a:ext uri="{0D108BD9-81ED-4DB2-BD59-A6C34878D82A}">
                    <a16:rowId xmlns:a16="http://schemas.microsoft.com/office/drawing/2014/main" val="2591353353"/>
                  </a:ext>
                </a:extLst>
              </a:tr>
            </a:tbl>
          </a:graphicData>
        </a:graphic>
      </p:graphicFrame>
      <p:pic>
        <p:nvPicPr>
          <p:cNvPr id="4" name="Picture 3">
            <a:extLst>
              <a:ext uri="{FF2B5EF4-FFF2-40B4-BE49-F238E27FC236}">
                <a16:creationId xmlns:a16="http://schemas.microsoft.com/office/drawing/2014/main" id="{42A91C7F-274D-4BB8-81D9-1B14E533D8EC}"/>
              </a:ext>
            </a:extLst>
          </p:cNvPr>
          <p:cNvPicPr>
            <a:picLocks noChangeAspect="1"/>
          </p:cNvPicPr>
          <p:nvPr/>
        </p:nvPicPr>
        <p:blipFill>
          <a:blip r:embed="rId2"/>
          <a:stretch>
            <a:fillRect/>
          </a:stretch>
        </p:blipFill>
        <p:spPr>
          <a:xfrm>
            <a:off x="838200" y="1690688"/>
            <a:ext cx="4321629" cy="4010025"/>
          </a:xfrm>
          <a:prstGeom prst="rect">
            <a:avLst/>
          </a:prstGeom>
        </p:spPr>
      </p:pic>
      <p:sp>
        <p:nvSpPr>
          <p:cNvPr id="7" name="TextBox 6">
            <a:extLst>
              <a:ext uri="{FF2B5EF4-FFF2-40B4-BE49-F238E27FC236}">
                <a16:creationId xmlns:a16="http://schemas.microsoft.com/office/drawing/2014/main" id="{E7DF9D99-2B55-4ED9-8025-B4C8A7C80DCE}"/>
              </a:ext>
            </a:extLst>
          </p:cNvPr>
          <p:cNvSpPr txBox="1"/>
          <p:nvPr/>
        </p:nvSpPr>
        <p:spPr>
          <a:xfrm>
            <a:off x="1063689" y="6129079"/>
            <a:ext cx="8574833" cy="369332"/>
          </a:xfrm>
          <a:prstGeom prst="rect">
            <a:avLst/>
          </a:prstGeom>
          <a:noFill/>
        </p:spPr>
        <p:txBody>
          <a:bodyPr wrap="square" rtlCol="0">
            <a:spAutoFit/>
          </a:bodyPr>
          <a:lstStyle/>
          <a:p>
            <a:r>
              <a:rPr lang="en-US" b="1" dirty="0"/>
              <a:t>Weapon types used in mass shootings in US between 1982-2017, source: Statista.</a:t>
            </a:r>
          </a:p>
        </p:txBody>
      </p:sp>
    </p:spTree>
    <p:extLst>
      <p:ext uri="{BB962C8B-B14F-4D97-AF65-F5344CB8AC3E}">
        <p14:creationId xmlns:p14="http://schemas.microsoft.com/office/powerpoint/2010/main" val="1686243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29C1A-5524-4284-AB32-0F75474DA989}"/>
              </a:ext>
            </a:extLst>
          </p:cNvPr>
          <p:cNvSpPr>
            <a:spLocks noGrp="1"/>
          </p:cNvSpPr>
          <p:nvPr>
            <p:ph type="title"/>
          </p:nvPr>
        </p:nvSpPr>
        <p:spPr>
          <a:xfrm>
            <a:off x="473529" y="365125"/>
            <a:ext cx="11397342" cy="1325563"/>
          </a:xfrm>
        </p:spPr>
        <p:txBody>
          <a:bodyPr>
            <a:normAutofit/>
          </a:bodyPr>
          <a:lstStyle/>
          <a:p>
            <a:r>
              <a:rPr lang="en-US" sz="4000" b="1" dirty="0"/>
              <a:t>What are our options to stop gun violence in schools and public places?</a:t>
            </a:r>
          </a:p>
        </p:txBody>
      </p:sp>
      <p:sp>
        <p:nvSpPr>
          <p:cNvPr id="3" name="Content Placeholder 2">
            <a:extLst>
              <a:ext uri="{FF2B5EF4-FFF2-40B4-BE49-F238E27FC236}">
                <a16:creationId xmlns:a16="http://schemas.microsoft.com/office/drawing/2014/main" id="{55B24DF2-4D35-4563-B82D-2D12D67A1FED}"/>
              </a:ext>
            </a:extLst>
          </p:cNvPr>
          <p:cNvSpPr>
            <a:spLocks noGrp="1"/>
          </p:cNvSpPr>
          <p:nvPr>
            <p:ph idx="1"/>
          </p:nvPr>
        </p:nvSpPr>
        <p:spPr/>
        <p:txBody>
          <a:bodyPr>
            <a:normAutofit/>
          </a:bodyPr>
          <a:lstStyle/>
          <a:p>
            <a:r>
              <a:rPr lang="en-US" dirty="0"/>
              <a:t>As the federal ban of assault weapons and firearms is such a contentious issue, it is our responsibility to make the learning area such as schools, colleges and universities violence free and free from any type of fire arms. </a:t>
            </a:r>
          </a:p>
          <a:p>
            <a:pPr marL="0" indent="0">
              <a:buNone/>
            </a:pPr>
            <a:endParaRPr lang="en-US" dirty="0"/>
          </a:p>
          <a:p>
            <a:r>
              <a:rPr lang="en-US" dirty="0"/>
              <a:t>Our solution is to develop a prototype, which will</a:t>
            </a:r>
          </a:p>
          <a:p>
            <a:pPr lvl="1"/>
            <a:r>
              <a:rPr lang="en-US" dirty="0"/>
              <a:t>Identify the presence of gun in school premises and public places </a:t>
            </a:r>
          </a:p>
          <a:p>
            <a:pPr lvl="1"/>
            <a:r>
              <a:rPr lang="en-US" dirty="0"/>
              <a:t>It would help in tracking the gun and raising the immediate alert </a:t>
            </a:r>
          </a:p>
          <a:p>
            <a:pPr lvl="1"/>
            <a:r>
              <a:rPr lang="en-US" dirty="0"/>
              <a:t>The app would disable the gun</a:t>
            </a:r>
          </a:p>
          <a:p>
            <a:pPr lvl="1"/>
            <a:r>
              <a:rPr lang="en-US" dirty="0"/>
              <a:t>The app would help in finding the profile of the gun owner real time </a:t>
            </a:r>
          </a:p>
        </p:txBody>
      </p:sp>
    </p:spTree>
    <p:extLst>
      <p:ext uri="{BB962C8B-B14F-4D97-AF65-F5344CB8AC3E}">
        <p14:creationId xmlns:p14="http://schemas.microsoft.com/office/powerpoint/2010/main" val="3096096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F6BB9-0AB9-40F1-990A-516981483D38}"/>
              </a:ext>
            </a:extLst>
          </p:cNvPr>
          <p:cNvSpPr>
            <a:spLocks noGrp="1"/>
          </p:cNvSpPr>
          <p:nvPr>
            <p:ph type="title"/>
          </p:nvPr>
        </p:nvSpPr>
        <p:spPr/>
        <p:txBody>
          <a:bodyPr/>
          <a:lstStyle/>
          <a:p>
            <a:r>
              <a:rPr lang="en-US" b="1" dirty="0"/>
              <a:t>Real time monitoring of Fire Arm movement</a:t>
            </a:r>
          </a:p>
        </p:txBody>
      </p:sp>
      <p:pic>
        <p:nvPicPr>
          <p:cNvPr id="5" name="Content Placeholder 4">
            <a:extLst>
              <a:ext uri="{FF2B5EF4-FFF2-40B4-BE49-F238E27FC236}">
                <a16:creationId xmlns:a16="http://schemas.microsoft.com/office/drawing/2014/main" id="{0C2B0FC3-B850-40A4-B3DB-348055AD28FA}"/>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413354" y="1859056"/>
            <a:ext cx="1478702" cy="937307"/>
          </a:xfrm>
        </p:spPr>
      </p:pic>
      <p:pic>
        <p:nvPicPr>
          <p:cNvPr id="7" name="Picture 6">
            <a:extLst>
              <a:ext uri="{FF2B5EF4-FFF2-40B4-BE49-F238E27FC236}">
                <a16:creationId xmlns:a16="http://schemas.microsoft.com/office/drawing/2014/main" id="{7C9E1EC0-CC71-46C2-A5C8-2700FBEB3CE0}"/>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581467" y="1674628"/>
            <a:ext cx="831887" cy="1754372"/>
          </a:xfrm>
          <a:prstGeom prst="rect">
            <a:avLst/>
          </a:prstGeom>
        </p:spPr>
      </p:pic>
      <p:pic>
        <p:nvPicPr>
          <p:cNvPr id="9" name="Picture 8">
            <a:extLst>
              <a:ext uri="{FF2B5EF4-FFF2-40B4-BE49-F238E27FC236}">
                <a16:creationId xmlns:a16="http://schemas.microsoft.com/office/drawing/2014/main" id="{8F49D011-4148-4954-94E4-98CF62BF80FC}"/>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3390680" y="1859056"/>
            <a:ext cx="894241" cy="1325563"/>
          </a:xfrm>
          <a:prstGeom prst="rect">
            <a:avLst/>
          </a:prstGeom>
        </p:spPr>
      </p:pic>
      <p:cxnSp>
        <p:nvCxnSpPr>
          <p:cNvPr id="11" name="Straight Arrow Connector 10">
            <a:extLst>
              <a:ext uri="{FF2B5EF4-FFF2-40B4-BE49-F238E27FC236}">
                <a16:creationId xmlns:a16="http://schemas.microsoft.com/office/drawing/2014/main" id="{684039B6-C39C-4B8B-8995-C7D45D9FF60B}"/>
              </a:ext>
            </a:extLst>
          </p:cNvPr>
          <p:cNvCxnSpPr/>
          <p:nvPr/>
        </p:nvCxnSpPr>
        <p:spPr>
          <a:xfrm>
            <a:off x="2711302" y="2521837"/>
            <a:ext cx="4997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1FEF690-D376-4DEE-AFC9-6E2FF55A933C}"/>
              </a:ext>
            </a:extLst>
          </p:cNvPr>
          <p:cNvCxnSpPr/>
          <p:nvPr/>
        </p:nvCxnSpPr>
        <p:spPr>
          <a:xfrm>
            <a:off x="4667693" y="2434856"/>
            <a:ext cx="9888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A82F7BC6-8EB6-436B-98A1-F5E3446A8217}"/>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6262247" y="1775636"/>
            <a:ext cx="1478702" cy="1408981"/>
          </a:xfrm>
          <a:prstGeom prst="rect">
            <a:avLst/>
          </a:prstGeom>
        </p:spPr>
      </p:pic>
      <p:pic>
        <p:nvPicPr>
          <p:cNvPr id="19" name="Picture 18">
            <a:extLst>
              <a:ext uri="{FF2B5EF4-FFF2-40B4-BE49-F238E27FC236}">
                <a16:creationId xmlns:a16="http://schemas.microsoft.com/office/drawing/2014/main" id="{F46CAA90-1BDB-4C55-969E-4E5A3B61D006}"/>
              </a:ext>
            </a:extLst>
          </p:cNvPr>
          <p:cNvPicPr>
            <a:picLocks noChangeAspect="1"/>
          </p:cNvPicPr>
          <p:nvPr/>
        </p:nvPicPr>
        <p:blipFill>
          <a:blip r:embed="rId10">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9192960" y="1674628"/>
            <a:ext cx="1312454" cy="1573614"/>
          </a:xfrm>
          <a:prstGeom prst="rect">
            <a:avLst/>
          </a:prstGeom>
        </p:spPr>
      </p:pic>
      <p:pic>
        <p:nvPicPr>
          <p:cNvPr id="21" name="Picture 20">
            <a:extLst>
              <a:ext uri="{FF2B5EF4-FFF2-40B4-BE49-F238E27FC236}">
                <a16:creationId xmlns:a16="http://schemas.microsoft.com/office/drawing/2014/main" id="{E368C69D-465C-4010-A263-444808EB277F}"/>
              </a:ext>
            </a:extLst>
          </p:cNvPr>
          <p:cNvPicPr>
            <a:picLocks noChangeAspect="1"/>
          </p:cNvPicPr>
          <p:nvPr/>
        </p:nvPicPr>
        <p:blipFill>
          <a:blip r:embed="rId12">
            <a:extLs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a:off x="8962625" y="3838357"/>
            <a:ext cx="1773124" cy="1573615"/>
          </a:xfrm>
          <a:prstGeom prst="rect">
            <a:avLst/>
          </a:prstGeom>
        </p:spPr>
      </p:pic>
      <p:cxnSp>
        <p:nvCxnSpPr>
          <p:cNvPr id="23" name="Connector: Elbow 22">
            <a:extLst>
              <a:ext uri="{FF2B5EF4-FFF2-40B4-BE49-F238E27FC236}">
                <a16:creationId xmlns:a16="http://schemas.microsoft.com/office/drawing/2014/main" id="{19DE8DF2-4477-4A24-8A88-C4DB1CB947E1}"/>
              </a:ext>
            </a:extLst>
          </p:cNvPr>
          <p:cNvCxnSpPr>
            <a:cxnSpLocks/>
          </p:cNvCxnSpPr>
          <p:nvPr/>
        </p:nvCxnSpPr>
        <p:spPr>
          <a:xfrm>
            <a:off x="4058502" y="2937528"/>
            <a:ext cx="6677247" cy="1929375"/>
          </a:xfrm>
          <a:prstGeom prst="bentConnector3">
            <a:avLst>
              <a:gd name="adj1" fmla="val 29140"/>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AC5A8D45-3AD5-438A-A3EB-5A30E59981E1}"/>
              </a:ext>
            </a:extLst>
          </p:cNvPr>
          <p:cNvPicPr>
            <a:picLocks noChangeAspect="1"/>
          </p:cNvPicPr>
          <p:nvPr/>
        </p:nvPicPr>
        <p:blipFill>
          <a:blip r:embed="rId14">
            <a:extLst>
              <a:ext uri="{28A0092B-C50C-407E-A947-70E740481C1C}">
                <a14:useLocalDpi xmlns:a14="http://schemas.microsoft.com/office/drawing/2010/main" val="0"/>
              </a:ext>
              <a:ext uri="{837473B0-CC2E-450A-ABE3-18F120FF3D39}">
                <a1611:picAttrSrcUrl xmlns:a1611="http://schemas.microsoft.com/office/drawing/2016/11/main" r:id="rId15"/>
              </a:ext>
            </a:extLst>
          </a:blip>
          <a:stretch>
            <a:fillRect/>
          </a:stretch>
        </p:blipFill>
        <p:spPr>
          <a:xfrm>
            <a:off x="4720116" y="5369574"/>
            <a:ext cx="1484713" cy="559179"/>
          </a:xfrm>
          <a:prstGeom prst="rect">
            <a:avLst/>
          </a:prstGeom>
        </p:spPr>
      </p:pic>
      <p:pic>
        <p:nvPicPr>
          <p:cNvPr id="27" name="Picture 26">
            <a:extLst>
              <a:ext uri="{FF2B5EF4-FFF2-40B4-BE49-F238E27FC236}">
                <a16:creationId xmlns:a16="http://schemas.microsoft.com/office/drawing/2014/main" id="{6D182F1E-CBA3-4315-82B1-B942E7CB2DD5}"/>
              </a:ext>
            </a:extLst>
          </p:cNvPr>
          <p:cNvPicPr>
            <a:picLocks noChangeAspect="1"/>
          </p:cNvPicPr>
          <p:nvPr/>
        </p:nvPicPr>
        <p:blipFill>
          <a:blip r:embed="rId16">
            <a:extLst>
              <a:ext uri="{28A0092B-C50C-407E-A947-70E740481C1C}">
                <a14:useLocalDpi xmlns:a14="http://schemas.microsoft.com/office/drawing/2010/main" val="0"/>
              </a:ext>
              <a:ext uri="{837473B0-CC2E-450A-ABE3-18F120FF3D39}">
                <a1611:picAttrSrcUrl xmlns:a1611="http://schemas.microsoft.com/office/drawing/2016/11/main" r:id="rId17"/>
              </a:ext>
            </a:extLst>
          </a:blip>
          <a:stretch>
            <a:fillRect/>
          </a:stretch>
        </p:blipFill>
        <p:spPr>
          <a:xfrm>
            <a:off x="4511912" y="5863752"/>
            <a:ext cx="1750335" cy="659377"/>
          </a:xfrm>
          <a:prstGeom prst="rect">
            <a:avLst/>
          </a:prstGeom>
        </p:spPr>
      </p:pic>
      <p:cxnSp>
        <p:nvCxnSpPr>
          <p:cNvPr id="29" name="Connector: Elbow 28">
            <a:extLst>
              <a:ext uri="{FF2B5EF4-FFF2-40B4-BE49-F238E27FC236}">
                <a16:creationId xmlns:a16="http://schemas.microsoft.com/office/drawing/2014/main" id="{641E9367-52A8-4922-93EF-71867FF8A029}"/>
              </a:ext>
            </a:extLst>
          </p:cNvPr>
          <p:cNvCxnSpPr/>
          <p:nvPr/>
        </p:nvCxnSpPr>
        <p:spPr>
          <a:xfrm flipV="1">
            <a:off x="6783572" y="5252484"/>
            <a:ext cx="2009554" cy="808074"/>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0E15F4A9-55D6-4110-AB59-C400B09F9D35}"/>
              </a:ext>
            </a:extLst>
          </p:cNvPr>
          <p:cNvCxnSpPr/>
          <p:nvPr/>
        </p:nvCxnSpPr>
        <p:spPr>
          <a:xfrm rot="10800000">
            <a:off x="4335989" y="4584103"/>
            <a:ext cx="6809920" cy="435934"/>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Rectangle: Rounded Corners 33">
            <a:extLst>
              <a:ext uri="{FF2B5EF4-FFF2-40B4-BE49-F238E27FC236}">
                <a16:creationId xmlns:a16="http://schemas.microsoft.com/office/drawing/2014/main" id="{BCE0EFEA-9755-4B48-8F64-5855DDBE9517}"/>
              </a:ext>
            </a:extLst>
          </p:cNvPr>
          <p:cNvSpPr/>
          <p:nvPr/>
        </p:nvSpPr>
        <p:spPr>
          <a:xfrm>
            <a:off x="2579800" y="4274288"/>
            <a:ext cx="1478702" cy="7457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Trigger the signal to deactivate</a:t>
            </a:r>
          </a:p>
        </p:txBody>
      </p:sp>
      <p:cxnSp>
        <p:nvCxnSpPr>
          <p:cNvPr id="36" name="Straight Arrow Connector 35">
            <a:extLst>
              <a:ext uri="{FF2B5EF4-FFF2-40B4-BE49-F238E27FC236}">
                <a16:creationId xmlns:a16="http://schemas.microsoft.com/office/drawing/2014/main" id="{CEB68806-65A2-467C-BD69-4BFA259E470F}"/>
              </a:ext>
            </a:extLst>
          </p:cNvPr>
          <p:cNvCxnSpPr/>
          <p:nvPr/>
        </p:nvCxnSpPr>
        <p:spPr>
          <a:xfrm flipH="1" flipV="1">
            <a:off x="2275367" y="2796363"/>
            <a:ext cx="797442" cy="13822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8" name="Picture 37">
            <a:extLst>
              <a:ext uri="{FF2B5EF4-FFF2-40B4-BE49-F238E27FC236}">
                <a16:creationId xmlns:a16="http://schemas.microsoft.com/office/drawing/2014/main" id="{AC85C3AB-D7BC-40DD-B667-768E839DCE36}"/>
              </a:ext>
            </a:extLst>
          </p:cNvPr>
          <p:cNvPicPr>
            <a:picLocks noChangeAspect="1"/>
          </p:cNvPicPr>
          <p:nvPr/>
        </p:nvPicPr>
        <p:blipFill>
          <a:blip r:embed="rId18">
            <a:extLst>
              <a:ext uri="{28A0092B-C50C-407E-A947-70E740481C1C}">
                <a14:useLocalDpi xmlns:a14="http://schemas.microsoft.com/office/drawing/2010/main" val="0"/>
              </a:ext>
              <a:ext uri="{837473B0-CC2E-450A-ABE3-18F120FF3D39}">
                <a1611:picAttrSrcUrl xmlns:a1611="http://schemas.microsoft.com/office/drawing/2016/11/main" r:id="rId19"/>
              </a:ext>
            </a:extLst>
          </a:blip>
          <a:stretch>
            <a:fillRect/>
          </a:stretch>
        </p:blipFill>
        <p:spPr>
          <a:xfrm>
            <a:off x="9163960" y="5616343"/>
            <a:ext cx="1370453" cy="1082750"/>
          </a:xfrm>
          <a:prstGeom prst="rect">
            <a:avLst/>
          </a:prstGeom>
        </p:spPr>
      </p:pic>
      <p:cxnSp>
        <p:nvCxnSpPr>
          <p:cNvPr id="40" name="Straight Arrow Connector 39">
            <a:extLst>
              <a:ext uri="{FF2B5EF4-FFF2-40B4-BE49-F238E27FC236}">
                <a16:creationId xmlns:a16="http://schemas.microsoft.com/office/drawing/2014/main" id="{59F7BBC3-D017-436D-89AB-F55C374B47DA}"/>
              </a:ext>
            </a:extLst>
          </p:cNvPr>
          <p:cNvCxnSpPr>
            <a:cxnSpLocks/>
            <a:stCxn id="21" idx="2"/>
            <a:endCxn id="38" idx="0"/>
          </p:cNvCxnSpPr>
          <p:nvPr/>
        </p:nvCxnSpPr>
        <p:spPr>
          <a:xfrm>
            <a:off x="9849187" y="5411972"/>
            <a:ext cx="0" cy="204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44EEF7D8-62E3-4582-99F7-A0011E1B36B3}"/>
              </a:ext>
            </a:extLst>
          </p:cNvPr>
          <p:cNvSpPr txBox="1"/>
          <p:nvPr/>
        </p:nvSpPr>
        <p:spPr>
          <a:xfrm>
            <a:off x="3219003" y="3248242"/>
            <a:ext cx="2243469" cy="523220"/>
          </a:xfrm>
          <a:prstGeom prst="rect">
            <a:avLst/>
          </a:prstGeom>
          <a:noFill/>
        </p:spPr>
        <p:txBody>
          <a:bodyPr wrap="square" rtlCol="0">
            <a:spAutoFit/>
          </a:bodyPr>
          <a:lstStyle/>
          <a:p>
            <a:r>
              <a:rPr lang="en-US" sz="1400" dirty="0"/>
              <a:t>Sensor (</a:t>
            </a:r>
            <a:r>
              <a:rPr lang="en-US" sz="1400" dirty="0" err="1"/>
              <a:t>BlueTooth</a:t>
            </a:r>
            <a:r>
              <a:rPr lang="en-US" sz="1400" dirty="0"/>
              <a:t>/IR)</a:t>
            </a:r>
          </a:p>
          <a:p>
            <a:r>
              <a:rPr lang="en-US" sz="1400" dirty="0"/>
              <a:t>GPS Tracker in the firearm</a:t>
            </a:r>
          </a:p>
        </p:txBody>
      </p:sp>
      <p:sp>
        <p:nvSpPr>
          <p:cNvPr id="43" name="TextBox 42">
            <a:extLst>
              <a:ext uri="{FF2B5EF4-FFF2-40B4-BE49-F238E27FC236}">
                <a16:creationId xmlns:a16="http://schemas.microsoft.com/office/drawing/2014/main" id="{76C36AF3-2BF7-42A5-B696-CFD80E9DFB10}"/>
              </a:ext>
            </a:extLst>
          </p:cNvPr>
          <p:cNvSpPr txBox="1"/>
          <p:nvPr/>
        </p:nvSpPr>
        <p:spPr>
          <a:xfrm>
            <a:off x="6226309" y="3315137"/>
            <a:ext cx="2243469" cy="738664"/>
          </a:xfrm>
          <a:prstGeom prst="rect">
            <a:avLst/>
          </a:prstGeom>
          <a:noFill/>
        </p:spPr>
        <p:txBody>
          <a:bodyPr wrap="square" rtlCol="0">
            <a:spAutoFit/>
          </a:bodyPr>
          <a:lstStyle/>
          <a:p>
            <a:r>
              <a:rPr lang="en-US" sz="1400" dirty="0"/>
              <a:t>Geo Fence (Centralized – Identify the firearm with in the geo Fence)</a:t>
            </a:r>
          </a:p>
        </p:txBody>
      </p:sp>
      <p:cxnSp>
        <p:nvCxnSpPr>
          <p:cNvPr id="45" name="Straight Arrow Connector 44">
            <a:extLst>
              <a:ext uri="{FF2B5EF4-FFF2-40B4-BE49-F238E27FC236}">
                <a16:creationId xmlns:a16="http://schemas.microsoft.com/office/drawing/2014/main" id="{F6A0CF45-3058-455F-98EC-8473A4A3BE8C}"/>
              </a:ext>
            </a:extLst>
          </p:cNvPr>
          <p:cNvCxnSpPr/>
          <p:nvPr/>
        </p:nvCxnSpPr>
        <p:spPr>
          <a:xfrm>
            <a:off x="8187070" y="2480126"/>
            <a:ext cx="7755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79F96814-FEA8-4B4E-A0EC-145AF1CC59DB}"/>
              </a:ext>
            </a:extLst>
          </p:cNvPr>
          <p:cNvCxnSpPr/>
          <p:nvPr/>
        </p:nvCxnSpPr>
        <p:spPr>
          <a:xfrm>
            <a:off x="9849186" y="3315137"/>
            <a:ext cx="0" cy="36933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7E456B67-E910-431F-BF14-7ED6D71E79BF}"/>
              </a:ext>
            </a:extLst>
          </p:cNvPr>
          <p:cNvSpPr txBox="1"/>
          <p:nvPr/>
        </p:nvSpPr>
        <p:spPr>
          <a:xfrm rot="5400000">
            <a:off x="10382993" y="3333006"/>
            <a:ext cx="1393743" cy="523220"/>
          </a:xfrm>
          <a:prstGeom prst="rect">
            <a:avLst/>
          </a:prstGeom>
          <a:noFill/>
        </p:spPr>
        <p:txBody>
          <a:bodyPr wrap="square" rtlCol="0">
            <a:spAutoFit/>
          </a:bodyPr>
          <a:lstStyle/>
          <a:p>
            <a:r>
              <a:rPr lang="en-US" sz="1400" dirty="0"/>
              <a:t>School Premises and monitoring</a:t>
            </a:r>
          </a:p>
        </p:txBody>
      </p:sp>
      <p:sp>
        <p:nvSpPr>
          <p:cNvPr id="49" name="TextBox 48">
            <a:extLst>
              <a:ext uri="{FF2B5EF4-FFF2-40B4-BE49-F238E27FC236}">
                <a16:creationId xmlns:a16="http://schemas.microsoft.com/office/drawing/2014/main" id="{1A0DAACD-261E-451A-8FE4-A247D1374D8B}"/>
              </a:ext>
            </a:extLst>
          </p:cNvPr>
          <p:cNvSpPr txBox="1"/>
          <p:nvPr/>
        </p:nvSpPr>
        <p:spPr>
          <a:xfrm rot="5400000">
            <a:off x="10344378" y="5949419"/>
            <a:ext cx="1393743" cy="523220"/>
          </a:xfrm>
          <a:prstGeom prst="rect">
            <a:avLst/>
          </a:prstGeom>
          <a:noFill/>
        </p:spPr>
        <p:txBody>
          <a:bodyPr wrap="square" rtlCol="0">
            <a:spAutoFit/>
          </a:bodyPr>
          <a:lstStyle/>
          <a:p>
            <a:r>
              <a:rPr lang="en-US" sz="1400" dirty="0"/>
              <a:t>Alarm – </a:t>
            </a:r>
            <a:r>
              <a:rPr lang="en-US" sz="1400" dirty="0" err="1"/>
              <a:t>FireArm</a:t>
            </a:r>
            <a:r>
              <a:rPr lang="en-US" sz="1400" dirty="0"/>
              <a:t> detection</a:t>
            </a:r>
          </a:p>
        </p:txBody>
      </p:sp>
      <p:sp>
        <p:nvSpPr>
          <p:cNvPr id="50" name="TextBox 49">
            <a:extLst>
              <a:ext uri="{FF2B5EF4-FFF2-40B4-BE49-F238E27FC236}">
                <a16:creationId xmlns:a16="http://schemas.microsoft.com/office/drawing/2014/main" id="{98E48DCC-460E-42A9-8F94-0B776850538A}"/>
              </a:ext>
            </a:extLst>
          </p:cNvPr>
          <p:cNvSpPr txBox="1"/>
          <p:nvPr/>
        </p:nvSpPr>
        <p:spPr>
          <a:xfrm>
            <a:off x="1839433" y="5755069"/>
            <a:ext cx="2880683" cy="1169551"/>
          </a:xfrm>
          <a:prstGeom prst="rect">
            <a:avLst/>
          </a:prstGeom>
          <a:noFill/>
        </p:spPr>
        <p:txBody>
          <a:bodyPr wrap="square" rtlCol="0">
            <a:spAutoFit/>
          </a:bodyPr>
          <a:lstStyle/>
          <a:p>
            <a:r>
              <a:rPr lang="en-US" sz="1400" dirty="0"/>
              <a:t>Once the Firearm info is obtained thru Blue Tooth, communicate with Cloud Services to find the owner/background to mitigate any security risks</a:t>
            </a:r>
          </a:p>
        </p:txBody>
      </p:sp>
      <p:sp>
        <p:nvSpPr>
          <p:cNvPr id="51" name="TextBox 50">
            <a:extLst>
              <a:ext uri="{FF2B5EF4-FFF2-40B4-BE49-F238E27FC236}">
                <a16:creationId xmlns:a16="http://schemas.microsoft.com/office/drawing/2014/main" id="{5ACA3BDB-1FA6-49AB-AB89-8C9710862EFE}"/>
              </a:ext>
            </a:extLst>
          </p:cNvPr>
          <p:cNvSpPr txBox="1"/>
          <p:nvPr/>
        </p:nvSpPr>
        <p:spPr>
          <a:xfrm>
            <a:off x="4251918" y="4559402"/>
            <a:ext cx="1670418" cy="523220"/>
          </a:xfrm>
          <a:prstGeom prst="rect">
            <a:avLst/>
          </a:prstGeom>
          <a:noFill/>
        </p:spPr>
        <p:txBody>
          <a:bodyPr wrap="square" rtlCol="0">
            <a:spAutoFit/>
          </a:bodyPr>
          <a:lstStyle/>
          <a:p>
            <a:r>
              <a:rPr lang="en-US" sz="1400" dirty="0"/>
              <a:t>Signal to deactivate the Firearm</a:t>
            </a:r>
          </a:p>
        </p:txBody>
      </p:sp>
    </p:spTree>
    <p:extLst>
      <p:ext uri="{BB962C8B-B14F-4D97-AF65-F5344CB8AC3E}">
        <p14:creationId xmlns:p14="http://schemas.microsoft.com/office/powerpoint/2010/main" val="3803152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0AE5A-0927-48E3-9454-FBA25A72204D}"/>
              </a:ext>
            </a:extLst>
          </p:cNvPr>
          <p:cNvSpPr>
            <a:spLocks noGrp="1"/>
          </p:cNvSpPr>
          <p:nvPr>
            <p:ph type="title"/>
          </p:nvPr>
        </p:nvSpPr>
        <p:spPr/>
        <p:txBody>
          <a:bodyPr/>
          <a:lstStyle/>
          <a:p>
            <a:r>
              <a:rPr lang="en-US" b="1" dirty="0"/>
              <a:t>Architecture diagram – Model Prototype</a:t>
            </a:r>
          </a:p>
        </p:txBody>
      </p:sp>
      <p:sp>
        <p:nvSpPr>
          <p:cNvPr id="3" name="Content Placeholder 2">
            <a:extLst>
              <a:ext uri="{FF2B5EF4-FFF2-40B4-BE49-F238E27FC236}">
                <a16:creationId xmlns:a16="http://schemas.microsoft.com/office/drawing/2014/main" id="{D15C9A99-0A02-477A-BE15-5AD3CB72DCEA}"/>
              </a:ext>
            </a:extLst>
          </p:cNvPr>
          <p:cNvSpPr>
            <a:spLocks noGrp="1"/>
          </p:cNvSpPr>
          <p:nvPr>
            <p:ph idx="1"/>
          </p:nvPr>
        </p:nvSpPr>
        <p:spPr>
          <a:xfrm>
            <a:off x="1091610" y="1690688"/>
            <a:ext cx="10515600" cy="4351338"/>
          </a:xfrm>
        </p:spPr>
        <p:txBody>
          <a:bodyPr/>
          <a:lstStyle/>
          <a:p>
            <a:pPr marL="0" indent="0">
              <a:buNone/>
            </a:pPr>
            <a:r>
              <a:rPr lang="en-US" dirty="0"/>
              <a:t> </a:t>
            </a:r>
          </a:p>
        </p:txBody>
      </p:sp>
      <p:sp>
        <p:nvSpPr>
          <p:cNvPr id="4" name="Rectangle: Rounded Corners 3">
            <a:extLst>
              <a:ext uri="{FF2B5EF4-FFF2-40B4-BE49-F238E27FC236}">
                <a16:creationId xmlns:a16="http://schemas.microsoft.com/office/drawing/2014/main" id="{30874778-9F63-48C7-BCCA-3299B3C36C10}"/>
              </a:ext>
            </a:extLst>
          </p:cNvPr>
          <p:cNvSpPr/>
          <p:nvPr/>
        </p:nvSpPr>
        <p:spPr>
          <a:xfrm>
            <a:off x="1233377" y="2466753"/>
            <a:ext cx="2286000" cy="10845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Arduino </a:t>
            </a:r>
          </a:p>
          <a:p>
            <a:pPr algn="ctr"/>
            <a:r>
              <a:rPr lang="en-US" dirty="0"/>
              <a:t>(Modelling the Microchip on the firearm)</a:t>
            </a:r>
          </a:p>
        </p:txBody>
      </p:sp>
      <p:sp>
        <p:nvSpPr>
          <p:cNvPr id="5" name="TextBox 4">
            <a:extLst>
              <a:ext uri="{FF2B5EF4-FFF2-40B4-BE49-F238E27FC236}">
                <a16:creationId xmlns:a16="http://schemas.microsoft.com/office/drawing/2014/main" id="{83FDA045-1677-4AA7-B016-260CBC1F7E87}"/>
              </a:ext>
            </a:extLst>
          </p:cNvPr>
          <p:cNvSpPr txBox="1"/>
          <p:nvPr/>
        </p:nvSpPr>
        <p:spPr>
          <a:xfrm>
            <a:off x="925033" y="4114800"/>
            <a:ext cx="3466214" cy="1600438"/>
          </a:xfrm>
          <a:prstGeom prst="rect">
            <a:avLst/>
          </a:prstGeom>
          <a:noFill/>
        </p:spPr>
        <p:txBody>
          <a:bodyPr wrap="square" rtlCol="0">
            <a:spAutoFit/>
          </a:bodyPr>
          <a:lstStyle/>
          <a:p>
            <a:pPr marL="285750" indent="-285750">
              <a:buFont typeface="Wingdings" panose="05000000000000000000" pitchFamily="2" charset="2"/>
              <a:buChar char="Ø"/>
            </a:pPr>
            <a:r>
              <a:rPr lang="en-US" sz="1400" dirty="0"/>
              <a:t>Blue Tooth Detection and Communication</a:t>
            </a:r>
          </a:p>
          <a:p>
            <a:pPr marL="285750" indent="-285750">
              <a:buFont typeface="Wingdings" panose="05000000000000000000" pitchFamily="2" charset="2"/>
              <a:buChar char="Ø"/>
            </a:pPr>
            <a:r>
              <a:rPr lang="en-US" sz="1400" dirty="0"/>
              <a:t>Mini GPS Tracker </a:t>
            </a:r>
          </a:p>
          <a:p>
            <a:pPr marL="285750" indent="-285750">
              <a:buFont typeface="Wingdings" panose="05000000000000000000" pitchFamily="2" charset="2"/>
              <a:buChar char="Ø"/>
            </a:pPr>
            <a:r>
              <a:rPr lang="en-US" sz="1400" dirty="0"/>
              <a:t>Servo Motor Logic control for activation/deactivation</a:t>
            </a:r>
          </a:p>
          <a:p>
            <a:pPr marL="285750" indent="-285750">
              <a:buFont typeface="Wingdings" panose="05000000000000000000" pitchFamily="2" charset="2"/>
              <a:buChar char="Ø"/>
            </a:pPr>
            <a:r>
              <a:rPr lang="en-US" sz="1400" dirty="0"/>
              <a:t>Communicating the status to Monitoring Station</a:t>
            </a:r>
            <a:endParaRPr lang="en-US" dirty="0"/>
          </a:p>
        </p:txBody>
      </p:sp>
      <p:sp>
        <p:nvSpPr>
          <p:cNvPr id="6" name="Rectangle: Rounded Corners 5">
            <a:extLst>
              <a:ext uri="{FF2B5EF4-FFF2-40B4-BE49-F238E27FC236}">
                <a16:creationId xmlns:a16="http://schemas.microsoft.com/office/drawing/2014/main" id="{278B8E1A-CE42-4EE0-9129-8D091B42669E}"/>
              </a:ext>
            </a:extLst>
          </p:cNvPr>
          <p:cNvSpPr/>
          <p:nvPr/>
        </p:nvSpPr>
        <p:spPr>
          <a:xfrm>
            <a:off x="5433239" y="2466753"/>
            <a:ext cx="2349794" cy="10845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Mobile App (Modelling in premise monitoring Station)</a:t>
            </a:r>
          </a:p>
        </p:txBody>
      </p:sp>
      <p:sp>
        <p:nvSpPr>
          <p:cNvPr id="7" name="TextBox 6">
            <a:extLst>
              <a:ext uri="{FF2B5EF4-FFF2-40B4-BE49-F238E27FC236}">
                <a16:creationId xmlns:a16="http://schemas.microsoft.com/office/drawing/2014/main" id="{1A299967-089D-4730-B3D5-ACC1F7F564F7}"/>
              </a:ext>
            </a:extLst>
          </p:cNvPr>
          <p:cNvSpPr txBox="1"/>
          <p:nvPr/>
        </p:nvSpPr>
        <p:spPr>
          <a:xfrm>
            <a:off x="5117805" y="4114800"/>
            <a:ext cx="3466214" cy="1815882"/>
          </a:xfrm>
          <a:prstGeom prst="rect">
            <a:avLst/>
          </a:prstGeom>
          <a:noFill/>
        </p:spPr>
        <p:txBody>
          <a:bodyPr wrap="square" rtlCol="0">
            <a:spAutoFit/>
          </a:bodyPr>
          <a:lstStyle/>
          <a:p>
            <a:pPr marL="285750" indent="-285750">
              <a:buFont typeface="Wingdings" panose="05000000000000000000" pitchFamily="2" charset="2"/>
              <a:buChar char="Ø"/>
            </a:pPr>
            <a:r>
              <a:rPr lang="en-US" sz="1400" dirty="0"/>
              <a:t>Blue Tooth Detection and Communication</a:t>
            </a:r>
          </a:p>
          <a:p>
            <a:pPr marL="285750" indent="-285750">
              <a:buFont typeface="Wingdings" panose="05000000000000000000" pitchFamily="2" charset="2"/>
              <a:buChar char="Ø"/>
            </a:pPr>
            <a:r>
              <a:rPr lang="en-US" sz="1400" dirty="0"/>
              <a:t>Trigger Alarms </a:t>
            </a:r>
          </a:p>
          <a:p>
            <a:pPr marL="285750" indent="-285750">
              <a:buFont typeface="Wingdings" panose="05000000000000000000" pitchFamily="2" charset="2"/>
              <a:buChar char="Ø"/>
            </a:pPr>
            <a:r>
              <a:rPr lang="en-US" sz="1400" dirty="0"/>
              <a:t>Track the Status</a:t>
            </a:r>
          </a:p>
          <a:p>
            <a:pPr marL="285750" indent="-285750">
              <a:buFont typeface="Wingdings" panose="05000000000000000000" pitchFamily="2" charset="2"/>
              <a:buChar char="Ø"/>
            </a:pPr>
            <a:r>
              <a:rPr lang="en-US" sz="1400" dirty="0"/>
              <a:t>Pull the background info on the firearms / Owner</a:t>
            </a:r>
          </a:p>
          <a:p>
            <a:pPr marL="285750" indent="-285750">
              <a:buFont typeface="Wingdings" panose="05000000000000000000" pitchFamily="2" charset="2"/>
              <a:buChar char="Ø"/>
            </a:pPr>
            <a:r>
              <a:rPr lang="en-US" sz="1400" dirty="0"/>
              <a:t>Trigger the Deactivation until the facts are ascertained.</a:t>
            </a:r>
            <a:endParaRPr lang="en-US" dirty="0"/>
          </a:p>
        </p:txBody>
      </p:sp>
      <p:sp>
        <p:nvSpPr>
          <p:cNvPr id="8" name="Rectangle: Rounded Corners 7">
            <a:extLst>
              <a:ext uri="{FF2B5EF4-FFF2-40B4-BE49-F238E27FC236}">
                <a16:creationId xmlns:a16="http://schemas.microsoft.com/office/drawing/2014/main" id="{FBCD2CCF-2BEA-4D57-878F-3DFCCE802AF0}"/>
              </a:ext>
            </a:extLst>
          </p:cNvPr>
          <p:cNvSpPr/>
          <p:nvPr/>
        </p:nvSpPr>
        <p:spPr>
          <a:xfrm>
            <a:off x="8289852" y="1981386"/>
            <a:ext cx="2098156" cy="6592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Invoke AWS API for background checks</a:t>
            </a:r>
          </a:p>
        </p:txBody>
      </p:sp>
      <p:sp>
        <p:nvSpPr>
          <p:cNvPr id="9" name="Rectangle: Rounded Corners 8">
            <a:extLst>
              <a:ext uri="{FF2B5EF4-FFF2-40B4-BE49-F238E27FC236}">
                <a16:creationId xmlns:a16="http://schemas.microsoft.com/office/drawing/2014/main" id="{F18F739A-852F-45E0-9EF7-110C355BCD08}"/>
              </a:ext>
            </a:extLst>
          </p:cNvPr>
          <p:cNvSpPr/>
          <p:nvPr/>
        </p:nvSpPr>
        <p:spPr>
          <a:xfrm>
            <a:off x="8289852" y="3342075"/>
            <a:ext cx="2158410" cy="8753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Trigger AWS SNS for Email / SMS trigger Alerts </a:t>
            </a:r>
          </a:p>
        </p:txBody>
      </p:sp>
      <p:sp>
        <p:nvSpPr>
          <p:cNvPr id="10" name="Rectangle: Rounded Corners 9">
            <a:extLst>
              <a:ext uri="{FF2B5EF4-FFF2-40B4-BE49-F238E27FC236}">
                <a16:creationId xmlns:a16="http://schemas.microsoft.com/office/drawing/2014/main" id="{84604342-18D8-4798-B467-8C9442B3BC07}"/>
              </a:ext>
            </a:extLst>
          </p:cNvPr>
          <p:cNvSpPr/>
          <p:nvPr/>
        </p:nvSpPr>
        <p:spPr>
          <a:xfrm>
            <a:off x="10777869" y="1690688"/>
            <a:ext cx="1082749" cy="28707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Back end DB</a:t>
            </a:r>
          </a:p>
          <a:p>
            <a:pPr algn="ctr"/>
            <a:r>
              <a:rPr lang="en-US" dirty="0"/>
              <a:t>(AWS RDS)</a:t>
            </a:r>
          </a:p>
        </p:txBody>
      </p:sp>
      <p:cxnSp>
        <p:nvCxnSpPr>
          <p:cNvPr id="12" name="Straight Arrow Connector 11">
            <a:extLst>
              <a:ext uri="{FF2B5EF4-FFF2-40B4-BE49-F238E27FC236}">
                <a16:creationId xmlns:a16="http://schemas.microsoft.com/office/drawing/2014/main" id="{68ECAF65-F135-4F8B-8A59-38B1BBFA03E3}"/>
              </a:ext>
            </a:extLst>
          </p:cNvPr>
          <p:cNvCxnSpPr/>
          <p:nvPr/>
        </p:nvCxnSpPr>
        <p:spPr>
          <a:xfrm>
            <a:off x="3955312" y="3009013"/>
            <a:ext cx="126527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B1FFE93-38B7-40E2-B791-C340BE16D601}"/>
              </a:ext>
            </a:extLst>
          </p:cNvPr>
          <p:cNvCxnSpPr/>
          <p:nvPr/>
        </p:nvCxnSpPr>
        <p:spPr>
          <a:xfrm flipV="1">
            <a:off x="7921256" y="2310995"/>
            <a:ext cx="368596" cy="32960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3C65638-62CA-4BA6-AA3D-CECBB6F2F658}"/>
              </a:ext>
            </a:extLst>
          </p:cNvPr>
          <p:cNvCxnSpPr/>
          <p:nvPr/>
        </p:nvCxnSpPr>
        <p:spPr>
          <a:xfrm>
            <a:off x="7921256" y="3242930"/>
            <a:ext cx="368596" cy="3083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7B7D925-57E6-42C8-BD4B-5DD051D21374}"/>
              </a:ext>
            </a:extLst>
          </p:cNvPr>
          <p:cNvCxnSpPr/>
          <p:nvPr/>
        </p:nvCxnSpPr>
        <p:spPr>
          <a:xfrm>
            <a:off x="10466867" y="2310995"/>
            <a:ext cx="31100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5742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05F2C-6E11-470E-94E5-638D107358BB}"/>
              </a:ext>
            </a:extLst>
          </p:cNvPr>
          <p:cNvSpPr>
            <a:spLocks noGrp="1"/>
          </p:cNvSpPr>
          <p:nvPr>
            <p:ph type="title"/>
          </p:nvPr>
        </p:nvSpPr>
        <p:spPr/>
        <p:txBody>
          <a:bodyPr/>
          <a:lstStyle/>
          <a:p>
            <a:r>
              <a:rPr lang="en-US" b="1" dirty="0"/>
              <a:t>Arduino Prototype – Microchip Design</a:t>
            </a:r>
          </a:p>
        </p:txBody>
      </p:sp>
      <p:pic>
        <p:nvPicPr>
          <p:cNvPr id="4" name="Content Placeholder 3">
            <a:extLst>
              <a:ext uri="{FF2B5EF4-FFF2-40B4-BE49-F238E27FC236}">
                <a16:creationId xmlns:a16="http://schemas.microsoft.com/office/drawing/2014/main" id="{6D7F2D5E-8F29-40EC-9EAC-C20769151E1E}"/>
              </a:ext>
            </a:extLst>
          </p:cNvPr>
          <p:cNvPicPr>
            <a:picLocks noGrp="1" noChangeAspect="1"/>
          </p:cNvPicPr>
          <p:nvPr>
            <p:ph idx="1"/>
          </p:nvPr>
        </p:nvPicPr>
        <p:blipFill>
          <a:blip r:embed="rId2"/>
          <a:stretch>
            <a:fillRect/>
          </a:stretch>
        </p:blipFill>
        <p:spPr>
          <a:xfrm>
            <a:off x="838200" y="1816183"/>
            <a:ext cx="8226781" cy="4351188"/>
          </a:xfrm>
          <a:prstGeom prst="rect">
            <a:avLst/>
          </a:prstGeom>
        </p:spPr>
      </p:pic>
      <p:sp>
        <p:nvSpPr>
          <p:cNvPr id="5" name="TextBox 4">
            <a:extLst>
              <a:ext uri="{FF2B5EF4-FFF2-40B4-BE49-F238E27FC236}">
                <a16:creationId xmlns:a16="http://schemas.microsoft.com/office/drawing/2014/main" id="{37A6397B-E877-4625-82CE-69CEE9A0A109}"/>
              </a:ext>
            </a:extLst>
          </p:cNvPr>
          <p:cNvSpPr txBox="1"/>
          <p:nvPr/>
        </p:nvSpPr>
        <p:spPr>
          <a:xfrm>
            <a:off x="9101469" y="1804308"/>
            <a:ext cx="2459159" cy="3139321"/>
          </a:xfrm>
          <a:prstGeom prst="rect">
            <a:avLst/>
          </a:prstGeom>
          <a:noFill/>
        </p:spPr>
        <p:txBody>
          <a:bodyPr wrap="square" rtlCol="0">
            <a:spAutoFit/>
          </a:bodyPr>
          <a:lstStyle/>
          <a:p>
            <a:r>
              <a:rPr lang="en-US" dirty="0"/>
              <a:t>Arduino Microchip prototype</a:t>
            </a:r>
          </a:p>
          <a:p>
            <a:endParaRPr lang="en-US" dirty="0"/>
          </a:p>
          <a:p>
            <a:pPr marL="285750" indent="-285750">
              <a:buFont typeface="Wingdings" panose="05000000000000000000" pitchFamily="2" charset="2"/>
              <a:buChar char="ü"/>
            </a:pPr>
            <a:r>
              <a:rPr lang="en-US" dirty="0"/>
              <a:t>Blue Tooth Communication</a:t>
            </a:r>
          </a:p>
          <a:p>
            <a:pPr marL="285750" indent="-285750">
              <a:buFont typeface="Wingdings" panose="05000000000000000000" pitchFamily="2" charset="2"/>
              <a:buChar char="ü"/>
            </a:pPr>
            <a:r>
              <a:rPr lang="en-US" dirty="0"/>
              <a:t>Servo Motor for activating and deactivating based on the control codes.</a:t>
            </a:r>
          </a:p>
          <a:p>
            <a:pPr marL="285750" indent="-285750">
              <a:buFont typeface="Wingdings" panose="05000000000000000000" pitchFamily="2" charset="2"/>
              <a:buChar char="ü"/>
            </a:pPr>
            <a:r>
              <a:rPr lang="en-US" dirty="0"/>
              <a:t>Mini GPS Tracker for Location Tracking</a:t>
            </a:r>
          </a:p>
        </p:txBody>
      </p:sp>
    </p:spTree>
    <p:extLst>
      <p:ext uri="{BB962C8B-B14F-4D97-AF65-F5344CB8AC3E}">
        <p14:creationId xmlns:p14="http://schemas.microsoft.com/office/powerpoint/2010/main" val="30536460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896</TotalTime>
  <Words>1647</Words>
  <Application>Microsoft Office PowerPoint</Application>
  <PresentationFormat>Widescreen</PresentationFormat>
  <Paragraphs>116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Office Theme</vt:lpstr>
      <vt:lpstr>No Place for Gun in Schools</vt:lpstr>
      <vt:lpstr>What is the problem we are trying to address?</vt:lpstr>
      <vt:lpstr>What are the reasons for Gun Violence in Schools</vt:lpstr>
      <vt:lpstr>Type of Guns</vt:lpstr>
      <vt:lpstr>Gun Violence by “type of weapon”</vt:lpstr>
      <vt:lpstr>What are our options to stop gun violence in schools and public places?</vt:lpstr>
      <vt:lpstr>Real time monitoring of Fire Arm movement</vt:lpstr>
      <vt:lpstr>Architecture diagram – Model Prototype</vt:lpstr>
      <vt:lpstr>Arduino Prototype – Microchip Design</vt:lpstr>
      <vt:lpstr>Criteria for successful solution</vt:lpstr>
      <vt:lpstr>PROBLEMS – RELATED TO LEGAL FRAMEWORK</vt:lpstr>
      <vt:lpstr>PROBLEMS –RELATED TO TECHNOLOGY</vt:lpstr>
      <vt:lpstr>Ideas for future improvement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sreesru</dc:creator>
  <cp:lastModifiedBy>siva sankararaman</cp:lastModifiedBy>
  <cp:revision>94</cp:revision>
  <dcterms:created xsi:type="dcterms:W3CDTF">2018-02-19T17:15:51Z</dcterms:created>
  <dcterms:modified xsi:type="dcterms:W3CDTF">2020-12-30T20:43:02Z</dcterms:modified>
</cp:coreProperties>
</file>