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66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lack" panose="020F0502020204030204" pitchFamily="34" charset="0"/>
      <p:bold r:id="rId15"/>
      <p:italic r:id="rId16"/>
      <p:boldItalic r:id="rId17"/>
    </p:embeddedFont>
    <p:embeddedFont>
      <p:font typeface="Roboto Light" panose="020F03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23" name="Google Shape;23;p3" descr="time lapse photography of tunnel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10140" y="1"/>
              <a:ext cx="1028186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3"/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20000">
                  <a:schemeClr val="lt1"/>
                </a:gs>
                <a:gs pos="100000">
                  <a:srgbClr val="FFFFFF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344" y="1092199"/>
            <a:ext cx="1659728" cy="13884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059344" y="3237232"/>
            <a:ext cx="9608656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Roboto Black"/>
              <a:buNone/>
              <a:defRPr sz="44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59344" y="4168698"/>
            <a:ext cx="9608656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995332" y="6356350"/>
            <a:ext cx="22013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2D75B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lvl="1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lvl="2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lvl="3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lvl="4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lvl="5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lvl="6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lvl="7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lvl="8" indent="0" algn="ctr">
              <a:spcBef>
                <a:spcPts val="0"/>
              </a:spcBef>
              <a:buNone/>
              <a:defRPr sz="1200" b="0">
                <a:solidFill>
                  <a:srgbClr val="365CAA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115388" y="4053830"/>
            <a:ext cx="2123112" cy="0"/>
          </a:xfrm>
          <a:prstGeom prst="straightConnector1">
            <a:avLst/>
          </a:prstGeom>
          <a:noFill/>
          <a:ln w="31750" cap="flat" cmpd="sng">
            <a:solidFill>
              <a:srgbClr val="FCA90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2" name="Google Shape;32;p3"/>
          <p:cNvGrpSpPr/>
          <p:nvPr/>
        </p:nvGrpSpPr>
        <p:grpSpPr>
          <a:xfrm>
            <a:off x="8196640" y="5903299"/>
            <a:ext cx="3175081" cy="471711"/>
            <a:chOff x="7723978" y="5410594"/>
            <a:chExt cx="3161287" cy="469662"/>
          </a:xfrm>
        </p:grpSpPr>
        <p:pic>
          <p:nvPicPr>
            <p:cNvPr id="33" name="Google Shape;3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23978" y="5410594"/>
              <a:ext cx="467491" cy="469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92879" y="5484947"/>
              <a:ext cx="1306426" cy="3209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00715" y="5484947"/>
              <a:ext cx="523506" cy="3209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325632" y="5487365"/>
              <a:ext cx="559633" cy="3161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" name="Google Shape;37;p3"/>
          <p:cNvCxnSpPr/>
          <p:nvPr/>
        </p:nvCxnSpPr>
        <p:spPr>
          <a:xfrm>
            <a:off x="1131348" y="6589712"/>
            <a:ext cx="3863985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" name="Google Shape;3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4947" y="6061522"/>
            <a:ext cx="636603" cy="58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3"/>
          <p:cNvCxnSpPr/>
          <p:nvPr/>
        </p:nvCxnSpPr>
        <p:spPr>
          <a:xfrm>
            <a:off x="7196667" y="6589713"/>
            <a:ext cx="4175054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48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Black"/>
              <a:buNone/>
              <a:defRPr sz="36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38200" y="14506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64" name="Google Shape;6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8800" y="365125"/>
            <a:ext cx="635000" cy="531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47" y="6061522"/>
            <a:ext cx="636603" cy="58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5"/>
          <p:cNvCxnSpPr/>
          <p:nvPr/>
        </p:nvCxnSpPr>
        <p:spPr>
          <a:xfrm>
            <a:off x="1131348" y="6575994"/>
            <a:ext cx="10129421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ftr" idx="11"/>
          </p:nvPr>
        </p:nvSpPr>
        <p:spPr>
          <a:xfrm>
            <a:off x="5029200" y="6393431"/>
            <a:ext cx="2133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2D75B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48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Black"/>
              <a:buNone/>
              <a:defRPr sz="36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8800" y="365125"/>
            <a:ext cx="635000" cy="531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47" y="6061522"/>
            <a:ext cx="636603" cy="58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6"/>
          <p:cNvCxnSpPr/>
          <p:nvPr/>
        </p:nvCxnSpPr>
        <p:spPr>
          <a:xfrm>
            <a:off x="1131348" y="6575994"/>
            <a:ext cx="10129421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75;p6"/>
          <p:cNvSpPr txBox="1">
            <a:spLocks noGrp="1"/>
          </p:cNvSpPr>
          <p:nvPr>
            <p:ph type="ftr" idx="11"/>
          </p:nvPr>
        </p:nvSpPr>
        <p:spPr>
          <a:xfrm>
            <a:off x="5029200" y="6393431"/>
            <a:ext cx="2133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2D75B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microsoft.com/download/3/E/1/3E1C3F21-ECDB-4869-8368-6DEBA77B919F/kagglecatsanddogs_3367a.zi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509-019-3540-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ctrTitle"/>
          </p:nvPr>
        </p:nvSpPr>
        <p:spPr>
          <a:xfrm>
            <a:off x="1059344" y="3237232"/>
            <a:ext cx="9608656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Roboto Black"/>
              <a:buNone/>
            </a:pPr>
            <a:r>
              <a:rPr lang="en-US" dirty="0"/>
              <a:t>CAT AND DOG IMAGE CLASSIFICATION USING KERAS</a:t>
            </a:r>
            <a:endParaRPr dirty="0"/>
          </a:p>
        </p:txBody>
      </p:sp>
      <p:sp>
        <p:nvSpPr>
          <p:cNvPr id="271" name="Google Shape;271;p21"/>
          <p:cNvSpPr txBox="1">
            <a:spLocks noGrp="1"/>
          </p:cNvSpPr>
          <p:nvPr>
            <p:ph type="subTitle" idx="1"/>
          </p:nvPr>
        </p:nvSpPr>
        <p:spPr>
          <a:xfrm>
            <a:off x="1059343" y="4168698"/>
            <a:ext cx="10158385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/>
              <a:t>Goal:</a:t>
            </a:r>
            <a:r>
              <a:rPr lang="en-US" dirty="0"/>
              <a:t> To automate a machine learning project’s repetitive steps using a scientific workflow with Pegasus API.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272" name="Google Shape;272;p21"/>
          <p:cNvSpPr txBox="1">
            <a:spLocks noGrp="1"/>
          </p:cNvSpPr>
          <p:nvPr>
            <p:ph type="ftr" idx="11"/>
          </p:nvPr>
        </p:nvSpPr>
        <p:spPr>
          <a:xfrm>
            <a:off x="4995332" y="6356350"/>
            <a:ext cx="22013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https://pegasus.isi.edu</a:t>
            </a:r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48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u="sng" dirty="0"/>
              <a:t>Overview:</a:t>
            </a:r>
            <a:r>
              <a:rPr lang="en-US" b="1" dirty="0"/>
              <a:t> </a:t>
            </a:r>
            <a:r>
              <a:rPr lang="en-US" dirty="0"/>
              <a:t>This project aims at classifying whether images contain either a dog or a cat.</a:t>
            </a:r>
            <a:endParaRPr dirty="0"/>
          </a:p>
        </p:txBody>
      </p:sp>
      <p:sp>
        <p:nvSpPr>
          <p:cNvPr id="287" name="Google Shape;287;p23"/>
          <p:cNvSpPr txBox="1">
            <a:spLocks noGrp="1"/>
          </p:cNvSpPr>
          <p:nvPr>
            <p:ph type="body" idx="1"/>
          </p:nvPr>
        </p:nvSpPr>
        <p:spPr>
          <a:xfrm>
            <a:off x="838200" y="2220686"/>
            <a:ext cx="10515600" cy="358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u="sng" dirty="0"/>
              <a:t>Dataset:</a:t>
            </a:r>
            <a:r>
              <a:rPr lang="en-US" dirty="0"/>
              <a:t> Microsoft Research Data for Kaggle Cats vs Dogs Dataset: </a:t>
            </a:r>
            <a:r>
              <a:rPr lang="en-US" dirty="0">
                <a:hlinkClick r:id="rId3"/>
              </a:rPr>
              <a:t>https://download.microsoft.com/download/3/E/1/3E1C3F21-ECDB-4869-8368-6DEBA77B919F/kagglecatsanddogs_3367a.zip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The Dataset contains 12500 images of Cats and 12500 images of Dogs.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Architecture/Neural Network Used:</a:t>
            </a:r>
            <a:r>
              <a:rPr lang="en-US" dirty="0"/>
              <a:t> A pretrained VGG16 model using Keras. </a:t>
            </a:r>
          </a:p>
          <a:p>
            <a:pPr marL="10160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VGG16 is a Convolutional Neural Network that is predominantly used for 	Classification and Detection problems. </a:t>
            </a:r>
            <a:endParaRPr lang="en-US" b="1" u="sng" dirty="0">
              <a:solidFill>
                <a:schemeClr val="tx1"/>
              </a:solidFill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 dirty="0"/>
          </a:p>
        </p:txBody>
      </p:sp>
      <p:sp>
        <p:nvSpPr>
          <p:cNvPr id="288" name="Google Shape;288;p23"/>
          <p:cNvSpPr txBox="1">
            <a:spLocks noGrp="1"/>
          </p:cNvSpPr>
          <p:nvPr>
            <p:ph type="ftr" idx="11"/>
          </p:nvPr>
        </p:nvSpPr>
        <p:spPr>
          <a:xfrm>
            <a:off x="5029200" y="6393431"/>
            <a:ext cx="2133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https://pegasus.isi.edu</a:t>
            </a:r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>
            <a:spLocks noGrp="1"/>
          </p:cNvSpPr>
          <p:nvPr>
            <p:ph type="sldNum" idx="12"/>
          </p:nvPr>
        </p:nvSpPr>
        <p:spPr>
          <a:xfrm>
            <a:off x="11410950" y="6356350"/>
            <a:ext cx="408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2</a:t>
            </a:fld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ftr" idx="11"/>
          </p:nvPr>
        </p:nvSpPr>
        <p:spPr>
          <a:xfrm>
            <a:off x="5029200" y="6393431"/>
            <a:ext cx="2133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https://pegasus.isi.edu</a:t>
            </a:r>
            <a:endParaRPr/>
          </a:p>
        </p:txBody>
      </p:sp>
      <p:sp>
        <p:nvSpPr>
          <p:cNvPr id="8" name="Google Shape;286;p23">
            <a:extLst>
              <a:ext uri="{FF2B5EF4-FFF2-40B4-BE49-F238E27FC236}">
                <a16:creationId xmlns:a16="http://schemas.microsoft.com/office/drawing/2014/main" id="{0179709F-B38D-6349-AA5D-19D653D4F9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546" y="99444"/>
            <a:ext cx="9805308" cy="5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Illustration of the workflow: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5CAD3E-86CD-D549-9226-BC04A8A9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06" y="1683144"/>
            <a:ext cx="11589987" cy="2929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3B26-6455-3240-BFB9-885CC372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0607A-A576-E540-BDD3-CCAFBFEFF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t>3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E4774-30DC-8942-BD1B-BFC2CA3545DC}"/>
              </a:ext>
            </a:extLst>
          </p:cNvPr>
          <p:cNvSpPr txBox="1"/>
          <p:nvPr/>
        </p:nvSpPr>
        <p:spPr>
          <a:xfrm>
            <a:off x="1076167" y="1513211"/>
            <a:ext cx="91683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Scaling up the workflow using larger portion of the dataset on OSG.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Replacing the Cat and Dog dataset with Galaxy Classification (into one of 5 galaxy shape categories) linked to research paper: </a:t>
            </a:r>
            <a:r>
              <a:rPr lang="en-US" dirty="0">
                <a:hlinkClick r:id="rId2"/>
              </a:rPr>
              <a:t>https://link.springer.com/article/10.1007/s10509-019-3540-1</a:t>
            </a:r>
            <a:r>
              <a:rPr lang="en-US" dirty="0"/>
              <a:t> 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 at research papers – find a scientific machine learning problem to implement on Pegasus.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9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219</Words>
  <Application>Microsoft Macintosh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Roboto Black</vt:lpstr>
      <vt:lpstr>Roboto Light</vt:lpstr>
      <vt:lpstr>Calibri</vt:lpstr>
      <vt:lpstr>Arial</vt:lpstr>
      <vt:lpstr>Roboto</vt:lpstr>
      <vt:lpstr>Office Theme</vt:lpstr>
      <vt:lpstr>CAT AND DOG IMAGE CLASSIFICATION USING KERAS</vt:lpstr>
      <vt:lpstr>Overview: This project aims at classifying whether images contain either a dog or a cat.</vt:lpstr>
      <vt:lpstr>Illustration of the workflow:</vt:lpstr>
      <vt:lpstr>Ongoing: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Srujana Subramanya</cp:lastModifiedBy>
  <cp:revision>11</cp:revision>
  <dcterms:modified xsi:type="dcterms:W3CDTF">2021-05-07T22:19:57Z</dcterms:modified>
</cp:coreProperties>
</file>