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embedTrueTypeFonts="1" saveSubsetFonts="1" autoCompressPictures="0">
  <p:sldMasterIdLst>
    <p:sldMasterId id="2147483666" r:id="rId1"/>
  </p:sldMasterIdLst>
  <p:notesMasterIdLst>
    <p:notesMasterId r:id="rId6"/>
  </p:notesMasterIdLst>
  <p:sldIdLst>
    <p:sldId id="257" r:id="rId2"/>
    <p:sldId id="259" r:id="rId3"/>
    <p:sldId id="260" r:id="rId4"/>
    <p:sldId id="261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Roboto" panose="02000000000000000000" pitchFamily="2" charset="0"/>
      <p:regular r:id="rId11"/>
      <p:bold r:id="rId12"/>
      <p:italic r:id="rId13"/>
      <p:boldItalic r:id="rId14"/>
    </p:embeddedFont>
    <p:embeddedFont>
      <p:font typeface="Roboto Black" panose="02000000000000000000" pitchFamily="2" charset="0"/>
      <p:bold r:id="rId15"/>
      <p:italic r:id="rId16"/>
      <p:boldItalic r:id="rId17"/>
    </p:embeddedFont>
    <p:embeddedFont>
      <p:font typeface="Roboto Light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33"/>
    <p:restoredTop sz="94679"/>
  </p:normalViewPr>
  <p:slideViewPr>
    <p:cSldViewPr snapToGrid="0" snapToObjects="1">
      <p:cViewPr varScale="1">
        <p:scale>
          <a:sx n="158" d="100"/>
          <a:sy n="158" d="100"/>
        </p:scale>
        <p:origin x="4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15.fnt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viewProps" Target="viewProp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0" y="0"/>
            <a:ext cx="12192000" cy="6858001"/>
            <a:chOff x="0" y="0"/>
            <a:chExt cx="12192000" cy="6858001"/>
          </a:xfrm>
        </p:grpSpPr>
        <p:pic>
          <p:nvPicPr>
            <p:cNvPr id="23" name="Google Shape;23;p3" descr="time lapse photography of tunnel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910140" y="1"/>
              <a:ext cx="10281860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" name="Google Shape;24;p3"/>
            <p:cNvSpPr/>
            <p:nvPr/>
          </p:nvSpPr>
          <p:spPr>
            <a:xfrm>
              <a:off x="0" y="0"/>
              <a:ext cx="12192000" cy="6858001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20000">
                  <a:schemeClr val="lt1"/>
                </a:gs>
                <a:gs pos="100000">
                  <a:srgbClr val="FFFFFF"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pic>
        <p:nvPicPr>
          <p:cNvPr id="25" name="Google Shape;2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9344" y="1092199"/>
            <a:ext cx="1659728" cy="1388407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 txBox="1">
            <a:spLocks noGrp="1"/>
          </p:cNvSpPr>
          <p:nvPr>
            <p:ph type="ctrTitle"/>
          </p:nvPr>
        </p:nvSpPr>
        <p:spPr>
          <a:xfrm>
            <a:off x="1059344" y="3237232"/>
            <a:ext cx="9608656" cy="70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Roboto Black"/>
              <a:buNone/>
              <a:defRPr sz="440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1059344" y="4168698"/>
            <a:ext cx="9608656" cy="313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ftr" idx="11"/>
          </p:nvPr>
        </p:nvSpPr>
        <p:spPr>
          <a:xfrm>
            <a:off x="4995332" y="6356350"/>
            <a:ext cx="22013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2D75B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11410950" y="6356350"/>
            <a:ext cx="4081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200" b="0">
                <a:solidFill>
                  <a:srgbClr val="365CAA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lvl="1" indent="0" algn="ctr">
              <a:spcBef>
                <a:spcPts val="0"/>
              </a:spcBef>
              <a:buNone/>
              <a:defRPr sz="1200" b="0">
                <a:solidFill>
                  <a:srgbClr val="365CAA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lvl="2" indent="0" algn="ctr">
              <a:spcBef>
                <a:spcPts val="0"/>
              </a:spcBef>
              <a:buNone/>
              <a:defRPr sz="1200" b="0">
                <a:solidFill>
                  <a:srgbClr val="365CAA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lvl="3" indent="0" algn="ctr">
              <a:spcBef>
                <a:spcPts val="0"/>
              </a:spcBef>
              <a:buNone/>
              <a:defRPr sz="1200" b="0">
                <a:solidFill>
                  <a:srgbClr val="365CAA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lvl="4" indent="0" algn="ctr">
              <a:spcBef>
                <a:spcPts val="0"/>
              </a:spcBef>
              <a:buNone/>
              <a:defRPr sz="1200" b="0">
                <a:solidFill>
                  <a:srgbClr val="365CAA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0" lvl="5" indent="0" algn="ctr">
              <a:spcBef>
                <a:spcPts val="0"/>
              </a:spcBef>
              <a:buNone/>
              <a:defRPr sz="1200" b="0">
                <a:solidFill>
                  <a:srgbClr val="365CAA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0" lvl="6" indent="0" algn="ctr">
              <a:spcBef>
                <a:spcPts val="0"/>
              </a:spcBef>
              <a:buNone/>
              <a:defRPr sz="1200" b="0">
                <a:solidFill>
                  <a:srgbClr val="365CAA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0" lvl="7" indent="0" algn="ctr">
              <a:spcBef>
                <a:spcPts val="0"/>
              </a:spcBef>
              <a:buNone/>
              <a:defRPr sz="1200" b="0">
                <a:solidFill>
                  <a:srgbClr val="365CAA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0" lvl="8" indent="0" algn="ctr">
              <a:spcBef>
                <a:spcPts val="0"/>
              </a:spcBef>
              <a:buNone/>
              <a:defRPr sz="1200" b="0">
                <a:solidFill>
                  <a:srgbClr val="365CAA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cxnSp>
        <p:nvCxnSpPr>
          <p:cNvPr id="31" name="Google Shape;31;p3"/>
          <p:cNvCxnSpPr/>
          <p:nvPr/>
        </p:nvCxnSpPr>
        <p:spPr>
          <a:xfrm>
            <a:off x="1115388" y="4053830"/>
            <a:ext cx="2123112" cy="0"/>
          </a:xfrm>
          <a:prstGeom prst="straightConnector1">
            <a:avLst/>
          </a:prstGeom>
          <a:noFill/>
          <a:ln w="31750" cap="flat" cmpd="sng">
            <a:solidFill>
              <a:srgbClr val="FCA904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2" name="Google Shape;32;p3"/>
          <p:cNvGrpSpPr/>
          <p:nvPr/>
        </p:nvGrpSpPr>
        <p:grpSpPr>
          <a:xfrm>
            <a:off x="8196640" y="5903299"/>
            <a:ext cx="3175081" cy="471711"/>
            <a:chOff x="7723978" y="5410594"/>
            <a:chExt cx="3161287" cy="469662"/>
          </a:xfrm>
        </p:grpSpPr>
        <p:pic>
          <p:nvPicPr>
            <p:cNvPr id="33" name="Google Shape;3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723978" y="5410594"/>
              <a:ext cx="467491" cy="4696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" name="Google Shape;34;p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292879" y="5484947"/>
              <a:ext cx="1306426" cy="3209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" name="Google Shape;35;p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700715" y="5484947"/>
              <a:ext cx="523506" cy="3209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" name="Google Shape;36;p3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0325632" y="5487365"/>
              <a:ext cx="559633" cy="31612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7" name="Google Shape;37;p3"/>
          <p:cNvCxnSpPr/>
          <p:nvPr/>
        </p:nvCxnSpPr>
        <p:spPr>
          <a:xfrm>
            <a:off x="1131348" y="6589712"/>
            <a:ext cx="3863985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8" name="Google Shape;38;p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34947" y="6061522"/>
            <a:ext cx="636603" cy="5896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" name="Google Shape;39;p3"/>
          <p:cNvCxnSpPr/>
          <p:nvPr/>
        </p:nvCxnSpPr>
        <p:spPr>
          <a:xfrm>
            <a:off x="7196667" y="6589713"/>
            <a:ext cx="4175054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54867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Roboto Black"/>
              <a:buNone/>
              <a:defRPr sz="360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38200" y="145066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>
                <a:solidFill>
                  <a:srgbClr val="3F3F3F"/>
                </a:solidFill>
              </a:defRPr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>
                <a:solidFill>
                  <a:srgbClr val="3F3F3F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 sz="1400">
                <a:solidFill>
                  <a:srgbClr val="3F3F3F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 sz="14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11410950" y="6356350"/>
            <a:ext cx="4081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200">
                <a:solidFill>
                  <a:srgbClr val="365CA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lvl="1" indent="0" algn="ctr">
              <a:spcBef>
                <a:spcPts val="0"/>
              </a:spcBef>
              <a:buNone/>
              <a:defRPr sz="1200">
                <a:solidFill>
                  <a:srgbClr val="365CAA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lvl="2" indent="0" algn="ctr">
              <a:spcBef>
                <a:spcPts val="0"/>
              </a:spcBef>
              <a:buNone/>
              <a:defRPr sz="1200">
                <a:solidFill>
                  <a:srgbClr val="365CAA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lvl="3" indent="0" algn="ctr">
              <a:spcBef>
                <a:spcPts val="0"/>
              </a:spcBef>
              <a:buNone/>
              <a:defRPr sz="1200">
                <a:solidFill>
                  <a:srgbClr val="365CAA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lvl="4" indent="0" algn="ctr">
              <a:spcBef>
                <a:spcPts val="0"/>
              </a:spcBef>
              <a:buNone/>
              <a:defRPr sz="1200">
                <a:solidFill>
                  <a:srgbClr val="365CAA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lvl="5" indent="0" algn="ctr">
              <a:spcBef>
                <a:spcPts val="0"/>
              </a:spcBef>
              <a:buNone/>
              <a:defRPr sz="1200">
                <a:solidFill>
                  <a:srgbClr val="365CAA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lvl="6" indent="0" algn="ctr">
              <a:spcBef>
                <a:spcPts val="0"/>
              </a:spcBef>
              <a:buNone/>
              <a:defRPr sz="1200">
                <a:solidFill>
                  <a:srgbClr val="365CAA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lvl="7" indent="0" algn="ctr">
              <a:spcBef>
                <a:spcPts val="0"/>
              </a:spcBef>
              <a:buNone/>
              <a:defRPr sz="1200">
                <a:solidFill>
                  <a:srgbClr val="365CAA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lvl="8" indent="0" algn="ctr">
              <a:spcBef>
                <a:spcPts val="0"/>
              </a:spcBef>
              <a:buNone/>
              <a:defRPr sz="1200">
                <a:solidFill>
                  <a:srgbClr val="365CAA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pic>
        <p:nvPicPr>
          <p:cNvPr id="64" name="Google Shape;64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18800" y="365125"/>
            <a:ext cx="635000" cy="531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4947" y="6061522"/>
            <a:ext cx="636603" cy="5896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5"/>
          <p:cNvCxnSpPr/>
          <p:nvPr/>
        </p:nvCxnSpPr>
        <p:spPr>
          <a:xfrm>
            <a:off x="1131348" y="6575994"/>
            <a:ext cx="10129421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5"/>
          <p:cNvSpPr txBox="1">
            <a:spLocks noGrp="1"/>
          </p:cNvSpPr>
          <p:nvPr>
            <p:ph type="ftr" idx="11"/>
          </p:nvPr>
        </p:nvSpPr>
        <p:spPr>
          <a:xfrm>
            <a:off x="5029200" y="6393431"/>
            <a:ext cx="2133600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2D75B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54867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Roboto Black"/>
              <a:buNone/>
              <a:defRPr sz="360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6"/>
          <p:cNvSpPr txBox="1">
            <a:spLocks noGrp="1"/>
          </p:cNvSpPr>
          <p:nvPr>
            <p:ph type="sldNum" idx="12"/>
          </p:nvPr>
        </p:nvSpPr>
        <p:spPr>
          <a:xfrm>
            <a:off x="11410950" y="6356350"/>
            <a:ext cx="4081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200">
                <a:solidFill>
                  <a:srgbClr val="365CA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lvl="1" indent="0" algn="ctr">
              <a:spcBef>
                <a:spcPts val="0"/>
              </a:spcBef>
              <a:buNone/>
              <a:defRPr sz="1200">
                <a:solidFill>
                  <a:srgbClr val="365CAA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lvl="2" indent="0" algn="ctr">
              <a:spcBef>
                <a:spcPts val="0"/>
              </a:spcBef>
              <a:buNone/>
              <a:defRPr sz="1200">
                <a:solidFill>
                  <a:srgbClr val="365CAA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lvl="3" indent="0" algn="ctr">
              <a:spcBef>
                <a:spcPts val="0"/>
              </a:spcBef>
              <a:buNone/>
              <a:defRPr sz="1200">
                <a:solidFill>
                  <a:srgbClr val="365CAA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lvl="4" indent="0" algn="ctr">
              <a:spcBef>
                <a:spcPts val="0"/>
              </a:spcBef>
              <a:buNone/>
              <a:defRPr sz="1200">
                <a:solidFill>
                  <a:srgbClr val="365CAA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lvl="5" indent="0" algn="ctr">
              <a:spcBef>
                <a:spcPts val="0"/>
              </a:spcBef>
              <a:buNone/>
              <a:defRPr sz="1200">
                <a:solidFill>
                  <a:srgbClr val="365CAA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lvl="6" indent="0" algn="ctr">
              <a:spcBef>
                <a:spcPts val="0"/>
              </a:spcBef>
              <a:buNone/>
              <a:defRPr sz="1200">
                <a:solidFill>
                  <a:srgbClr val="365CAA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lvl="7" indent="0" algn="ctr">
              <a:spcBef>
                <a:spcPts val="0"/>
              </a:spcBef>
              <a:buNone/>
              <a:defRPr sz="1200">
                <a:solidFill>
                  <a:srgbClr val="365CAA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lvl="8" indent="0" algn="ctr">
              <a:spcBef>
                <a:spcPts val="0"/>
              </a:spcBef>
              <a:buNone/>
              <a:defRPr sz="1200">
                <a:solidFill>
                  <a:srgbClr val="365CAA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pic>
        <p:nvPicPr>
          <p:cNvPr id="72" name="Google Shape;72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18800" y="365125"/>
            <a:ext cx="635000" cy="531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4947" y="6061522"/>
            <a:ext cx="636603" cy="5896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74;p6"/>
          <p:cNvCxnSpPr/>
          <p:nvPr/>
        </p:nvCxnSpPr>
        <p:spPr>
          <a:xfrm>
            <a:off x="1131348" y="6575994"/>
            <a:ext cx="10129421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5" name="Google Shape;75;p6"/>
          <p:cNvSpPr txBox="1">
            <a:spLocks noGrp="1"/>
          </p:cNvSpPr>
          <p:nvPr>
            <p:ph type="ftr" idx="11"/>
          </p:nvPr>
        </p:nvSpPr>
        <p:spPr>
          <a:xfrm>
            <a:off x="5029200" y="6393431"/>
            <a:ext cx="2133600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2D75B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sz="4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.microsoft.com/download/3/E/1/3E1C3F21-ECDB-4869-8368-6DEBA77B919F/kagglecatsanddogs_3367a.zi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springer.com/article/10.1007/s10509-019-3540-1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1"/>
          <p:cNvSpPr txBox="1">
            <a:spLocks noGrp="1"/>
          </p:cNvSpPr>
          <p:nvPr>
            <p:ph type="ctrTitle"/>
          </p:nvPr>
        </p:nvSpPr>
        <p:spPr>
          <a:xfrm>
            <a:off x="1059344" y="3237232"/>
            <a:ext cx="9608656" cy="70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Roboto Black"/>
              <a:buNone/>
            </a:pPr>
            <a:r>
              <a:rPr lang="en-US" dirty="0"/>
              <a:t>CAT AND DOG IMAGE CLASSIFICATION USING KERAS</a:t>
            </a:r>
            <a:endParaRPr dirty="0"/>
          </a:p>
        </p:txBody>
      </p:sp>
      <p:sp>
        <p:nvSpPr>
          <p:cNvPr id="271" name="Google Shape;271;p21"/>
          <p:cNvSpPr txBox="1">
            <a:spLocks noGrp="1"/>
          </p:cNvSpPr>
          <p:nvPr>
            <p:ph type="subTitle" idx="1"/>
          </p:nvPr>
        </p:nvSpPr>
        <p:spPr>
          <a:xfrm>
            <a:off x="1059343" y="4168698"/>
            <a:ext cx="10158385" cy="313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b="1" dirty="0"/>
              <a:t>Goal:</a:t>
            </a:r>
            <a:r>
              <a:rPr lang="en-US" dirty="0"/>
              <a:t> To automate a machine learning project’s repetitive steps using a scientific workflow with Pegasus API.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dirty="0"/>
          </a:p>
        </p:txBody>
      </p:sp>
      <p:sp>
        <p:nvSpPr>
          <p:cNvPr id="272" name="Google Shape;272;p21"/>
          <p:cNvSpPr txBox="1">
            <a:spLocks noGrp="1"/>
          </p:cNvSpPr>
          <p:nvPr>
            <p:ph type="ftr" idx="11"/>
          </p:nvPr>
        </p:nvSpPr>
        <p:spPr>
          <a:xfrm>
            <a:off x="4995332" y="6356350"/>
            <a:ext cx="22013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https://pegasus.isi.edu</a:t>
            </a:r>
            <a:endParaRPr/>
          </a:p>
        </p:txBody>
      </p:sp>
      <p:sp>
        <p:nvSpPr>
          <p:cNvPr id="273" name="Google Shape;273;p21"/>
          <p:cNvSpPr txBox="1">
            <a:spLocks noGrp="1"/>
          </p:cNvSpPr>
          <p:nvPr>
            <p:ph type="sldNum" idx="12"/>
          </p:nvPr>
        </p:nvSpPr>
        <p:spPr>
          <a:xfrm>
            <a:off x="11410950" y="6356350"/>
            <a:ext cx="4081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0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54867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b="1" u="sng" dirty="0"/>
              <a:t>Overview:</a:t>
            </a:r>
            <a:r>
              <a:rPr lang="en-US" b="1" dirty="0"/>
              <a:t> </a:t>
            </a:r>
            <a:r>
              <a:rPr lang="en-US" dirty="0"/>
              <a:t>This project aims at classifying whether images contain either a dog or a cat.</a:t>
            </a:r>
            <a:endParaRPr dirty="0"/>
          </a:p>
        </p:txBody>
      </p:sp>
      <p:sp>
        <p:nvSpPr>
          <p:cNvPr id="287" name="Google Shape;287;p23"/>
          <p:cNvSpPr txBox="1">
            <a:spLocks noGrp="1"/>
          </p:cNvSpPr>
          <p:nvPr>
            <p:ph type="body" idx="1"/>
          </p:nvPr>
        </p:nvSpPr>
        <p:spPr>
          <a:xfrm>
            <a:off x="838200" y="2220686"/>
            <a:ext cx="10515600" cy="3581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b="1" u="sng" dirty="0"/>
              <a:t>Dataset:</a:t>
            </a:r>
            <a:r>
              <a:rPr lang="en-US" dirty="0"/>
              <a:t> Microsoft Research Data for Kaggle Cats vs Dogs Dataset: </a:t>
            </a:r>
            <a:r>
              <a:rPr lang="en-US" dirty="0">
                <a:hlinkClick r:id="rId3"/>
              </a:rPr>
              <a:t>https://download.microsoft.com/download/3/E/1/3E1C3F21-ECDB-4869-8368-6DEBA77B919F/kagglecatsanddogs_3367a.zip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- The Dataset contains 12500 images of Cats and 12500 images of Dogs.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u="sng" dirty="0"/>
              <a:t>Architecture/Neural Network Used:</a:t>
            </a:r>
            <a:r>
              <a:rPr lang="en-US" dirty="0"/>
              <a:t> A pretrained VGG16 model using Keras. </a:t>
            </a:r>
          </a:p>
          <a:p>
            <a:pPr marL="10160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- VGG16 is a Convolutional Neural Network that is predominantly used for 	Classification and Detection problems. </a:t>
            </a:r>
            <a:endParaRPr lang="en-US" b="1" u="sng" dirty="0">
              <a:solidFill>
                <a:schemeClr val="tx1"/>
              </a:solidFill>
            </a:endParaRPr>
          </a:p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endParaRPr dirty="0"/>
          </a:p>
        </p:txBody>
      </p:sp>
      <p:sp>
        <p:nvSpPr>
          <p:cNvPr id="288" name="Google Shape;288;p23"/>
          <p:cNvSpPr txBox="1">
            <a:spLocks noGrp="1"/>
          </p:cNvSpPr>
          <p:nvPr>
            <p:ph type="ftr" idx="11"/>
          </p:nvPr>
        </p:nvSpPr>
        <p:spPr>
          <a:xfrm>
            <a:off x="5029200" y="6393431"/>
            <a:ext cx="2133600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https://pegasus.isi.edu</a:t>
            </a:r>
            <a:endParaRPr/>
          </a:p>
        </p:txBody>
      </p:sp>
      <p:sp>
        <p:nvSpPr>
          <p:cNvPr id="289" name="Google Shape;289;p23"/>
          <p:cNvSpPr txBox="1">
            <a:spLocks noGrp="1"/>
          </p:cNvSpPr>
          <p:nvPr>
            <p:ph type="sldNum" idx="12"/>
          </p:nvPr>
        </p:nvSpPr>
        <p:spPr>
          <a:xfrm>
            <a:off x="11410950" y="6356350"/>
            <a:ext cx="4081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1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4"/>
          <p:cNvSpPr txBox="1">
            <a:spLocks noGrp="1"/>
          </p:cNvSpPr>
          <p:nvPr>
            <p:ph type="sldNum" idx="12"/>
          </p:nvPr>
        </p:nvSpPr>
        <p:spPr>
          <a:xfrm>
            <a:off x="11410950" y="6356350"/>
            <a:ext cx="4081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2</a:t>
            </a:fld>
            <a:endParaRPr/>
          </a:p>
        </p:txBody>
      </p:sp>
      <p:sp>
        <p:nvSpPr>
          <p:cNvPr id="296" name="Google Shape;296;p24"/>
          <p:cNvSpPr txBox="1">
            <a:spLocks noGrp="1"/>
          </p:cNvSpPr>
          <p:nvPr>
            <p:ph type="ftr" idx="11"/>
          </p:nvPr>
        </p:nvSpPr>
        <p:spPr>
          <a:xfrm>
            <a:off x="5029200" y="6393431"/>
            <a:ext cx="2133600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https://pegasus.isi.edu</a:t>
            </a:r>
            <a:endParaRPr/>
          </a:p>
        </p:txBody>
      </p:sp>
      <p:sp>
        <p:nvSpPr>
          <p:cNvPr id="8" name="Google Shape;286;p23">
            <a:extLst>
              <a:ext uri="{FF2B5EF4-FFF2-40B4-BE49-F238E27FC236}">
                <a16:creationId xmlns:a16="http://schemas.microsoft.com/office/drawing/2014/main" id="{0179709F-B38D-6349-AA5D-19D653D4F9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6546" y="99444"/>
            <a:ext cx="9805308" cy="535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dirty="0"/>
              <a:t>Illustration of the workflow:</a:t>
            </a:r>
            <a:endParaRPr dirty="0"/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F10ED43B-BD45-9E44-8462-64C2481CE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38" y="754359"/>
            <a:ext cx="8849702" cy="5203625"/>
          </a:xfrm>
          <a:prstGeom prst="rect">
            <a:avLst/>
          </a:prstGeom>
        </p:spPr>
      </p:pic>
      <p:pic>
        <p:nvPicPr>
          <p:cNvPr id="12" name="Picture 11" descr="A picture containing chart&#10;&#10;Description automatically generated">
            <a:extLst>
              <a:ext uri="{FF2B5EF4-FFF2-40B4-BE49-F238E27FC236}">
                <a16:creationId xmlns:a16="http://schemas.microsoft.com/office/drawing/2014/main" id="{6BA900D6-272F-6C4E-AB71-E35C2EB26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3012" y="1184302"/>
            <a:ext cx="2396794" cy="162363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13B26-6455-3240-BFB9-885CC3723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Ongoing: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A0607A-A576-E540-BDD3-CCAFBFEFFA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 smtClean="0"/>
              <a:t>3</a:t>
            </a:fld>
            <a:endParaRPr lang="id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BE4774-30DC-8942-BD1B-BFC2CA3545DC}"/>
              </a:ext>
            </a:extLst>
          </p:cNvPr>
          <p:cNvSpPr txBox="1"/>
          <p:nvPr/>
        </p:nvSpPr>
        <p:spPr>
          <a:xfrm>
            <a:off x="1076167" y="1513211"/>
            <a:ext cx="916834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Scaling up the workflow using larger portion of the dataset on OSG.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Replacing the Cat and Dog dataset with Galaxy Classification (into one of 5 galaxy shape categories) linked to research paper: </a:t>
            </a:r>
            <a:r>
              <a:rPr lang="en-US" dirty="0">
                <a:hlinkClick r:id="rId2"/>
              </a:rPr>
              <a:t>https://link.springer.com/article/10.1007/s10509-019-3540-1</a:t>
            </a:r>
            <a:r>
              <a:rPr lang="en-US" dirty="0"/>
              <a:t> </a:t>
            </a:r>
            <a:r>
              <a:rPr lang="en-US" sz="1600" dirty="0"/>
              <a:t> 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Look at research papers – find a scientific machine learning problem to implement on Pegasus.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094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219</Words>
  <Application>Microsoft Macintosh PowerPoint</Application>
  <PresentationFormat>Widescreen</PresentationFormat>
  <Paragraphs>22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Roboto Black</vt:lpstr>
      <vt:lpstr>Roboto Light</vt:lpstr>
      <vt:lpstr>Calibri</vt:lpstr>
      <vt:lpstr>Arial</vt:lpstr>
      <vt:lpstr>Roboto</vt:lpstr>
      <vt:lpstr>Office Theme</vt:lpstr>
      <vt:lpstr>CAT AND DOG IMAGE CLASSIFICATION USING KERAS</vt:lpstr>
      <vt:lpstr>Overview: This project aims at classifying whether images contain either a dog or a cat.</vt:lpstr>
      <vt:lpstr>Illustration of the workflow:</vt:lpstr>
      <vt:lpstr>Ongoing: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Srujana Subramanya</cp:lastModifiedBy>
  <cp:revision>10</cp:revision>
  <dcterms:modified xsi:type="dcterms:W3CDTF">2020-11-16T21:50:02Z</dcterms:modified>
</cp:coreProperties>
</file>