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6" r:id="rId1"/>
  </p:sldMasterIdLst>
  <p:notesMasterIdLst>
    <p:notesMasterId r:id="rId14"/>
  </p:notesMasterIdLst>
  <p:handoutMasterIdLst>
    <p:handoutMasterId r:id="rId15"/>
  </p:handoutMasterIdLst>
  <p:sldIdLst>
    <p:sldId id="344" r:id="rId2"/>
    <p:sldId id="345" r:id="rId3"/>
    <p:sldId id="346" r:id="rId4"/>
    <p:sldId id="347" r:id="rId5"/>
    <p:sldId id="348" r:id="rId6"/>
    <p:sldId id="302" r:id="rId7"/>
    <p:sldId id="303" r:id="rId8"/>
    <p:sldId id="304" r:id="rId9"/>
    <p:sldId id="340" r:id="rId10"/>
    <p:sldId id="350" r:id="rId11"/>
    <p:sldId id="343" r:id="rId12"/>
    <p:sldId id="272" r:id="rId1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55A"/>
    <a:srgbClr val="FFFF66"/>
    <a:srgbClr val="E56D09"/>
    <a:srgbClr val="FF6600"/>
    <a:srgbClr val="009900"/>
    <a:srgbClr val="FFCC66"/>
    <a:srgbClr val="3399FF"/>
    <a:srgbClr val="00FF00"/>
    <a:srgbClr val="FF99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731" autoAdjust="0"/>
  </p:normalViewPr>
  <p:slideViewPr>
    <p:cSldViewPr>
      <p:cViewPr>
        <p:scale>
          <a:sx n="74" d="100"/>
          <a:sy n="74" d="100"/>
        </p:scale>
        <p:origin x="100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440"/>
    </p:cViewPr>
  </p:sorterViewPr>
  <p:notesViewPr>
    <p:cSldViewPr>
      <p:cViewPr varScale="1">
        <p:scale>
          <a:sx n="34" d="100"/>
          <a:sy n="34" d="100"/>
        </p:scale>
        <p:origin x="-2438" y="-77"/>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E0683-5110-44D7-8A8D-DFC6C1883C36}" type="doc">
      <dgm:prSet loTypeId="urn:microsoft.com/office/officeart/2005/8/layout/hList7#2" loCatId="list" qsTypeId="urn:microsoft.com/office/officeart/2005/8/quickstyle/simple1" qsCatId="simple" csTypeId="urn:microsoft.com/office/officeart/2005/8/colors/accent0_1" csCatId="mainScheme" phldr="1"/>
      <dgm:spPr/>
    </dgm:pt>
    <dgm:pt modelId="{E36B4E46-EB1D-4287-9194-4DDCC6FB8B90}">
      <dgm:prSet phldrT="[Text]" custT="1"/>
      <dgm:spPr/>
      <dgm:t>
        <a:bodyPr/>
        <a:lstStyle/>
        <a:p>
          <a:r>
            <a:rPr lang="en-US" sz="1800" dirty="0">
              <a:latin typeface="+mn-lt"/>
            </a:rPr>
            <a:t>EPC Contracts &amp; Managed Energy Provider for Telecom Sites</a:t>
          </a:r>
        </a:p>
      </dgm:t>
    </dgm:pt>
    <dgm:pt modelId="{9E22FF8F-7385-4AB3-B8FA-5A3E231FA511}" type="parTrans" cxnId="{456BE9C6-A399-409C-A186-B8B7B06A925B}">
      <dgm:prSet/>
      <dgm:spPr/>
      <dgm:t>
        <a:bodyPr/>
        <a:lstStyle/>
        <a:p>
          <a:endParaRPr lang="en-US"/>
        </a:p>
      </dgm:t>
    </dgm:pt>
    <dgm:pt modelId="{23775872-3CB7-4A0D-9566-148E6FDE8740}" type="sibTrans" cxnId="{456BE9C6-A399-409C-A186-B8B7B06A925B}">
      <dgm:prSet/>
      <dgm:spPr/>
      <dgm:t>
        <a:bodyPr/>
        <a:lstStyle/>
        <a:p>
          <a:endParaRPr lang="en-US"/>
        </a:p>
      </dgm:t>
    </dgm:pt>
    <dgm:pt modelId="{DFCC80BF-69C9-4E5F-9EDB-29403B7B5E72}">
      <dgm:prSet phldrT="[Text]" custT="1"/>
      <dgm:spPr/>
      <dgm:t>
        <a:bodyPr/>
        <a:lstStyle/>
        <a:p>
          <a:r>
            <a:rPr lang="en-US" sz="1800" dirty="0">
              <a:latin typeface="+mn-lt"/>
            </a:rPr>
            <a:t>System with Power Equipment  Integration</a:t>
          </a:r>
        </a:p>
      </dgm:t>
    </dgm:pt>
    <dgm:pt modelId="{A78FE780-055D-4695-A6E7-74228DF195CE}" type="parTrans" cxnId="{64AFF2AA-5827-482C-9B83-491BC1F7B431}">
      <dgm:prSet/>
      <dgm:spPr/>
      <dgm:t>
        <a:bodyPr/>
        <a:lstStyle/>
        <a:p>
          <a:endParaRPr lang="en-US"/>
        </a:p>
      </dgm:t>
    </dgm:pt>
    <dgm:pt modelId="{6EB0E2C3-EA5E-4538-8532-80578FD3FDD4}" type="sibTrans" cxnId="{64AFF2AA-5827-482C-9B83-491BC1F7B431}">
      <dgm:prSet/>
      <dgm:spPr/>
      <dgm:t>
        <a:bodyPr/>
        <a:lstStyle/>
        <a:p>
          <a:endParaRPr lang="en-US"/>
        </a:p>
      </dgm:t>
    </dgm:pt>
    <dgm:pt modelId="{E7877A0E-452D-4ACB-B5F3-BD2CDCC15087}">
      <dgm:prSet custT="1"/>
      <dgm:spPr/>
      <dgm:t>
        <a:bodyPr/>
        <a:lstStyle/>
        <a:p>
          <a:r>
            <a:rPr lang="en-US" sz="1800" dirty="0"/>
            <a:t>Integrator of Power Electronics &amp; Energy Storage Solutions</a:t>
          </a:r>
        </a:p>
      </dgm:t>
    </dgm:pt>
    <dgm:pt modelId="{36325129-4982-4817-9043-BE4CB7D9DA03}" type="parTrans" cxnId="{82B52797-3EC1-483D-B112-B924F60B558A}">
      <dgm:prSet/>
      <dgm:spPr/>
      <dgm:t>
        <a:bodyPr/>
        <a:lstStyle/>
        <a:p>
          <a:endParaRPr lang="en-IN"/>
        </a:p>
      </dgm:t>
    </dgm:pt>
    <dgm:pt modelId="{0430866E-E640-428B-8CD2-4853829D6623}" type="sibTrans" cxnId="{82B52797-3EC1-483D-B112-B924F60B558A}">
      <dgm:prSet/>
      <dgm:spPr/>
      <dgm:t>
        <a:bodyPr/>
        <a:lstStyle/>
        <a:p>
          <a:endParaRPr lang="en-IN"/>
        </a:p>
      </dgm:t>
    </dgm:pt>
    <dgm:pt modelId="{034FAB6A-9FED-4FEA-A369-86A13306D71E}" type="pres">
      <dgm:prSet presAssocID="{BE6E0683-5110-44D7-8A8D-DFC6C1883C36}" presName="Name0" presStyleCnt="0">
        <dgm:presLayoutVars>
          <dgm:dir/>
          <dgm:resizeHandles val="exact"/>
        </dgm:presLayoutVars>
      </dgm:prSet>
      <dgm:spPr/>
    </dgm:pt>
    <dgm:pt modelId="{86DEFCF8-4BD7-40E0-875F-A5E7F873F13C}" type="pres">
      <dgm:prSet presAssocID="{BE6E0683-5110-44D7-8A8D-DFC6C1883C36}" presName="fgShape" presStyleLbl="fgShp" presStyleIdx="0" presStyleCnt="1" custScaleX="108696" custScaleY="166667"/>
      <dgm:spPr>
        <a:solidFill>
          <a:schemeClr val="accent5">
            <a:lumMod val="40000"/>
            <a:lumOff val="60000"/>
          </a:schemeClr>
        </a:solidFill>
      </dgm:spPr>
    </dgm:pt>
    <dgm:pt modelId="{1E86C3D2-EE09-4DD5-A2B9-28D568CEF2F7}" type="pres">
      <dgm:prSet presAssocID="{BE6E0683-5110-44D7-8A8D-DFC6C1883C36}" presName="linComp" presStyleCnt="0"/>
      <dgm:spPr/>
    </dgm:pt>
    <dgm:pt modelId="{12ABA4A7-7A4D-4C9D-9D8B-9F919D78C03B}" type="pres">
      <dgm:prSet presAssocID="{E36B4E46-EB1D-4287-9194-4DDCC6FB8B90}" presName="compNode" presStyleCnt="0"/>
      <dgm:spPr/>
    </dgm:pt>
    <dgm:pt modelId="{0B16C807-C035-44EE-9851-7A1AAA65CF31}" type="pres">
      <dgm:prSet presAssocID="{E36B4E46-EB1D-4287-9194-4DDCC6FB8B90}" presName="bkgdShape" presStyleLbl="node1" presStyleIdx="0" presStyleCnt="3" custLinFactX="5899" custLinFactNeighborX="100000"/>
      <dgm:spPr/>
    </dgm:pt>
    <dgm:pt modelId="{F114DB17-6965-43F4-A1E6-F8A759D6BEE3}" type="pres">
      <dgm:prSet presAssocID="{E36B4E46-EB1D-4287-9194-4DDCC6FB8B90}" presName="nodeTx" presStyleLbl="node1" presStyleIdx="0" presStyleCnt="3">
        <dgm:presLayoutVars>
          <dgm:bulletEnabled val="1"/>
        </dgm:presLayoutVars>
      </dgm:prSet>
      <dgm:spPr/>
    </dgm:pt>
    <dgm:pt modelId="{D3A38838-84B5-4694-A168-F0F3F5633682}" type="pres">
      <dgm:prSet presAssocID="{E36B4E46-EB1D-4287-9194-4DDCC6FB8B90}" presName="invisiNode" presStyleLbl="node1" presStyleIdx="0" presStyleCnt="3"/>
      <dgm:spPr/>
    </dgm:pt>
    <dgm:pt modelId="{5B95B4CC-E8EF-4193-9232-756264B7FC40}" type="pres">
      <dgm:prSet presAssocID="{E36B4E46-EB1D-4287-9194-4DDCC6FB8B90}" presName="imagNode" presStyleLbl="fgImgPlace1" presStyleIdx="0" presStyleCnt="3" custScaleX="127788" custScaleY="119539" custLinFactX="85068" custLinFactNeighborX="100000" custLinFactNeighborY="9192"/>
      <dgm:spPr>
        <a:blipFill rotWithShape="0">
          <a:blip xmlns:r="http://schemas.openxmlformats.org/officeDocument/2006/relationships" r:embed="rId1"/>
          <a:stretch>
            <a:fillRect/>
          </a:stretch>
        </a:blipFill>
      </dgm:spPr>
    </dgm:pt>
    <dgm:pt modelId="{D2E989FB-27CA-4A8D-8FAD-768A922D74D4}" type="pres">
      <dgm:prSet presAssocID="{23775872-3CB7-4A0D-9566-148E6FDE8740}" presName="sibTrans" presStyleLbl="sibTrans2D1" presStyleIdx="0" presStyleCnt="0"/>
      <dgm:spPr/>
    </dgm:pt>
    <dgm:pt modelId="{0A91AD5F-15EF-4197-926B-D04EAA3A1600}" type="pres">
      <dgm:prSet presAssocID="{DFCC80BF-69C9-4E5F-9EDB-29403B7B5E72}" presName="compNode" presStyleCnt="0"/>
      <dgm:spPr/>
    </dgm:pt>
    <dgm:pt modelId="{37D60119-96A3-4424-8180-1EFD9D4D6F14}" type="pres">
      <dgm:prSet presAssocID="{DFCC80BF-69C9-4E5F-9EDB-29403B7B5E72}" presName="bkgdShape" presStyleLbl="node1" presStyleIdx="1" presStyleCnt="3" custLinFactX="-100000" custLinFactNeighborX="-106064"/>
      <dgm:spPr/>
    </dgm:pt>
    <dgm:pt modelId="{5CDB0078-2A10-4F46-B6C2-AB094AFB344B}" type="pres">
      <dgm:prSet presAssocID="{DFCC80BF-69C9-4E5F-9EDB-29403B7B5E72}" presName="nodeTx" presStyleLbl="node1" presStyleIdx="1" presStyleCnt="3">
        <dgm:presLayoutVars>
          <dgm:bulletEnabled val="1"/>
        </dgm:presLayoutVars>
      </dgm:prSet>
      <dgm:spPr/>
    </dgm:pt>
    <dgm:pt modelId="{2D50E0E4-564B-4B5A-B718-DD6F02362EE4}" type="pres">
      <dgm:prSet presAssocID="{DFCC80BF-69C9-4E5F-9EDB-29403B7B5E72}" presName="invisiNode" presStyleLbl="node1" presStyleIdx="1" presStyleCnt="3"/>
      <dgm:spPr/>
    </dgm:pt>
    <dgm:pt modelId="{4302FF8D-C74E-4972-8D36-1E3A9239F1A4}" type="pres">
      <dgm:prSet presAssocID="{DFCC80BF-69C9-4E5F-9EDB-29403B7B5E72}" presName="imagNode" presStyleLbl="fgImgPlace1" presStyleIdx="1" presStyleCnt="3" custScaleX="127892" custScaleY="119539" custLinFactX="-79852" custLinFactNeighborX="-100000" custLinFactNeighborY="7557"/>
      <dgm:spPr>
        <a:blipFill rotWithShape="0">
          <a:blip xmlns:r="http://schemas.openxmlformats.org/officeDocument/2006/relationships" r:embed="rId2"/>
          <a:stretch>
            <a:fillRect/>
          </a:stretch>
        </a:blipFill>
      </dgm:spPr>
    </dgm:pt>
    <dgm:pt modelId="{88BDCC12-49F0-4E60-8CFD-EFDADCD720FC}" type="pres">
      <dgm:prSet presAssocID="{6EB0E2C3-EA5E-4538-8532-80578FD3FDD4}" presName="sibTrans" presStyleLbl="sibTrans2D1" presStyleIdx="0" presStyleCnt="0"/>
      <dgm:spPr/>
    </dgm:pt>
    <dgm:pt modelId="{381FAC88-DDB4-4E25-AC10-5C1EE584598A}" type="pres">
      <dgm:prSet presAssocID="{E7877A0E-452D-4ACB-B5F3-BD2CDCC15087}" presName="compNode" presStyleCnt="0"/>
      <dgm:spPr/>
    </dgm:pt>
    <dgm:pt modelId="{C403E839-E70C-41C9-83DD-C0FF7386C100}" type="pres">
      <dgm:prSet presAssocID="{E7877A0E-452D-4ACB-B5F3-BD2CDCC15087}" presName="bkgdShape" presStyleLbl="node1" presStyleIdx="2" presStyleCnt="3"/>
      <dgm:spPr/>
    </dgm:pt>
    <dgm:pt modelId="{6B57057E-1C42-4B6B-88A7-82B40BFC1299}" type="pres">
      <dgm:prSet presAssocID="{E7877A0E-452D-4ACB-B5F3-BD2CDCC15087}" presName="nodeTx" presStyleLbl="node1" presStyleIdx="2" presStyleCnt="3">
        <dgm:presLayoutVars>
          <dgm:bulletEnabled val="1"/>
        </dgm:presLayoutVars>
      </dgm:prSet>
      <dgm:spPr/>
    </dgm:pt>
    <dgm:pt modelId="{9368B071-FB86-4327-8A72-C96FE136F41E}" type="pres">
      <dgm:prSet presAssocID="{E7877A0E-452D-4ACB-B5F3-BD2CDCC15087}" presName="invisiNode" presStyleLbl="node1" presStyleIdx="2" presStyleCnt="3"/>
      <dgm:spPr/>
    </dgm:pt>
    <dgm:pt modelId="{C4CE0C11-D13B-4970-90E8-382455154BC1}" type="pres">
      <dgm:prSet presAssocID="{E7877A0E-452D-4ACB-B5F3-BD2CDCC15087}" presName="imagNode" presStyleLbl="fgImgPlace1" presStyleIdx="2" presStyleCnt="3" custScaleX="119266" custScaleY="116848" custLinFactNeighborY="10537"/>
      <dgm:spPr>
        <a:blipFill rotWithShape="1">
          <a:blip xmlns:r="http://schemas.openxmlformats.org/officeDocument/2006/relationships" r:embed="rId3"/>
          <a:stretch>
            <a:fillRect/>
          </a:stretch>
        </a:blipFill>
      </dgm:spPr>
    </dgm:pt>
  </dgm:ptLst>
  <dgm:cxnLst>
    <dgm:cxn modelId="{A5453203-F3B3-4443-89B7-C1A3EB379F2E}" type="presOf" srcId="{E7877A0E-452D-4ACB-B5F3-BD2CDCC15087}" destId="{6B57057E-1C42-4B6B-88A7-82B40BFC1299}" srcOrd="1" destOrd="0" presId="urn:microsoft.com/office/officeart/2005/8/layout/hList7#2"/>
    <dgm:cxn modelId="{81C31D36-284A-49FC-9A74-1371C64372AE}" type="presOf" srcId="{E36B4E46-EB1D-4287-9194-4DDCC6FB8B90}" destId="{F114DB17-6965-43F4-A1E6-F8A759D6BEE3}" srcOrd="1" destOrd="0" presId="urn:microsoft.com/office/officeart/2005/8/layout/hList7#2"/>
    <dgm:cxn modelId="{E234F958-43BA-45B4-B022-DFA4A289671C}" type="presOf" srcId="{6EB0E2C3-EA5E-4538-8532-80578FD3FDD4}" destId="{88BDCC12-49F0-4E60-8CFD-EFDADCD720FC}" srcOrd="0" destOrd="0" presId="urn:microsoft.com/office/officeart/2005/8/layout/hList7#2"/>
    <dgm:cxn modelId="{BDB4D17D-F415-4E90-98F9-BB61994F851C}" type="presOf" srcId="{DFCC80BF-69C9-4E5F-9EDB-29403B7B5E72}" destId="{37D60119-96A3-4424-8180-1EFD9D4D6F14}" srcOrd="0" destOrd="0" presId="urn:microsoft.com/office/officeart/2005/8/layout/hList7#2"/>
    <dgm:cxn modelId="{CF46A792-BBBB-419D-A395-BC75F49F0C9A}" type="presOf" srcId="{DFCC80BF-69C9-4E5F-9EDB-29403B7B5E72}" destId="{5CDB0078-2A10-4F46-B6C2-AB094AFB344B}" srcOrd="1" destOrd="0" presId="urn:microsoft.com/office/officeart/2005/8/layout/hList7#2"/>
    <dgm:cxn modelId="{82B52797-3EC1-483D-B112-B924F60B558A}" srcId="{BE6E0683-5110-44D7-8A8D-DFC6C1883C36}" destId="{E7877A0E-452D-4ACB-B5F3-BD2CDCC15087}" srcOrd="2" destOrd="0" parTransId="{36325129-4982-4817-9043-BE4CB7D9DA03}" sibTransId="{0430866E-E640-428B-8CD2-4853829D6623}"/>
    <dgm:cxn modelId="{59915EA5-36ED-46FE-BFE3-848D2EAB7B67}" type="presOf" srcId="{23775872-3CB7-4A0D-9566-148E6FDE8740}" destId="{D2E989FB-27CA-4A8D-8FAD-768A922D74D4}" srcOrd="0" destOrd="0" presId="urn:microsoft.com/office/officeart/2005/8/layout/hList7#2"/>
    <dgm:cxn modelId="{08546FA9-C876-42F8-9130-EF634B2315A1}" type="presOf" srcId="{E7877A0E-452D-4ACB-B5F3-BD2CDCC15087}" destId="{C403E839-E70C-41C9-83DD-C0FF7386C100}" srcOrd="0" destOrd="0" presId="urn:microsoft.com/office/officeart/2005/8/layout/hList7#2"/>
    <dgm:cxn modelId="{64AFF2AA-5827-482C-9B83-491BC1F7B431}" srcId="{BE6E0683-5110-44D7-8A8D-DFC6C1883C36}" destId="{DFCC80BF-69C9-4E5F-9EDB-29403B7B5E72}" srcOrd="1" destOrd="0" parTransId="{A78FE780-055D-4695-A6E7-74228DF195CE}" sibTransId="{6EB0E2C3-EA5E-4538-8532-80578FD3FDD4}"/>
    <dgm:cxn modelId="{C722F0C5-1B34-4995-89EF-3EBC428DF0F7}" type="presOf" srcId="{E36B4E46-EB1D-4287-9194-4DDCC6FB8B90}" destId="{0B16C807-C035-44EE-9851-7A1AAA65CF31}" srcOrd="0" destOrd="0" presId="urn:microsoft.com/office/officeart/2005/8/layout/hList7#2"/>
    <dgm:cxn modelId="{456BE9C6-A399-409C-A186-B8B7B06A925B}" srcId="{BE6E0683-5110-44D7-8A8D-DFC6C1883C36}" destId="{E36B4E46-EB1D-4287-9194-4DDCC6FB8B90}" srcOrd="0" destOrd="0" parTransId="{9E22FF8F-7385-4AB3-B8FA-5A3E231FA511}" sibTransId="{23775872-3CB7-4A0D-9566-148E6FDE8740}"/>
    <dgm:cxn modelId="{3BF1D0F0-1832-48B0-8A81-0619BE27FF7C}" type="presOf" srcId="{BE6E0683-5110-44D7-8A8D-DFC6C1883C36}" destId="{034FAB6A-9FED-4FEA-A369-86A13306D71E}" srcOrd="0" destOrd="0" presId="urn:microsoft.com/office/officeart/2005/8/layout/hList7#2"/>
    <dgm:cxn modelId="{6150FCDA-B088-48CD-A7F8-F3240CC91CF1}" type="presParOf" srcId="{034FAB6A-9FED-4FEA-A369-86A13306D71E}" destId="{86DEFCF8-4BD7-40E0-875F-A5E7F873F13C}" srcOrd="0" destOrd="0" presId="urn:microsoft.com/office/officeart/2005/8/layout/hList7#2"/>
    <dgm:cxn modelId="{CA75DFA1-7CF2-4ADA-B7CA-615C0470DE6B}" type="presParOf" srcId="{034FAB6A-9FED-4FEA-A369-86A13306D71E}" destId="{1E86C3D2-EE09-4DD5-A2B9-28D568CEF2F7}" srcOrd="1" destOrd="0" presId="urn:microsoft.com/office/officeart/2005/8/layout/hList7#2"/>
    <dgm:cxn modelId="{BFF39453-5B88-4A06-9F22-F329CB72F72D}" type="presParOf" srcId="{1E86C3D2-EE09-4DD5-A2B9-28D568CEF2F7}" destId="{12ABA4A7-7A4D-4C9D-9D8B-9F919D78C03B}" srcOrd="0" destOrd="0" presId="urn:microsoft.com/office/officeart/2005/8/layout/hList7#2"/>
    <dgm:cxn modelId="{55DC307D-9504-4E4F-80DB-13D5FA852BE4}" type="presParOf" srcId="{12ABA4A7-7A4D-4C9D-9D8B-9F919D78C03B}" destId="{0B16C807-C035-44EE-9851-7A1AAA65CF31}" srcOrd="0" destOrd="0" presId="urn:microsoft.com/office/officeart/2005/8/layout/hList7#2"/>
    <dgm:cxn modelId="{DB3AC923-3DDC-4EFD-9607-7C87EF90866D}" type="presParOf" srcId="{12ABA4A7-7A4D-4C9D-9D8B-9F919D78C03B}" destId="{F114DB17-6965-43F4-A1E6-F8A759D6BEE3}" srcOrd="1" destOrd="0" presId="urn:microsoft.com/office/officeart/2005/8/layout/hList7#2"/>
    <dgm:cxn modelId="{04E60124-6E7C-4C73-B250-6A5EA9FFFB3A}" type="presParOf" srcId="{12ABA4A7-7A4D-4C9D-9D8B-9F919D78C03B}" destId="{D3A38838-84B5-4694-A168-F0F3F5633682}" srcOrd="2" destOrd="0" presId="urn:microsoft.com/office/officeart/2005/8/layout/hList7#2"/>
    <dgm:cxn modelId="{1807D84B-6242-49A1-9B17-DFBC8999744B}" type="presParOf" srcId="{12ABA4A7-7A4D-4C9D-9D8B-9F919D78C03B}" destId="{5B95B4CC-E8EF-4193-9232-756264B7FC40}" srcOrd="3" destOrd="0" presId="urn:microsoft.com/office/officeart/2005/8/layout/hList7#2"/>
    <dgm:cxn modelId="{C113F3B2-B360-47DA-809A-A35BEA9F7C30}" type="presParOf" srcId="{1E86C3D2-EE09-4DD5-A2B9-28D568CEF2F7}" destId="{D2E989FB-27CA-4A8D-8FAD-768A922D74D4}" srcOrd="1" destOrd="0" presId="urn:microsoft.com/office/officeart/2005/8/layout/hList7#2"/>
    <dgm:cxn modelId="{50B1B19F-CD0D-46CD-ABA5-9B8BA5D8601D}" type="presParOf" srcId="{1E86C3D2-EE09-4DD5-A2B9-28D568CEF2F7}" destId="{0A91AD5F-15EF-4197-926B-D04EAA3A1600}" srcOrd="2" destOrd="0" presId="urn:microsoft.com/office/officeart/2005/8/layout/hList7#2"/>
    <dgm:cxn modelId="{65EF58F3-C071-4751-B400-9B60D516E4D9}" type="presParOf" srcId="{0A91AD5F-15EF-4197-926B-D04EAA3A1600}" destId="{37D60119-96A3-4424-8180-1EFD9D4D6F14}" srcOrd="0" destOrd="0" presId="urn:microsoft.com/office/officeart/2005/8/layout/hList7#2"/>
    <dgm:cxn modelId="{E33F598E-24E8-4503-9333-991029D4AE0A}" type="presParOf" srcId="{0A91AD5F-15EF-4197-926B-D04EAA3A1600}" destId="{5CDB0078-2A10-4F46-B6C2-AB094AFB344B}" srcOrd="1" destOrd="0" presId="urn:microsoft.com/office/officeart/2005/8/layout/hList7#2"/>
    <dgm:cxn modelId="{9F86F0B2-CBCA-463D-9D0B-44EC9D1DB408}" type="presParOf" srcId="{0A91AD5F-15EF-4197-926B-D04EAA3A1600}" destId="{2D50E0E4-564B-4B5A-B718-DD6F02362EE4}" srcOrd="2" destOrd="0" presId="urn:microsoft.com/office/officeart/2005/8/layout/hList7#2"/>
    <dgm:cxn modelId="{89D6A715-08B8-4C83-919D-6033C40CF8A6}" type="presParOf" srcId="{0A91AD5F-15EF-4197-926B-D04EAA3A1600}" destId="{4302FF8D-C74E-4972-8D36-1E3A9239F1A4}" srcOrd="3" destOrd="0" presId="urn:microsoft.com/office/officeart/2005/8/layout/hList7#2"/>
    <dgm:cxn modelId="{3938DCBE-E8FB-4B25-A0E9-481E9526E8ED}" type="presParOf" srcId="{1E86C3D2-EE09-4DD5-A2B9-28D568CEF2F7}" destId="{88BDCC12-49F0-4E60-8CFD-EFDADCD720FC}" srcOrd="3" destOrd="0" presId="urn:microsoft.com/office/officeart/2005/8/layout/hList7#2"/>
    <dgm:cxn modelId="{CB55FE84-7403-4D5B-B079-E84F08168519}" type="presParOf" srcId="{1E86C3D2-EE09-4DD5-A2B9-28D568CEF2F7}" destId="{381FAC88-DDB4-4E25-AC10-5C1EE584598A}" srcOrd="4" destOrd="0" presId="urn:microsoft.com/office/officeart/2005/8/layout/hList7#2"/>
    <dgm:cxn modelId="{7DDE8E72-839F-4127-9095-CE9A44A0C182}" type="presParOf" srcId="{381FAC88-DDB4-4E25-AC10-5C1EE584598A}" destId="{C403E839-E70C-41C9-83DD-C0FF7386C100}" srcOrd="0" destOrd="0" presId="urn:microsoft.com/office/officeart/2005/8/layout/hList7#2"/>
    <dgm:cxn modelId="{0E323361-E333-4332-946C-2C9A780E165E}" type="presParOf" srcId="{381FAC88-DDB4-4E25-AC10-5C1EE584598A}" destId="{6B57057E-1C42-4B6B-88A7-82B40BFC1299}" srcOrd="1" destOrd="0" presId="urn:microsoft.com/office/officeart/2005/8/layout/hList7#2"/>
    <dgm:cxn modelId="{24DEB618-105A-4871-A81C-AA0494A8D477}" type="presParOf" srcId="{381FAC88-DDB4-4E25-AC10-5C1EE584598A}" destId="{9368B071-FB86-4327-8A72-C96FE136F41E}" srcOrd="2" destOrd="0" presId="urn:microsoft.com/office/officeart/2005/8/layout/hList7#2"/>
    <dgm:cxn modelId="{073C9E29-2A12-4468-BB6C-C1FB33196B87}" type="presParOf" srcId="{381FAC88-DDB4-4E25-AC10-5C1EE584598A}" destId="{C4CE0C11-D13B-4970-90E8-382455154BC1}" srcOrd="3" destOrd="0" presId="urn:microsoft.com/office/officeart/2005/8/layout/hList7#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DC9A76-BFB3-4C57-9933-22091F12334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CB1E0C9-335C-423D-91B5-2C57CB02E3B6}">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t>Manufacturing</a:t>
          </a:r>
        </a:p>
      </dgm:t>
    </dgm:pt>
    <dgm:pt modelId="{010A3F61-3F76-484A-BFA7-DE33BAE1D219}" type="parTrans" cxnId="{D9D938EE-8452-47E0-8683-A7B909C6E16F}">
      <dgm:prSet/>
      <dgm:spPr/>
      <dgm:t>
        <a:bodyPr/>
        <a:lstStyle/>
        <a:p>
          <a:endParaRPr lang="en-US"/>
        </a:p>
      </dgm:t>
    </dgm:pt>
    <dgm:pt modelId="{4042D03A-BDCD-48CC-AEE0-623A6751CEC6}" type="sibTrans" cxnId="{D9D938EE-8452-47E0-8683-A7B909C6E16F}">
      <dgm:prSet/>
      <dgm:spPr/>
      <dgm:t>
        <a:bodyPr/>
        <a:lstStyle/>
        <a:p>
          <a:endParaRPr lang="en-US"/>
        </a:p>
      </dgm:t>
    </dgm:pt>
    <dgm:pt modelId="{CE4C69DD-ECAF-471F-80AE-127D16ED5154}">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800" baseline="0" dirty="0"/>
            <a:t>Contract manufacturing available at Delhi,  Karnal, Manesar, Noida</a:t>
          </a:r>
        </a:p>
      </dgm:t>
    </dgm:pt>
    <dgm:pt modelId="{206EBE12-8DB2-4463-8217-8F32CD60C1B8}" type="parTrans" cxnId="{F6AD0920-066B-4DD0-B7FC-567F18C167AD}">
      <dgm:prSet/>
      <dgm:spPr/>
      <dgm:t>
        <a:bodyPr/>
        <a:lstStyle/>
        <a:p>
          <a:endParaRPr lang="en-US"/>
        </a:p>
      </dgm:t>
    </dgm:pt>
    <dgm:pt modelId="{2946E5D7-9488-480E-838D-7BB461E16CE4}" type="sibTrans" cxnId="{F6AD0920-066B-4DD0-B7FC-567F18C167AD}">
      <dgm:prSet/>
      <dgm:spPr/>
      <dgm:t>
        <a:bodyPr/>
        <a:lstStyle/>
        <a:p>
          <a:endParaRPr lang="en-US"/>
        </a:p>
      </dgm:t>
    </dgm:pt>
    <dgm:pt modelId="{0532712A-CEBC-4826-9947-B6EA478B4628}">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t>EPC Contracts &amp; System Integration</a:t>
          </a:r>
        </a:p>
      </dgm:t>
    </dgm:pt>
    <dgm:pt modelId="{71469568-F951-4C67-B9AE-766329E6EF5A}" type="parTrans" cxnId="{F0A81229-82B1-4654-8349-81E28CC9C435}">
      <dgm:prSet/>
      <dgm:spPr/>
      <dgm:t>
        <a:bodyPr/>
        <a:lstStyle/>
        <a:p>
          <a:endParaRPr lang="en-US"/>
        </a:p>
      </dgm:t>
    </dgm:pt>
    <dgm:pt modelId="{7C48A969-2726-4B59-8C97-CA5728CA87DD}" type="sibTrans" cxnId="{F0A81229-82B1-4654-8349-81E28CC9C435}">
      <dgm:prSet/>
      <dgm:spPr/>
      <dgm:t>
        <a:bodyPr/>
        <a:lstStyle/>
        <a:p>
          <a:endParaRPr lang="en-US"/>
        </a:p>
      </dgm:t>
    </dgm:pt>
    <dgm:pt modelId="{A1A35FA9-8B7F-49D6-80EF-16D6E9351DF8}">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IN" sz="1800" dirty="0"/>
            <a:t>PAN INDIA</a:t>
          </a:r>
          <a:endParaRPr lang="en-US" sz="1800" dirty="0"/>
        </a:p>
      </dgm:t>
    </dgm:pt>
    <dgm:pt modelId="{59706C2E-3008-49D1-823C-3BB9B0423C78}" type="parTrans" cxnId="{89C0A875-7393-40FD-A161-97026B250031}">
      <dgm:prSet/>
      <dgm:spPr/>
      <dgm:t>
        <a:bodyPr/>
        <a:lstStyle/>
        <a:p>
          <a:endParaRPr lang="en-US"/>
        </a:p>
      </dgm:t>
    </dgm:pt>
    <dgm:pt modelId="{6B6641F2-C897-4253-BB0C-8A6C60337A1F}" type="sibTrans" cxnId="{89C0A875-7393-40FD-A161-97026B250031}">
      <dgm:prSet/>
      <dgm:spPr/>
      <dgm:t>
        <a:bodyPr/>
        <a:lstStyle/>
        <a:p>
          <a:endParaRPr lang="en-US"/>
        </a:p>
      </dgm:t>
    </dgm:pt>
    <dgm:pt modelId="{38625A03-13A4-46F4-855B-FB75B3DF8E9E}">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400" dirty="0"/>
            <a:t>Managed Services</a:t>
          </a:r>
        </a:p>
      </dgm:t>
    </dgm:pt>
    <dgm:pt modelId="{88579C9B-363A-4CA8-87D2-3A183ECDA35A}" type="parTrans" cxnId="{E020F866-4E15-41C6-A989-F583750AF3AB}">
      <dgm:prSet/>
      <dgm:spPr/>
      <dgm:t>
        <a:bodyPr/>
        <a:lstStyle/>
        <a:p>
          <a:endParaRPr lang="en-US"/>
        </a:p>
      </dgm:t>
    </dgm:pt>
    <dgm:pt modelId="{AEEED1FB-1686-4FA6-A7F3-19DB56F3BD4C}" type="sibTrans" cxnId="{E020F866-4E15-41C6-A989-F583750AF3AB}">
      <dgm:prSet/>
      <dgm:spPr/>
      <dgm:t>
        <a:bodyPr/>
        <a:lstStyle/>
        <a:p>
          <a:endParaRPr lang="en-US"/>
        </a:p>
      </dgm:t>
    </dgm:pt>
    <dgm:pt modelId="{74831359-BC28-437A-B0C5-AFA278A1FE68}">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800" dirty="0"/>
            <a:t>AMI Integration Services .</a:t>
          </a:r>
        </a:p>
      </dgm:t>
    </dgm:pt>
    <dgm:pt modelId="{2CC91B7D-D675-4CCF-A68E-C4E6168104F6}" type="parTrans" cxnId="{9D335FFC-2B21-4620-8027-B821A0EC9C82}">
      <dgm:prSet/>
      <dgm:spPr/>
      <dgm:t>
        <a:bodyPr/>
        <a:lstStyle/>
        <a:p>
          <a:endParaRPr lang="en-US"/>
        </a:p>
      </dgm:t>
    </dgm:pt>
    <dgm:pt modelId="{89590BFE-DABA-40D8-B887-FC31826289E8}" type="sibTrans" cxnId="{9D335FFC-2B21-4620-8027-B821A0EC9C82}">
      <dgm:prSet/>
      <dgm:spPr/>
      <dgm:t>
        <a:bodyPr/>
        <a:lstStyle/>
        <a:p>
          <a:endParaRPr lang="en-US"/>
        </a:p>
      </dgm:t>
    </dgm:pt>
    <dgm:pt modelId="{16389639-AF2F-44CD-8FBE-094A41CDE653}">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800" dirty="0"/>
            <a:t>Preventive Maintenance /Repairs</a:t>
          </a:r>
        </a:p>
      </dgm:t>
    </dgm:pt>
    <dgm:pt modelId="{438236BD-0627-4D93-95CC-3322F29DCA2F}" type="parTrans" cxnId="{654E5849-25FE-4CD3-82EC-B74BAE7470E3}">
      <dgm:prSet/>
      <dgm:spPr/>
      <dgm:t>
        <a:bodyPr/>
        <a:lstStyle/>
        <a:p>
          <a:endParaRPr lang="en-US"/>
        </a:p>
      </dgm:t>
    </dgm:pt>
    <dgm:pt modelId="{C967AE8D-5198-4638-B323-FB5FFF2A63A3}" type="sibTrans" cxnId="{654E5849-25FE-4CD3-82EC-B74BAE7470E3}">
      <dgm:prSet/>
      <dgm:spPr/>
      <dgm:t>
        <a:bodyPr/>
        <a:lstStyle/>
        <a:p>
          <a:endParaRPr lang="en-US"/>
        </a:p>
      </dgm:t>
    </dgm:pt>
    <dgm:pt modelId="{7F9C3EF3-EEA7-410A-A936-CED55DDACB2B}" type="pres">
      <dgm:prSet presAssocID="{DEDC9A76-BFB3-4C57-9933-22091F12334A}" presName="Name0" presStyleCnt="0">
        <dgm:presLayoutVars>
          <dgm:dir/>
          <dgm:animLvl val="lvl"/>
          <dgm:resizeHandles val="exact"/>
        </dgm:presLayoutVars>
      </dgm:prSet>
      <dgm:spPr/>
    </dgm:pt>
    <dgm:pt modelId="{5D12C961-D653-4A69-8645-E02299958367}" type="pres">
      <dgm:prSet presAssocID="{DCB1E0C9-335C-423D-91B5-2C57CB02E3B6}" presName="linNode" presStyleCnt="0"/>
      <dgm:spPr/>
    </dgm:pt>
    <dgm:pt modelId="{4D7623C5-58E4-45AD-A4B2-3E69321ED0FB}" type="pres">
      <dgm:prSet presAssocID="{DCB1E0C9-335C-423D-91B5-2C57CB02E3B6}" presName="parentText" presStyleLbl="node1" presStyleIdx="0" presStyleCnt="3">
        <dgm:presLayoutVars>
          <dgm:chMax val="1"/>
          <dgm:bulletEnabled val="1"/>
        </dgm:presLayoutVars>
      </dgm:prSet>
      <dgm:spPr/>
    </dgm:pt>
    <dgm:pt modelId="{9A7DBDC0-2417-4769-94CA-014E772EB25F}" type="pres">
      <dgm:prSet presAssocID="{DCB1E0C9-335C-423D-91B5-2C57CB02E3B6}" presName="descendantText" presStyleLbl="alignAccFollowNode1" presStyleIdx="0" presStyleCnt="3">
        <dgm:presLayoutVars>
          <dgm:bulletEnabled val="1"/>
        </dgm:presLayoutVars>
      </dgm:prSet>
      <dgm:spPr/>
    </dgm:pt>
    <dgm:pt modelId="{20272EA0-33BA-464B-884E-0E2F5C507721}" type="pres">
      <dgm:prSet presAssocID="{4042D03A-BDCD-48CC-AEE0-623A6751CEC6}" presName="sp" presStyleCnt="0"/>
      <dgm:spPr/>
    </dgm:pt>
    <dgm:pt modelId="{E44C1F43-DB6F-4C06-822B-3A170615246D}" type="pres">
      <dgm:prSet presAssocID="{0532712A-CEBC-4826-9947-B6EA478B4628}" presName="linNode" presStyleCnt="0"/>
      <dgm:spPr/>
    </dgm:pt>
    <dgm:pt modelId="{C47AC188-E173-4660-B34E-8C6917DD4410}" type="pres">
      <dgm:prSet presAssocID="{0532712A-CEBC-4826-9947-B6EA478B4628}" presName="parentText" presStyleLbl="node1" presStyleIdx="1" presStyleCnt="3">
        <dgm:presLayoutVars>
          <dgm:chMax val="1"/>
          <dgm:bulletEnabled val="1"/>
        </dgm:presLayoutVars>
      </dgm:prSet>
      <dgm:spPr/>
    </dgm:pt>
    <dgm:pt modelId="{574AB004-0396-4A34-840A-EE3EEB496F64}" type="pres">
      <dgm:prSet presAssocID="{0532712A-CEBC-4826-9947-B6EA478B4628}" presName="descendantText" presStyleLbl="alignAccFollowNode1" presStyleIdx="1" presStyleCnt="3">
        <dgm:presLayoutVars>
          <dgm:bulletEnabled val="1"/>
        </dgm:presLayoutVars>
      </dgm:prSet>
      <dgm:spPr/>
    </dgm:pt>
    <dgm:pt modelId="{8B659FF8-F22E-4FB1-BE71-E46AA7E68E41}" type="pres">
      <dgm:prSet presAssocID="{7C48A969-2726-4B59-8C97-CA5728CA87DD}" presName="sp" presStyleCnt="0"/>
      <dgm:spPr/>
    </dgm:pt>
    <dgm:pt modelId="{205E9591-F010-4805-AC78-0A89AFA1354F}" type="pres">
      <dgm:prSet presAssocID="{38625A03-13A4-46F4-855B-FB75B3DF8E9E}" presName="linNode" presStyleCnt="0"/>
      <dgm:spPr/>
    </dgm:pt>
    <dgm:pt modelId="{DD8021AB-C950-4E07-B8E5-ADF9397FE7FB}" type="pres">
      <dgm:prSet presAssocID="{38625A03-13A4-46F4-855B-FB75B3DF8E9E}" presName="parentText" presStyleLbl="node1" presStyleIdx="2" presStyleCnt="3">
        <dgm:presLayoutVars>
          <dgm:chMax val="1"/>
          <dgm:bulletEnabled val="1"/>
        </dgm:presLayoutVars>
      </dgm:prSet>
      <dgm:spPr/>
    </dgm:pt>
    <dgm:pt modelId="{52E9E05F-AC7B-4EF9-8AEE-ED11A5FE7672}" type="pres">
      <dgm:prSet presAssocID="{38625A03-13A4-46F4-855B-FB75B3DF8E9E}" presName="descendantText" presStyleLbl="alignAccFollowNode1" presStyleIdx="2" presStyleCnt="3">
        <dgm:presLayoutVars>
          <dgm:bulletEnabled val="1"/>
        </dgm:presLayoutVars>
      </dgm:prSet>
      <dgm:spPr/>
    </dgm:pt>
  </dgm:ptLst>
  <dgm:cxnLst>
    <dgm:cxn modelId="{676BC90E-D2A9-4160-8C2C-504A361E54BA}" type="presOf" srcId="{38625A03-13A4-46F4-855B-FB75B3DF8E9E}" destId="{DD8021AB-C950-4E07-B8E5-ADF9397FE7FB}" srcOrd="0" destOrd="0" presId="urn:microsoft.com/office/officeart/2005/8/layout/vList5"/>
    <dgm:cxn modelId="{A4CE3413-DA13-4AC4-89A5-25C1B1290F1A}" type="presOf" srcId="{DEDC9A76-BFB3-4C57-9933-22091F12334A}" destId="{7F9C3EF3-EEA7-410A-A936-CED55DDACB2B}" srcOrd="0" destOrd="0" presId="urn:microsoft.com/office/officeart/2005/8/layout/vList5"/>
    <dgm:cxn modelId="{DBCE581C-5312-4344-B250-1498A524441B}" type="presOf" srcId="{0532712A-CEBC-4826-9947-B6EA478B4628}" destId="{C47AC188-E173-4660-B34E-8C6917DD4410}" srcOrd="0" destOrd="0" presId="urn:microsoft.com/office/officeart/2005/8/layout/vList5"/>
    <dgm:cxn modelId="{F6AD0920-066B-4DD0-B7FC-567F18C167AD}" srcId="{DCB1E0C9-335C-423D-91B5-2C57CB02E3B6}" destId="{CE4C69DD-ECAF-471F-80AE-127D16ED5154}" srcOrd="0" destOrd="0" parTransId="{206EBE12-8DB2-4463-8217-8F32CD60C1B8}" sibTransId="{2946E5D7-9488-480E-838D-7BB461E16CE4}"/>
    <dgm:cxn modelId="{F0A81229-82B1-4654-8349-81E28CC9C435}" srcId="{DEDC9A76-BFB3-4C57-9933-22091F12334A}" destId="{0532712A-CEBC-4826-9947-B6EA478B4628}" srcOrd="1" destOrd="0" parTransId="{71469568-F951-4C67-B9AE-766329E6EF5A}" sibTransId="{7C48A969-2726-4B59-8C97-CA5728CA87DD}"/>
    <dgm:cxn modelId="{0C9B5841-FD6D-4E9B-B66D-CE8251077253}" type="presOf" srcId="{A1A35FA9-8B7F-49D6-80EF-16D6E9351DF8}" destId="{574AB004-0396-4A34-840A-EE3EEB496F64}" srcOrd="0" destOrd="0" presId="urn:microsoft.com/office/officeart/2005/8/layout/vList5"/>
    <dgm:cxn modelId="{E020F866-4E15-41C6-A989-F583750AF3AB}" srcId="{DEDC9A76-BFB3-4C57-9933-22091F12334A}" destId="{38625A03-13A4-46F4-855B-FB75B3DF8E9E}" srcOrd="2" destOrd="0" parTransId="{88579C9B-363A-4CA8-87D2-3A183ECDA35A}" sibTransId="{AEEED1FB-1686-4FA6-A7F3-19DB56F3BD4C}"/>
    <dgm:cxn modelId="{654E5849-25FE-4CD3-82EC-B74BAE7470E3}" srcId="{38625A03-13A4-46F4-855B-FB75B3DF8E9E}" destId="{16389639-AF2F-44CD-8FBE-094A41CDE653}" srcOrd="1" destOrd="0" parTransId="{438236BD-0627-4D93-95CC-3322F29DCA2F}" sibTransId="{C967AE8D-5198-4638-B323-FB5FFF2A63A3}"/>
    <dgm:cxn modelId="{89C0A875-7393-40FD-A161-97026B250031}" srcId="{0532712A-CEBC-4826-9947-B6EA478B4628}" destId="{A1A35FA9-8B7F-49D6-80EF-16D6E9351DF8}" srcOrd="0" destOrd="0" parTransId="{59706C2E-3008-49D1-823C-3BB9B0423C78}" sibTransId="{6B6641F2-C897-4253-BB0C-8A6C60337A1F}"/>
    <dgm:cxn modelId="{83BAE682-3F63-445B-BDEE-A342A1707653}" type="presOf" srcId="{74831359-BC28-437A-B0C5-AFA278A1FE68}" destId="{52E9E05F-AC7B-4EF9-8AEE-ED11A5FE7672}" srcOrd="0" destOrd="0" presId="urn:microsoft.com/office/officeart/2005/8/layout/vList5"/>
    <dgm:cxn modelId="{53CAD488-D03D-47FA-83A5-0950EA2B5555}" type="presOf" srcId="{CE4C69DD-ECAF-471F-80AE-127D16ED5154}" destId="{9A7DBDC0-2417-4769-94CA-014E772EB25F}" srcOrd="0" destOrd="0" presId="urn:microsoft.com/office/officeart/2005/8/layout/vList5"/>
    <dgm:cxn modelId="{C52819E1-C3DB-4FF3-9DAA-4069B8EE2D83}" type="presOf" srcId="{DCB1E0C9-335C-423D-91B5-2C57CB02E3B6}" destId="{4D7623C5-58E4-45AD-A4B2-3E69321ED0FB}" srcOrd="0" destOrd="0" presId="urn:microsoft.com/office/officeart/2005/8/layout/vList5"/>
    <dgm:cxn modelId="{15936FED-6D56-4981-A082-30F734599D59}" type="presOf" srcId="{16389639-AF2F-44CD-8FBE-094A41CDE653}" destId="{52E9E05F-AC7B-4EF9-8AEE-ED11A5FE7672}" srcOrd="0" destOrd="1" presId="urn:microsoft.com/office/officeart/2005/8/layout/vList5"/>
    <dgm:cxn modelId="{D9D938EE-8452-47E0-8683-A7B909C6E16F}" srcId="{DEDC9A76-BFB3-4C57-9933-22091F12334A}" destId="{DCB1E0C9-335C-423D-91B5-2C57CB02E3B6}" srcOrd="0" destOrd="0" parTransId="{010A3F61-3F76-484A-BFA7-DE33BAE1D219}" sibTransId="{4042D03A-BDCD-48CC-AEE0-623A6751CEC6}"/>
    <dgm:cxn modelId="{9D335FFC-2B21-4620-8027-B821A0EC9C82}" srcId="{38625A03-13A4-46F4-855B-FB75B3DF8E9E}" destId="{74831359-BC28-437A-B0C5-AFA278A1FE68}" srcOrd="0" destOrd="0" parTransId="{2CC91B7D-D675-4CCF-A68E-C4E6168104F6}" sibTransId="{89590BFE-DABA-40D8-B887-FC31826289E8}"/>
    <dgm:cxn modelId="{6A76F725-6C1B-4A55-AF18-D4CA21B80672}" type="presParOf" srcId="{7F9C3EF3-EEA7-410A-A936-CED55DDACB2B}" destId="{5D12C961-D653-4A69-8645-E02299958367}" srcOrd="0" destOrd="0" presId="urn:microsoft.com/office/officeart/2005/8/layout/vList5"/>
    <dgm:cxn modelId="{A039F1D8-12D3-4C9E-AC51-F4D78ABFE06F}" type="presParOf" srcId="{5D12C961-D653-4A69-8645-E02299958367}" destId="{4D7623C5-58E4-45AD-A4B2-3E69321ED0FB}" srcOrd="0" destOrd="0" presId="urn:microsoft.com/office/officeart/2005/8/layout/vList5"/>
    <dgm:cxn modelId="{DF3E7B3D-F238-4BA5-8988-4B0D3EE7141A}" type="presParOf" srcId="{5D12C961-D653-4A69-8645-E02299958367}" destId="{9A7DBDC0-2417-4769-94CA-014E772EB25F}" srcOrd="1" destOrd="0" presId="urn:microsoft.com/office/officeart/2005/8/layout/vList5"/>
    <dgm:cxn modelId="{A5EB8346-9EF8-483A-B43D-C5A3CB91D1DE}" type="presParOf" srcId="{7F9C3EF3-EEA7-410A-A936-CED55DDACB2B}" destId="{20272EA0-33BA-464B-884E-0E2F5C507721}" srcOrd="1" destOrd="0" presId="urn:microsoft.com/office/officeart/2005/8/layout/vList5"/>
    <dgm:cxn modelId="{6F0ADEDA-460D-4D87-8993-6C60EB81429F}" type="presParOf" srcId="{7F9C3EF3-EEA7-410A-A936-CED55DDACB2B}" destId="{E44C1F43-DB6F-4C06-822B-3A170615246D}" srcOrd="2" destOrd="0" presId="urn:microsoft.com/office/officeart/2005/8/layout/vList5"/>
    <dgm:cxn modelId="{66373D71-0BD6-4725-A13A-F3262F3F4ABA}" type="presParOf" srcId="{E44C1F43-DB6F-4C06-822B-3A170615246D}" destId="{C47AC188-E173-4660-B34E-8C6917DD4410}" srcOrd="0" destOrd="0" presId="urn:microsoft.com/office/officeart/2005/8/layout/vList5"/>
    <dgm:cxn modelId="{3B96878B-7320-4E0B-8908-E09B7B314A74}" type="presParOf" srcId="{E44C1F43-DB6F-4C06-822B-3A170615246D}" destId="{574AB004-0396-4A34-840A-EE3EEB496F64}" srcOrd="1" destOrd="0" presId="urn:microsoft.com/office/officeart/2005/8/layout/vList5"/>
    <dgm:cxn modelId="{D2FE9D2F-B03F-407A-8CDB-16FDA2769C0D}" type="presParOf" srcId="{7F9C3EF3-EEA7-410A-A936-CED55DDACB2B}" destId="{8B659FF8-F22E-4FB1-BE71-E46AA7E68E41}" srcOrd="3" destOrd="0" presId="urn:microsoft.com/office/officeart/2005/8/layout/vList5"/>
    <dgm:cxn modelId="{695B458A-279F-4969-B721-EE112C33F892}" type="presParOf" srcId="{7F9C3EF3-EEA7-410A-A936-CED55DDACB2B}" destId="{205E9591-F010-4805-AC78-0A89AFA1354F}" srcOrd="4" destOrd="0" presId="urn:microsoft.com/office/officeart/2005/8/layout/vList5"/>
    <dgm:cxn modelId="{EA82EBF9-1D69-4485-B2FF-E46AE96EBE14}" type="presParOf" srcId="{205E9591-F010-4805-AC78-0A89AFA1354F}" destId="{DD8021AB-C950-4E07-B8E5-ADF9397FE7FB}" srcOrd="0" destOrd="0" presId="urn:microsoft.com/office/officeart/2005/8/layout/vList5"/>
    <dgm:cxn modelId="{58BA5487-F168-41C8-B7AF-BECED7C0A451}" type="presParOf" srcId="{205E9591-F010-4805-AC78-0A89AFA1354F}" destId="{52E9E05F-AC7B-4EF9-8AEE-ED11A5FE767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6C807-C035-44EE-9851-7A1AAA65CF31}">
      <dsp:nvSpPr>
        <dsp:cNvPr id="0" name=""/>
        <dsp:cNvSpPr/>
      </dsp:nvSpPr>
      <dsp:spPr>
        <a:xfrm>
          <a:off x="2690336" y="0"/>
          <a:ext cx="2538933" cy="4343400"/>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EPC Contracts &amp; Managed Energy Provider for Telecom Sites</a:t>
          </a:r>
        </a:p>
      </dsp:txBody>
      <dsp:txXfrm>
        <a:off x="2690336" y="1737359"/>
        <a:ext cx="2538933" cy="1737360"/>
      </dsp:txXfrm>
    </dsp:sp>
    <dsp:sp modelId="{5B95B4CC-E8EF-4193-9232-756264B7FC40}">
      <dsp:nvSpPr>
        <dsp:cNvPr id="0" name=""/>
        <dsp:cNvSpPr/>
      </dsp:nvSpPr>
      <dsp:spPr>
        <a:xfrm>
          <a:off x="3023701" y="252250"/>
          <a:ext cx="1848264" cy="1728954"/>
        </a:xfrm>
        <a:prstGeom prst="ellipse">
          <a:avLst/>
        </a:prstGeom>
        <a:blipFill rotWithShape="0">
          <a:blip xmlns:r="http://schemas.openxmlformats.org/officeDocument/2006/relationships" r:embed="rId1"/>
          <a:stretch>
            <a:fillRect/>
          </a:stretch>
        </a:blipFill>
        <a:ln w="381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D60119-96A3-4424-8180-1EFD9D4D6F14}">
      <dsp:nvSpPr>
        <dsp:cNvPr id="0" name=""/>
        <dsp:cNvSpPr/>
      </dsp:nvSpPr>
      <dsp:spPr>
        <a:xfrm>
          <a:off x="0" y="0"/>
          <a:ext cx="2538933" cy="4343400"/>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System with Power Equipment  Integration</a:t>
          </a:r>
        </a:p>
      </dsp:txBody>
      <dsp:txXfrm>
        <a:off x="0" y="1737359"/>
        <a:ext cx="2538933" cy="1737360"/>
      </dsp:txXfrm>
    </dsp:sp>
    <dsp:sp modelId="{4302FF8D-C74E-4972-8D36-1E3A9239F1A4}">
      <dsp:nvSpPr>
        <dsp:cNvPr id="0" name=""/>
        <dsp:cNvSpPr/>
      </dsp:nvSpPr>
      <dsp:spPr>
        <a:xfrm>
          <a:off x="360022" y="228602"/>
          <a:ext cx="1849768" cy="1728954"/>
        </a:xfrm>
        <a:prstGeom prst="ellipse">
          <a:avLst/>
        </a:prstGeom>
        <a:blipFill rotWithShape="0">
          <a:blip xmlns:r="http://schemas.openxmlformats.org/officeDocument/2006/relationships" r:embed="rId2"/>
          <a:stretch>
            <a:fillRect/>
          </a:stretch>
        </a:blipFill>
        <a:ln w="381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03E839-E70C-41C9-83DD-C0FF7386C100}">
      <dsp:nvSpPr>
        <dsp:cNvPr id="0" name=""/>
        <dsp:cNvSpPr/>
      </dsp:nvSpPr>
      <dsp:spPr>
        <a:xfrm>
          <a:off x="5231834" y="0"/>
          <a:ext cx="2538933" cy="4343400"/>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Integrator of Power Electronics &amp; Energy Storage Solutions</a:t>
          </a:r>
        </a:p>
      </dsp:txBody>
      <dsp:txXfrm>
        <a:off x="5231834" y="1737359"/>
        <a:ext cx="2538933" cy="1737360"/>
      </dsp:txXfrm>
    </dsp:sp>
    <dsp:sp modelId="{C4CE0C11-D13B-4970-90E8-382455154BC1}">
      <dsp:nvSpPr>
        <dsp:cNvPr id="0" name=""/>
        <dsp:cNvSpPr/>
      </dsp:nvSpPr>
      <dsp:spPr>
        <a:xfrm>
          <a:off x="5638798" y="291164"/>
          <a:ext cx="1725006" cy="1690033"/>
        </a:xfrm>
        <a:prstGeom prst="ellipse">
          <a:avLst/>
        </a:prstGeom>
        <a:blipFill rotWithShape="1">
          <a:blip xmlns:r="http://schemas.openxmlformats.org/officeDocument/2006/relationships" r:embed="rId3"/>
          <a:stretch>
            <a:fillRect/>
          </a:stretch>
        </a:blipFill>
        <a:ln w="381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DEFCF8-4BD7-40E0-875F-A5E7F873F13C}">
      <dsp:nvSpPr>
        <dsp:cNvPr id="0" name=""/>
        <dsp:cNvSpPr/>
      </dsp:nvSpPr>
      <dsp:spPr>
        <a:xfrm>
          <a:off x="-12" y="3257548"/>
          <a:ext cx="7772424" cy="1085852"/>
        </a:xfrm>
        <a:prstGeom prst="leftRightArrow">
          <a:avLst/>
        </a:prstGeom>
        <a:solidFill>
          <a:schemeClr val="accent5">
            <a:lumMod val="40000"/>
            <a:lumOff val="6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DBDC0-2417-4769-94CA-014E772EB25F}">
      <dsp:nvSpPr>
        <dsp:cNvPr id="0" name=""/>
        <dsp:cNvSpPr/>
      </dsp:nvSpPr>
      <dsp:spPr>
        <a:xfrm rot="5400000">
          <a:off x="4695872" y="-1748236"/>
          <a:ext cx="1178718" cy="4974336"/>
        </a:xfrm>
        <a:prstGeom prst="round2SameRect">
          <a:avLst/>
        </a:prstGeom>
        <a:blipFill>
          <a:blip xmlns:r="http://schemas.openxmlformats.org/officeDocument/2006/relationships" r:embed="rId1">
            <a:duotone>
              <a:schemeClr val="accent3">
                <a:shade val="63000"/>
                <a:tint val="82000"/>
              </a:schemeClr>
              <a:schemeClr val="accent3">
                <a:tint val="10000"/>
                <a:satMod val="400000"/>
              </a:schemeClr>
            </a:duotone>
          </a:blip>
          <a:tile tx="0" ty="0" sx="40000" sy="40000" flip="none" algn="tl"/>
        </a:blipFill>
        <a:ln w="12700" cap="flat" cmpd="sng" algn="ctr">
          <a:solidFill>
            <a:schemeClr val="accent3"/>
          </a:solidFill>
          <a:prstDash val="solid"/>
        </a:ln>
        <a:effectLst>
          <a:outerShdw blurRad="95000" rotWithShape="0">
            <a:srgbClr val="000000">
              <a:alpha val="50000"/>
            </a:srgbClr>
          </a:outerShdw>
          <a:softEdge rad="12700"/>
        </a:effectLst>
      </dsp:spPr>
      <dsp:style>
        <a:lnRef idx="1">
          <a:schemeClr val="accent3"/>
        </a:lnRef>
        <a:fillRef idx="2">
          <a:schemeClr val="accent3"/>
        </a:fillRef>
        <a:effectRef idx="1">
          <a:schemeClr val="accent3"/>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dirty="0"/>
            <a:t>Contract manufacturing available at Delhi,  Karnal, Manesar, Noida</a:t>
          </a:r>
        </a:p>
      </dsp:txBody>
      <dsp:txXfrm rot="-5400000">
        <a:off x="2798063" y="207113"/>
        <a:ext cx="4916796" cy="1063638"/>
      </dsp:txXfrm>
    </dsp:sp>
    <dsp:sp modelId="{4D7623C5-58E4-45AD-A4B2-3E69321ED0FB}">
      <dsp:nvSpPr>
        <dsp:cNvPr id="0" name=""/>
        <dsp:cNvSpPr/>
      </dsp:nvSpPr>
      <dsp:spPr>
        <a:xfrm>
          <a:off x="0" y="2232"/>
          <a:ext cx="2798064" cy="1473398"/>
        </a:xfrm>
        <a:prstGeom prst="roundRect">
          <a:avLst/>
        </a:prstGeom>
        <a:blipFill>
          <a:blip xmlns:r="http://schemas.openxmlformats.org/officeDocument/2006/relationships" r:embed="rId1">
            <a:duotone>
              <a:schemeClr val="accent2">
                <a:shade val="63000"/>
                <a:tint val="82000"/>
              </a:schemeClr>
              <a:schemeClr val="accent2">
                <a:tint val="10000"/>
                <a:satMod val="400000"/>
              </a:schemeClr>
            </a:duotone>
          </a:blip>
          <a:tile tx="0" ty="0" sx="40000" sy="40000" flip="none" algn="tl"/>
        </a:blipFill>
        <a:ln w="12700" cap="flat" cmpd="sng" algn="ctr">
          <a:solidFill>
            <a:schemeClr val="accent2"/>
          </a:solidFill>
          <a:prstDash val="solid"/>
        </a:ln>
        <a:effectLst>
          <a:outerShdw blurRad="95000" rotWithShape="0">
            <a:srgbClr val="000000">
              <a:alpha val="50000"/>
            </a:srgbClr>
          </a:outerShdw>
          <a:softEdge rad="12700"/>
        </a:effectLst>
      </dsp:spPr>
      <dsp:style>
        <a:lnRef idx="1">
          <a:schemeClr val="accent2"/>
        </a:lnRef>
        <a:fillRef idx="2">
          <a:schemeClr val="accent2"/>
        </a:fillRef>
        <a:effectRef idx="1">
          <a:schemeClr val="accent2"/>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Manufacturing</a:t>
          </a:r>
        </a:p>
      </dsp:txBody>
      <dsp:txXfrm>
        <a:off x="71925" y="74157"/>
        <a:ext cx="2654214" cy="1329548"/>
      </dsp:txXfrm>
    </dsp:sp>
    <dsp:sp modelId="{574AB004-0396-4A34-840A-EE3EEB496F64}">
      <dsp:nvSpPr>
        <dsp:cNvPr id="0" name=""/>
        <dsp:cNvSpPr/>
      </dsp:nvSpPr>
      <dsp:spPr>
        <a:xfrm rot="5400000">
          <a:off x="4695872" y="-201168"/>
          <a:ext cx="1178718" cy="4974336"/>
        </a:xfrm>
        <a:prstGeom prst="round2SameRect">
          <a:avLst/>
        </a:prstGeom>
        <a:blipFill>
          <a:blip xmlns:r="http://schemas.openxmlformats.org/officeDocument/2006/relationships" r:embed="rId1">
            <a:duotone>
              <a:schemeClr val="accent3">
                <a:shade val="63000"/>
                <a:tint val="82000"/>
              </a:schemeClr>
              <a:schemeClr val="accent3">
                <a:tint val="10000"/>
                <a:satMod val="400000"/>
              </a:schemeClr>
            </a:duotone>
          </a:blip>
          <a:tile tx="0" ty="0" sx="40000" sy="40000" flip="none" algn="tl"/>
        </a:blipFill>
        <a:ln w="12700" cap="flat" cmpd="sng" algn="ctr">
          <a:solidFill>
            <a:schemeClr val="accent3"/>
          </a:solidFill>
          <a:prstDash val="solid"/>
        </a:ln>
        <a:effectLst>
          <a:outerShdw blurRad="95000" rotWithShape="0">
            <a:srgbClr val="000000">
              <a:alpha val="50000"/>
            </a:srgbClr>
          </a:outerShdw>
          <a:softEdge rad="12700"/>
        </a:effectLst>
      </dsp:spPr>
      <dsp:style>
        <a:lnRef idx="1">
          <a:schemeClr val="accent3"/>
        </a:lnRef>
        <a:fillRef idx="2">
          <a:schemeClr val="accent3"/>
        </a:fillRef>
        <a:effectRef idx="1">
          <a:schemeClr val="accent3"/>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PAN INDIA</a:t>
          </a:r>
          <a:endParaRPr lang="en-US" sz="1800" kern="1200" dirty="0"/>
        </a:p>
      </dsp:txBody>
      <dsp:txXfrm rot="-5400000">
        <a:off x="2798063" y="1754181"/>
        <a:ext cx="4916796" cy="1063638"/>
      </dsp:txXfrm>
    </dsp:sp>
    <dsp:sp modelId="{C47AC188-E173-4660-B34E-8C6917DD4410}">
      <dsp:nvSpPr>
        <dsp:cNvPr id="0" name=""/>
        <dsp:cNvSpPr/>
      </dsp:nvSpPr>
      <dsp:spPr>
        <a:xfrm>
          <a:off x="0" y="1549300"/>
          <a:ext cx="2798064" cy="1473398"/>
        </a:xfrm>
        <a:prstGeom prst="roundRect">
          <a:avLst/>
        </a:prstGeom>
        <a:blipFill>
          <a:blip xmlns:r="http://schemas.openxmlformats.org/officeDocument/2006/relationships" r:embed="rId1">
            <a:duotone>
              <a:schemeClr val="accent2">
                <a:shade val="63000"/>
                <a:tint val="82000"/>
              </a:schemeClr>
              <a:schemeClr val="accent2">
                <a:tint val="10000"/>
                <a:satMod val="400000"/>
              </a:schemeClr>
            </a:duotone>
          </a:blip>
          <a:tile tx="0" ty="0" sx="40000" sy="40000" flip="none" algn="tl"/>
        </a:blipFill>
        <a:ln w="12700" cap="flat" cmpd="sng" algn="ctr">
          <a:solidFill>
            <a:schemeClr val="accent2"/>
          </a:solidFill>
          <a:prstDash val="solid"/>
        </a:ln>
        <a:effectLst>
          <a:outerShdw blurRad="95000" rotWithShape="0">
            <a:srgbClr val="000000">
              <a:alpha val="50000"/>
            </a:srgbClr>
          </a:outerShdw>
          <a:softEdge rad="12700"/>
        </a:effectLst>
      </dsp:spPr>
      <dsp:style>
        <a:lnRef idx="1">
          <a:schemeClr val="accent2"/>
        </a:lnRef>
        <a:fillRef idx="2">
          <a:schemeClr val="accent2"/>
        </a:fillRef>
        <a:effectRef idx="1">
          <a:schemeClr val="accent2"/>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EPC Contracts &amp; System Integration</a:t>
          </a:r>
        </a:p>
      </dsp:txBody>
      <dsp:txXfrm>
        <a:off x="71925" y="1621225"/>
        <a:ext cx="2654214" cy="1329548"/>
      </dsp:txXfrm>
    </dsp:sp>
    <dsp:sp modelId="{52E9E05F-AC7B-4EF9-8AEE-ED11A5FE7672}">
      <dsp:nvSpPr>
        <dsp:cNvPr id="0" name=""/>
        <dsp:cNvSpPr/>
      </dsp:nvSpPr>
      <dsp:spPr>
        <a:xfrm rot="5400000">
          <a:off x="4695872" y="1345900"/>
          <a:ext cx="1178718" cy="4974336"/>
        </a:xfrm>
        <a:prstGeom prst="round2SameRect">
          <a:avLst/>
        </a:prstGeom>
        <a:blipFill>
          <a:blip xmlns:r="http://schemas.openxmlformats.org/officeDocument/2006/relationships" r:embed="rId1">
            <a:duotone>
              <a:schemeClr val="accent3">
                <a:shade val="63000"/>
                <a:tint val="82000"/>
              </a:schemeClr>
              <a:schemeClr val="accent3">
                <a:tint val="10000"/>
                <a:satMod val="400000"/>
              </a:schemeClr>
            </a:duotone>
          </a:blip>
          <a:tile tx="0" ty="0" sx="40000" sy="40000" flip="none" algn="tl"/>
        </a:blipFill>
        <a:ln w="12700" cap="flat" cmpd="sng" algn="ctr">
          <a:solidFill>
            <a:schemeClr val="accent3"/>
          </a:solidFill>
          <a:prstDash val="solid"/>
        </a:ln>
        <a:effectLst>
          <a:outerShdw blurRad="95000" rotWithShape="0">
            <a:srgbClr val="000000">
              <a:alpha val="50000"/>
            </a:srgbClr>
          </a:outerShdw>
          <a:softEdge rad="12700"/>
        </a:effectLst>
      </dsp:spPr>
      <dsp:style>
        <a:lnRef idx="1">
          <a:schemeClr val="accent3"/>
        </a:lnRef>
        <a:fillRef idx="2">
          <a:schemeClr val="accent3"/>
        </a:fillRef>
        <a:effectRef idx="1">
          <a:schemeClr val="accent3"/>
        </a:effectRef>
        <a:fontRef idx="minor">
          <a:schemeClr val="dk1"/>
        </a:fontRef>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AMI Integration Services .</a:t>
          </a:r>
        </a:p>
        <a:p>
          <a:pPr marL="171450" lvl="1" indent="-171450" algn="l" defTabSz="800100">
            <a:lnSpc>
              <a:spcPct val="90000"/>
            </a:lnSpc>
            <a:spcBef>
              <a:spcPct val="0"/>
            </a:spcBef>
            <a:spcAft>
              <a:spcPct val="15000"/>
            </a:spcAft>
            <a:buChar char="•"/>
          </a:pPr>
          <a:r>
            <a:rPr lang="en-US" sz="1800" kern="1200" dirty="0"/>
            <a:t>Preventive Maintenance /Repairs</a:t>
          </a:r>
        </a:p>
      </dsp:txBody>
      <dsp:txXfrm rot="-5400000">
        <a:off x="2798063" y="3301249"/>
        <a:ext cx="4916796" cy="1063638"/>
      </dsp:txXfrm>
    </dsp:sp>
    <dsp:sp modelId="{DD8021AB-C950-4E07-B8E5-ADF9397FE7FB}">
      <dsp:nvSpPr>
        <dsp:cNvPr id="0" name=""/>
        <dsp:cNvSpPr/>
      </dsp:nvSpPr>
      <dsp:spPr>
        <a:xfrm>
          <a:off x="0" y="3096369"/>
          <a:ext cx="2798064" cy="1473398"/>
        </a:xfrm>
        <a:prstGeom prst="roundRect">
          <a:avLst/>
        </a:prstGeom>
        <a:blipFill>
          <a:blip xmlns:r="http://schemas.openxmlformats.org/officeDocument/2006/relationships" r:embed="rId1">
            <a:duotone>
              <a:schemeClr val="accent2">
                <a:shade val="63000"/>
                <a:tint val="82000"/>
              </a:schemeClr>
              <a:schemeClr val="accent2">
                <a:tint val="10000"/>
                <a:satMod val="400000"/>
              </a:schemeClr>
            </a:duotone>
          </a:blip>
          <a:tile tx="0" ty="0" sx="40000" sy="40000" flip="none" algn="tl"/>
        </a:blipFill>
        <a:ln w="12700" cap="flat" cmpd="sng" algn="ctr">
          <a:solidFill>
            <a:schemeClr val="accent2"/>
          </a:solidFill>
          <a:prstDash val="solid"/>
        </a:ln>
        <a:effectLst>
          <a:outerShdw blurRad="95000" rotWithShape="0">
            <a:srgbClr val="000000">
              <a:alpha val="50000"/>
            </a:srgbClr>
          </a:outerShdw>
          <a:softEdge rad="12700"/>
        </a:effectLst>
      </dsp:spPr>
      <dsp:style>
        <a:lnRef idx="1">
          <a:schemeClr val="accent2"/>
        </a:lnRef>
        <a:fillRef idx="2">
          <a:schemeClr val="accent2"/>
        </a:fillRef>
        <a:effectRef idx="1">
          <a:schemeClr val="accent2"/>
        </a:effectRef>
        <a:fontRef idx="minor">
          <a:schemeClr val="dk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Managed Services</a:t>
          </a:r>
        </a:p>
      </dsp:txBody>
      <dsp:txXfrm>
        <a:off x="71925" y="3168294"/>
        <a:ext cx="2654214" cy="1329548"/>
      </dsp:txXfrm>
    </dsp:sp>
  </dsp:spTree>
</dsp:drawing>
</file>

<file path=ppt/diagrams/layout1.xml><?xml version="1.0" encoding="utf-8"?>
<dgm:layoutDef xmlns:dgm="http://schemas.openxmlformats.org/drawingml/2006/diagram" xmlns:a="http://schemas.openxmlformats.org/drawingml/2006/main" uniqueId="urn:microsoft.com/office/officeart/2005/8/layout/hList7#2">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E1B6E344-E3A6-461C-9174-121616E2A6D6}" type="datetimeFigureOut">
              <a:rPr lang="en-US" smtClean="0"/>
              <a:pPr/>
              <a:t>1/15/2024</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33086360-60F3-49BC-9638-317C6DF14546}" type="slidenum">
              <a:rPr lang="en-US" smtClean="0"/>
              <a:pPr/>
              <a:t>‹#›</a:t>
            </a:fld>
            <a:endParaRPr lang="en-US"/>
          </a:p>
        </p:txBody>
      </p:sp>
    </p:spTree>
    <p:extLst>
      <p:ext uri="{BB962C8B-B14F-4D97-AF65-F5344CB8AC3E}">
        <p14:creationId xmlns:p14="http://schemas.microsoft.com/office/powerpoint/2010/main" val="3346155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US"/>
          </a:p>
        </p:txBody>
      </p:sp>
      <p:sp>
        <p:nvSpPr>
          <p:cNvPr id="7171"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US"/>
          </a:p>
        </p:txBody>
      </p:sp>
      <p:sp>
        <p:nvSpPr>
          <p:cNvPr id="717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US"/>
          </a:p>
        </p:txBody>
      </p:sp>
      <p:sp>
        <p:nvSpPr>
          <p:cNvPr id="7175"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128142E9-3A41-4F1D-93A7-CF4AAAD0EBC5}" type="slidenum">
              <a:rPr lang="en-US"/>
              <a:pPr/>
              <a:t>‹#›</a:t>
            </a:fld>
            <a:endParaRPr lang="en-US"/>
          </a:p>
        </p:txBody>
      </p:sp>
    </p:spTree>
    <p:extLst>
      <p:ext uri="{BB962C8B-B14F-4D97-AF65-F5344CB8AC3E}">
        <p14:creationId xmlns:p14="http://schemas.microsoft.com/office/powerpoint/2010/main" val="32833657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8142E9-3A41-4F1D-93A7-CF4AAAD0EBC5}" type="slidenum">
              <a:rPr lang="en-US" smtClean="0"/>
              <a:pPr/>
              <a:t>2</a:t>
            </a:fld>
            <a:endParaRPr lang="en-US"/>
          </a:p>
        </p:txBody>
      </p:sp>
    </p:spTree>
    <p:extLst>
      <p:ext uri="{BB962C8B-B14F-4D97-AF65-F5344CB8AC3E}">
        <p14:creationId xmlns:p14="http://schemas.microsoft.com/office/powerpoint/2010/main" val="3950147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8142E9-3A41-4F1D-93A7-CF4AAAD0EBC5}" type="slidenum">
              <a:rPr lang="en-US" smtClean="0"/>
              <a:pPr/>
              <a:t>3</a:t>
            </a:fld>
            <a:endParaRPr lang="en-US"/>
          </a:p>
        </p:txBody>
      </p:sp>
    </p:spTree>
    <p:extLst>
      <p:ext uri="{BB962C8B-B14F-4D97-AF65-F5344CB8AC3E}">
        <p14:creationId xmlns:p14="http://schemas.microsoft.com/office/powerpoint/2010/main" val="3376209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8142E9-3A41-4F1D-93A7-CF4AAAD0EBC5}" type="slidenum">
              <a:rPr lang="en-US" smtClean="0"/>
              <a:pPr/>
              <a:t>4</a:t>
            </a:fld>
            <a:endParaRPr lang="en-US"/>
          </a:p>
        </p:txBody>
      </p:sp>
    </p:spTree>
    <p:extLst>
      <p:ext uri="{BB962C8B-B14F-4D97-AF65-F5344CB8AC3E}">
        <p14:creationId xmlns:p14="http://schemas.microsoft.com/office/powerpoint/2010/main" val="1940119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8142E9-3A41-4F1D-93A7-CF4AAAD0EBC5}" type="slidenum">
              <a:rPr lang="en-US" smtClean="0"/>
              <a:pPr/>
              <a:t>5</a:t>
            </a:fld>
            <a:endParaRPr lang="en-US"/>
          </a:p>
        </p:txBody>
      </p:sp>
    </p:spTree>
    <p:extLst>
      <p:ext uri="{BB962C8B-B14F-4D97-AF65-F5344CB8AC3E}">
        <p14:creationId xmlns:p14="http://schemas.microsoft.com/office/powerpoint/2010/main" val="3548022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6E0BCB21-FEF1-4CD8-BBFB-82F0C8CC658A}" type="slidenum">
              <a:rPr lang="en-US" smtClean="0"/>
              <a:pPr>
                <a:defRPr/>
              </a:pPr>
              <a:t>6</a:t>
            </a:fld>
            <a:endParaRPr lang="en-US" dirty="0"/>
          </a:p>
        </p:txBody>
      </p:sp>
    </p:spTree>
    <p:extLst>
      <p:ext uri="{BB962C8B-B14F-4D97-AF65-F5344CB8AC3E}">
        <p14:creationId xmlns:p14="http://schemas.microsoft.com/office/powerpoint/2010/main" val="1015961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0A321B6-FC0D-4B2E-A956-3AED3A26FA84}" type="slidenum">
              <a:rPr lang="en-US" smtClean="0"/>
              <a:pPr/>
              <a:t>7</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09470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AD7784A3-74ED-40CD-8181-5C910A61A55B}" type="slidenum">
              <a:rPr lang="en-US" smtClean="0"/>
              <a:pPr/>
              <a:t>8</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32693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016C3F-C379-40E6-881A-9522E9B47375}" type="slidenum">
              <a:rPr lang="en-IN" smtClean="0"/>
              <a:pPr/>
              <a:t>12</a:t>
            </a:fld>
            <a:endParaRPr lang="en-IN"/>
          </a:p>
        </p:txBody>
      </p:sp>
    </p:spTree>
    <p:extLst>
      <p:ext uri="{BB962C8B-B14F-4D97-AF65-F5344CB8AC3E}">
        <p14:creationId xmlns:p14="http://schemas.microsoft.com/office/powerpoint/2010/main" val="161100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endParaRPr lang="en-US"/>
          </a:p>
        </p:txBody>
      </p:sp>
      <p:sp>
        <p:nvSpPr>
          <p:cNvPr id="16" name="Slide Number Placeholder 15"/>
          <p:cNvSpPr>
            <a:spLocks noGrp="1"/>
          </p:cNvSpPr>
          <p:nvPr>
            <p:ph type="sldNum" sz="quarter" idx="11"/>
          </p:nvPr>
        </p:nvSpPr>
        <p:spPr/>
        <p:txBody>
          <a:bodyPr/>
          <a:lstStyle/>
          <a:p>
            <a:fld id="{407D62C7-1FB0-4A5A-B47F-5D4A94AAED05}"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13ECA-7612-439A-B96D-DA0B44082D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9C3A2-A848-4C0F-BD78-DA7470752BD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bwMode="gray">
      <p:bgRef idx="1001">
        <a:schemeClr val="bg1"/>
      </p:bgRef>
    </p:bg>
    <p:spTree>
      <p:nvGrpSpPr>
        <p:cNvPr id="1" name=""/>
        <p:cNvGrpSpPr/>
        <p:nvPr/>
      </p:nvGrpSpPr>
      <p:grpSpPr>
        <a:xfrm>
          <a:off x="0" y="0"/>
          <a:ext cx="0" cy="0"/>
          <a:chOff x="0" y="0"/>
          <a:chExt cx="0" cy="0"/>
        </a:xfrm>
      </p:grpSpPr>
      <p:cxnSp>
        <p:nvCxnSpPr>
          <p:cNvPr id="16" name="Straight Connector 15"/>
          <p:cNvCxnSpPr/>
          <p:nvPr userDrawn="1"/>
        </p:nvCxnSpPr>
        <p:spPr>
          <a:xfrm flipH="1">
            <a:off x="7668344" y="0"/>
            <a:ext cx="288032" cy="836712"/>
          </a:xfrm>
          <a:prstGeom prst="line">
            <a:avLst/>
          </a:prstGeom>
          <a:ln>
            <a:noFill/>
          </a:ln>
        </p:spPr>
        <p:style>
          <a:lnRef idx="1">
            <a:schemeClr val="dk1"/>
          </a:lnRef>
          <a:fillRef idx="0">
            <a:schemeClr val="dk1"/>
          </a:fillRef>
          <a:effectRef idx="0">
            <a:schemeClr val="dk1"/>
          </a:effectRef>
          <a:fontRef idx="minor">
            <a:schemeClr val="tx1"/>
          </a:fontRef>
        </p:style>
      </p:cxnSp>
      <p:cxnSp>
        <p:nvCxnSpPr>
          <p:cNvPr id="18" name="Straight Connector 17"/>
          <p:cNvCxnSpPr/>
          <p:nvPr userDrawn="1"/>
        </p:nvCxnSpPr>
        <p:spPr>
          <a:xfrm flipH="1">
            <a:off x="0" y="836712"/>
            <a:ext cx="7668344" cy="0"/>
          </a:xfrm>
          <a:prstGeom prst="line">
            <a:avLst/>
          </a:prstGeom>
          <a:ln>
            <a:noFill/>
          </a:ln>
        </p:spPr>
        <p:style>
          <a:lnRef idx="1">
            <a:schemeClr val="dk1"/>
          </a:lnRef>
          <a:fillRef idx="0">
            <a:schemeClr val="dk1"/>
          </a:fillRef>
          <a:effectRef idx="0">
            <a:schemeClr val="dk1"/>
          </a:effectRef>
          <a:fontRef idx="minor">
            <a:schemeClr val="tx1"/>
          </a:fontRef>
        </p:style>
      </p:cxnSp>
      <p:sp>
        <p:nvSpPr>
          <p:cNvPr id="8" name="Title 1"/>
          <p:cNvSpPr txBox="1">
            <a:spLocks/>
          </p:cNvSpPr>
          <p:nvPr userDrawn="1"/>
        </p:nvSpPr>
        <p:spPr>
          <a:xfrm>
            <a:off x="0" y="0"/>
            <a:ext cx="7452320" cy="740701"/>
          </a:xfrm>
          <a:custGeom>
            <a:avLst/>
            <a:gdLst>
              <a:gd name="connsiteX0" fmla="*/ 0 w 9144000"/>
              <a:gd name="connsiteY0" fmla="*/ 0 h 895350"/>
              <a:gd name="connsiteX1" fmla="*/ 9144000 w 9144000"/>
              <a:gd name="connsiteY1" fmla="*/ 0 h 895350"/>
              <a:gd name="connsiteX2" fmla="*/ 9144000 w 9144000"/>
              <a:gd name="connsiteY2" fmla="*/ 895350 h 895350"/>
              <a:gd name="connsiteX3" fmla="*/ 0 w 9144000"/>
              <a:gd name="connsiteY3" fmla="*/ 895350 h 895350"/>
              <a:gd name="connsiteX4" fmla="*/ 0 w 9144000"/>
              <a:gd name="connsiteY4" fmla="*/ 0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5350">
                <a:moveTo>
                  <a:pt x="0" y="0"/>
                </a:moveTo>
                <a:lnTo>
                  <a:pt x="9144000" y="0"/>
                </a:lnTo>
                <a:lnTo>
                  <a:pt x="9144000" y="895350"/>
                </a:lnTo>
                <a:lnTo>
                  <a:pt x="0" y="895350"/>
                </a:lnTo>
                <a:lnTo>
                  <a:pt x="0" y="0"/>
                </a:lnTo>
                <a:close/>
              </a:path>
            </a:pathLst>
          </a:custGeom>
          <a:solidFill>
            <a:schemeClr val="tx2">
              <a:lumMod val="75000"/>
            </a:schemeClr>
          </a:solidFill>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i="0" u="none" strike="noStrike" kern="1200" cap="none" spc="0" normalizeH="0" baseline="0" noProof="0" dirty="0">
              <a:ln>
                <a:noFill/>
              </a:ln>
              <a:solidFill>
                <a:schemeClr val="bg1"/>
              </a:solidFill>
              <a:effectLst/>
              <a:uLnTx/>
              <a:uFillTx/>
              <a:latin typeface="Helvetica" pitchFamily="34" charset="0"/>
              <a:ea typeface="+mj-ea"/>
              <a:cs typeface="+mj-cs"/>
            </a:endParaRPr>
          </a:p>
        </p:txBody>
      </p:sp>
      <p:sp>
        <p:nvSpPr>
          <p:cNvPr id="9" name="Right Triangle 8"/>
          <p:cNvSpPr/>
          <p:nvPr userDrawn="1"/>
        </p:nvSpPr>
        <p:spPr>
          <a:xfrm rot="5400000">
            <a:off x="7297998" y="154327"/>
            <a:ext cx="740701" cy="432048"/>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3"/>
          <p:cNvSpPr>
            <a:spLocks noGrp="1"/>
          </p:cNvSpPr>
          <p:nvPr>
            <p:ph type="dt" sz="half" idx="2"/>
          </p:nvPr>
        </p:nvSpPr>
        <p:spPr>
          <a:xfrm>
            <a:off x="457200" y="658368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42B3E-DB7E-48E6-A622-73DBF5C2D7B2}" type="datetime6">
              <a:rPr lang="en-US" smtClean="0"/>
              <a:pPr/>
              <a:t>January 24</a:t>
            </a:fld>
            <a:endParaRPr lang="en-IN" dirty="0"/>
          </a:p>
        </p:txBody>
      </p:sp>
      <p:sp>
        <p:nvSpPr>
          <p:cNvPr id="11" name="Footer Placeholder 4"/>
          <p:cNvSpPr>
            <a:spLocks noGrp="1"/>
          </p:cNvSpPr>
          <p:nvPr>
            <p:ph type="ftr" sz="quarter" idx="3"/>
          </p:nvPr>
        </p:nvSpPr>
        <p:spPr>
          <a:xfrm>
            <a:off x="3124200" y="658368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Private and Confidential</a:t>
            </a:r>
            <a:endParaRPr lang="en-IN" dirty="0"/>
          </a:p>
        </p:txBody>
      </p:sp>
      <p:sp>
        <p:nvSpPr>
          <p:cNvPr id="12" name="Slide Number Placeholder 5"/>
          <p:cNvSpPr>
            <a:spLocks noGrp="1"/>
          </p:cNvSpPr>
          <p:nvPr>
            <p:ph type="sldNum" sz="quarter" idx="4"/>
          </p:nvPr>
        </p:nvSpPr>
        <p:spPr>
          <a:xfrm>
            <a:off x="6553200" y="658368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E7EB8-2130-4D1A-A820-2C02C3BE48CF}" type="slidenum">
              <a:rPr lang="en-IN" smtClean="0"/>
              <a:pPr/>
              <a:t>‹#›</a:t>
            </a:fld>
            <a:endParaRPr lang="en-IN"/>
          </a:p>
        </p:txBody>
      </p:sp>
    </p:spTree>
    <p:extLst>
      <p:ext uri="{BB962C8B-B14F-4D97-AF65-F5344CB8AC3E}">
        <p14:creationId xmlns:p14="http://schemas.microsoft.com/office/powerpoint/2010/main" val="211132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endParaRPr lang="en-US"/>
          </a:p>
        </p:txBody>
      </p:sp>
      <p:sp>
        <p:nvSpPr>
          <p:cNvPr id="15" name="Slide Number Placeholder 14"/>
          <p:cNvSpPr>
            <a:spLocks noGrp="1"/>
          </p:cNvSpPr>
          <p:nvPr>
            <p:ph type="sldNum" sz="quarter" idx="15"/>
          </p:nvPr>
        </p:nvSpPr>
        <p:spPr/>
        <p:txBody>
          <a:bodyPr/>
          <a:lstStyle>
            <a:lvl1pPr algn="ctr">
              <a:defRPr/>
            </a:lvl1pPr>
          </a:lstStyle>
          <a:p>
            <a:fld id="{69E29E33-B620-47F9-BB04-8846C2A5AFCC}" type="slidenum">
              <a:rPr kumimoji="0" lang="en-US" smtClean="0"/>
              <a:pPr/>
              <a:t>‹#›</a:t>
            </a:fld>
            <a:endParaRPr kumimoji="0"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0D80D-E792-489C-9EE5-5698FE33530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28542-5EC6-4116-B67E-962040ACBD76}"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A5B1A27-EDCF-414C-984D-7CAE6C9A1F5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66211-1C3C-4CE5-9734-74253BD71276}"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3B4BE6-2B33-4FAC-97F9-62B7587369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endParaRPr lang="en-US"/>
          </a:p>
        </p:txBody>
      </p:sp>
      <p:sp>
        <p:nvSpPr>
          <p:cNvPr id="9" name="Slide Number Placeholder 8"/>
          <p:cNvSpPr>
            <a:spLocks noGrp="1"/>
          </p:cNvSpPr>
          <p:nvPr>
            <p:ph type="sldNum" sz="quarter" idx="15"/>
          </p:nvPr>
        </p:nvSpPr>
        <p:spPr/>
        <p:txBody>
          <a:bodyPr/>
          <a:lstStyle/>
          <a:p>
            <a:fld id="{6DA9A581-C1E5-4775-8961-CB2E7EB905B7}"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endParaRPr lang="en-US"/>
          </a:p>
        </p:txBody>
      </p:sp>
      <p:sp>
        <p:nvSpPr>
          <p:cNvPr id="9" name="Slide Number Placeholder 8"/>
          <p:cNvSpPr>
            <a:spLocks noGrp="1"/>
          </p:cNvSpPr>
          <p:nvPr>
            <p:ph type="sldNum" sz="quarter" idx="11"/>
          </p:nvPr>
        </p:nvSpPr>
        <p:spPr/>
        <p:txBody>
          <a:bodyPr/>
          <a:lstStyle/>
          <a:p>
            <a:fld id="{C7D6C791-AA18-4823-A170-0E0D1933FB3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407D62C7-1FB0-4A5A-B47F-5D4A94AAED05}"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
        <p:nvSpPr>
          <p:cNvPr id="7" name="Rectangle 6">
            <a:extLst>
              <a:ext uri="{FF2B5EF4-FFF2-40B4-BE49-F238E27FC236}">
                <a16:creationId xmlns:a16="http://schemas.microsoft.com/office/drawing/2014/main" id="{11B8E4F1-179A-425A-AD60-93E6043DDFA8}"/>
              </a:ext>
            </a:extLst>
          </p:cNvPr>
          <p:cNvSpPr/>
          <p:nvPr userDrawn="1"/>
        </p:nvSpPr>
        <p:spPr bwMode="gray">
          <a:xfrm>
            <a:off x="0" y="838200"/>
            <a:ext cx="9144000" cy="533400"/>
          </a:xfrm>
          <a:prstGeom prst="rect">
            <a:avLst/>
          </a:prstGeom>
          <a:solidFill>
            <a:srgbClr val="FFFFFF"/>
          </a:solidFill>
          <a:ln w="9525">
            <a:noFill/>
            <a:round/>
            <a:headEnd/>
            <a:tailEnd/>
          </a:ln>
          <a:effectLst/>
        </p:spPr>
        <p:txBody>
          <a:bodyPr rtlCol="0" anchor="ctr"/>
          <a:lstStyle/>
          <a:p>
            <a:pPr algn="ctr"/>
            <a:endParaRPr lang="en-US"/>
          </a:p>
        </p:txBody>
      </p:sp>
      <p:sp>
        <p:nvSpPr>
          <p:cNvPr id="8" name="Freeform 46">
            <a:extLst>
              <a:ext uri="{FF2B5EF4-FFF2-40B4-BE49-F238E27FC236}">
                <a16:creationId xmlns:a16="http://schemas.microsoft.com/office/drawing/2014/main" id="{F367F58B-93AC-48AC-9610-5DD0D588AE9C}"/>
              </a:ext>
            </a:extLst>
          </p:cNvPr>
          <p:cNvSpPr>
            <a:spLocks/>
          </p:cNvSpPr>
          <p:nvPr userDrawn="1"/>
        </p:nvSpPr>
        <p:spPr bwMode="gray">
          <a:xfrm>
            <a:off x="-1588" y="1108075"/>
            <a:ext cx="9175751" cy="5749925"/>
          </a:xfrm>
          <a:custGeom>
            <a:avLst/>
            <a:gdLst/>
            <a:ahLst/>
            <a:cxnLst>
              <a:cxn ang="0">
                <a:pos x="7" y="3616"/>
              </a:cxn>
              <a:cxn ang="0">
                <a:pos x="5780" y="3622"/>
              </a:cxn>
              <a:cxn ang="0">
                <a:pos x="5760" y="0"/>
              </a:cxn>
              <a:cxn ang="0">
                <a:pos x="0" y="0"/>
              </a:cxn>
              <a:cxn ang="0">
                <a:pos x="7" y="3616"/>
              </a:cxn>
            </a:cxnLst>
            <a:rect l="0" t="0" r="r" b="b"/>
            <a:pathLst>
              <a:path w="5780" h="3622">
                <a:moveTo>
                  <a:pt x="7" y="3616"/>
                </a:moveTo>
                <a:lnTo>
                  <a:pt x="5780" y="3622"/>
                </a:lnTo>
                <a:lnTo>
                  <a:pt x="5760" y="0"/>
                </a:lnTo>
                <a:lnTo>
                  <a:pt x="0" y="0"/>
                </a:lnTo>
                <a:lnTo>
                  <a:pt x="7" y="3616"/>
                </a:lnTo>
                <a:close/>
              </a:path>
            </a:pathLst>
          </a:custGeom>
          <a:solidFill>
            <a:srgbClr val="FFFFFF">
              <a:alpha val="50000"/>
            </a:srgbClr>
          </a:solidFill>
          <a:ln w="9525">
            <a:noFill/>
            <a:round/>
            <a:headEnd/>
            <a:tailEnd/>
          </a:ln>
          <a:effectLst/>
        </p:spPr>
        <p:txBody>
          <a:bodyPr/>
          <a:lstStyle/>
          <a:p>
            <a:endParaRPr lang="en-US"/>
          </a:p>
        </p:txBody>
      </p:sp>
    </p:spTree>
  </p:cSld>
  <p:clrMap bg1="dk1" tx1="lt1" bg2="dk2" tx2="lt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 id="2147484098" r:id="rId12"/>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4294967295"/>
          </p:nvPr>
        </p:nvSpPr>
        <p:spPr>
          <a:xfrm>
            <a:off x="0" y="1341438"/>
            <a:ext cx="9144000" cy="5534025"/>
          </a:xfrm>
          <a:prstGeom prst="rect">
            <a:avLst/>
          </a:prstGeom>
          <a:solidFill>
            <a:schemeClr val="tx2">
              <a:lumMod val="75000"/>
              <a:alpha val="68000"/>
            </a:schemeClr>
          </a:solidFill>
        </p:spPr>
        <p:txBody>
          <a:bodyPr/>
          <a:lstStyle/>
          <a:p>
            <a:pPr algn="r">
              <a:lnSpc>
                <a:spcPct val="150000"/>
              </a:lnSpc>
              <a:buNone/>
            </a:pPr>
            <a:endParaRPr lang="en-US" sz="2100" dirty="0">
              <a:solidFill>
                <a:schemeClr val="bg1"/>
              </a:solidFill>
              <a:latin typeface="Cambria" panose="02040503050406030204" pitchFamily="18" charset="0"/>
            </a:endParaRPr>
          </a:p>
          <a:p>
            <a:pPr algn="r">
              <a:lnSpc>
                <a:spcPct val="150000"/>
              </a:lnSpc>
              <a:buNone/>
            </a:pPr>
            <a:r>
              <a:rPr lang="en-US" sz="2100" dirty="0">
                <a:solidFill>
                  <a:schemeClr val="bg1"/>
                </a:solidFill>
                <a:latin typeface="Cambria" panose="02040503050406030204" pitchFamily="18" charset="0"/>
              </a:rPr>
              <a:t>	    </a:t>
            </a:r>
            <a:r>
              <a:rPr lang="en-US" sz="2400" dirty="0">
                <a:solidFill>
                  <a:schemeClr val="bg1"/>
                </a:solidFill>
                <a:latin typeface="Cambria" panose="02040503050406030204" pitchFamily="18" charset="0"/>
              </a:rPr>
              <a:t>Excella Engineering &amp; Design Solutions</a:t>
            </a:r>
          </a:p>
          <a:p>
            <a:pPr algn="r">
              <a:lnSpc>
                <a:spcPct val="150000"/>
              </a:lnSpc>
              <a:buNone/>
            </a:pPr>
            <a:r>
              <a:rPr lang="en-US" sz="2400" dirty="0">
                <a:solidFill>
                  <a:schemeClr val="bg1"/>
                </a:solidFill>
                <a:latin typeface="Cambria" panose="02040503050406030204" pitchFamily="18" charset="0"/>
              </a:rPr>
              <a:t> Offered Services and Key highlights</a:t>
            </a:r>
            <a:endParaRPr lang="en-US" sz="2000" dirty="0">
              <a:solidFill>
                <a:schemeClr val="bg1"/>
              </a:solidFill>
              <a:latin typeface="Cambria" panose="02040503050406030204" pitchFamily="18" charset="0"/>
            </a:endParaRPr>
          </a:p>
        </p:txBody>
      </p:sp>
      <p:cxnSp>
        <p:nvCxnSpPr>
          <p:cNvPr id="14" name="Straight Connector 13"/>
          <p:cNvCxnSpPr>
            <a:cxnSpLocks/>
          </p:cNvCxnSpPr>
          <p:nvPr/>
        </p:nvCxnSpPr>
        <p:spPr>
          <a:xfrm>
            <a:off x="3851920" y="2564904"/>
            <a:ext cx="5328592"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nvGraphicFramePr>
        <p:xfrm>
          <a:off x="457200" y="4725144"/>
          <a:ext cx="8458200" cy="1751856"/>
        </p:xfrm>
        <a:graphic>
          <a:graphicData uri="http://schemas.openxmlformats.org/drawingml/2006/table">
            <a:tbl>
              <a:tblPr firstRow="1" bandRow="1">
                <a:tableStyleId>{5C22544A-7EE6-4342-B048-85BDC9FD1C3A}</a:tableStyleId>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20004"/>
                    </a:ext>
                  </a:extLst>
                </a:gridCol>
              </a:tblGrid>
              <a:tr h="1751856">
                <a:tc>
                  <a:txBody>
                    <a:bodyPr/>
                    <a:lstStyle/>
                    <a:p>
                      <a:endParaRPr lang="en-US" sz="2400" dirty="0"/>
                    </a:p>
                  </a:txBody>
                  <a:tcPr marT="60960" marB="60960">
                    <a:blipFill>
                      <a:blip r:embed="rId2"/>
                      <a:stretch>
                        <a:fillRect/>
                      </a:stretch>
                    </a:blipFill>
                  </a:tcPr>
                </a:tc>
                <a:tc>
                  <a:txBody>
                    <a:bodyPr/>
                    <a:lstStyle/>
                    <a:p>
                      <a:endParaRPr lang="en-US" sz="2400" dirty="0"/>
                    </a:p>
                  </a:txBody>
                  <a:tcPr marT="60960" marB="60960">
                    <a:blipFill>
                      <a:blip r:embed="rId3"/>
                      <a:stretch>
                        <a:fillRect/>
                      </a:stretch>
                    </a:blipFill>
                  </a:tcPr>
                </a:tc>
                <a:tc>
                  <a:txBody>
                    <a:bodyPr/>
                    <a:lstStyle/>
                    <a:p>
                      <a:endParaRPr lang="en-US" sz="2400" dirty="0"/>
                    </a:p>
                  </a:txBody>
                  <a:tcPr marT="60960" marB="60960">
                    <a:blipFill>
                      <a:blip r:embed="rId4"/>
                      <a:stretch>
                        <a:fillRect/>
                      </a:stretch>
                    </a:blipFill>
                  </a:tcPr>
                </a:tc>
                <a:tc>
                  <a:txBody>
                    <a:bodyPr/>
                    <a:lstStyle/>
                    <a:p>
                      <a:endParaRPr lang="en-US" sz="2400" dirty="0"/>
                    </a:p>
                  </a:txBody>
                  <a:tcPr marT="60960" marB="60960">
                    <a:blipFill>
                      <a:blip r:embed="rId5"/>
                      <a:stretch>
                        <a:fillRect/>
                      </a:stretch>
                    </a:blipFill>
                  </a:tcPr>
                </a:tc>
                <a:tc>
                  <a:txBody>
                    <a:bodyPr/>
                    <a:lstStyle/>
                    <a:p>
                      <a:endParaRPr lang="en-US" sz="2400" dirty="0"/>
                    </a:p>
                  </a:txBody>
                  <a:tcPr marT="60960" marB="60960">
                    <a:blipFill>
                      <a:blip r:embed="rId6"/>
                      <a:stretch>
                        <a:fillRect/>
                      </a:stretch>
                    </a:blipFill>
                  </a:tcPr>
                </a:tc>
                <a:extLst>
                  <a:ext uri="{0D108BD9-81ED-4DB2-BD59-A6C34878D82A}">
                    <a16:rowId xmlns:a16="http://schemas.microsoft.com/office/drawing/2014/main" val="10000"/>
                  </a:ext>
                </a:extLst>
              </a:tr>
            </a:tbl>
          </a:graphicData>
        </a:graphic>
      </p:graphicFrame>
      <p:sp>
        <p:nvSpPr>
          <p:cNvPr id="2" name="Rectangle 1"/>
          <p:cNvSpPr/>
          <p:nvPr/>
        </p:nvSpPr>
        <p:spPr>
          <a:xfrm>
            <a:off x="137160" y="3"/>
            <a:ext cx="4650864" cy="677108"/>
          </a:xfrm>
          <a:prstGeom prst="rect">
            <a:avLst/>
          </a:prstGeom>
        </p:spPr>
        <p:txBody>
          <a:bodyPr wrap="none" anchor="ctr" anchorCtr="0">
            <a:noAutofit/>
          </a:bodyPr>
          <a:lstStyle/>
          <a:p>
            <a:pPr>
              <a:lnSpc>
                <a:spcPct val="150000"/>
              </a:lnSpc>
              <a:buNone/>
            </a:pPr>
            <a:r>
              <a:rPr lang="en-US" dirty="0">
                <a:solidFill>
                  <a:schemeClr val="bg1"/>
                </a:solidFill>
                <a:latin typeface="Cambria" panose="02040503050406030204" pitchFamily="18" charset="0"/>
              </a:rPr>
              <a:t>Core Expertise </a:t>
            </a:r>
          </a:p>
        </p:txBody>
      </p:sp>
      <p:pic>
        <p:nvPicPr>
          <p:cNvPr id="6" name="Picture 5" descr="logo.png"/>
          <p:cNvPicPr>
            <a:picLocks noChangeAspect="1"/>
          </p:cNvPicPr>
          <p:nvPr/>
        </p:nvPicPr>
        <p:blipFill>
          <a:blip r:embed="rId7" cstate="print"/>
          <a:stretch>
            <a:fillRect/>
          </a:stretch>
        </p:blipFill>
        <p:spPr>
          <a:xfrm>
            <a:off x="5508104" y="404664"/>
            <a:ext cx="3600400" cy="2469392"/>
          </a:xfrm>
          <a:prstGeom prst="rect">
            <a:avLst/>
          </a:prstGeom>
        </p:spPr>
      </p:pic>
    </p:spTree>
    <p:extLst>
      <p:ext uri="{BB962C8B-B14F-4D97-AF65-F5344CB8AC3E}">
        <p14:creationId xmlns:p14="http://schemas.microsoft.com/office/powerpoint/2010/main" val="91965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55A"/>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E386BA-D576-CB39-D6E5-7476B1A2B8AC}"/>
              </a:ext>
            </a:extLst>
          </p:cNvPr>
          <p:cNvSpPr txBox="1"/>
          <p:nvPr/>
        </p:nvSpPr>
        <p:spPr>
          <a:xfrm>
            <a:off x="1799692" y="801062"/>
            <a:ext cx="5544616" cy="584775"/>
          </a:xfrm>
          <a:prstGeom prst="rect">
            <a:avLst/>
          </a:prstGeom>
          <a:noFill/>
        </p:spPr>
        <p:txBody>
          <a:bodyPr wrap="square" rtlCol="0">
            <a:spAutoFit/>
          </a:bodyPr>
          <a:lstStyle/>
          <a:p>
            <a:pPr algn="ctr"/>
            <a:r>
              <a:rPr lang="en-IN" sz="3200" dirty="0">
                <a:solidFill>
                  <a:srgbClr val="0070C0"/>
                </a:solidFill>
              </a:rPr>
              <a:t>Combination Battery System</a:t>
            </a:r>
          </a:p>
        </p:txBody>
      </p:sp>
      <p:grpSp>
        <p:nvGrpSpPr>
          <p:cNvPr id="21" name="Group 20">
            <a:extLst>
              <a:ext uri="{FF2B5EF4-FFF2-40B4-BE49-F238E27FC236}">
                <a16:creationId xmlns:a16="http://schemas.microsoft.com/office/drawing/2014/main" id="{14520DB2-363A-3BDA-9DFF-16523743C1FE}"/>
              </a:ext>
            </a:extLst>
          </p:cNvPr>
          <p:cNvGrpSpPr/>
          <p:nvPr/>
        </p:nvGrpSpPr>
        <p:grpSpPr>
          <a:xfrm>
            <a:off x="467544" y="1772816"/>
            <a:ext cx="7696054" cy="4463701"/>
            <a:chOff x="188314" y="1989635"/>
            <a:chExt cx="7696054" cy="4463701"/>
          </a:xfrm>
        </p:grpSpPr>
        <p:sp>
          <p:nvSpPr>
            <p:cNvPr id="12" name="Rectangle: Rounded Corners 11">
              <a:extLst>
                <a:ext uri="{FF2B5EF4-FFF2-40B4-BE49-F238E27FC236}">
                  <a16:creationId xmlns:a16="http://schemas.microsoft.com/office/drawing/2014/main" id="{BA094861-A71A-952C-5AF9-CB9928BF0450}"/>
                </a:ext>
              </a:extLst>
            </p:cNvPr>
            <p:cNvSpPr/>
            <p:nvPr/>
          </p:nvSpPr>
          <p:spPr>
            <a:xfrm>
              <a:off x="1259632" y="2924944"/>
              <a:ext cx="6624736" cy="3528392"/>
            </a:xfrm>
            <a:prstGeom prst="roundRect">
              <a:avLst>
                <a:gd name="adj" fmla="val 4687"/>
              </a:avLst>
            </a:prstGeom>
            <a:noFill/>
            <a:ln>
              <a:solidFill>
                <a:srgbClr val="0099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33C0DE97-9795-E823-7D80-542040C3A480}"/>
                </a:ext>
              </a:extLst>
            </p:cNvPr>
            <p:cNvSpPr/>
            <p:nvPr/>
          </p:nvSpPr>
          <p:spPr>
            <a:xfrm rot="10800000">
              <a:off x="5821928" y="4086363"/>
              <a:ext cx="432048" cy="918102"/>
            </a:xfrm>
            <a:prstGeom prst="downArrow">
              <a:avLst/>
            </a:prstGeom>
            <a:solidFill>
              <a:srgbClr val="FF6600"/>
            </a:solidFill>
            <a:ln>
              <a:solidFill>
                <a:srgbClr val="E56D0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008C80D2-9854-F2AA-084D-150C3180B34F}"/>
                </a:ext>
              </a:extLst>
            </p:cNvPr>
            <p:cNvSpPr/>
            <p:nvPr/>
          </p:nvSpPr>
          <p:spPr>
            <a:xfrm>
              <a:off x="5796136" y="2571058"/>
              <a:ext cx="432048" cy="918102"/>
            </a:xfrm>
            <a:prstGeom prst="downArrow">
              <a:avLst/>
            </a:prstGeom>
            <a:solidFill>
              <a:srgbClr val="FF6600"/>
            </a:solidFill>
            <a:ln>
              <a:solidFill>
                <a:srgbClr val="E56D0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36903ED-1F94-53B0-B629-5F167A4BA7C1}"/>
                </a:ext>
              </a:extLst>
            </p:cNvPr>
            <p:cNvSpPr/>
            <p:nvPr/>
          </p:nvSpPr>
          <p:spPr>
            <a:xfrm rot="5400000">
              <a:off x="2444864" y="4461024"/>
              <a:ext cx="918101" cy="14401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CA09E581-89E6-F9E5-EF66-261D358DADE3}"/>
                </a:ext>
              </a:extLst>
            </p:cNvPr>
            <p:cNvSpPr/>
            <p:nvPr/>
          </p:nvSpPr>
          <p:spPr>
            <a:xfrm rot="5400000">
              <a:off x="2024715" y="4464377"/>
              <a:ext cx="918101" cy="14401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519B0A6-961D-BA3C-F49F-67ACBE4BC2A9}"/>
                </a:ext>
              </a:extLst>
            </p:cNvPr>
            <p:cNvSpPr/>
            <p:nvPr/>
          </p:nvSpPr>
          <p:spPr>
            <a:xfrm rot="5400000">
              <a:off x="2444865" y="2958101"/>
              <a:ext cx="918101" cy="14401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D988F0BD-FFE2-12B6-ED33-3B14E11DB689}"/>
                </a:ext>
              </a:extLst>
            </p:cNvPr>
            <p:cNvSpPr/>
            <p:nvPr/>
          </p:nvSpPr>
          <p:spPr>
            <a:xfrm>
              <a:off x="827584" y="3907776"/>
              <a:ext cx="972108" cy="140209"/>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1345B16F-B621-A43A-EBBF-3B225CD037BF}"/>
                </a:ext>
              </a:extLst>
            </p:cNvPr>
            <p:cNvSpPr/>
            <p:nvPr/>
          </p:nvSpPr>
          <p:spPr>
            <a:xfrm>
              <a:off x="827584" y="3516216"/>
              <a:ext cx="972108" cy="140209"/>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781C910A-62F9-A0FC-343B-6C51F669F039}"/>
                </a:ext>
              </a:extLst>
            </p:cNvPr>
            <p:cNvSpPr/>
            <p:nvPr/>
          </p:nvSpPr>
          <p:spPr>
            <a:xfrm rot="5400000">
              <a:off x="2024716" y="2961454"/>
              <a:ext cx="918101" cy="14401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4DFCE58-76BD-8FED-C193-AED75898159B}"/>
                </a:ext>
              </a:extLst>
            </p:cNvPr>
            <p:cNvSpPr txBox="1"/>
            <p:nvPr/>
          </p:nvSpPr>
          <p:spPr>
            <a:xfrm>
              <a:off x="1799692" y="1989635"/>
              <a:ext cx="5544616" cy="584775"/>
            </a:xfrm>
            <a:prstGeom prst="rect">
              <a:avLst/>
            </a:prstGeom>
            <a:solidFill>
              <a:srgbClr val="FFCC66"/>
            </a:solidFill>
          </p:spPr>
          <p:txBody>
            <a:bodyPr wrap="square" rtlCol="0">
              <a:spAutoFit/>
            </a:bodyPr>
            <a:lstStyle/>
            <a:p>
              <a:pPr algn="ctr"/>
              <a:r>
                <a:rPr lang="en-IN" sz="3200" dirty="0">
                  <a:solidFill>
                    <a:schemeClr val="bg1"/>
                  </a:solidFill>
                  <a:latin typeface="Times New Roman" panose="02020603050405020304" pitchFamily="18" charset="0"/>
                  <a:cs typeface="Times New Roman" panose="02020603050405020304" pitchFamily="18" charset="0"/>
                </a:rPr>
                <a:t>48V LA Battery</a:t>
              </a:r>
            </a:p>
          </p:txBody>
        </p:sp>
        <p:sp>
          <p:nvSpPr>
            <p:cNvPr id="5" name="TextBox 4">
              <a:extLst>
                <a:ext uri="{FF2B5EF4-FFF2-40B4-BE49-F238E27FC236}">
                  <a16:creationId xmlns:a16="http://schemas.microsoft.com/office/drawing/2014/main" id="{8EEB250F-7D46-82F5-C15F-738B44125D15}"/>
                </a:ext>
              </a:extLst>
            </p:cNvPr>
            <p:cNvSpPr txBox="1"/>
            <p:nvPr/>
          </p:nvSpPr>
          <p:spPr>
            <a:xfrm>
              <a:off x="1799692" y="3497050"/>
              <a:ext cx="5544616" cy="584775"/>
            </a:xfrm>
            <a:prstGeom prst="rect">
              <a:avLst/>
            </a:prstGeom>
            <a:solidFill>
              <a:srgbClr val="3399FF"/>
            </a:solidFill>
          </p:spPr>
          <p:txBody>
            <a:bodyPr wrap="square" rtlCol="0">
              <a:spAutoFit/>
            </a:bodyPr>
            <a:lstStyle/>
            <a:p>
              <a:pPr algn="ctr"/>
              <a:r>
                <a:rPr lang="en-IN" sz="3200" dirty="0">
                  <a:solidFill>
                    <a:schemeClr val="bg1"/>
                  </a:solidFill>
                  <a:latin typeface="Times New Roman" panose="02020603050405020304" pitchFamily="18" charset="0"/>
                  <a:cs typeface="Times New Roman" panose="02020603050405020304" pitchFamily="18" charset="0"/>
                </a:rPr>
                <a:t>BMS and Controller</a:t>
              </a:r>
            </a:p>
          </p:txBody>
        </p:sp>
        <p:sp>
          <p:nvSpPr>
            <p:cNvPr id="6" name="TextBox 5">
              <a:extLst>
                <a:ext uri="{FF2B5EF4-FFF2-40B4-BE49-F238E27FC236}">
                  <a16:creationId xmlns:a16="http://schemas.microsoft.com/office/drawing/2014/main" id="{A7841BDE-53CC-3C64-69E6-8AE80E7490E4}"/>
                </a:ext>
              </a:extLst>
            </p:cNvPr>
            <p:cNvSpPr txBox="1"/>
            <p:nvPr/>
          </p:nvSpPr>
          <p:spPr>
            <a:xfrm>
              <a:off x="1799692" y="5004465"/>
              <a:ext cx="5544616" cy="584775"/>
            </a:xfrm>
            <a:prstGeom prst="rect">
              <a:avLst/>
            </a:prstGeom>
            <a:solidFill>
              <a:srgbClr val="00FF00"/>
            </a:solidFill>
          </p:spPr>
          <p:txBody>
            <a:bodyPr wrap="square" rtlCol="0">
              <a:spAutoFit/>
            </a:bodyPr>
            <a:lstStyle/>
            <a:p>
              <a:pPr algn="ctr"/>
              <a:r>
                <a:rPr lang="en-IN" sz="3200" dirty="0">
                  <a:solidFill>
                    <a:schemeClr val="bg1"/>
                  </a:solidFill>
                  <a:latin typeface="Times New Roman" panose="02020603050405020304" pitchFamily="18" charset="0"/>
                  <a:cs typeface="Times New Roman" panose="02020603050405020304" pitchFamily="18" charset="0"/>
                </a:rPr>
                <a:t>100Ah/48V Lithium Battery</a:t>
              </a:r>
            </a:p>
          </p:txBody>
        </p:sp>
        <p:sp>
          <p:nvSpPr>
            <p:cNvPr id="7" name="TextBox 6">
              <a:extLst>
                <a:ext uri="{FF2B5EF4-FFF2-40B4-BE49-F238E27FC236}">
                  <a16:creationId xmlns:a16="http://schemas.microsoft.com/office/drawing/2014/main" id="{7825FBF5-D71D-B138-3A7F-2151916BB0EE}"/>
                </a:ext>
              </a:extLst>
            </p:cNvPr>
            <p:cNvSpPr txBox="1"/>
            <p:nvPr/>
          </p:nvSpPr>
          <p:spPr>
            <a:xfrm>
              <a:off x="3527884" y="6001543"/>
              <a:ext cx="2088232" cy="369332"/>
            </a:xfrm>
            <a:prstGeom prst="rect">
              <a:avLst/>
            </a:prstGeom>
            <a:noFill/>
          </p:spPr>
          <p:txBody>
            <a:bodyPr wrap="square" rtlCol="0">
              <a:spAutoFit/>
            </a:bodyPr>
            <a:lstStyle/>
            <a:p>
              <a:pPr algn="ctr"/>
              <a:r>
                <a:rPr lang="en-IN" dirty="0">
                  <a:solidFill>
                    <a:srgbClr val="009900"/>
                  </a:solidFill>
                  <a:latin typeface="Times New Roman" panose="02020603050405020304" pitchFamily="18" charset="0"/>
                  <a:cs typeface="Times New Roman" panose="02020603050405020304" pitchFamily="18" charset="0"/>
                </a:rPr>
                <a:t>GYFP48100TC/VB</a:t>
              </a:r>
            </a:p>
          </p:txBody>
        </p:sp>
        <p:sp>
          <p:nvSpPr>
            <p:cNvPr id="9" name="TextBox 8">
              <a:extLst>
                <a:ext uri="{FF2B5EF4-FFF2-40B4-BE49-F238E27FC236}">
                  <a16:creationId xmlns:a16="http://schemas.microsoft.com/office/drawing/2014/main" id="{3BC03F74-67EA-60C8-20A4-B25CECF43D7F}"/>
                </a:ext>
              </a:extLst>
            </p:cNvPr>
            <p:cNvSpPr txBox="1"/>
            <p:nvPr/>
          </p:nvSpPr>
          <p:spPr>
            <a:xfrm>
              <a:off x="188314" y="3759423"/>
              <a:ext cx="783286" cy="461665"/>
            </a:xfrm>
            <a:prstGeom prst="rect">
              <a:avLst/>
            </a:prstGeom>
            <a:noFill/>
          </p:spPr>
          <p:txBody>
            <a:bodyPr wrap="square" rtlCol="0">
              <a:spAutoFit/>
            </a:bodyPr>
            <a:lstStyle/>
            <a:p>
              <a:pPr algn="ctr"/>
              <a:r>
                <a:rPr lang="en-IN" sz="2400" dirty="0">
                  <a:solidFill>
                    <a:schemeClr val="bg1"/>
                  </a:solidFill>
                  <a:latin typeface="Times New Roman" panose="02020603050405020304" pitchFamily="18" charset="0"/>
                  <a:cs typeface="Times New Roman" panose="02020603050405020304" pitchFamily="18" charset="0"/>
                </a:rPr>
                <a:t>P -</a:t>
              </a:r>
            </a:p>
          </p:txBody>
        </p:sp>
        <p:sp>
          <p:nvSpPr>
            <p:cNvPr id="10" name="TextBox 9">
              <a:extLst>
                <a:ext uri="{FF2B5EF4-FFF2-40B4-BE49-F238E27FC236}">
                  <a16:creationId xmlns:a16="http://schemas.microsoft.com/office/drawing/2014/main" id="{23DAF74D-5FE7-D725-4367-B3AB40F1CC20}"/>
                </a:ext>
              </a:extLst>
            </p:cNvPr>
            <p:cNvSpPr txBox="1"/>
            <p:nvPr/>
          </p:nvSpPr>
          <p:spPr>
            <a:xfrm>
              <a:off x="188314" y="3327375"/>
              <a:ext cx="783286" cy="461665"/>
            </a:xfrm>
            <a:prstGeom prst="rect">
              <a:avLst/>
            </a:prstGeom>
            <a:noFill/>
          </p:spPr>
          <p:txBody>
            <a:bodyPr wrap="square" rtlCol="0">
              <a:spAutoFit/>
            </a:bodyPr>
            <a:lstStyle/>
            <a:p>
              <a:pPr algn="ctr"/>
              <a:r>
                <a:rPr lang="en-IN" sz="2400" dirty="0">
                  <a:solidFill>
                    <a:schemeClr val="bg1"/>
                  </a:solidFill>
                  <a:latin typeface="Times New Roman" panose="02020603050405020304" pitchFamily="18" charset="0"/>
                  <a:cs typeface="Times New Roman" panose="02020603050405020304" pitchFamily="18" charset="0"/>
                </a:rPr>
                <a:t>P + </a:t>
              </a:r>
            </a:p>
          </p:txBody>
        </p:sp>
      </p:grpSp>
    </p:spTree>
    <p:extLst>
      <p:ext uri="{BB962C8B-B14F-4D97-AF65-F5344CB8AC3E}">
        <p14:creationId xmlns:p14="http://schemas.microsoft.com/office/powerpoint/2010/main" val="281986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81000" y="1340768"/>
            <a:ext cx="8338319" cy="5379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txBox="1">
            <a:spLocks noChangeArrowheads="1"/>
          </p:cNvSpPr>
          <p:nvPr/>
        </p:nvSpPr>
        <p:spPr bwMode="auto">
          <a:xfrm>
            <a:off x="971600" y="22105"/>
            <a:ext cx="8610600" cy="9144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br>
              <a:rPr kumimoji="0" lang="en-US" sz="3400" i="0" u="none" strike="noStrike" kern="0" cap="none" spc="0" normalizeH="0" baseline="0" noProof="0" dirty="0">
                <a:ln>
                  <a:noFill/>
                </a:ln>
                <a:solidFill>
                  <a:srgbClr val="08426A"/>
                </a:solidFill>
                <a:effectLst/>
                <a:uLnTx/>
                <a:uFillTx/>
                <a:latin typeface="+mj-lt"/>
                <a:ea typeface="+mj-ea"/>
                <a:cs typeface="+mj-cs"/>
              </a:rPr>
            </a:br>
            <a:r>
              <a:rPr lang="en-US" sz="2800" kern="0" dirty="0">
                <a:solidFill>
                  <a:srgbClr val="08426A"/>
                </a:solidFill>
                <a:latin typeface="+mj-lt"/>
                <a:ea typeface="+mj-ea"/>
                <a:cs typeface="+mj-cs"/>
              </a:rPr>
              <a:t>Integration Capabilities across all Renewables</a:t>
            </a:r>
            <a:endParaRPr kumimoji="0" lang="en-US" sz="2800" i="0" u="none" strike="noStrike" kern="0" cap="none" spc="0" normalizeH="0" baseline="0" noProof="0" dirty="0">
              <a:ln>
                <a:noFill/>
              </a:ln>
              <a:solidFill>
                <a:srgbClr val="08426A"/>
              </a:solidFill>
              <a:effectLst/>
              <a:uLnTx/>
              <a:uFillTx/>
              <a:latin typeface="+mj-lt"/>
              <a:ea typeface="+mj-ea"/>
              <a:cs typeface="+mj-cs"/>
            </a:endParaRPr>
          </a:p>
        </p:txBody>
      </p:sp>
    </p:spTree>
    <p:extLst>
      <p:ext uri="{BB962C8B-B14F-4D97-AF65-F5344CB8AC3E}">
        <p14:creationId xmlns:p14="http://schemas.microsoft.com/office/powerpoint/2010/main" val="3961467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763"/>
            <a:ext cx="8229600" cy="774701"/>
          </a:xfrm>
        </p:spPr>
        <p:txBody>
          <a:bodyPr>
            <a:normAutofit/>
          </a:bodyPr>
          <a:lstStyle/>
          <a:p>
            <a:pPr algn="l"/>
            <a:r>
              <a:rPr lang="en-US" sz="1800" dirty="0">
                <a:solidFill>
                  <a:schemeClr val="bg1"/>
                </a:solidFill>
                <a:latin typeface="Constantia (Headings)"/>
              </a:rPr>
              <a:t>  </a:t>
            </a:r>
            <a:r>
              <a:rPr lang="en-US" sz="3600" dirty="0">
                <a:solidFill>
                  <a:schemeClr val="bg1"/>
                </a:solidFill>
                <a:latin typeface="Constantia (Headings)"/>
              </a:rPr>
              <a:t>CONNECT WITH US</a:t>
            </a:r>
            <a:endParaRPr lang="en-US" sz="1800" dirty="0">
              <a:solidFill>
                <a:schemeClr val="bg1"/>
              </a:solidFill>
              <a:latin typeface="Constantia (Headings)"/>
            </a:endParaRPr>
          </a:p>
        </p:txBody>
      </p:sp>
      <p:sp>
        <p:nvSpPr>
          <p:cNvPr id="9" name="Title 1"/>
          <p:cNvSpPr txBox="1">
            <a:spLocks/>
          </p:cNvSpPr>
          <p:nvPr/>
        </p:nvSpPr>
        <p:spPr>
          <a:xfrm>
            <a:off x="3851929" y="4725144"/>
            <a:ext cx="4176455" cy="1008112"/>
          </a:xfrm>
          <a:prstGeom prst="rect">
            <a:avLst/>
          </a:prstGeom>
        </p:spPr>
        <p:txBody>
          <a:bodyPr vert="horz" lIns="91433" tIns="45717" rIns="91433" bIns="45717" rtlCol="0" anchor="ctr">
            <a:noAutofit/>
          </a:bodyPr>
          <a:lstStyle/>
          <a:p>
            <a:pPr>
              <a:spcBef>
                <a:spcPct val="0"/>
              </a:spcBef>
            </a:pPr>
            <a:r>
              <a:rPr lang="en-US" dirty="0">
                <a:latin typeface="Cambria" panose="02040503050406030204" pitchFamily="18" charset="0"/>
              </a:rPr>
              <a:t>Branch Office :C-11,Sector  16,Shastri Nagar ,Jeevan Vihar Ghaziabad</a:t>
            </a:r>
          </a:p>
          <a:p>
            <a:pPr>
              <a:spcBef>
                <a:spcPct val="0"/>
              </a:spcBef>
            </a:pPr>
            <a:r>
              <a:rPr lang="en-US" dirty="0">
                <a:latin typeface="Cambria" panose="02040503050406030204" pitchFamily="18" charset="0"/>
              </a:rPr>
              <a:t> Utter Pradesh 201002</a:t>
            </a:r>
          </a:p>
          <a:p>
            <a:pPr>
              <a:spcBef>
                <a:spcPct val="0"/>
              </a:spcBef>
            </a:pPr>
            <a:endParaRPr lang="en-US" sz="1400" dirty="0">
              <a:latin typeface="Cambria" panose="02040503050406030204" pitchFamily="18" charset="0"/>
            </a:endParaRPr>
          </a:p>
          <a:p>
            <a:pPr>
              <a:spcBef>
                <a:spcPct val="0"/>
              </a:spcBef>
            </a:pPr>
            <a:endParaRPr lang="en-US" sz="1400" dirty="0">
              <a:latin typeface="Cambria" panose="02040503050406030204" pitchFamily="18" charset="0"/>
            </a:endParaRPr>
          </a:p>
          <a:p>
            <a:pPr>
              <a:spcBef>
                <a:spcPct val="0"/>
              </a:spcBef>
            </a:pPr>
            <a:r>
              <a:rPr lang="en-US" sz="1400" dirty="0">
                <a:latin typeface="Cambria" panose="02040503050406030204" pitchFamily="18" charset="0"/>
              </a:rPr>
              <a:t>    </a:t>
            </a:r>
          </a:p>
        </p:txBody>
      </p:sp>
      <p:pic>
        <p:nvPicPr>
          <p:cNvPr id="5122" name="Picture 2" descr="D:\old stuff\snigdha stuff 170601\Snigdha Stuff\Work stuff\Formats for internal decisions\template images\6.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7544" y="2132856"/>
            <a:ext cx="1769109" cy="3429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483768" y="1628800"/>
            <a:ext cx="6480720" cy="1323439"/>
          </a:xfrm>
          <a:prstGeom prst="rect">
            <a:avLst/>
          </a:prstGeom>
          <a:noFill/>
        </p:spPr>
        <p:txBody>
          <a:bodyPr wrap="square" rtlCol="0">
            <a:spAutoFit/>
          </a:bodyPr>
          <a:lstStyle/>
          <a:p>
            <a:r>
              <a:rPr lang="en-IN" sz="2400" b="1" dirty="0"/>
              <a:t>Excella Engineering And Design Solutions</a:t>
            </a:r>
            <a:br>
              <a:rPr lang="en-IN" sz="2800" b="1" dirty="0"/>
            </a:br>
            <a:br>
              <a:rPr lang="en-IN" sz="2800" b="1" dirty="0"/>
            </a:br>
            <a:endParaRPr lang="en-US" sz="2800" b="1" dirty="0"/>
          </a:p>
        </p:txBody>
      </p:sp>
      <p:sp>
        <p:nvSpPr>
          <p:cNvPr id="11" name="TextBox 10"/>
          <p:cNvSpPr txBox="1"/>
          <p:nvPr/>
        </p:nvSpPr>
        <p:spPr>
          <a:xfrm>
            <a:off x="3779912" y="2221123"/>
            <a:ext cx="4032448" cy="646331"/>
          </a:xfrm>
          <a:prstGeom prst="rect">
            <a:avLst/>
          </a:prstGeom>
          <a:noFill/>
          <a:ln>
            <a:noFill/>
          </a:ln>
        </p:spPr>
        <p:txBody>
          <a:bodyPr wrap="square" rtlCol="0">
            <a:spAutoFit/>
          </a:bodyPr>
          <a:lstStyle/>
          <a:p>
            <a:r>
              <a:rPr lang="en-IN" dirty="0">
                <a:solidFill>
                  <a:schemeClr val="tx1">
                    <a:lumMod val="95000"/>
                  </a:schemeClr>
                </a:solidFill>
              </a:rPr>
              <a:t>excellaengineering@gmail.com</a:t>
            </a:r>
            <a:br>
              <a:rPr lang="en-IN" dirty="0">
                <a:solidFill>
                  <a:schemeClr val="tx1">
                    <a:lumMod val="95000"/>
                  </a:schemeClr>
                </a:solidFill>
              </a:rPr>
            </a:br>
            <a:r>
              <a:rPr lang="en-IN" dirty="0">
                <a:solidFill>
                  <a:schemeClr val="tx1">
                    <a:lumMod val="95000"/>
                  </a:schemeClr>
                </a:solidFill>
              </a:rPr>
              <a:t>zia@excellaengineering.com</a:t>
            </a:r>
          </a:p>
        </p:txBody>
      </p:sp>
      <p:sp>
        <p:nvSpPr>
          <p:cNvPr id="12" name="TextBox 11"/>
          <p:cNvSpPr txBox="1"/>
          <p:nvPr/>
        </p:nvSpPr>
        <p:spPr>
          <a:xfrm>
            <a:off x="3779912" y="2996952"/>
            <a:ext cx="2592288" cy="369332"/>
          </a:xfrm>
          <a:prstGeom prst="rect">
            <a:avLst/>
          </a:prstGeom>
          <a:noFill/>
        </p:spPr>
        <p:txBody>
          <a:bodyPr wrap="square" rtlCol="0">
            <a:spAutoFit/>
          </a:bodyPr>
          <a:lstStyle/>
          <a:p>
            <a:r>
              <a:rPr lang="en-IN" dirty="0">
                <a:latin typeface="+mj-lt"/>
                <a:ea typeface="Cambria" pitchFamily="18" charset="0"/>
              </a:rPr>
              <a:t>Mobile:</a:t>
            </a:r>
            <a:r>
              <a:rPr lang="en-IN" dirty="0">
                <a:latin typeface="Cambria" pitchFamily="18" charset="0"/>
                <a:ea typeface="Cambria" pitchFamily="18" charset="0"/>
              </a:rPr>
              <a:t>981090331</a:t>
            </a:r>
            <a:r>
              <a:rPr lang="en-IN" dirty="0">
                <a:latin typeface="+mj-lt"/>
                <a:ea typeface="Cambria" pitchFamily="18" charset="0"/>
              </a:rPr>
              <a:t>6</a:t>
            </a:r>
            <a:endParaRPr lang="en-US" dirty="0">
              <a:latin typeface="+mj-lt"/>
              <a:ea typeface="Cambria" pitchFamily="18" charset="0"/>
            </a:endParaRPr>
          </a:p>
        </p:txBody>
      </p:sp>
      <p:sp>
        <p:nvSpPr>
          <p:cNvPr id="13" name="TextBox 12"/>
          <p:cNvSpPr txBox="1"/>
          <p:nvPr/>
        </p:nvSpPr>
        <p:spPr>
          <a:xfrm>
            <a:off x="3779912" y="3429000"/>
            <a:ext cx="4248472" cy="646331"/>
          </a:xfrm>
          <a:prstGeom prst="rect">
            <a:avLst/>
          </a:prstGeom>
          <a:noFill/>
        </p:spPr>
        <p:txBody>
          <a:bodyPr wrap="square" rtlCol="0">
            <a:spAutoFit/>
          </a:bodyPr>
          <a:lstStyle/>
          <a:p>
            <a:r>
              <a:rPr lang="en-IN" dirty="0"/>
              <a:t>Registered Office : </a:t>
            </a:r>
            <a:r>
              <a:rPr lang="en-IN" dirty="0">
                <a:latin typeface="Cambria" pitchFamily="18" charset="0"/>
                <a:ea typeface="Cambria" pitchFamily="18" charset="0"/>
              </a:rPr>
              <a:t>N-71 4</a:t>
            </a:r>
            <a:r>
              <a:rPr lang="en-IN" baseline="30000" dirty="0"/>
              <a:t>th</a:t>
            </a:r>
            <a:r>
              <a:rPr lang="en-IN" dirty="0"/>
              <a:t> Floor Batla House , Jamia Nagar , New Delhi </a:t>
            </a:r>
            <a:r>
              <a:rPr lang="en-IN" dirty="0">
                <a:latin typeface="Cambria" pitchFamily="18" charset="0"/>
                <a:ea typeface="Cambria" pitchFamily="18" charset="0"/>
              </a:rPr>
              <a:t>110025</a:t>
            </a:r>
            <a:endParaRPr lang="en-US" dirty="0">
              <a:latin typeface="Cambria" pitchFamily="18" charset="0"/>
              <a:ea typeface="Cambria" pitchFamily="18" charset="0"/>
            </a:endParaRPr>
          </a:p>
        </p:txBody>
      </p:sp>
    </p:spTree>
    <p:extLst>
      <p:ext uri="{BB962C8B-B14F-4D97-AF65-F5344CB8AC3E}">
        <p14:creationId xmlns:p14="http://schemas.microsoft.com/office/powerpoint/2010/main" val="233439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640980"/>
            <a:ext cx="9144000" cy="1107899"/>
          </a:xfrm>
          <a:prstGeom prst="rect">
            <a:avLst/>
          </a:prstGeom>
          <a:noFill/>
          <a:ln w="9525">
            <a:noFill/>
            <a:miter lim="800000"/>
            <a:headEnd/>
            <a:tailEnd/>
          </a:ln>
          <a:effectLst/>
        </p:spPr>
        <p:txBody>
          <a:bodyPr vert="horz" wrap="square" lIns="26979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3200" b="1" i="0" u="none" strike="noStrike" cap="none" normalizeH="0" baseline="0" dirty="0" bmk="_Toc478996210">
                <a:ln>
                  <a:noFill/>
                </a:ln>
                <a:solidFill>
                  <a:srgbClr val="C00000"/>
                </a:solidFill>
                <a:effectLst/>
                <a:latin typeface="Cambria" pitchFamily="18" charset="0"/>
                <a:ea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pPr>
            <a:endParaRPr kumimoji="0" lang="en-US" sz="2000" b="1" i="0" u="none" strike="noStrike" cap="none" normalizeH="0" baseline="0" dirty="0">
              <a:ln>
                <a:noFill/>
              </a:ln>
              <a:solidFill>
                <a:srgbClr val="C00000"/>
              </a:solidFill>
              <a:effectLst/>
              <a:latin typeface="Cambria" pitchFamily="18" charset="0"/>
              <a:ea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CE94C20B-8F4B-49D1-9697-2CAC80B13CCE}"/>
              </a:ext>
            </a:extLst>
          </p:cNvPr>
          <p:cNvSpPr/>
          <p:nvPr/>
        </p:nvSpPr>
        <p:spPr>
          <a:xfrm>
            <a:off x="107504" y="188640"/>
            <a:ext cx="7776864" cy="461665"/>
          </a:xfrm>
          <a:prstGeom prst="rect">
            <a:avLst/>
          </a:prstGeom>
        </p:spPr>
        <p:txBody>
          <a:bodyPr wrap="square">
            <a:spAutoFit/>
          </a:bodyPr>
          <a:lstStyle/>
          <a:p>
            <a:r>
              <a:rPr lang="en-US" sz="2400" b="1" dirty="0" bmk="_Toc478996210">
                <a:solidFill>
                  <a:srgbClr val="C00000"/>
                </a:solidFill>
                <a:latin typeface="Cambria" pitchFamily="18" charset="0"/>
                <a:ea typeface="Times New Roman" pitchFamily="18" charset="0"/>
                <a:cs typeface="Times New Roman" pitchFamily="18" charset="0"/>
              </a:rPr>
              <a:t>About  Excella Engineering &amp; Design Solutions</a:t>
            </a:r>
            <a:endParaRPr lang="en-IN" sz="2400" dirty="0"/>
          </a:p>
        </p:txBody>
      </p:sp>
      <p:sp>
        <p:nvSpPr>
          <p:cNvPr id="4" name="TextBox 3"/>
          <p:cNvSpPr txBox="1"/>
          <p:nvPr/>
        </p:nvSpPr>
        <p:spPr>
          <a:xfrm>
            <a:off x="251520" y="1493202"/>
            <a:ext cx="8712968" cy="4832092"/>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Excella Engineering and Design Solutions (EXCELLA) offers complete solutions in the field of Power Electronics, Power Energy Storage, Batteries, Renewable Energy Systems, Telecom infrastructure including porta cabin, Chemical Earthing, Lightening Arrestors,  Batteries.</a:t>
            </a:r>
          </a:p>
          <a:p>
            <a:pPr algn="just"/>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Authorized channel Partner of “PROSTARM” make UPS with pan India services through “PROSTARM” service network. Excella also offers refurbished UPS depending upon availability with warranty of one year.</a:t>
            </a:r>
            <a:endParaRPr lang="en-US" dirty="0"/>
          </a:p>
        </p:txBody>
      </p:sp>
    </p:spTree>
    <p:extLst>
      <p:ext uri="{BB962C8B-B14F-4D97-AF65-F5344CB8AC3E}">
        <p14:creationId xmlns:p14="http://schemas.microsoft.com/office/powerpoint/2010/main" val="14574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640980"/>
            <a:ext cx="9144000" cy="1107899"/>
          </a:xfrm>
          <a:prstGeom prst="rect">
            <a:avLst/>
          </a:prstGeom>
          <a:noFill/>
          <a:ln w="9525">
            <a:noFill/>
            <a:miter lim="800000"/>
            <a:headEnd/>
            <a:tailEnd/>
          </a:ln>
          <a:effectLst/>
        </p:spPr>
        <p:txBody>
          <a:bodyPr vert="horz" wrap="square" lIns="26979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3200" b="1" i="0" u="none" strike="noStrike" cap="none" normalizeH="0" baseline="0" dirty="0" bmk="_Toc478996210">
                <a:ln>
                  <a:noFill/>
                </a:ln>
                <a:solidFill>
                  <a:srgbClr val="C00000"/>
                </a:solidFill>
                <a:effectLst/>
                <a:latin typeface="Cambria" pitchFamily="18" charset="0"/>
                <a:ea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pPr>
            <a:endParaRPr kumimoji="0" lang="en-US" sz="2000" b="1" i="0" u="none" strike="noStrike" cap="none" normalizeH="0" baseline="0" dirty="0">
              <a:ln>
                <a:noFill/>
              </a:ln>
              <a:solidFill>
                <a:srgbClr val="C00000"/>
              </a:solidFill>
              <a:effectLst/>
              <a:latin typeface="Cambria" pitchFamily="18" charset="0"/>
              <a:ea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CE94C20B-8F4B-49D1-9697-2CAC80B13CCE}"/>
              </a:ext>
            </a:extLst>
          </p:cNvPr>
          <p:cNvSpPr/>
          <p:nvPr/>
        </p:nvSpPr>
        <p:spPr>
          <a:xfrm>
            <a:off x="107504" y="188640"/>
            <a:ext cx="7776864" cy="461665"/>
          </a:xfrm>
          <a:prstGeom prst="rect">
            <a:avLst/>
          </a:prstGeom>
        </p:spPr>
        <p:txBody>
          <a:bodyPr wrap="square">
            <a:spAutoFit/>
          </a:bodyPr>
          <a:lstStyle/>
          <a:p>
            <a:r>
              <a:rPr lang="en-US" sz="2400" b="1" dirty="0" bmk="_Toc478996210">
                <a:solidFill>
                  <a:srgbClr val="C00000"/>
                </a:solidFill>
                <a:latin typeface="Cambria" pitchFamily="18" charset="0"/>
                <a:ea typeface="Times New Roman" pitchFamily="18" charset="0"/>
                <a:cs typeface="Times New Roman" pitchFamily="18" charset="0"/>
              </a:rPr>
              <a:t>About  Excella Engineering &amp; Design Solutions</a:t>
            </a:r>
            <a:endParaRPr lang="en-IN" sz="2400" dirty="0"/>
          </a:p>
        </p:txBody>
      </p:sp>
      <p:sp>
        <p:nvSpPr>
          <p:cNvPr id="4" name="TextBox 3"/>
          <p:cNvSpPr txBox="1"/>
          <p:nvPr/>
        </p:nvSpPr>
        <p:spPr>
          <a:xfrm>
            <a:off x="0" y="1484784"/>
            <a:ext cx="8964488" cy="5262979"/>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Excella offers all types of batteries like Lithium batteries for vehicle or any other application, VRLS &amp; Flooded Batteries, SMF batteries with services.</a:t>
            </a:r>
          </a:p>
          <a:p>
            <a:pPr algn="just"/>
            <a:r>
              <a:rPr lang="en-US" sz="2800" dirty="0">
                <a:latin typeface="Arial" panose="020B0604020202020204" pitchFamily="34" charset="0"/>
                <a:cs typeface="Arial" panose="020B0604020202020204" pitchFamily="34" charset="0"/>
              </a:rPr>
              <a:t>Excella is expert in making Bio toilets made of puff Panels, Made Many Sites  of CSR Projects by RITES in UP</a:t>
            </a:r>
          </a:p>
          <a:p>
            <a:pPr algn="just"/>
            <a:r>
              <a:rPr lang="en-US" sz="2800" dirty="0">
                <a:latin typeface="Arial" panose="020B0604020202020204" pitchFamily="34" charset="0"/>
                <a:cs typeface="Arial" panose="020B0604020202020204" pitchFamily="34" charset="0"/>
              </a:rPr>
              <a:t>Excella is providing I&amp;C services to Air Quality index service providers</a:t>
            </a:r>
          </a:p>
          <a:p>
            <a:pPr algn="just"/>
            <a:r>
              <a:rPr lang="en-US" sz="2800" dirty="0">
                <a:latin typeface="Arial" panose="020B0604020202020204" pitchFamily="34" charset="0"/>
                <a:cs typeface="Arial" panose="020B0604020202020204" pitchFamily="34" charset="0"/>
              </a:rPr>
              <a:t>Excella </a:t>
            </a:r>
            <a:r>
              <a:rPr lang="en-US" sz="2800">
                <a:latin typeface="Arial" panose="020B0604020202020204" pitchFamily="34" charset="0"/>
                <a:cs typeface="Arial" panose="020B0604020202020204" pitchFamily="34" charset="0"/>
              </a:rPr>
              <a:t>being expert </a:t>
            </a:r>
            <a:r>
              <a:rPr lang="en-US" sz="2800" dirty="0">
                <a:latin typeface="Arial" panose="020B0604020202020204" pitchFamily="34" charset="0"/>
                <a:cs typeface="Arial" panose="020B0604020202020204" pitchFamily="34" charset="0"/>
              </a:rPr>
              <a:t>in Solar systems, offers complete solution for Solar systems including energy storage.</a:t>
            </a:r>
          </a:p>
          <a:p>
            <a:pPr algn="just"/>
            <a:r>
              <a:rPr lang="en-US" sz="2800" dirty="0">
                <a:latin typeface="Arial" panose="020B0604020202020204" pitchFamily="34" charset="0"/>
                <a:cs typeface="Arial" panose="020B0604020202020204" pitchFamily="34" charset="0"/>
              </a:rPr>
              <a:t>Excella is also having solutions for Chemical Earthing, Lightening arrestors,</a:t>
            </a:r>
            <a:endParaRPr lang="en-US" dirty="0"/>
          </a:p>
        </p:txBody>
      </p:sp>
    </p:spTree>
    <p:extLst>
      <p:ext uri="{BB962C8B-B14F-4D97-AF65-F5344CB8AC3E}">
        <p14:creationId xmlns:p14="http://schemas.microsoft.com/office/powerpoint/2010/main" val="354835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640980"/>
            <a:ext cx="9144000" cy="1107899"/>
          </a:xfrm>
          <a:prstGeom prst="rect">
            <a:avLst/>
          </a:prstGeom>
          <a:noFill/>
          <a:ln w="9525">
            <a:noFill/>
            <a:miter lim="800000"/>
            <a:headEnd/>
            <a:tailEnd/>
          </a:ln>
          <a:effectLst/>
        </p:spPr>
        <p:txBody>
          <a:bodyPr vert="horz" wrap="square" lIns="26979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3200" b="1" i="0" u="none" strike="noStrike" cap="none" normalizeH="0" baseline="0" dirty="0" bmk="_Toc478996210">
                <a:ln>
                  <a:noFill/>
                </a:ln>
                <a:solidFill>
                  <a:srgbClr val="C00000"/>
                </a:solidFill>
                <a:effectLst/>
                <a:latin typeface="Cambria" pitchFamily="18" charset="0"/>
                <a:ea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pPr>
            <a:endParaRPr kumimoji="0" lang="en-US" sz="2000" b="1" i="0" u="none" strike="noStrike" cap="none" normalizeH="0" baseline="0" dirty="0">
              <a:ln>
                <a:noFill/>
              </a:ln>
              <a:solidFill>
                <a:srgbClr val="C00000"/>
              </a:solidFill>
              <a:effectLst/>
              <a:latin typeface="Cambria" pitchFamily="18" charset="0"/>
              <a:ea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CE94C20B-8F4B-49D1-9697-2CAC80B13CCE}"/>
              </a:ext>
            </a:extLst>
          </p:cNvPr>
          <p:cNvSpPr/>
          <p:nvPr/>
        </p:nvSpPr>
        <p:spPr>
          <a:xfrm>
            <a:off x="107504" y="188640"/>
            <a:ext cx="7776864" cy="461665"/>
          </a:xfrm>
          <a:prstGeom prst="rect">
            <a:avLst/>
          </a:prstGeom>
        </p:spPr>
        <p:txBody>
          <a:bodyPr wrap="square">
            <a:spAutoFit/>
          </a:bodyPr>
          <a:lstStyle/>
          <a:p>
            <a:r>
              <a:rPr lang="en-US" sz="2400" b="1" dirty="0" bmk="_Toc478996210">
                <a:solidFill>
                  <a:srgbClr val="C00000"/>
                </a:solidFill>
                <a:latin typeface="Cambria" pitchFamily="18" charset="0"/>
                <a:ea typeface="Times New Roman" pitchFamily="18" charset="0"/>
                <a:cs typeface="Times New Roman" pitchFamily="18" charset="0"/>
              </a:rPr>
              <a:t>About  Excella Engineering &amp; Design Solutions</a:t>
            </a:r>
            <a:endParaRPr lang="en-IN" sz="2400" dirty="0"/>
          </a:p>
        </p:txBody>
      </p:sp>
      <p:sp>
        <p:nvSpPr>
          <p:cNvPr id="4" name="TextBox 3"/>
          <p:cNvSpPr txBox="1"/>
          <p:nvPr/>
        </p:nvSpPr>
        <p:spPr>
          <a:xfrm>
            <a:off x="251520" y="1493202"/>
            <a:ext cx="8712968" cy="3108543"/>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Excella is also offering Porta Cabins for offices, Telecom  systems, Security Guards Cabin on order basis.</a:t>
            </a:r>
          </a:p>
          <a:p>
            <a:pPr algn="just"/>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Excella is also offering table top and hand held Electrical and Electronics Measurement systems, power supplies, etc. </a:t>
            </a:r>
            <a:endParaRPr lang="en-US" dirty="0"/>
          </a:p>
        </p:txBody>
      </p:sp>
    </p:spTree>
    <p:extLst>
      <p:ext uri="{BB962C8B-B14F-4D97-AF65-F5344CB8AC3E}">
        <p14:creationId xmlns:p14="http://schemas.microsoft.com/office/powerpoint/2010/main" val="182868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640980"/>
            <a:ext cx="9144000" cy="1107899"/>
          </a:xfrm>
          <a:prstGeom prst="rect">
            <a:avLst/>
          </a:prstGeom>
          <a:noFill/>
          <a:ln w="9525">
            <a:noFill/>
            <a:miter lim="800000"/>
            <a:headEnd/>
            <a:tailEnd/>
          </a:ln>
          <a:effectLst/>
        </p:spPr>
        <p:txBody>
          <a:bodyPr vert="horz" wrap="square" lIns="26979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3200" b="1" i="0" u="none" strike="noStrike" cap="none" normalizeH="0" baseline="0" dirty="0" bmk="_Toc478996210">
                <a:ln>
                  <a:noFill/>
                </a:ln>
                <a:solidFill>
                  <a:srgbClr val="C00000"/>
                </a:solidFill>
                <a:effectLst/>
                <a:latin typeface="Cambria" pitchFamily="18" charset="0"/>
                <a:ea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pPr>
            <a:endParaRPr kumimoji="0" lang="en-US" sz="2000" b="1" i="0" u="none" strike="noStrike" cap="none" normalizeH="0" baseline="0" dirty="0">
              <a:ln>
                <a:noFill/>
              </a:ln>
              <a:solidFill>
                <a:srgbClr val="C00000"/>
              </a:solidFill>
              <a:effectLst/>
              <a:latin typeface="Cambria" pitchFamily="18" charset="0"/>
              <a:ea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CE94C20B-8F4B-49D1-9697-2CAC80B13CCE}"/>
              </a:ext>
            </a:extLst>
          </p:cNvPr>
          <p:cNvSpPr/>
          <p:nvPr/>
        </p:nvSpPr>
        <p:spPr>
          <a:xfrm>
            <a:off x="107504" y="188640"/>
            <a:ext cx="7776864" cy="461665"/>
          </a:xfrm>
          <a:prstGeom prst="rect">
            <a:avLst/>
          </a:prstGeom>
        </p:spPr>
        <p:txBody>
          <a:bodyPr wrap="square">
            <a:spAutoFit/>
          </a:bodyPr>
          <a:lstStyle/>
          <a:p>
            <a:r>
              <a:rPr lang="en-US" sz="2400" b="1" dirty="0" bmk="_Toc478996210">
                <a:solidFill>
                  <a:srgbClr val="C00000"/>
                </a:solidFill>
                <a:latin typeface="Cambria" pitchFamily="18" charset="0"/>
                <a:ea typeface="Times New Roman" pitchFamily="18" charset="0"/>
                <a:cs typeface="Times New Roman" pitchFamily="18" charset="0"/>
              </a:rPr>
              <a:t>About  Excella Engineering &amp; Design Solutions</a:t>
            </a:r>
            <a:endParaRPr lang="en-IN" sz="2400" dirty="0"/>
          </a:p>
        </p:txBody>
      </p:sp>
      <p:sp>
        <p:nvSpPr>
          <p:cNvPr id="4" name="TextBox 3"/>
          <p:cNvSpPr txBox="1"/>
          <p:nvPr/>
        </p:nvSpPr>
        <p:spPr>
          <a:xfrm>
            <a:off x="251520" y="1493202"/>
            <a:ext cx="8712968" cy="4401205"/>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Excella Engineering and Design Solutions is a proprietary MSME company of micro scale owned by Mr Ziaul Islam, who is having vast experience of 35 years in the field of UPS, Batteries, Solar Systems, Electrical and Electronic Measurement equipments, Telecom infrastructures solutions. Mr. Ziaul Islam is also offering consultancy to companies interested in manufacturing of Lithium Batteries in India. Excella is having experienced team of every field who excels the work in the company. </a:t>
            </a:r>
          </a:p>
        </p:txBody>
      </p:sp>
    </p:spTree>
    <p:extLst>
      <p:ext uri="{BB962C8B-B14F-4D97-AF65-F5344CB8AC3E}">
        <p14:creationId xmlns:p14="http://schemas.microsoft.com/office/powerpoint/2010/main" val="316936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38397503"/>
              </p:ext>
            </p:extLst>
          </p:nvPr>
        </p:nvGraphicFramePr>
        <p:xfrm>
          <a:off x="685800" y="1676400"/>
          <a:ext cx="7772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338" name="Title 1"/>
          <p:cNvSpPr>
            <a:spLocks noGrp="1"/>
          </p:cNvSpPr>
          <p:nvPr>
            <p:ph type="title"/>
          </p:nvPr>
        </p:nvSpPr>
        <p:spPr>
          <a:xfrm>
            <a:off x="0" y="-315416"/>
            <a:ext cx="5596136" cy="1219200"/>
          </a:xfrm>
        </p:spPr>
        <p:txBody>
          <a:bodyPr/>
          <a:lstStyle/>
          <a:p>
            <a:pPr algn="ctr"/>
            <a:r>
              <a:rPr lang="en-US" sz="2800" dirty="0"/>
              <a:t>Current Business Model</a:t>
            </a:r>
            <a:endParaRPr lang="en-IN" sz="2800" dirty="0"/>
          </a:p>
        </p:txBody>
      </p:sp>
      <p:sp>
        <p:nvSpPr>
          <p:cNvPr id="5" name="TextBox 4"/>
          <p:cNvSpPr txBox="1"/>
          <p:nvPr/>
        </p:nvSpPr>
        <p:spPr>
          <a:xfrm>
            <a:off x="685800" y="5331023"/>
            <a:ext cx="7696200" cy="338554"/>
          </a:xfrm>
          <a:prstGeom prst="rect">
            <a:avLst/>
          </a:prstGeom>
          <a:noFill/>
        </p:spPr>
        <p:txBody>
          <a:bodyPr wrap="square" rtlCol="0">
            <a:spAutoFit/>
          </a:bodyPr>
          <a:lstStyle/>
          <a:p>
            <a:pPr algn="ctr"/>
            <a:r>
              <a:rPr lang="en-US" sz="1600" b="1">
                <a:solidFill>
                  <a:schemeClr val="accent6">
                    <a:lumMod val="50000"/>
                  </a:schemeClr>
                </a:solidFill>
                <a:latin typeface="+mj-lt"/>
              </a:rPr>
              <a:t>Excella  </a:t>
            </a:r>
            <a:r>
              <a:rPr lang="en-US" sz="1600" b="1" dirty="0">
                <a:solidFill>
                  <a:schemeClr val="accent6">
                    <a:lumMod val="50000"/>
                  </a:schemeClr>
                </a:solidFill>
                <a:latin typeface="+mj-lt"/>
              </a:rPr>
              <a:t>Provides complete Integration solution for Remote Infrastructure</a:t>
            </a:r>
          </a:p>
        </p:txBody>
      </p:sp>
    </p:spTree>
    <p:extLst>
      <p:ext uri="{BB962C8B-B14F-4D97-AF65-F5344CB8AC3E}">
        <p14:creationId xmlns:p14="http://schemas.microsoft.com/office/powerpoint/2010/main" val="111412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2476548428"/>
              </p:ext>
            </p:extLst>
          </p:nvPr>
        </p:nvGraphicFramePr>
        <p:xfrm>
          <a:off x="838200" y="1447800"/>
          <a:ext cx="777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467544" y="260648"/>
            <a:ext cx="2971800" cy="614346"/>
          </a:xfrm>
        </p:spPr>
        <p:txBody>
          <a:bodyPr/>
          <a:lstStyle/>
          <a:p>
            <a:r>
              <a:rPr lang="en-US" sz="2800" b="1" dirty="0"/>
              <a:t>Resources</a:t>
            </a:r>
          </a:p>
        </p:txBody>
      </p:sp>
    </p:spTree>
    <p:extLst>
      <p:ext uri="{BB962C8B-B14F-4D97-AF65-F5344CB8AC3E}">
        <p14:creationId xmlns:p14="http://schemas.microsoft.com/office/powerpoint/2010/main" val="1650696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188640"/>
            <a:ext cx="3276600" cy="690546"/>
          </a:xfrm>
        </p:spPr>
        <p:txBody>
          <a:bodyPr>
            <a:normAutofit/>
          </a:bodyPr>
          <a:lstStyle/>
          <a:p>
            <a:pPr eaLnBrk="1" hangingPunct="1"/>
            <a:r>
              <a:rPr lang="en-US" sz="3200" b="1" dirty="0"/>
              <a:t>Human Capital</a:t>
            </a:r>
          </a:p>
        </p:txBody>
      </p:sp>
      <p:graphicFrame>
        <p:nvGraphicFramePr>
          <p:cNvPr id="5" name="Table 4"/>
          <p:cNvGraphicFramePr>
            <a:graphicFrameLocks noGrp="1"/>
          </p:cNvGraphicFramePr>
          <p:nvPr>
            <p:extLst>
              <p:ext uri="{D42A27DB-BD31-4B8C-83A1-F6EECF244321}">
                <p14:modId xmlns:p14="http://schemas.microsoft.com/office/powerpoint/2010/main" val="3202979146"/>
              </p:ext>
            </p:extLst>
          </p:nvPr>
        </p:nvGraphicFramePr>
        <p:xfrm>
          <a:off x="251520" y="1628800"/>
          <a:ext cx="8640960" cy="4968550"/>
        </p:xfrm>
        <a:graphic>
          <a:graphicData uri="http://schemas.openxmlformats.org/drawingml/2006/table">
            <a:tbl>
              <a:tblPr firstRow="1" bandRow="1">
                <a:tableStyleId>{5C22544A-7EE6-4342-B048-85BDC9FD1C3A}</a:tableStyleId>
              </a:tblPr>
              <a:tblGrid>
                <a:gridCol w="3633851">
                  <a:extLst>
                    <a:ext uri="{9D8B030D-6E8A-4147-A177-3AD203B41FA5}">
                      <a16:colId xmlns:a16="http://schemas.microsoft.com/office/drawing/2014/main" val="20000"/>
                    </a:ext>
                  </a:extLst>
                </a:gridCol>
                <a:gridCol w="1351318">
                  <a:extLst>
                    <a:ext uri="{9D8B030D-6E8A-4147-A177-3AD203B41FA5}">
                      <a16:colId xmlns:a16="http://schemas.microsoft.com/office/drawing/2014/main" val="20001"/>
                    </a:ext>
                  </a:extLst>
                </a:gridCol>
                <a:gridCol w="3655791">
                  <a:extLst>
                    <a:ext uri="{9D8B030D-6E8A-4147-A177-3AD203B41FA5}">
                      <a16:colId xmlns:a16="http://schemas.microsoft.com/office/drawing/2014/main" val="20002"/>
                    </a:ext>
                  </a:extLst>
                </a:gridCol>
              </a:tblGrid>
              <a:tr h="496855">
                <a:tc gridSpan="2">
                  <a:txBody>
                    <a:bodyPr/>
                    <a:lstStyle/>
                    <a:p>
                      <a:pPr algn="ctr"/>
                      <a:r>
                        <a:rPr lang="en-US" b="0" dirty="0">
                          <a:solidFill>
                            <a:srgbClr val="FFFFFF"/>
                          </a:solidFill>
                          <a:effectLst>
                            <a:outerShdw blurRad="38100" dist="38100" dir="2700000" algn="tl">
                              <a:srgbClr val="000000">
                                <a:alpha val="43137"/>
                              </a:srgbClr>
                            </a:outerShdw>
                          </a:effectLst>
                        </a:rPr>
                        <a:t>Team Strength</a:t>
                      </a:r>
                      <a:endParaRPr lang="en-IN" b="0" dirty="0">
                        <a:solidFill>
                          <a:srgbClr val="FFFFFF"/>
                        </a:solidFill>
                        <a:effectLst>
                          <a:outerShdw blurRad="38100" dist="38100" dir="2700000" algn="tl">
                            <a:srgbClr val="000000">
                              <a:alpha val="43137"/>
                            </a:srgbClr>
                          </a:outerShdw>
                        </a:effectLst>
                      </a:endParaRPr>
                    </a:p>
                  </a:txBody>
                  <a:tcPr>
                    <a:solidFill>
                      <a:schemeClr val="accent6">
                        <a:lumMod val="50000"/>
                      </a:schemeClr>
                    </a:solidFill>
                  </a:tcPr>
                </a:tc>
                <a:tc hMerge="1">
                  <a:txBody>
                    <a:bodyPr/>
                    <a:lstStyle/>
                    <a:p>
                      <a:endParaRPr lang="en-IN" b="0" dirty="0">
                        <a:solidFill>
                          <a:srgbClr val="00B050"/>
                        </a:solidFill>
                      </a:endParaRPr>
                    </a:p>
                  </a:txBody>
                  <a:tcPr/>
                </a:tc>
                <a:tc>
                  <a:txBody>
                    <a:bodyPr/>
                    <a:lstStyle/>
                    <a:p>
                      <a:pPr algn="ctr"/>
                      <a:r>
                        <a:rPr lang="en-US" b="0" dirty="0">
                          <a:solidFill>
                            <a:srgbClr val="FFFFFF"/>
                          </a:solidFill>
                          <a:effectLst>
                            <a:outerShdw blurRad="38100" dist="38100" dir="2700000" algn="tl">
                              <a:srgbClr val="000000">
                                <a:alpha val="43137"/>
                              </a:srgbClr>
                            </a:outerShdw>
                          </a:effectLst>
                        </a:rPr>
                        <a:t>Location</a:t>
                      </a:r>
                      <a:endParaRPr lang="en-IN" b="0" dirty="0">
                        <a:solidFill>
                          <a:srgbClr val="FFFFFF"/>
                        </a:solidFill>
                        <a:effectLst>
                          <a:outerShdw blurRad="38100" dist="38100" dir="2700000" algn="tl">
                            <a:srgbClr val="000000">
                              <a:alpha val="43137"/>
                            </a:srgbClr>
                          </a:outerShdw>
                        </a:effectLst>
                      </a:endParaRPr>
                    </a:p>
                  </a:txBody>
                  <a:tcPr>
                    <a:solidFill>
                      <a:schemeClr val="accent6">
                        <a:lumMod val="50000"/>
                      </a:schemeClr>
                    </a:solidFill>
                  </a:tcPr>
                </a:tc>
                <a:extLst>
                  <a:ext uri="{0D108BD9-81ED-4DB2-BD59-A6C34878D82A}">
                    <a16:rowId xmlns:a16="http://schemas.microsoft.com/office/drawing/2014/main" val="10000"/>
                  </a:ext>
                </a:extLst>
              </a:tr>
              <a:tr h="496855">
                <a:tc>
                  <a:txBody>
                    <a:bodyPr/>
                    <a:lstStyle/>
                    <a:p>
                      <a:r>
                        <a:rPr lang="en-US" b="0" dirty="0"/>
                        <a:t>Sales</a:t>
                      </a:r>
                      <a:r>
                        <a:rPr lang="en-US" b="0" baseline="0" dirty="0"/>
                        <a:t> Personnel</a:t>
                      </a:r>
                      <a:endParaRPr lang="en-IN" b="0" dirty="0"/>
                    </a:p>
                  </a:txBody>
                  <a:tcPr>
                    <a:solidFill>
                      <a:schemeClr val="accent6">
                        <a:lumMod val="40000"/>
                        <a:lumOff val="60000"/>
                      </a:schemeClr>
                    </a:solidFill>
                  </a:tcPr>
                </a:tc>
                <a:tc>
                  <a:txBody>
                    <a:bodyPr/>
                    <a:lstStyle/>
                    <a:p>
                      <a:pPr algn="ctr"/>
                      <a:r>
                        <a:rPr lang="en-US" sz="1800" b="0" dirty="0">
                          <a:solidFill>
                            <a:schemeClr val="tx1"/>
                          </a:solidFill>
                        </a:rPr>
                        <a:t>2</a:t>
                      </a:r>
                      <a:endParaRPr lang="en-IN" sz="1800" b="0" dirty="0">
                        <a:solidFill>
                          <a:schemeClr val="tx1"/>
                        </a:solidFill>
                      </a:endParaRPr>
                    </a:p>
                  </a:txBody>
                  <a:tcPr>
                    <a:solidFill>
                      <a:schemeClr val="accent6">
                        <a:lumMod val="40000"/>
                        <a:lumOff val="60000"/>
                      </a:schemeClr>
                    </a:solidFill>
                  </a:tcPr>
                </a:tc>
                <a:tc>
                  <a:txBody>
                    <a:bodyPr/>
                    <a:lstStyle/>
                    <a:p>
                      <a:pPr algn="ctr"/>
                      <a:r>
                        <a:rPr lang="en-IN" b="0" dirty="0"/>
                        <a:t>Pan</a:t>
                      </a:r>
                      <a:r>
                        <a:rPr lang="en-IN" b="0" baseline="0" dirty="0"/>
                        <a:t> India</a:t>
                      </a:r>
                      <a:endParaRPr lang="en-IN" b="0" dirty="0"/>
                    </a:p>
                  </a:txBody>
                  <a:tcPr>
                    <a:solidFill>
                      <a:schemeClr val="accent6">
                        <a:lumMod val="40000"/>
                        <a:lumOff val="60000"/>
                      </a:schemeClr>
                    </a:solidFill>
                  </a:tcPr>
                </a:tc>
                <a:extLst>
                  <a:ext uri="{0D108BD9-81ED-4DB2-BD59-A6C34878D82A}">
                    <a16:rowId xmlns:a16="http://schemas.microsoft.com/office/drawing/2014/main" val="10001"/>
                  </a:ext>
                </a:extLst>
              </a:tr>
              <a:tr h="496855">
                <a:tc>
                  <a:txBody>
                    <a:bodyPr/>
                    <a:lstStyle/>
                    <a:p>
                      <a:r>
                        <a:rPr lang="en-US" b="0" dirty="0"/>
                        <a:t>Service </a:t>
                      </a:r>
                      <a:endParaRPr lang="en-IN" b="0" dirty="0"/>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29</a:t>
                      </a:r>
                      <a:endParaRPr lang="en-IN" sz="1800" b="0" dirty="0">
                        <a:solidFill>
                          <a:schemeClr val="tx1"/>
                        </a:solidFill>
                      </a:endParaRPr>
                    </a:p>
                  </a:txBody>
                  <a:tcPr>
                    <a:noFill/>
                  </a:tcPr>
                </a:tc>
                <a:tc>
                  <a:txBody>
                    <a:bodyPr/>
                    <a:lstStyle/>
                    <a:p>
                      <a:pPr algn="ctr"/>
                      <a:r>
                        <a:rPr lang="en-IN" b="0" dirty="0"/>
                        <a:t>Pan</a:t>
                      </a:r>
                      <a:r>
                        <a:rPr lang="en-IN" b="0" baseline="0" dirty="0"/>
                        <a:t> India</a:t>
                      </a:r>
                      <a:endParaRPr lang="en-IN" b="0" dirty="0"/>
                    </a:p>
                  </a:txBody>
                  <a:tcPr>
                    <a:noFill/>
                  </a:tcPr>
                </a:tc>
                <a:extLst>
                  <a:ext uri="{0D108BD9-81ED-4DB2-BD59-A6C34878D82A}">
                    <a16:rowId xmlns:a16="http://schemas.microsoft.com/office/drawing/2014/main" val="10002"/>
                  </a:ext>
                </a:extLst>
              </a:tr>
              <a:tr h="496855">
                <a:tc>
                  <a:txBody>
                    <a:bodyPr/>
                    <a:lstStyle/>
                    <a:p>
                      <a:r>
                        <a:rPr lang="en-US" b="0" dirty="0"/>
                        <a:t>Manufacturing</a:t>
                      </a:r>
                      <a:endParaRPr lang="en-IN" b="0" dirty="0"/>
                    </a:p>
                  </a:txBody>
                  <a:tcP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12</a:t>
                      </a:r>
                      <a:endParaRPr lang="en-IN" sz="1800" b="0" dirty="0">
                        <a:solidFill>
                          <a:schemeClr val="tx1"/>
                        </a:solidFill>
                      </a:endParaRPr>
                    </a:p>
                  </a:txBody>
                  <a:tcPr>
                    <a:solidFill>
                      <a:schemeClr val="accent6">
                        <a:lumMod val="40000"/>
                        <a:lumOff val="60000"/>
                      </a:schemeClr>
                    </a:solidFill>
                  </a:tcPr>
                </a:tc>
                <a:tc>
                  <a:txBody>
                    <a:bodyPr/>
                    <a:lstStyle/>
                    <a:p>
                      <a:pPr algn="ctr"/>
                      <a:r>
                        <a:rPr lang="en-US" b="0" dirty="0"/>
                        <a:t>In Manesar/ </a:t>
                      </a:r>
                      <a:r>
                        <a:rPr lang="en-US" b="0" dirty="0" err="1"/>
                        <a:t>Noida</a:t>
                      </a:r>
                      <a:endParaRPr lang="en-IN" b="0" dirty="0"/>
                    </a:p>
                  </a:txBody>
                  <a:tcPr>
                    <a:solidFill>
                      <a:schemeClr val="accent6">
                        <a:lumMod val="40000"/>
                        <a:lumOff val="60000"/>
                      </a:schemeClr>
                    </a:solidFill>
                  </a:tcPr>
                </a:tc>
                <a:extLst>
                  <a:ext uri="{0D108BD9-81ED-4DB2-BD59-A6C34878D82A}">
                    <a16:rowId xmlns:a16="http://schemas.microsoft.com/office/drawing/2014/main" val="10003"/>
                  </a:ext>
                </a:extLst>
              </a:tr>
              <a:tr h="496855">
                <a:tc>
                  <a:txBody>
                    <a:bodyPr/>
                    <a:lstStyle/>
                    <a:p>
                      <a:r>
                        <a:rPr lang="en-US" b="0" dirty="0"/>
                        <a:t>Design ,</a:t>
                      </a:r>
                      <a:r>
                        <a:rPr lang="en-US" b="0" baseline="0" dirty="0"/>
                        <a:t> R&amp;D</a:t>
                      </a:r>
                      <a:endParaRPr lang="en-IN" b="0" dirty="0"/>
                    </a:p>
                  </a:txBody>
                  <a:tcPr>
                    <a:noFill/>
                  </a:tcPr>
                </a:tc>
                <a:tc>
                  <a:txBody>
                    <a:bodyPr/>
                    <a:lstStyle/>
                    <a:p>
                      <a:pPr algn="ctr"/>
                      <a:r>
                        <a:rPr lang="en-US" sz="1800" b="0" dirty="0">
                          <a:solidFill>
                            <a:schemeClr val="tx1"/>
                          </a:solidFill>
                        </a:rPr>
                        <a:t>3</a:t>
                      </a:r>
                      <a:endParaRPr lang="en-IN" sz="1800" b="0" dirty="0">
                        <a:solidFill>
                          <a:schemeClr val="tx1"/>
                        </a:solidFill>
                      </a:endParaRPr>
                    </a:p>
                  </a:txBody>
                  <a:tcPr>
                    <a:noFill/>
                  </a:tcPr>
                </a:tc>
                <a:tc>
                  <a:txBody>
                    <a:bodyPr/>
                    <a:lstStyle/>
                    <a:p>
                      <a:pPr algn="ctr"/>
                      <a:r>
                        <a:rPr lang="en-IN" b="0" dirty="0"/>
                        <a:t>Delhi</a:t>
                      </a:r>
                    </a:p>
                  </a:txBody>
                  <a:tcPr>
                    <a:noFill/>
                  </a:tcPr>
                </a:tc>
                <a:extLst>
                  <a:ext uri="{0D108BD9-81ED-4DB2-BD59-A6C34878D82A}">
                    <a16:rowId xmlns:a16="http://schemas.microsoft.com/office/drawing/2014/main" val="10004"/>
                  </a:ext>
                </a:extLst>
              </a:tr>
              <a:tr h="496855">
                <a:tc>
                  <a:txBody>
                    <a:bodyPr/>
                    <a:lstStyle/>
                    <a:p>
                      <a:r>
                        <a:rPr lang="en-US" b="0" dirty="0"/>
                        <a:t>Commercial</a:t>
                      </a:r>
                      <a:endParaRPr lang="en-IN" b="0" dirty="0"/>
                    </a:p>
                  </a:txBody>
                  <a:tcPr>
                    <a:solidFill>
                      <a:schemeClr val="accent6">
                        <a:lumMod val="40000"/>
                        <a:lumOff val="60000"/>
                      </a:schemeClr>
                    </a:solidFill>
                  </a:tcPr>
                </a:tc>
                <a:tc>
                  <a:txBody>
                    <a:bodyPr/>
                    <a:lstStyle/>
                    <a:p>
                      <a:pPr algn="ctr"/>
                      <a:r>
                        <a:rPr lang="en-US" sz="1800" b="0" dirty="0">
                          <a:solidFill>
                            <a:schemeClr val="tx1"/>
                          </a:solidFill>
                        </a:rPr>
                        <a:t>4</a:t>
                      </a:r>
                      <a:endParaRPr lang="en-IN" sz="1800" b="0" dirty="0">
                        <a:solidFill>
                          <a:schemeClr val="tx1"/>
                        </a:solidFill>
                      </a:endParaRPr>
                    </a:p>
                  </a:txBody>
                  <a:tcPr>
                    <a:solidFill>
                      <a:schemeClr val="accent6">
                        <a:lumMod val="40000"/>
                        <a:lumOff val="60000"/>
                      </a:schemeClr>
                    </a:solidFill>
                  </a:tcPr>
                </a:tc>
                <a:tc>
                  <a:txBody>
                    <a:bodyPr/>
                    <a:lstStyle/>
                    <a:p>
                      <a:pPr algn="ctr"/>
                      <a:r>
                        <a:rPr lang="en-IN" b="0" dirty="0"/>
                        <a:t>Delhi/Ghaziabad</a:t>
                      </a:r>
                    </a:p>
                  </a:txBody>
                  <a:tcPr>
                    <a:solidFill>
                      <a:schemeClr val="accent6">
                        <a:lumMod val="40000"/>
                        <a:lumOff val="60000"/>
                      </a:schemeClr>
                    </a:solidFill>
                  </a:tcPr>
                </a:tc>
                <a:extLst>
                  <a:ext uri="{0D108BD9-81ED-4DB2-BD59-A6C34878D82A}">
                    <a16:rowId xmlns:a16="http://schemas.microsoft.com/office/drawing/2014/main" val="10005"/>
                  </a:ext>
                </a:extLst>
              </a:tr>
              <a:tr h="496855">
                <a:tc>
                  <a:txBody>
                    <a:bodyPr/>
                    <a:lstStyle/>
                    <a:p>
                      <a:r>
                        <a:rPr lang="en-US" b="0" dirty="0"/>
                        <a:t>HQ-</a:t>
                      </a:r>
                      <a:r>
                        <a:rPr lang="en-US" b="0" baseline="0" dirty="0"/>
                        <a:t> Control</a:t>
                      </a:r>
                      <a:endParaRPr lang="en-IN" b="0" dirty="0"/>
                    </a:p>
                  </a:txBody>
                  <a:tcPr>
                    <a:noFill/>
                  </a:tcPr>
                </a:tc>
                <a:tc>
                  <a:txBody>
                    <a:bodyPr/>
                    <a:lstStyle/>
                    <a:p>
                      <a:pPr algn="ctr"/>
                      <a:r>
                        <a:rPr lang="en-US" sz="1800" b="0" dirty="0">
                          <a:solidFill>
                            <a:schemeClr val="tx1"/>
                          </a:solidFill>
                        </a:rPr>
                        <a:t>1</a:t>
                      </a:r>
                      <a:endParaRPr lang="en-IN" sz="1800" b="0" dirty="0">
                        <a:solidFill>
                          <a:schemeClr val="tx1"/>
                        </a:solidFill>
                      </a:endParaRPr>
                    </a:p>
                  </a:txBody>
                  <a:tcPr>
                    <a:noFill/>
                  </a:tcPr>
                </a:tc>
                <a:tc>
                  <a:txBody>
                    <a:bodyPr/>
                    <a:lstStyle/>
                    <a:p>
                      <a:pPr algn="ctr"/>
                      <a:r>
                        <a:rPr lang="en-IN" b="0" dirty="0"/>
                        <a:t>Delhi/Ghaziabad</a:t>
                      </a:r>
                    </a:p>
                  </a:txBody>
                  <a:tcPr>
                    <a:noFill/>
                  </a:tcPr>
                </a:tc>
                <a:extLst>
                  <a:ext uri="{0D108BD9-81ED-4DB2-BD59-A6C34878D82A}">
                    <a16:rowId xmlns:a16="http://schemas.microsoft.com/office/drawing/2014/main" val="10006"/>
                  </a:ext>
                </a:extLst>
              </a:tr>
              <a:tr h="496855">
                <a:tc>
                  <a:txBody>
                    <a:bodyPr/>
                    <a:lstStyle/>
                    <a:p>
                      <a:r>
                        <a:rPr lang="en-IN" b="0" dirty="0"/>
                        <a:t>EPC &amp; TSP</a:t>
                      </a:r>
                      <a:r>
                        <a:rPr lang="en-IN" b="0" baseline="0" dirty="0"/>
                        <a:t> Services</a:t>
                      </a:r>
                      <a:endParaRPr lang="en-IN" b="0" dirty="0"/>
                    </a:p>
                  </a:txBody>
                  <a:tcPr>
                    <a:solidFill>
                      <a:schemeClr val="accent6">
                        <a:lumMod val="40000"/>
                        <a:lumOff val="60000"/>
                      </a:schemeClr>
                    </a:solidFill>
                  </a:tcPr>
                </a:tc>
                <a:tc>
                  <a:txBody>
                    <a:bodyPr/>
                    <a:lstStyle/>
                    <a:p>
                      <a:pPr algn="ctr"/>
                      <a:r>
                        <a:rPr lang="en-IN" sz="1800" b="0" dirty="0">
                          <a:solidFill>
                            <a:schemeClr val="tx1"/>
                          </a:solidFill>
                        </a:rPr>
                        <a:t>11</a:t>
                      </a:r>
                    </a:p>
                  </a:txBody>
                  <a:tcPr>
                    <a:solidFill>
                      <a:schemeClr val="accent6">
                        <a:lumMod val="40000"/>
                        <a:lumOff val="60000"/>
                      </a:schemeClr>
                    </a:solidFill>
                  </a:tcPr>
                </a:tc>
                <a:tc>
                  <a:txBody>
                    <a:bodyPr/>
                    <a:lstStyle/>
                    <a:p>
                      <a:pPr algn="ctr"/>
                      <a:r>
                        <a:rPr lang="en-IN" b="0" baseline="0" dirty="0"/>
                        <a:t>Pan India, capable</a:t>
                      </a:r>
                      <a:endParaRPr lang="en-IN" b="0" dirty="0"/>
                    </a:p>
                  </a:txBody>
                  <a:tcPr>
                    <a:solidFill>
                      <a:schemeClr val="accent6">
                        <a:lumMod val="40000"/>
                        <a:lumOff val="60000"/>
                      </a:schemeClr>
                    </a:solidFill>
                  </a:tcPr>
                </a:tc>
                <a:extLst>
                  <a:ext uri="{0D108BD9-81ED-4DB2-BD59-A6C34878D82A}">
                    <a16:rowId xmlns:a16="http://schemas.microsoft.com/office/drawing/2014/main" val="10007"/>
                  </a:ext>
                </a:extLst>
              </a:tr>
              <a:tr h="496855">
                <a:tc>
                  <a:txBody>
                    <a:bodyPr/>
                    <a:lstStyle/>
                    <a:p>
                      <a:r>
                        <a:rPr lang="en-IN" b="0" dirty="0"/>
                        <a:t>O&amp;M Services</a:t>
                      </a:r>
                    </a:p>
                  </a:txBody>
                  <a:tcPr>
                    <a:noFill/>
                  </a:tcPr>
                </a:tc>
                <a:tc>
                  <a:txBody>
                    <a:bodyPr/>
                    <a:lstStyle/>
                    <a:p>
                      <a:pPr algn="ctr"/>
                      <a:r>
                        <a:rPr lang="en-IN" sz="1800" b="0" dirty="0">
                          <a:solidFill>
                            <a:schemeClr val="tx1"/>
                          </a:solidFill>
                        </a:rPr>
                        <a:t>15</a:t>
                      </a:r>
                    </a:p>
                  </a:txBody>
                  <a:tcPr>
                    <a:noFill/>
                  </a:tcPr>
                </a:tc>
                <a:tc>
                  <a:txBody>
                    <a:bodyPr/>
                    <a:lstStyle/>
                    <a:p>
                      <a:pPr algn="ctr"/>
                      <a:r>
                        <a:rPr lang="en-IN" b="0" dirty="0"/>
                        <a:t>Pan</a:t>
                      </a:r>
                      <a:r>
                        <a:rPr lang="en-IN" b="0" baseline="0" dirty="0"/>
                        <a:t> India </a:t>
                      </a:r>
                      <a:r>
                        <a:rPr lang="en-IN" b="0" dirty="0"/>
                        <a:t>, capable</a:t>
                      </a:r>
                    </a:p>
                  </a:txBody>
                  <a:tcPr>
                    <a:noFill/>
                  </a:tcPr>
                </a:tc>
                <a:extLst>
                  <a:ext uri="{0D108BD9-81ED-4DB2-BD59-A6C34878D82A}">
                    <a16:rowId xmlns:a16="http://schemas.microsoft.com/office/drawing/2014/main" val="10008"/>
                  </a:ext>
                </a:extLst>
              </a:tr>
              <a:tr h="496855">
                <a:tc gridSpan="3">
                  <a:txBody>
                    <a:bodyPr/>
                    <a:lstStyle/>
                    <a:p>
                      <a:pPr algn="ctr"/>
                      <a:r>
                        <a:rPr lang="en-IN" sz="1400" b="1" dirty="0">
                          <a:solidFill>
                            <a:schemeClr val="accent6">
                              <a:lumMod val="50000"/>
                            </a:schemeClr>
                          </a:solidFill>
                          <a:latin typeface="+mj-lt"/>
                        </a:rPr>
                        <a:t>Committed to build the</a:t>
                      </a:r>
                      <a:r>
                        <a:rPr lang="en-IN" sz="1400" b="1" baseline="0" dirty="0">
                          <a:solidFill>
                            <a:schemeClr val="accent6">
                              <a:lumMod val="50000"/>
                            </a:schemeClr>
                          </a:solidFill>
                          <a:latin typeface="+mj-lt"/>
                        </a:rPr>
                        <a:t> </a:t>
                      </a:r>
                      <a:r>
                        <a:rPr lang="en-IN" sz="1400" b="1" dirty="0">
                          <a:solidFill>
                            <a:schemeClr val="accent6">
                              <a:lumMod val="50000"/>
                            </a:schemeClr>
                          </a:solidFill>
                          <a:latin typeface="+mj-lt"/>
                        </a:rPr>
                        <a:t>team as per business/service requirements </a:t>
                      </a:r>
                      <a:r>
                        <a:rPr lang="en-IN" sz="1400" b="1" baseline="0" dirty="0">
                          <a:solidFill>
                            <a:schemeClr val="accent6">
                              <a:lumMod val="50000"/>
                            </a:schemeClr>
                          </a:solidFill>
                          <a:latin typeface="+mj-lt"/>
                        </a:rPr>
                        <a:t>ahead of schedule</a:t>
                      </a:r>
                      <a:endParaRPr lang="en-IN" sz="1400" b="1" dirty="0">
                        <a:solidFill>
                          <a:schemeClr val="accent6">
                            <a:lumMod val="50000"/>
                          </a:schemeClr>
                        </a:solidFill>
                        <a:latin typeface="+mj-lt"/>
                      </a:endParaRPr>
                    </a:p>
                  </a:txBody>
                  <a:tcPr>
                    <a:solidFill>
                      <a:schemeClr val="accent6">
                        <a:lumMod val="40000"/>
                        <a:lumOff val="60000"/>
                      </a:schemeClr>
                    </a:solidFill>
                  </a:tcPr>
                </a:tc>
                <a:tc hMerge="1">
                  <a:txBody>
                    <a:bodyPr/>
                    <a:lstStyle/>
                    <a:p>
                      <a:pPr algn="ctr"/>
                      <a:endParaRPr lang="en-IN" sz="1800" b="1" dirty="0">
                        <a:solidFill>
                          <a:schemeClr val="tx1"/>
                        </a:solidFill>
                      </a:endParaRPr>
                    </a:p>
                  </a:txBody>
                  <a:tcPr/>
                </a:tc>
                <a:tc hMerge="1">
                  <a:txBody>
                    <a:bodyPr/>
                    <a:lstStyle/>
                    <a:p>
                      <a:pPr algn="ctr"/>
                      <a:endParaRPr lang="en-IN" b="1"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24907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3255168"/>
            <a:ext cx="1249363"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p:cNvSpPr txBox="1">
            <a:spLocks noChangeArrowheads="1"/>
          </p:cNvSpPr>
          <p:nvPr/>
        </p:nvSpPr>
        <p:spPr bwMode="auto">
          <a:xfrm>
            <a:off x="1219200" y="341586"/>
            <a:ext cx="7010400" cy="9144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br>
              <a:rPr kumimoji="0" lang="en-US" sz="3400" b="1" i="0" u="none" strike="noStrike" kern="0" cap="none" spc="0" normalizeH="0" baseline="0" noProof="0" dirty="0">
                <a:ln>
                  <a:noFill/>
                </a:ln>
                <a:solidFill>
                  <a:srgbClr val="08426A"/>
                </a:solidFill>
                <a:effectLst/>
                <a:uLnTx/>
                <a:uFillTx/>
                <a:latin typeface="+mj-lt"/>
                <a:ea typeface="+mj-ea"/>
                <a:cs typeface="+mj-cs"/>
              </a:rPr>
            </a:br>
            <a:r>
              <a:rPr lang="en-US" sz="3400" b="1" kern="0" noProof="0" dirty="0">
                <a:solidFill>
                  <a:srgbClr val="08426A"/>
                </a:solidFill>
                <a:latin typeface="+mj-lt"/>
                <a:ea typeface="+mj-ea"/>
                <a:cs typeface="+mj-cs"/>
              </a:rPr>
              <a:t>Lithium Ion + VRLA</a:t>
            </a:r>
            <a:r>
              <a:rPr lang="en-US" sz="3400" kern="0" dirty="0">
                <a:solidFill>
                  <a:srgbClr val="08426A"/>
                </a:solidFill>
                <a:latin typeface="+mj-lt"/>
                <a:ea typeface="+mj-ea"/>
                <a:cs typeface="+mj-cs"/>
              </a:rPr>
              <a:t> Hybrid</a:t>
            </a:r>
            <a:endParaRPr kumimoji="0" lang="en-US" sz="3400" i="0" u="none" strike="noStrike" kern="0" cap="none" spc="0" normalizeH="0" baseline="0" noProof="0" dirty="0">
              <a:ln>
                <a:noFill/>
              </a:ln>
              <a:solidFill>
                <a:srgbClr val="08426A"/>
              </a:solidFill>
              <a:effectLst/>
              <a:uLnTx/>
              <a:uFillTx/>
              <a:latin typeface="+mj-lt"/>
              <a:ea typeface="+mj-ea"/>
              <a:cs typeface="+mj-cs"/>
            </a:endParaRPr>
          </a:p>
        </p:txBody>
      </p:sp>
      <p:sp>
        <p:nvSpPr>
          <p:cNvPr id="2" name="TextBox 1"/>
          <p:cNvSpPr txBox="1"/>
          <p:nvPr/>
        </p:nvSpPr>
        <p:spPr>
          <a:xfrm>
            <a:off x="1219200" y="6019800"/>
            <a:ext cx="2437527" cy="369332"/>
          </a:xfrm>
          <a:prstGeom prst="rect">
            <a:avLst/>
          </a:prstGeom>
          <a:noFill/>
        </p:spPr>
        <p:txBody>
          <a:bodyPr wrap="none" rtlCol="0">
            <a:spAutoFit/>
          </a:bodyPr>
          <a:lstStyle/>
          <a:p>
            <a:r>
              <a:rPr lang="en-US" dirty="0"/>
              <a:t>LFP Battery with BMS</a:t>
            </a:r>
            <a:endParaRPr lang="en-IN" dirty="0"/>
          </a:p>
        </p:txBody>
      </p:sp>
      <p:sp>
        <p:nvSpPr>
          <p:cNvPr id="12" name="TextBox 11"/>
          <p:cNvSpPr txBox="1"/>
          <p:nvPr/>
        </p:nvSpPr>
        <p:spPr>
          <a:xfrm>
            <a:off x="6417771" y="5987534"/>
            <a:ext cx="1659429" cy="369332"/>
          </a:xfrm>
          <a:prstGeom prst="rect">
            <a:avLst/>
          </a:prstGeom>
          <a:noFill/>
        </p:spPr>
        <p:txBody>
          <a:bodyPr wrap="none" rtlCol="0">
            <a:spAutoFit/>
          </a:bodyPr>
          <a:lstStyle/>
          <a:p>
            <a:r>
              <a:rPr lang="en-US" dirty="0"/>
              <a:t>Existing VRLA</a:t>
            </a:r>
            <a:endParaRPr lang="en-IN" dirty="0"/>
          </a:p>
        </p:txBody>
      </p:sp>
      <p:pic>
        <p:nvPicPr>
          <p:cNvPr id="410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550" y="1484587"/>
            <a:ext cx="2394380" cy="1715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itle 1"/>
          <p:cNvSpPr txBox="1">
            <a:spLocks/>
          </p:cNvSpPr>
          <p:nvPr/>
        </p:nvSpPr>
        <p:spPr bwMode="gray">
          <a:xfrm>
            <a:off x="323528" y="188640"/>
            <a:ext cx="4352924" cy="674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400" b="1" kern="0" dirty="0">
                <a:solidFill>
                  <a:schemeClr val="tx2"/>
                </a:solidFill>
                <a:latin typeface="+mj-lt"/>
                <a:ea typeface="+mj-ea"/>
                <a:cs typeface="+mj-cs"/>
              </a:rPr>
              <a:t>Integration Capabilities</a:t>
            </a:r>
            <a:endParaRPr kumimoji="0" lang="en-US" sz="2400" b="1" i="0" u="none" strike="noStrike" kern="0" cap="none" spc="0" normalizeH="0" baseline="0" noProof="0" dirty="0">
              <a:ln>
                <a:noFill/>
              </a:ln>
              <a:solidFill>
                <a:schemeClr val="tx2"/>
              </a:solidFill>
              <a:effectLst/>
              <a:uLnTx/>
              <a:uFillTx/>
              <a:latin typeface="+mj-lt"/>
              <a:ea typeface="+mj-ea"/>
              <a:cs typeface="+mj-cs"/>
            </a:endParaRPr>
          </a:p>
        </p:txBody>
      </p:sp>
      <p:sp>
        <p:nvSpPr>
          <p:cNvPr id="13" name="Rectangle 12"/>
          <p:cNvSpPr/>
          <p:nvPr/>
        </p:nvSpPr>
        <p:spPr>
          <a:xfrm>
            <a:off x="646003" y="6389132"/>
            <a:ext cx="8212277" cy="338554"/>
          </a:xfrm>
          <a:prstGeom prst="rect">
            <a:avLst/>
          </a:prstGeom>
        </p:spPr>
        <p:txBody>
          <a:bodyPr wrap="square">
            <a:spAutoFit/>
          </a:bodyPr>
          <a:lstStyle/>
          <a:p>
            <a:r>
              <a:rPr lang="en-US" sz="1600" b="1" dirty="0"/>
              <a:t>Excella is Authorized System Integrator &amp; Service partner </a:t>
            </a:r>
            <a:endParaRPr lang="en-IN" sz="1600" b="1" dirty="0"/>
          </a:p>
        </p:txBody>
      </p:sp>
      <p:pic>
        <p:nvPicPr>
          <p:cNvPr id="24" name="Picture 23">
            <a:extLst>
              <a:ext uri="{FF2B5EF4-FFF2-40B4-BE49-F238E27FC236}">
                <a16:creationId xmlns:a16="http://schemas.microsoft.com/office/drawing/2014/main" id="{28094B64-6E7F-C617-3AE6-4600D91C52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604" y="3200401"/>
            <a:ext cx="2910854" cy="2910854"/>
          </a:xfrm>
          <a:prstGeom prst="rect">
            <a:avLst/>
          </a:prstGeom>
        </p:spPr>
      </p:pic>
      <p:pic>
        <p:nvPicPr>
          <p:cNvPr id="1032" name="Picture 8">
            <a:extLst>
              <a:ext uri="{FF2B5EF4-FFF2-40B4-BE49-F238E27FC236}">
                <a16:creationId xmlns:a16="http://schemas.microsoft.com/office/drawing/2014/main" id="{0CBE046A-FC85-A2DA-9914-F81A2DC4D6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5826190" y="2644275"/>
            <a:ext cx="2376264" cy="330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8122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4023</TotalTime>
  <Words>580</Words>
  <Application>Microsoft Office PowerPoint</Application>
  <PresentationFormat>On-screen Show (4:3)</PresentationFormat>
  <Paragraphs>96</Paragraphs>
  <Slides>12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Cambria</vt:lpstr>
      <vt:lpstr>Constantia</vt:lpstr>
      <vt:lpstr>Constantia (Headings)</vt:lpstr>
      <vt:lpstr>Helvetica</vt:lpstr>
      <vt:lpstr>Times New Roman</vt:lpstr>
      <vt:lpstr>Wingdings 2</vt:lpstr>
      <vt:lpstr>Paper</vt:lpstr>
      <vt:lpstr>PowerPoint Presentation</vt:lpstr>
      <vt:lpstr>PowerPoint Presentation</vt:lpstr>
      <vt:lpstr>PowerPoint Presentation</vt:lpstr>
      <vt:lpstr>PowerPoint Presentation</vt:lpstr>
      <vt:lpstr>PowerPoint Presentation</vt:lpstr>
      <vt:lpstr>Current Business Model</vt:lpstr>
      <vt:lpstr>Resources</vt:lpstr>
      <vt:lpstr>Human Capital</vt:lpstr>
      <vt:lpstr>PowerPoint Presentation</vt:lpstr>
      <vt:lpstr>PowerPoint Presentation</vt:lpstr>
      <vt:lpstr>PowerPoint Presentation</vt:lpstr>
      <vt:lpstr>  CONNECT WITH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vishal</dc:creator>
  <cp:lastModifiedBy>KRISHNA K SHUKLA</cp:lastModifiedBy>
  <cp:revision>222</cp:revision>
  <cp:lastPrinted>2012-08-06T02:32:16Z</cp:lastPrinted>
  <dcterms:created xsi:type="dcterms:W3CDTF">2010-11-25T11:36:30Z</dcterms:created>
  <dcterms:modified xsi:type="dcterms:W3CDTF">2024-01-15T23:33:39Z</dcterms:modified>
</cp:coreProperties>
</file>