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40" r:id="rId2"/>
    <p:sldId id="647" r:id="rId3"/>
    <p:sldId id="648" r:id="rId4"/>
    <p:sldId id="651" r:id="rId5"/>
    <p:sldId id="652" r:id="rId6"/>
    <p:sldId id="655" r:id="rId7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b="1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b="1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b="1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b="1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b="1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2B7"/>
    <a:srgbClr val="FBBA03"/>
    <a:srgbClr val="FF000C"/>
    <a:srgbClr val="FF2264"/>
    <a:srgbClr val="000000"/>
    <a:srgbClr val="55FC02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34" autoAdjust="0"/>
    <p:restoredTop sz="76871" autoAdjust="0"/>
  </p:normalViewPr>
  <p:slideViewPr>
    <p:cSldViewPr snapToGrid="0">
      <p:cViewPr varScale="1">
        <p:scale>
          <a:sx n="61" d="100"/>
          <a:sy n="61" d="100"/>
        </p:scale>
        <p:origin x="7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-183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b="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b="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b="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CS252 S05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b="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25DBD3B-7D80-4FAB-A557-47A212208B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947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b="0" i="1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b="0" i="1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b="0" i="1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CS252 S05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b="0" i="1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7BABA37-7E88-443A-A80E-5D9EB26CE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 b="0">
                <a:solidFill>
                  <a:schemeClr val="tx1"/>
                </a:solidFill>
              </a:rPr>
              <a:t>Page </a:t>
            </a:r>
            <a:fld id="{2C524E1A-6C08-4319-935A-771EA0258F4C}" type="slidenum">
              <a:rPr lang="en-US" sz="1300" b="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2560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15728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68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CS252 S05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BABA37-7E88-443A-A80E-5D9EB26CEA9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89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CS252 S05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BABA37-7E88-443A-A80E-5D9EB26CEA9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2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26200"/>
            <a:ext cx="1905000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26200"/>
            <a:ext cx="2895600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13500"/>
            <a:ext cx="1905000" cy="2921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6271F-ABCD-4F14-8ED6-7386B550522B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200"/>
            <a:ext cx="7292975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98500" y="1193800"/>
            <a:ext cx="7683500" cy="4927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26200"/>
            <a:ext cx="1905000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26200"/>
            <a:ext cx="2895600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13500"/>
            <a:ext cx="1905000" cy="2921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FE9AE-2EDB-493E-B23B-45F123F58A7B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200"/>
            <a:ext cx="7292975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193800"/>
            <a:ext cx="7683500" cy="238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3733800"/>
            <a:ext cx="7683500" cy="238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26200"/>
            <a:ext cx="1905000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26200"/>
            <a:ext cx="2895600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13500"/>
            <a:ext cx="1905000" cy="2921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F71D0-B0D8-4F4C-A303-C9EDA7FA000B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200"/>
            <a:ext cx="7292975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26200"/>
            <a:ext cx="1905000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26200"/>
            <a:ext cx="2895600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13500"/>
            <a:ext cx="1905000" cy="2921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BDD54-62AF-4F16-B104-4AF5291A431D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Line 8">
            <a:extLst>
              <a:ext uri="{FF2B5EF4-FFF2-40B4-BE49-F238E27FC236}">
                <a16:creationId xmlns:a16="http://schemas.microsoft.com/office/drawing/2014/main" id="{D1DF0E98-686E-3740-8701-8937D6C5DDB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93738" y="1041400"/>
            <a:ext cx="7778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26200"/>
            <a:ext cx="1905000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26200"/>
            <a:ext cx="2895600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13500"/>
            <a:ext cx="1905000" cy="2921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E629-D611-4754-A4C8-4DCFB831279F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DC29F8E-61C1-B14F-B6C1-6D0958829DEE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7141922" y="6476130"/>
            <a:ext cx="1905000" cy="29210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AB5FE820-AD17-4B95-BD0A-F6561E175CF5}" type="slidenum">
              <a:rPr lang="en-US" b="0" smtClean="0">
                <a:solidFill>
                  <a:schemeClr val="tx1"/>
                </a:solidFill>
              </a:rPr>
              <a:pPr algn="r">
                <a:defRPr/>
              </a:pPr>
              <a:t>‹#›</a:t>
            </a:fld>
            <a:endParaRPr lang="en-US" b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0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6FAA-1561-48BD-BB18-846DFAC0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8010"/>
            <a:ext cx="7928811" cy="73660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06CBBD-9466-4723-B10C-BD5A587BDB56}"/>
              </a:ext>
            </a:extLst>
          </p:cNvPr>
          <p:cNvSpPr txBox="1">
            <a:spLocks/>
          </p:cNvSpPr>
          <p:nvPr/>
        </p:nvSpPr>
        <p:spPr bwMode="auto">
          <a:xfrm>
            <a:off x="529389" y="424029"/>
            <a:ext cx="8410075" cy="145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0332B7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400" u="sng" kern="0" dirty="0">
                <a:solidFill>
                  <a:srgbClr val="FF0000"/>
                </a:solidFill>
              </a:rPr>
              <a:t>CMSC335</a:t>
            </a:r>
            <a:br>
              <a:rPr lang="en-US" sz="3800" u="sng" kern="0" dirty="0">
                <a:solidFill>
                  <a:srgbClr val="FF0000"/>
                </a:solidFill>
              </a:rPr>
            </a:br>
            <a:br>
              <a:rPr lang="en-US" kern="0" dirty="0"/>
            </a:br>
            <a:r>
              <a:rPr lang="en-US" sz="3400" kern="0" dirty="0"/>
              <a:t>Web Application Development with JavaScript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E3BC5E9-4CD0-4BAD-89E2-CAB32BCC5B26}"/>
              </a:ext>
            </a:extLst>
          </p:cNvPr>
          <p:cNvSpPr txBox="1">
            <a:spLocks/>
          </p:cNvSpPr>
          <p:nvPr/>
        </p:nvSpPr>
        <p:spPr bwMode="auto">
          <a:xfrm>
            <a:off x="1321717" y="2684620"/>
            <a:ext cx="6987833" cy="2273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4000" u="sng" kern="0" dirty="0">
                <a:solidFill>
                  <a:srgbClr val="FF0000"/>
                </a:solidFill>
              </a:rPr>
              <a:t>JavaScript IV</a:t>
            </a:r>
          </a:p>
          <a:p>
            <a:pPr marL="0" indent="0" algn="ctr">
              <a:buNone/>
            </a:pPr>
            <a:r>
              <a:rPr lang="en-US" sz="3400" kern="0" dirty="0">
                <a:solidFill>
                  <a:srgbClr val="0332B7"/>
                </a:solidFill>
              </a:rPr>
              <a:t>Department of Computer Science</a:t>
            </a:r>
          </a:p>
          <a:p>
            <a:pPr marL="0" indent="0" algn="ctr">
              <a:buNone/>
            </a:pPr>
            <a:r>
              <a:rPr lang="en-US" sz="3400" kern="0" dirty="0">
                <a:solidFill>
                  <a:srgbClr val="0332B7"/>
                </a:solidFill>
              </a:rPr>
              <a:t>University of MD, College Park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E544E-9D4B-4FC3-902C-3FC6009F3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17" y="2011071"/>
            <a:ext cx="1506920" cy="1417929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E3BC5E9-4CD0-4BAD-89E2-CAB32BCC5B26}"/>
              </a:ext>
            </a:extLst>
          </p:cNvPr>
          <p:cNvSpPr txBox="1">
            <a:spLocks/>
          </p:cNvSpPr>
          <p:nvPr/>
        </p:nvSpPr>
        <p:spPr bwMode="auto">
          <a:xfrm>
            <a:off x="1184297" y="4962931"/>
            <a:ext cx="7100257" cy="138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70000"/>
              </a:lnSpc>
              <a:buNone/>
            </a:pPr>
            <a:r>
              <a:rPr lang="en-US" sz="1600" b="1" dirty="0">
                <a:latin typeface="Eurostile" panose="020B0504020202050204" pitchFamily="34" charset="77"/>
              </a:rPr>
              <a:t>Slides material developed by </a:t>
            </a:r>
            <a:r>
              <a:rPr lang="en-US" sz="1600" b="1" dirty="0" err="1">
                <a:latin typeface="Eurostile" panose="020B0504020202050204" pitchFamily="34" charset="77"/>
              </a:rPr>
              <a:t>Ilchul</a:t>
            </a:r>
            <a:r>
              <a:rPr lang="en-US" sz="1600" b="1" dirty="0">
                <a:latin typeface="Eurostile" panose="020B0504020202050204" pitchFamily="34" charset="77"/>
              </a:rPr>
              <a:t> Yoon, Nelson Padua-Perez</a:t>
            </a:r>
          </a:p>
        </p:txBody>
      </p:sp>
    </p:spTree>
    <p:extLst>
      <p:ext uri="{BB962C8B-B14F-4D97-AF65-F5344CB8AC3E}">
        <p14:creationId xmlns:p14="http://schemas.microsoft.com/office/powerpoint/2010/main" val="396628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3BE1-7449-554F-8FAB-43F80193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typeof</a:t>
            </a:r>
            <a:r>
              <a:rPr lang="en-US" dirty="0"/>
              <a:t> and </a:t>
            </a:r>
            <a:r>
              <a:rPr lang="en-US" dirty="0" err="1"/>
              <a:t>instanceof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4D0A-2D19-994B-A477-56246AD2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 err="1"/>
              <a:t>typeof</a:t>
            </a:r>
            <a:r>
              <a:rPr lang="en-US" sz="2100" b="1" dirty="0"/>
              <a:t> </a:t>
            </a:r>
            <a:r>
              <a:rPr lang="en-US" sz="2100" dirty="0"/>
              <a:t>(</a:t>
            </a:r>
            <a:r>
              <a:rPr lang="en-US" sz="2100" dirty="0">
                <a:solidFill>
                  <a:srgbClr val="FF0000"/>
                </a:solidFill>
              </a:rPr>
              <a:t>returns string</a:t>
            </a:r>
            <a:r>
              <a:rPr lang="en-US" sz="2100" dirty="0"/>
              <a:t>)</a:t>
            </a:r>
          </a:p>
          <a:p>
            <a:pPr lvl="1"/>
            <a:r>
              <a:rPr lang="en-US" sz="2100" dirty="0"/>
              <a:t>Returns “object” for all reference types</a:t>
            </a:r>
          </a:p>
          <a:p>
            <a:pPr lvl="1"/>
            <a:r>
              <a:rPr lang="en-US" sz="2100" dirty="0"/>
              <a:t>Name of primitive (e.g., </a:t>
            </a:r>
            <a:r>
              <a:rPr lang="en-US" sz="2100" dirty="0" err="1"/>
              <a:t>boolean</a:t>
            </a:r>
            <a:r>
              <a:rPr lang="en-US" sz="2100" dirty="0"/>
              <a:t>) for primitive types</a:t>
            </a:r>
          </a:p>
          <a:p>
            <a:r>
              <a:rPr lang="en-US" sz="2100" b="1" dirty="0" err="1"/>
              <a:t>instanceof</a:t>
            </a:r>
            <a:r>
              <a:rPr lang="en-US" sz="2100" b="1" dirty="0"/>
              <a:t> </a:t>
            </a:r>
            <a:r>
              <a:rPr lang="en-US" sz="2100" dirty="0"/>
              <a:t>operator (</a:t>
            </a:r>
            <a:r>
              <a:rPr lang="en-US" sz="2100" dirty="0">
                <a:solidFill>
                  <a:srgbClr val="FF0000"/>
                </a:solidFill>
              </a:rPr>
              <a:t>returns </a:t>
            </a:r>
            <a:r>
              <a:rPr lang="en-US" sz="2100" dirty="0" err="1">
                <a:solidFill>
                  <a:srgbClr val="FF0000"/>
                </a:solidFill>
              </a:rPr>
              <a:t>boolean</a:t>
            </a:r>
            <a:r>
              <a:rPr lang="en-US" sz="2100" dirty="0"/>
              <a:t>) </a:t>
            </a:r>
          </a:p>
          <a:p>
            <a:pPr lvl="1"/>
            <a:r>
              <a:rPr lang="en-US" sz="2100" dirty="0"/>
              <a:t>Returns </a:t>
            </a:r>
            <a:r>
              <a:rPr lang="en-US" sz="2100" b="1" dirty="0"/>
              <a:t>true</a:t>
            </a:r>
            <a:r>
              <a:rPr lang="en-US" sz="2100" dirty="0"/>
              <a:t> if a value is an instance of the specified type and false otherwise </a:t>
            </a:r>
          </a:p>
          <a:p>
            <a:pPr lvl="1"/>
            <a:r>
              <a:rPr lang="en-US" sz="2100" b="1" dirty="0" err="1"/>
              <a:t>instanceof</a:t>
            </a:r>
            <a:r>
              <a:rPr lang="en-US" sz="2100" b="1" dirty="0"/>
              <a:t> </a:t>
            </a:r>
            <a:r>
              <a:rPr lang="en-US" sz="2100" dirty="0"/>
              <a:t>can identify </a:t>
            </a:r>
            <a:r>
              <a:rPr lang="en-US" sz="2100" b="1" dirty="0"/>
              <a:t>inherited </a:t>
            </a:r>
            <a:r>
              <a:rPr lang="en-US" sz="2100" dirty="0"/>
              <a:t>types </a:t>
            </a:r>
          </a:p>
          <a:p>
            <a:r>
              <a:rPr lang="en-US" sz="2100" dirty="0">
                <a:solidFill>
                  <a:srgbClr val="FF0000"/>
                </a:solidFill>
              </a:rPr>
              <a:t>Note: every object is an instance of Object </a:t>
            </a:r>
            <a:endParaRPr lang="en-US" sz="2100" dirty="0"/>
          </a:p>
          <a:p>
            <a:r>
              <a:rPr lang="en-US" sz="2100" dirty="0"/>
              <a:t>Checking if an object is an array or not</a:t>
            </a:r>
          </a:p>
          <a:p>
            <a:pPr lvl="1"/>
            <a:r>
              <a:rPr lang="en-US" sz="2100" dirty="0"/>
              <a:t>Although </a:t>
            </a:r>
            <a:r>
              <a:rPr lang="en-US" sz="2100" b="1" dirty="0" err="1"/>
              <a:t>instanceof</a:t>
            </a:r>
            <a:r>
              <a:rPr lang="en-US" sz="2100" b="1" dirty="0"/>
              <a:t> </a:t>
            </a:r>
            <a:r>
              <a:rPr lang="en-US" sz="2100" dirty="0"/>
              <a:t>can identify arrays, use </a:t>
            </a:r>
            <a:r>
              <a:rPr lang="en-US" sz="2100" b="1" dirty="0" err="1"/>
              <a:t>Array.isArray</a:t>
            </a:r>
            <a:r>
              <a:rPr lang="en-US" sz="2100" b="1" dirty="0"/>
              <a:t>() </a:t>
            </a:r>
            <a:r>
              <a:rPr lang="en-US" sz="2100" dirty="0"/>
              <a:t>instead, as </a:t>
            </a:r>
            <a:r>
              <a:rPr lang="en-US" sz="2100" b="1" dirty="0" err="1"/>
              <a:t>instanceof</a:t>
            </a:r>
            <a:r>
              <a:rPr lang="en-US" sz="2100" b="1" dirty="0"/>
              <a:t> </a:t>
            </a:r>
            <a:r>
              <a:rPr lang="en-US" sz="2100" dirty="0"/>
              <a:t>will not work in all cases</a:t>
            </a:r>
          </a:p>
          <a:p>
            <a:r>
              <a:rPr lang="en-US" sz="2100" b="1" dirty="0">
                <a:solidFill>
                  <a:srgbClr val="FF0000"/>
                </a:solidFill>
              </a:rPr>
              <a:t>Approach to follow</a:t>
            </a:r>
          </a:p>
          <a:p>
            <a:pPr lvl="1"/>
            <a:r>
              <a:rPr lang="en-US" sz="2100" dirty="0"/>
              <a:t>Use </a:t>
            </a:r>
            <a:r>
              <a:rPr lang="en-US" sz="2100" b="1" dirty="0" err="1"/>
              <a:t>typeof</a:t>
            </a:r>
            <a:r>
              <a:rPr lang="en-US" sz="2100" b="1" dirty="0"/>
              <a:t> </a:t>
            </a:r>
            <a:r>
              <a:rPr lang="en-US" sz="2100" dirty="0"/>
              <a:t>first, then </a:t>
            </a:r>
            <a:r>
              <a:rPr lang="en-US" sz="2100" b="1" dirty="0" err="1"/>
              <a:t>instanceof</a:t>
            </a:r>
            <a:r>
              <a:rPr lang="en-US" sz="2100" dirty="0"/>
              <a:t> if it is an object</a:t>
            </a:r>
          </a:p>
          <a:p>
            <a:r>
              <a:rPr lang="en-US" sz="2100" b="1" dirty="0"/>
              <a:t>Example:</a:t>
            </a:r>
            <a:r>
              <a:rPr lang="en-US" sz="2100" dirty="0"/>
              <a:t> TypeOfInstanceOf.html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8399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FD71-8770-3546-A4AC-F1F08420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and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67E5-B464-6E47-8C82-DD7E03D5F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193800"/>
            <a:ext cx="8013352" cy="4927600"/>
          </a:xfrm>
        </p:spPr>
        <p:txBody>
          <a:bodyPr/>
          <a:lstStyle/>
          <a:p>
            <a:r>
              <a:rPr lang="en-US" sz="2100" b="1" dirty="0"/>
              <a:t>var</a:t>
            </a:r>
            <a:r>
              <a:rPr lang="en-US" sz="2100" dirty="0"/>
              <a:t> declarations are moved to the top implicitly</a:t>
            </a:r>
          </a:p>
          <a:p>
            <a:pPr lvl="1"/>
            <a:r>
              <a:rPr lang="en-US" sz="2100" dirty="0"/>
              <a:t>So, a variable can be declared after it is used (e.g., assigning a value to it) -- called </a:t>
            </a:r>
            <a:r>
              <a:rPr lang="en-US" sz="2100" b="1" dirty="0">
                <a:solidFill>
                  <a:srgbClr val="FF0000"/>
                </a:solidFill>
                <a:highlight>
                  <a:srgbClr val="FFFF00"/>
                </a:highlight>
              </a:rPr>
              <a:t>Hoisting</a:t>
            </a:r>
          </a:p>
          <a:p>
            <a:pPr lvl="1"/>
            <a:r>
              <a:rPr lang="en-US" sz="2100" dirty="0"/>
              <a:t>Only declaration will be hoisted, not initialized value</a:t>
            </a:r>
          </a:p>
          <a:p>
            <a:pPr lvl="1"/>
            <a:r>
              <a:rPr lang="en-US" sz="2100" b="1" dirty="0"/>
              <a:t>Example:</a:t>
            </a:r>
            <a:r>
              <a:rPr lang="en-US" sz="2100" dirty="0"/>
              <a:t> Hoisting.html</a:t>
            </a:r>
          </a:p>
          <a:p>
            <a:r>
              <a:rPr lang="en-US" sz="2100" b="1" dirty="0"/>
              <a:t>let </a:t>
            </a:r>
            <a:r>
              <a:rPr lang="en-US" sz="2100" dirty="0"/>
              <a:t>replaces </a:t>
            </a:r>
            <a:r>
              <a:rPr lang="en-US" sz="2100" b="1" dirty="0"/>
              <a:t>var</a:t>
            </a:r>
            <a:r>
              <a:rPr lang="en-US" sz="2100" dirty="0"/>
              <a:t> for variable declarations and provides block scoping </a:t>
            </a:r>
          </a:p>
          <a:p>
            <a:pPr lvl="1"/>
            <a:r>
              <a:rPr lang="en-US" sz="2100" b="1" dirty="0">
                <a:solidFill>
                  <a:srgbClr val="FF0000"/>
                </a:solidFill>
              </a:rPr>
              <a:t>Does not allow hoisting!</a:t>
            </a:r>
            <a:endParaRPr lang="en-US" sz="2100" dirty="0">
              <a:solidFill>
                <a:srgbClr val="FF0000"/>
              </a:solidFill>
            </a:endParaRPr>
          </a:p>
          <a:p>
            <a:pPr lvl="1"/>
            <a:r>
              <a:rPr lang="en-US" sz="2100" b="1" dirty="0"/>
              <a:t>Example: </a:t>
            </a:r>
            <a:r>
              <a:rPr lang="en-US" sz="2100" dirty="0"/>
              <a:t>BlockScope.html</a:t>
            </a:r>
          </a:p>
          <a:p>
            <a:r>
              <a:rPr lang="en-US" sz="2100" b="1" dirty="0"/>
              <a:t>const </a:t>
            </a:r>
            <a:r>
              <a:rPr lang="en-US" sz="2100" dirty="0"/>
              <a:t>allows you to declare a constant variable that has block scope </a:t>
            </a:r>
          </a:p>
          <a:p>
            <a:pPr lvl="1"/>
            <a:r>
              <a:rPr lang="en-US" sz="2100" b="1" dirty="0"/>
              <a:t>Example: </a:t>
            </a:r>
            <a:r>
              <a:rPr lang="en-US" sz="2100" dirty="0"/>
              <a:t>Const.html </a:t>
            </a:r>
          </a:p>
          <a:p>
            <a:r>
              <a:rPr lang="en-US" sz="2100" b="1" dirty="0"/>
              <a:t>No block scope and no const before ES6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757775-68F7-0245-A3E1-8FCE5DF6F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525" y="91549"/>
            <a:ext cx="2685327" cy="104895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917294-04E5-B743-9450-485A8CE42C9B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2916" y="393642"/>
            <a:ext cx="1454677" cy="154528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7292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84AD-71E5-1B45-9047-4FAF682D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DC704-44CE-2C4F-9D0F-213EDACE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225604"/>
            <a:ext cx="7683500" cy="4927600"/>
          </a:xfrm>
        </p:spPr>
        <p:txBody>
          <a:bodyPr/>
          <a:lstStyle/>
          <a:p>
            <a:r>
              <a:rPr lang="en-US" sz="2100" b="1" dirty="0"/>
              <a:t>null</a:t>
            </a:r>
          </a:p>
          <a:p>
            <a:pPr lvl="1"/>
            <a:r>
              <a:rPr lang="en-US" sz="2100" dirty="0"/>
              <a:t>A value indicating no value (nothing) </a:t>
            </a:r>
          </a:p>
          <a:p>
            <a:pPr lvl="1"/>
            <a:r>
              <a:rPr lang="en-US" sz="2100" dirty="0">
                <a:solidFill>
                  <a:srgbClr val="FF0000"/>
                </a:solidFill>
              </a:rPr>
              <a:t>Has type “object”</a:t>
            </a:r>
          </a:p>
          <a:p>
            <a:r>
              <a:rPr lang="en-US" sz="2100" b="1" dirty="0"/>
              <a:t>undefined</a:t>
            </a:r>
          </a:p>
          <a:p>
            <a:pPr lvl="1"/>
            <a:r>
              <a:rPr lang="en-US" sz="2100" dirty="0"/>
              <a:t>Value associated with </a:t>
            </a:r>
            <a:r>
              <a:rPr lang="en-US" sz="2100" b="1" dirty="0"/>
              <a:t>uninitialized</a:t>
            </a:r>
            <a:r>
              <a:rPr lang="en-US" sz="2100" dirty="0"/>
              <a:t> variables </a:t>
            </a:r>
          </a:p>
          <a:p>
            <a:pPr lvl="1"/>
            <a:r>
              <a:rPr lang="en-US" sz="2100" dirty="0">
                <a:solidFill>
                  <a:srgbClr val="FF0000"/>
                </a:solidFill>
              </a:rPr>
              <a:t>Has type “undefined”</a:t>
            </a:r>
          </a:p>
          <a:p>
            <a:pPr lvl="1"/>
            <a:r>
              <a:rPr lang="en-US" sz="2100" b="1" dirty="0"/>
              <a:t>Cases where undefined appears</a:t>
            </a:r>
          </a:p>
          <a:p>
            <a:pPr lvl="2"/>
            <a:r>
              <a:rPr lang="en-US" sz="2100" dirty="0">
                <a:solidFill>
                  <a:srgbClr val="FF0000"/>
                </a:solidFill>
              </a:rPr>
              <a:t>let x</a:t>
            </a:r>
            <a:r>
              <a:rPr lang="en-US" sz="2100" dirty="0"/>
              <a:t>; /* In a function */</a:t>
            </a:r>
          </a:p>
          <a:p>
            <a:pPr lvl="2"/>
            <a:r>
              <a:rPr lang="en-US" sz="2100" b="1" dirty="0"/>
              <a:t>undefined</a:t>
            </a:r>
            <a:r>
              <a:rPr lang="en-US" sz="2100" dirty="0"/>
              <a:t> is returned by a function when no explicit value is returned (</a:t>
            </a:r>
            <a:r>
              <a:rPr lang="en-US" sz="2100" dirty="0">
                <a:solidFill>
                  <a:srgbClr val="FF0000"/>
                </a:solidFill>
              </a:rPr>
              <a:t>IMPORTANT case</a:t>
            </a:r>
            <a:r>
              <a:rPr lang="en-US" sz="2100" dirty="0"/>
              <a:t>) - You forgot a return</a:t>
            </a:r>
          </a:p>
          <a:p>
            <a:pPr lvl="2"/>
            <a:r>
              <a:rPr lang="en-US" sz="2100" dirty="0"/>
              <a:t>Value associated with object properties that do not exist </a:t>
            </a:r>
          </a:p>
          <a:p>
            <a:r>
              <a:rPr lang="en-US" sz="2100" dirty="0"/>
              <a:t>== considers </a:t>
            </a:r>
            <a:r>
              <a:rPr lang="en-US" sz="2100" b="1" dirty="0"/>
              <a:t>null </a:t>
            </a:r>
            <a:r>
              <a:rPr lang="en-US" sz="2100" dirty="0"/>
              <a:t>and </a:t>
            </a:r>
            <a:r>
              <a:rPr lang="en-US" sz="2100" b="1" dirty="0"/>
              <a:t>undefined </a:t>
            </a:r>
            <a:r>
              <a:rPr lang="en-US" sz="2100" dirty="0"/>
              <a:t>equal</a:t>
            </a:r>
          </a:p>
          <a:p>
            <a:r>
              <a:rPr lang="en-US" sz="2100" dirty="0"/>
              <a:t>=== considers </a:t>
            </a:r>
            <a:r>
              <a:rPr lang="en-US" sz="2100" b="1" dirty="0"/>
              <a:t>null </a:t>
            </a:r>
            <a:r>
              <a:rPr lang="en-US" sz="2100" dirty="0"/>
              <a:t>and </a:t>
            </a:r>
            <a:r>
              <a:rPr lang="en-US" sz="2100" b="1" dirty="0"/>
              <a:t>undefined </a:t>
            </a:r>
            <a:r>
              <a:rPr lang="en-US" sz="2100" dirty="0"/>
              <a:t>different </a:t>
            </a:r>
          </a:p>
          <a:p>
            <a:r>
              <a:rPr lang="en-US" sz="2100" b="1" dirty="0"/>
              <a:t>Example: </a:t>
            </a:r>
            <a:r>
              <a:rPr lang="en-US" sz="2100" dirty="0"/>
              <a:t>NullAndUndefined.html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C748-96C2-B94A-B782-D23D2FBD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vs. Falsy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BA54B-66DF-1349-8AE3-F8D0B0E95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193800"/>
            <a:ext cx="8034374" cy="5334000"/>
          </a:xfrm>
        </p:spPr>
        <p:txBody>
          <a:bodyPr/>
          <a:lstStyle/>
          <a:p>
            <a:r>
              <a:rPr lang="en-US" sz="1900" dirty="0"/>
              <a:t>A </a:t>
            </a:r>
            <a:r>
              <a:rPr lang="en-US" sz="1900" b="1" dirty="0" err="1"/>
              <a:t>falsy</a:t>
            </a:r>
            <a:r>
              <a:rPr lang="en-US" sz="1900" b="1" dirty="0"/>
              <a:t> </a:t>
            </a:r>
            <a:r>
              <a:rPr lang="en-US" sz="1900" dirty="0"/>
              <a:t>-</a:t>
            </a:r>
            <a:r>
              <a:rPr lang="en-US" sz="1900" b="1" dirty="0"/>
              <a:t> Definition: </a:t>
            </a:r>
            <a:r>
              <a:rPr lang="en-US" sz="1900" dirty="0"/>
              <a:t>value that is considered </a:t>
            </a:r>
            <a:r>
              <a:rPr lang="en-US" sz="1900" b="1" dirty="0"/>
              <a:t>false </a:t>
            </a:r>
            <a:r>
              <a:rPr lang="en-US" sz="1900" dirty="0"/>
              <a:t>in a </a:t>
            </a:r>
            <a:r>
              <a:rPr lang="en-US" sz="1900" dirty="0" err="1"/>
              <a:t>boolean</a:t>
            </a:r>
            <a:r>
              <a:rPr lang="en-US" sz="1900" dirty="0"/>
              <a:t> context</a:t>
            </a:r>
          </a:p>
          <a:p>
            <a:pPr lvl="1"/>
            <a:r>
              <a:rPr lang="en-US" sz="1900" dirty="0"/>
              <a:t>Falsy values are:</a:t>
            </a:r>
          </a:p>
          <a:p>
            <a:pPr lvl="2"/>
            <a:r>
              <a:rPr lang="en-US" sz="1900" dirty="0"/>
              <a:t>false</a:t>
            </a:r>
          </a:p>
          <a:p>
            <a:pPr lvl="2"/>
            <a:r>
              <a:rPr lang="en-US" sz="1900" dirty="0"/>
              <a:t>0</a:t>
            </a:r>
          </a:p>
          <a:p>
            <a:pPr lvl="2"/>
            <a:r>
              <a:rPr lang="en-US" sz="1900" dirty="0"/>
              <a:t>""</a:t>
            </a:r>
          </a:p>
          <a:p>
            <a:pPr lvl="2"/>
            <a:r>
              <a:rPr lang="en-US" sz="1900" dirty="0"/>
              <a:t>null</a:t>
            </a:r>
          </a:p>
          <a:p>
            <a:pPr lvl="2"/>
            <a:r>
              <a:rPr lang="en-US" sz="1900" dirty="0"/>
              <a:t>undefined</a:t>
            </a:r>
          </a:p>
          <a:p>
            <a:pPr lvl="2"/>
            <a:r>
              <a:rPr lang="en-US" sz="1900" dirty="0" err="1"/>
              <a:t>NaN</a:t>
            </a:r>
            <a:endParaRPr lang="en-US" sz="1900" dirty="0"/>
          </a:p>
          <a:p>
            <a:r>
              <a:rPr lang="en-US" sz="1900" dirty="0"/>
              <a:t>A </a:t>
            </a:r>
            <a:r>
              <a:rPr lang="en-US" sz="1900" b="1" dirty="0"/>
              <a:t>truthy</a:t>
            </a:r>
            <a:r>
              <a:rPr lang="en-US" sz="1900" dirty="0"/>
              <a:t> value is:</a:t>
            </a:r>
          </a:p>
          <a:p>
            <a:pPr lvl="1"/>
            <a:r>
              <a:rPr lang="en-US" sz="1900" dirty="0"/>
              <a:t>A value that is considered </a:t>
            </a:r>
            <a:r>
              <a:rPr lang="en-US" sz="1900" b="1" dirty="0"/>
              <a:t>true</a:t>
            </a:r>
            <a:r>
              <a:rPr lang="en-US" sz="1900" dirty="0"/>
              <a:t> in a </a:t>
            </a:r>
            <a:r>
              <a:rPr lang="en-US" sz="1900" dirty="0" err="1"/>
              <a:t>boolean</a:t>
            </a:r>
            <a:r>
              <a:rPr lang="en-US" sz="1900" dirty="0"/>
              <a:t> context</a:t>
            </a:r>
          </a:p>
          <a:p>
            <a:pPr lvl="1"/>
            <a:r>
              <a:rPr lang="en-US" sz="1900" dirty="0">
                <a:solidFill>
                  <a:srgbClr val="FF0000"/>
                </a:solidFill>
              </a:rPr>
              <a:t>All values are truthy unless they are defined as </a:t>
            </a:r>
            <a:r>
              <a:rPr lang="en-US" sz="1900" dirty="0" err="1">
                <a:solidFill>
                  <a:srgbClr val="FF0000"/>
                </a:solidFill>
              </a:rPr>
              <a:t>falsy</a:t>
            </a:r>
            <a:endParaRPr lang="en-US" sz="1900" dirty="0">
              <a:solidFill>
                <a:srgbClr val="FF0000"/>
              </a:solidFill>
            </a:endParaRPr>
          </a:p>
          <a:p>
            <a:r>
              <a:rPr lang="en-US" sz="1900" b="1" dirty="0"/>
              <a:t>Example:</a:t>
            </a:r>
            <a:r>
              <a:rPr lang="en-US" sz="1900" dirty="0"/>
              <a:t> TruthyFalsy.html </a:t>
            </a:r>
          </a:p>
          <a:p>
            <a:pPr lvl="1"/>
            <a:r>
              <a:rPr lang="en-US" sz="1900" dirty="0"/>
              <a:t>Notice use of the library lodash.min.js included using &lt;script&gt;&lt;/script&gt;</a:t>
            </a:r>
            <a:endParaRPr lang="en-US" sz="1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13773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64DF-2468-174E-9C6D-7891C981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5FF5-B84F-4749-B406-013A61FF9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193800"/>
            <a:ext cx="8013352" cy="4927600"/>
          </a:xfrm>
        </p:spPr>
        <p:txBody>
          <a:bodyPr/>
          <a:lstStyle/>
          <a:p>
            <a:r>
              <a:rPr lang="en-US" sz="2100" b="1" dirty="0"/>
              <a:t>Infinity </a:t>
            </a:r>
            <a:r>
              <a:rPr lang="en-US" sz="2100" dirty="0"/>
              <a:t>is a global property </a:t>
            </a:r>
          </a:p>
          <a:p>
            <a:pPr lvl="1"/>
            <a:r>
              <a:rPr lang="en-US" sz="2100" dirty="0"/>
              <a:t>Default: </a:t>
            </a:r>
            <a:r>
              <a:rPr lang="en-US" sz="2100" dirty="0" err="1"/>
              <a:t>Number.POSITIVE_INFINITY</a:t>
            </a:r>
            <a:endParaRPr lang="en-US" sz="2100" dirty="0"/>
          </a:p>
          <a:p>
            <a:pPr lvl="1"/>
            <a:endParaRPr lang="en-US" sz="2100" dirty="0"/>
          </a:p>
          <a:p>
            <a:r>
              <a:rPr lang="en-US" sz="2100" b="1" dirty="0" err="1"/>
              <a:t>isFinite</a:t>
            </a:r>
            <a:r>
              <a:rPr lang="en-US" sz="2100" b="1" dirty="0"/>
              <a:t>() </a:t>
            </a:r>
          </a:p>
          <a:p>
            <a:pPr lvl="1"/>
            <a:r>
              <a:rPr lang="en-US" sz="2100" dirty="0"/>
              <a:t>Returns </a:t>
            </a:r>
            <a:r>
              <a:rPr lang="en-US" sz="2100" b="1" dirty="0"/>
              <a:t>false</a:t>
            </a:r>
            <a:r>
              <a:rPr lang="en-US" sz="2100" dirty="0"/>
              <a:t> if the argument is NaN, positive/negative infinity;</a:t>
            </a:r>
          </a:p>
          <a:p>
            <a:pPr lvl="1"/>
            <a:r>
              <a:rPr lang="en-US" sz="2100" dirty="0"/>
              <a:t>Otherwise, it returns true. </a:t>
            </a:r>
          </a:p>
          <a:p>
            <a:pPr lvl="1"/>
            <a:endParaRPr lang="en-US" sz="2100" dirty="0"/>
          </a:p>
          <a:p>
            <a:r>
              <a:rPr lang="en-US" sz="2100" b="1" dirty="0" err="1"/>
              <a:t>isFinite</a:t>
            </a:r>
            <a:r>
              <a:rPr lang="en-US" sz="2100" b="1" dirty="0"/>
              <a:t>() vs. </a:t>
            </a:r>
            <a:r>
              <a:rPr lang="en-US" sz="2100" b="1" dirty="0" err="1"/>
              <a:t>Number.isFinite</a:t>
            </a:r>
            <a:r>
              <a:rPr lang="en-US" sz="2100" b="1" dirty="0"/>
              <a:t>() </a:t>
            </a:r>
          </a:p>
          <a:p>
            <a:pPr lvl="1"/>
            <a:r>
              <a:rPr lang="en-US" sz="2100" dirty="0" err="1"/>
              <a:t>isFinite</a:t>
            </a:r>
            <a:r>
              <a:rPr lang="en-US" sz="2100" dirty="0"/>
              <a:t>() function converts the value to a Number, then tests it</a:t>
            </a:r>
          </a:p>
          <a:p>
            <a:pPr lvl="1"/>
            <a:r>
              <a:rPr lang="en-US" sz="2100" dirty="0" err="1"/>
              <a:t>Number.isFinite</a:t>
            </a:r>
            <a:r>
              <a:rPr lang="en-US" sz="2100" dirty="0"/>
              <a:t>() does not convert the values to a Number and will return false for any value that is not of the type Number</a:t>
            </a:r>
          </a:p>
          <a:p>
            <a:r>
              <a:rPr lang="en-US" sz="2100" b="1" dirty="0"/>
              <a:t>Example: </a:t>
            </a:r>
            <a:r>
              <a:rPr lang="en-US" sz="2100" dirty="0"/>
              <a:t>NumericValues.html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012601454"/>
      </p:ext>
    </p:extLst>
  </p:cSld>
  <p:clrMapOvr>
    <a:masterClrMapping/>
  </p:clrMapOvr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13593</TotalTime>
  <Pages>12</Pages>
  <Words>494</Words>
  <Application>Microsoft Office PowerPoint</Application>
  <PresentationFormat>Letter Paper (8.5x11 in)</PresentationFormat>
  <Paragraphs>74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Consolas</vt:lpstr>
      <vt:lpstr>Eurostile</vt:lpstr>
      <vt:lpstr>Times New Roman</vt:lpstr>
      <vt:lpstr>CS252-template</vt:lpstr>
      <vt:lpstr> </vt:lpstr>
      <vt:lpstr>typeof and instanceof operator</vt:lpstr>
      <vt:lpstr>let and const</vt:lpstr>
      <vt:lpstr>Null and undefined </vt:lpstr>
      <vt:lpstr>Truthy vs. Falsy </vt:lpstr>
      <vt:lpstr>Numeric Values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CMSC335: Web Application Development with JavaScript</dc:title>
  <dc:creator>Nelson</dc:creator>
  <cp:keywords/>
  <dc:description/>
  <cp:lastModifiedBy>Nelson Padua-Perez</cp:lastModifiedBy>
  <cp:revision>469</cp:revision>
  <cp:lastPrinted>2020-09-01T02:16:15Z</cp:lastPrinted>
  <dcterms:created xsi:type="dcterms:W3CDTF">2005-01-12T15:15:41Z</dcterms:created>
  <dcterms:modified xsi:type="dcterms:W3CDTF">2023-10-01T20:47:06Z</dcterms:modified>
</cp:coreProperties>
</file>