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8" r:id="rId4"/>
    <p:sldId id="258" r:id="rId5"/>
    <p:sldId id="259" r:id="rId6"/>
    <p:sldId id="265" r:id="rId7"/>
    <p:sldId id="260" r:id="rId8"/>
    <p:sldId id="266" r:id="rId9"/>
    <p:sldId id="261" r:id="rId10"/>
    <p:sldId id="262" r:id="rId11"/>
    <p:sldId id="269" r:id="rId12"/>
    <p:sldId id="267" r:id="rId13"/>
    <p:sldId id="263"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1007" autoAdjust="0"/>
  </p:normalViewPr>
  <p:slideViewPr>
    <p:cSldViewPr snapToGrid="0">
      <p:cViewPr varScale="1">
        <p:scale>
          <a:sx n="114" d="100"/>
          <a:sy n="114" d="100"/>
        </p:scale>
        <p:origin x="618" y="4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3552" y="-3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0B6B2A-9B14-4EDB-9D6C-C4AB659AB7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0368B5D-2559-4F83-9587-098D476896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7AD-833E-4394-A053-51126191BB46}" type="datetimeFigureOut">
              <a:rPr kumimoji="1" lang="ja-JP" altLang="en-US" smtClean="0"/>
              <a:t>2021/5/27</a:t>
            </a:fld>
            <a:endParaRPr kumimoji="1" lang="ja-JP" altLang="en-US"/>
          </a:p>
        </p:txBody>
      </p:sp>
      <p:sp>
        <p:nvSpPr>
          <p:cNvPr id="4" name="フッター プレースホルダー 3">
            <a:extLst>
              <a:ext uri="{FF2B5EF4-FFF2-40B4-BE49-F238E27FC236}">
                <a16:creationId xmlns:a16="http://schemas.microsoft.com/office/drawing/2014/main" id="{FFC0B75E-FAEC-45F7-8D74-8C665871ED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4E9C1E-C4E5-4533-91E3-A7475E792A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9B10F-688B-469F-A4EA-011E99E2022B}" type="slidenum">
              <a:rPr kumimoji="1" lang="ja-JP" altLang="en-US" smtClean="0"/>
              <a:t>‹#›</a:t>
            </a:fld>
            <a:endParaRPr kumimoji="1" lang="ja-JP" altLang="en-US"/>
          </a:p>
        </p:txBody>
      </p:sp>
    </p:spTree>
    <p:extLst>
      <p:ext uri="{BB962C8B-B14F-4D97-AF65-F5344CB8AC3E}">
        <p14:creationId xmlns:p14="http://schemas.microsoft.com/office/powerpoint/2010/main" val="1971974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E251-8A8A-4EC2-8937-554E0E192158}" type="datetimeFigureOut">
              <a:rPr kumimoji="1" lang="ja-JP" altLang="en-US" smtClean="0"/>
              <a:t>2021/5/27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1397-57FA-4C3E-8E3E-2B310B7137DA}" type="slidenum">
              <a:rPr kumimoji="1" lang="ja-JP" altLang="en-US" smtClean="0"/>
              <a:t>‹#›</a:t>
            </a:fld>
            <a:endParaRPr kumimoji="1" lang="ja-JP" altLang="en-US"/>
          </a:p>
        </p:txBody>
      </p:sp>
    </p:spTree>
    <p:extLst>
      <p:ext uri="{BB962C8B-B14F-4D97-AF65-F5344CB8AC3E}">
        <p14:creationId xmlns:p14="http://schemas.microsoft.com/office/powerpoint/2010/main" val="35525776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これからチーム漢のチーム開発演習の成果発表を始めさせていただきます。</a:t>
            </a:r>
            <a:endParaRPr kumimoji="1" lang="en-US" altLang="ja-JP" dirty="0"/>
          </a:p>
          <a:p>
            <a:r>
              <a:rPr lang="ja-JP" altLang="en-US" dirty="0"/>
              <a:t>よろしくお願いします。</a:t>
            </a:r>
            <a:endParaRPr lang="en-US" altLang="ja-JP" dirty="0"/>
          </a:p>
          <a:p>
            <a:r>
              <a:rPr kumimoji="1" lang="ja-JP" altLang="en-US" dirty="0"/>
              <a:t>私たちのチームは「あなたの健康の第一歩を後押しする」リサーチ</a:t>
            </a:r>
            <a:r>
              <a:rPr kumimoji="1" lang="en-US" altLang="ja-JP" dirty="0"/>
              <a:t>GO</a:t>
            </a:r>
            <a:r>
              <a:rPr kumimoji="1" lang="ja-JP" altLang="en-US" dirty="0"/>
              <a:t>というアプリを作成いたしました。</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a:t>
            </a:fld>
            <a:endParaRPr kumimoji="1" lang="ja-JP" altLang="en-US"/>
          </a:p>
        </p:txBody>
      </p:sp>
    </p:spTree>
    <p:extLst>
      <p:ext uri="{BB962C8B-B14F-4D97-AF65-F5344CB8AC3E}">
        <p14:creationId xmlns:p14="http://schemas.microsoft.com/office/powerpoint/2010/main" val="289729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続いて、私たちがこのシステムを制作するうえで、苦労した点、工夫した点、反省点を一人一人、順に発表したいと思います。</a:t>
            </a:r>
            <a:endParaRPr kumimoji="1" lang="en-US" altLang="ja-JP" dirty="0"/>
          </a:p>
          <a:p>
            <a:r>
              <a:rPr lang="ja-JP" altLang="en-US" dirty="0"/>
              <a:t>　まず、苦労した点は、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10</a:t>
            </a:fld>
            <a:endParaRPr kumimoji="1" lang="ja-JP" altLang="en-US"/>
          </a:p>
        </p:txBody>
      </p:sp>
    </p:spTree>
    <p:extLst>
      <p:ext uri="{BB962C8B-B14F-4D97-AF65-F5344CB8AC3E}">
        <p14:creationId xmlns:p14="http://schemas.microsoft.com/office/powerpoint/2010/main" val="2758748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続いて、私たちがこのシステムを制作するうえで、苦労した点、工夫した点、反省点を順に発表したいと思います。</a:t>
            </a:r>
            <a:endParaRPr kumimoji="1" lang="en-US" altLang="ja-JP" dirty="0"/>
          </a:p>
          <a:p>
            <a:r>
              <a:rPr lang="ja-JP" altLang="en-US" dirty="0"/>
              <a:t>　工夫した点は、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11</a:t>
            </a:fld>
            <a:endParaRPr kumimoji="1" lang="ja-JP" altLang="en-US"/>
          </a:p>
        </p:txBody>
      </p:sp>
    </p:spTree>
    <p:extLst>
      <p:ext uri="{BB962C8B-B14F-4D97-AF65-F5344CB8AC3E}">
        <p14:creationId xmlns:p14="http://schemas.microsoft.com/office/powerpoint/2010/main" val="184952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続いて、私たちがこのシステムを制作するうえで、苦労した点、工夫した点、反省点を順に発表したいと思います。</a:t>
            </a:r>
          </a:p>
          <a:p>
            <a:r>
              <a:rPr kumimoji="1" lang="ja-JP" altLang="en-US" dirty="0"/>
              <a:t>　反省点は、</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12</a:t>
            </a:fld>
            <a:endParaRPr kumimoji="1" lang="ja-JP" altLang="en-US"/>
          </a:p>
        </p:txBody>
      </p:sp>
    </p:spTree>
    <p:extLst>
      <p:ext uri="{BB962C8B-B14F-4D97-AF65-F5344CB8AC3E}">
        <p14:creationId xmlns:p14="http://schemas.microsoft.com/office/powerpoint/2010/main" val="135322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最後にチーム漢でチーム開発演習を行ってきて、～～～～</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13</a:t>
            </a:fld>
            <a:endParaRPr kumimoji="1" lang="ja-JP" altLang="en-US"/>
          </a:p>
        </p:txBody>
      </p:sp>
    </p:spTree>
    <p:extLst>
      <p:ext uri="{BB962C8B-B14F-4D97-AF65-F5344CB8AC3E}">
        <p14:creationId xmlns:p14="http://schemas.microsoft.com/office/powerpoint/2010/main" val="8133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以上でチーム漢の開発演習の成果発表会を終了します。</a:t>
            </a:r>
            <a:endParaRPr kumimoji="1" lang="en-US" altLang="ja-JP" dirty="0"/>
          </a:p>
          <a:p>
            <a:r>
              <a:rPr lang="ja-JP" altLang="en-US"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14</a:t>
            </a:fld>
            <a:endParaRPr kumimoji="1" lang="ja-JP" altLang="en-US"/>
          </a:p>
        </p:txBody>
      </p:sp>
    </p:spTree>
    <p:extLst>
      <p:ext uri="{BB962C8B-B14F-4D97-AF65-F5344CB8AC3E}">
        <p14:creationId xmlns:p14="http://schemas.microsoft.com/office/powerpoint/2010/main" val="90372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発表の流れはスライドの通りになります。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2</a:t>
            </a:fld>
            <a:endParaRPr kumimoji="1" lang="ja-JP" altLang="en-US"/>
          </a:p>
        </p:txBody>
      </p:sp>
    </p:spTree>
    <p:extLst>
      <p:ext uri="{BB962C8B-B14F-4D97-AF65-F5344CB8AC3E}">
        <p14:creationId xmlns:p14="http://schemas.microsoft.com/office/powerpoint/2010/main" val="9408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まず初めに私たちのチームのコンセプトを説明したいと思います。</a:t>
            </a:r>
            <a:endParaRPr lang="en-US" altLang="ja-JP" dirty="0"/>
          </a:p>
          <a:p>
            <a:r>
              <a:rPr lang="ja-JP" altLang="en-US" dirty="0"/>
              <a:t>　まず、私たちが製造した</a:t>
            </a:r>
            <a:r>
              <a:rPr lang="en-US" altLang="ja-JP" dirty="0"/>
              <a:t>web</a:t>
            </a:r>
            <a:r>
              <a:rPr lang="ja-JP" altLang="en-US" dirty="0"/>
              <a:t>アプリのターゲットとしましては、健康志向を持つユーザーの方向けになります。</a:t>
            </a:r>
            <a:endParaRPr lang="en-US" altLang="ja-JP" dirty="0"/>
          </a:p>
          <a:p>
            <a:r>
              <a:rPr lang="ja-JP" altLang="en-US" dirty="0"/>
              <a:t>　次に、機能は歩行距離や走行距離等のマイレージを記録、管理する</a:t>
            </a:r>
            <a:r>
              <a:rPr lang="en-US" altLang="ja-JP" dirty="0"/>
              <a:t>web</a:t>
            </a:r>
            <a:r>
              <a:rPr lang="ja-JP" altLang="en-US" dirty="0"/>
              <a:t>アプリです。簡単に説明しますと、健康のために歩いたり、走ったりした距離を入力することで、今までどれくらいの距離を移動したかが分かるようになっています。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3</a:t>
            </a:fld>
            <a:endParaRPr kumimoji="1" lang="ja-JP" altLang="en-US"/>
          </a:p>
        </p:txBody>
      </p:sp>
    </p:spTree>
    <p:extLst>
      <p:ext uri="{BB962C8B-B14F-4D97-AF65-F5344CB8AC3E}">
        <p14:creationId xmlns:p14="http://schemas.microsoft.com/office/powerpoint/2010/main" val="279890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続いて、チーム紹介に移ります。</a:t>
            </a:r>
            <a:endParaRPr kumimoji="1" lang="en-US" altLang="ja-JP" dirty="0"/>
          </a:p>
          <a:p>
            <a:r>
              <a:rPr kumimoji="1" lang="ja-JP" altLang="en-US" dirty="0"/>
              <a:t>　チーム名はスライドに書いてある通り、「チーム漢」です。</a:t>
            </a:r>
            <a:endParaRPr kumimoji="1" lang="en-US" altLang="ja-JP" dirty="0"/>
          </a:p>
          <a:p>
            <a:r>
              <a:rPr lang="ja-JP" altLang="en-US" dirty="0"/>
              <a:t>メンバーはリーダーが花岡宗史、サブリーダーが伊藤明洋、書記が秦伊吹です。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4</a:t>
            </a:fld>
            <a:endParaRPr kumimoji="1" lang="ja-JP" altLang="en-US"/>
          </a:p>
        </p:txBody>
      </p:sp>
    </p:spTree>
    <p:extLst>
      <p:ext uri="{BB962C8B-B14F-4D97-AF65-F5344CB8AC3E}">
        <p14:creationId xmlns:p14="http://schemas.microsoft.com/office/powerpoint/2010/main" val="212174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続いて、システムの品質と規模の説明に移ります。</a:t>
            </a:r>
            <a:endParaRPr lang="en-US" altLang="ja-JP" dirty="0"/>
          </a:p>
          <a:p>
            <a:r>
              <a:rPr kumimoji="1" lang="ja-JP" altLang="en-US" dirty="0"/>
              <a:t>　スライドに記載の通り、私たちの作成したシステムは、画面数が</a:t>
            </a:r>
            <a:r>
              <a:rPr kumimoji="1" lang="en-US" altLang="ja-JP" dirty="0"/>
              <a:t>15</a:t>
            </a:r>
            <a:r>
              <a:rPr lang="ja-JP" altLang="en-US" dirty="0" err="1"/>
              <a:t>、</a:t>
            </a:r>
            <a:r>
              <a:rPr lang="ja-JP" altLang="en-US" dirty="0"/>
              <a:t>ファイル数が</a:t>
            </a:r>
            <a:r>
              <a:rPr lang="en-US" altLang="ja-JP" dirty="0"/>
              <a:t>37</a:t>
            </a:r>
            <a:r>
              <a:rPr lang="ja-JP" altLang="en-US" dirty="0"/>
              <a:t>になります。</a:t>
            </a:r>
            <a:endParaRPr lang="en-US" altLang="ja-JP" dirty="0"/>
          </a:p>
          <a:p>
            <a:r>
              <a:rPr lang="ja-JP" altLang="en-US" dirty="0"/>
              <a:t>　次に、このシステムのテスト数が</a:t>
            </a:r>
            <a:r>
              <a:rPr lang="en-US" altLang="ja-JP" dirty="0"/>
              <a:t>62</a:t>
            </a:r>
            <a:r>
              <a:rPr lang="ja-JP" altLang="en-US" dirty="0"/>
              <a:t>回、テスト実施し、出現したバグ数が</a:t>
            </a:r>
            <a:r>
              <a:rPr lang="en-US" altLang="ja-JP" dirty="0"/>
              <a:t>50</a:t>
            </a:r>
            <a:r>
              <a:rPr lang="ja-JP" altLang="en-US" dirty="0"/>
              <a:t>回となっています。バグについては現在修正済みです。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5</a:t>
            </a:fld>
            <a:endParaRPr kumimoji="1" lang="ja-JP" altLang="en-US"/>
          </a:p>
        </p:txBody>
      </p:sp>
    </p:spTree>
    <p:extLst>
      <p:ext uri="{BB962C8B-B14F-4D97-AF65-F5344CB8AC3E}">
        <p14:creationId xmlns:p14="http://schemas.microsoft.com/office/powerpoint/2010/main" val="19631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続いて、開発工程の説明に移ります。</a:t>
            </a:r>
            <a:endParaRPr kumimoji="1" lang="en-US" altLang="ja-JP" dirty="0"/>
          </a:p>
          <a:p>
            <a:r>
              <a:rPr lang="ja-JP" altLang="en-US" dirty="0"/>
              <a:t>　開発工程はスライドの通り、まず、要件定義書の作成。</a:t>
            </a:r>
            <a:endParaRPr lang="en-US" altLang="ja-JP" dirty="0"/>
          </a:p>
          <a:p>
            <a:r>
              <a:rPr lang="ja-JP" altLang="en-US" dirty="0"/>
              <a:t>　次に、基本設計書の作成、ここでは、開発規約や機能一覧、画面遷移図、</a:t>
            </a:r>
            <a:r>
              <a:rPr lang="en-US" altLang="ja-JP" dirty="0"/>
              <a:t>ER</a:t>
            </a:r>
            <a:r>
              <a:rPr lang="ja-JP" altLang="en-US" dirty="0"/>
              <a:t>図といった開発の基になる設計書を作成しました。基本設計書を作ることでチームメンバーのイメージを共有することができました。</a:t>
            </a:r>
            <a:endParaRPr lang="en-US" altLang="ja-JP" dirty="0"/>
          </a:p>
          <a:p>
            <a:r>
              <a:rPr lang="ja-JP" altLang="en-US" dirty="0"/>
              <a:t>　次に、作業工程表の作成、ここでは、基本設計書を参考にし、作業の細分化や作成、製造にあたってのスケジュール、また、誰がどこの作業を担当するのかという担当者の設定を決定しました。作業の細分化を行うことで、自身のやるべきことが明確になった。</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6</a:t>
            </a:fld>
            <a:endParaRPr kumimoji="1" lang="ja-JP" altLang="en-US"/>
          </a:p>
        </p:txBody>
      </p:sp>
    </p:spTree>
    <p:extLst>
      <p:ext uri="{BB962C8B-B14F-4D97-AF65-F5344CB8AC3E}">
        <p14:creationId xmlns:p14="http://schemas.microsoft.com/office/powerpoint/2010/main" val="2085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詳細設計書の作成を行いました。詳細設計書の作成では基本設計書よりもさらに詳細な製造にあたっての画面のレイアウトや画面入出力の洗い出しを行い、製造をする際に悩むことがないように設計書を作成いたしました。</a:t>
            </a:r>
            <a:endParaRPr lang="en-US" altLang="ja-JP" dirty="0"/>
          </a:p>
          <a:p>
            <a:r>
              <a:rPr lang="ja-JP" altLang="en-US" dirty="0"/>
              <a:t>　そして、詳細設計書に基づきながらプログラミング、製造を行いました。ここでは製造を行いながら並行して、単体テストや結合テストを行い、バグを洗い出しながら進めることでシステムテストを行う際に、バグの発生を少しでも抑えることができるように工夫しました。</a:t>
            </a:r>
            <a:endParaRPr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7</a:t>
            </a:fld>
            <a:endParaRPr kumimoji="1" lang="ja-JP" altLang="en-US"/>
          </a:p>
        </p:txBody>
      </p:sp>
    </p:spTree>
    <p:extLst>
      <p:ext uri="{BB962C8B-B14F-4D97-AF65-F5344CB8AC3E}">
        <p14:creationId xmlns:p14="http://schemas.microsoft.com/office/powerpoint/2010/main" val="220532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最後にテスト仕様書を作成し、それに基づいたテストを行いました。ここでは、システムを実際に稼働した際に予想される動きや入出力を洗い出し、テスト項目に追加しました</a:t>
            </a:r>
            <a:r>
              <a:rPr lang="ja-JP" altLang="en-US" dirty="0"/>
              <a:t>。</a:t>
            </a:r>
            <a:endParaRPr lang="en-US" altLang="ja-JP" dirty="0"/>
          </a:p>
          <a:p>
            <a:r>
              <a:rPr lang="ja-JP" altLang="en-US" dirty="0"/>
              <a:t>　テスト仕様書を作成した後は、実際にテスト項目通りのテストを行い、テストの結果を記入しながらテストを進めていきました。ここでは、製造の段階で単体テストや結合テストを詳細に行ったこともあり、テストの際にバグの発生数を抑えることができまし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8</a:t>
            </a:fld>
            <a:endParaRPr kumimoji="1" lang="ja-JP" altLang="en-US"/>
          </a:p>
        </p:txBody>
      </p:sp>
    </p:spTree>
    <p:extLst>
      <p:ext uri="{BB962C8B-B14F-4D97-AF65-F5344CB8AC3E}">
        <p14:creationId xmlns:p14="http://schemas.microsoft.com/office/powerpoint/2010/main" val="391165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それでは、実際に私たちのシステムのデモンストレーションを行いたいと思います。</a:t>
            </a:r>
            <a:endParaRPr kumimoji="1" lang="en-US" altLang="ja-JP" dirty="0"/>
          </a:p>
          <a:p>
            <a:r>
              <a:rPr lang="ja-JP" altLang="en-US" dirty="0"/>
              <a:t>　以上で私たちのシステムのデモンストレーションを終了いたします。</a:t>
            </a:r>
            <a:endParaRPr kumimoji="1"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9</a:t>
            </a:fld>
            <a:endParaRPr kumimoji="1" lang="ja-JP" altLang="en-US"/>
          </a:p>
        </p:txBody>
      </p:sp>
    </p:spTree>
    <p:extLst>
      <p:ext uri="{BB962C8B-B14F-4D97-AF65-F5344CB8AC3E}">
        <p14:creationId xmlns:p14="http://schemas.microsoft.com/office/powerpoint/2010/main" val="2187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F57CD1C5-EEEC-424D-AA49-86DE5CAAE055}"/>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191E6A1-7E94-44CA-A39F-755DFB927D45}"/>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A5BDB0-9559-42E8-A2EA-56405B8EA4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56A9E-AA1A-43E9-829B-AD186D831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D72B9A-B0F6-4F64-A5EA-86B7B83C58E6}"/>
              </a:ext>
            </a:extLst>
          </p:cNvPr>
          <p:cNvSpPr>
            <a:spLocks noGrp="1"/>
          </p:cNvSpPr>
          <p:nvPr>
            <p:ph type="dt" sz="half" idx="10"/>
          </p:nvPr>
        </p:nvSpPr>
        <p:spPr/>
        <p:txBody>
          <a:bodyPr/>
          <a:lstStyle/>
          <a:p>
            <a:fld id="{2C62FF21-2326-4700-8268-390BEC3E221B}"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C980ADDB-2A83-4EBE-98A1-2E236D69B551}"/>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AB4A073A-60EC-4619-8C67-3AF600BE5EF5}"/>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3607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9580C-B061-49BE-AB70-1492B92BD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4614C5-FE5D-4022-828D-6D7C7B0D76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6DEF2-AD04-4B6C-9DAE-F9519BFCD39F}"/>
              </a:ext>
            </a:extLst>
          </p:cNvPr>
          <p:cNvSpPr>
            <a:spLocks noGrp="1"/>
          </p:cNvSpPr>
          <p:nvPr>
            <p:ph type="dt" sz="half" idx="10"/>
          </p:nvPr>
        </p:nvSpPr>
        <p:spPr/>
        <p:txBody>
          <a:bodyPr/>
          <a:lstStyle/>
          <a:p>
            <a:fld id="{6B7E9110-3B53-4C4B-A429-3F7C813CE798}"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0214CCF6-1101-4916-AD27-EFD690218D8A}"/>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671DCC69-B8A1-4DB3-87A1-CC19BD7EAD3F}"/>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0070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784C6B-5BC7-4FDE-92C5-4342C5ECF9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ECCF1-F909-498D-81B2-86294A524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8369-668D-4C7B-82E5-AE6D1333FED0}"/>
              </a:ext>
            </a:extLst>
          </p:cNvPr>
          <p:cNvSpPr>
            <a:spLocks noGrp="1"/>
          </p:cNvSpPr>
          <p:nvPr>
            <p:ph type="dt" sz="half" idx="10"/>
          </p:nvPr>
        </p:nvSpPr>
        <p:spPr/>
        <p:txBody>
          <a:bodyPr/>
          <a:lstStyle/>
          <a:p>
            <a:fld id="{DB58D0B0-C0A3-407A-8BB8-3EC02D141471}"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0D9E8372-FC04-4328-8A62-3987ACAE8B8B}"/>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85AD72E3-C92F-41D7-ADE3-D0BB70FF1790}"/>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23339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94137477-381B-4A3A-8EC6-8BE9B911274E}"/>
              </a:ext>
            </a:extLst>
          </p:cNvPr>
          <p:cNvSpPr/>
          <p:nvPr userDrawn="1"/>
        </p:nvSpPr>
        <p:spPr>
          <a:xfrm>
            <a:off x="2659310" y="957240"/>
            <a:ext cx="1258349" cy="12583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34FED6B-A2D5-4D97-82B8-1123604594D9}"/>
              </a:ext>
            </a:extLst>
          </p:cNvPr>
          <p:cNvSpPr/>
          <p:nvPr userDrawn="1"/>
        </p:nvSpPr>
        <p:spPr>
          <a:xfrm>
            <a:off x="-751514" y="-1048624"/>
            <a:ext cx="3179428" cy="32213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2" name="タイトル 1">
            <a:extLst>
              <a:ext uri="{FF2B5EF4-FFF2-40B4-BE49-F238E27FC236}">
                <a16:creationId xmlns:a16="http://schemas.microsoft.com/office/drawing/2014/main" id="{31BEE0BB-8D6F-4F41-9808-43A05BC84D0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E1B3F41-95D9-4A26-880A-500B1B139CB2}"/>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9576FE-0608-4410-BFA6-0CA3A3D2A5E2}"/>
              </a:ext>
            </a:extLst>
          </p:cNvPr>
          <p:cNvSpPr>
            <a:spLocks noGrp="1"/>
          </p:cNvSpPr>
          <p:nvPr>
            <p:ph type="dt" sz="half" idx="10"/>
          </p:nvPr>
        </p:nvSpPr>
        <p:spPr/>
        <p:txBody>
          <a:bodyPr/>
          <a:lstStyle/>
          <a:p>
            <a:fld id="{350012E4-3F19-46A1-B372-61B4BDE65CBF}"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974A8799-B796-4A71-B93E-69F5EEE03956}"/>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8C4CDA80-E0F9-4EB4-A8C8-B13FCB5B0253}"/>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B6AD3A05-FE4F-40FE-B033-B5172B8F5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Tree>
    <p:extLst>
      <p:ext uri="{BB962C8B-B14F-4D97-AF65-F5344CB8AC3E}">
        <p14:creationId xmlns:p14="http://schemas.microsoft.com/office/powerpoint/2010/main" val="7772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2AB0C-6A74-4B1C-B3BC-F668DA3F16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586C7-9233-48D5-8514-5782BBA6A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93651E-DD5F-4ABF-B861-6E937CBF45F5}"/>
              </a:ext>
            </a:extLst>
          </p:cNvPr>
          <p:cNvSpPr>
            <a:spLocks noGrp="1"/>
          </p:cNvSpPr>
          <p:nvPr>
            <p:ph type="dt" sz="half" idx="10"/>
          </p:nvPr>
        </p:nvSpPr>
        <p:spPr/>
        <p:txBody>
          <a:bodyPr/>
          <a:lstStyle/>
          <a:p>
            <a:fld id="{F3BA0D83-E630-46C7-B2C3-8369BD75DB40}"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A2833313-326B-437B-801D-5458AC44AEA8}"/>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CD547245-55C5-4F21-9F9E-E0EC0AE0DF8D}"/>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95570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B973D-5F4F-4A87-A0B1-DA7D623BFA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B2E00-13B5-4786-897B-6E005342D5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F15CB8-4F03-4A91-AD35-D1657A7514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B785D0-C654-4A8C-8949-BC39193D3BE1}"/>
              </a:ext>
            </a:extLst>
          </p:cNvPr>
          <p:cNvSpPr>
            <a:spLocks noGrp="1"/>
          </p:cNvSpPr>
          <p:nvPr>
            <p:ph type="dt" sz="half" idx="10"/>
          </p:nvPr>
        </p:nvSpPr>
        <p:spPr/>
        <p:txBody>
          <a:bodyPr/>
          <a:lstStyle/>
          <a:p>
            <a:fld id="{E51A32F4-D974-4269-9BFB-9A87CCD40522}"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CC6C9E11-9EE0-4A89-8F04-21EFF7FDF5FC}"/>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13766E8-49D7-4394-A621-17D854B8519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4771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8542-4654-4416-B9B8-8D0D164E01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B769F-2760-4921-9AC2-B6DC86FD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512D6-E5EB-45D0-8AA6-5A66942E54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181D3B-5FD2-4F44-90CB-5CFDE666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AB9F55-0D16-45A0-913A-B1DBF5729E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BCE9F3-66E8-438B-8AF6-3113D08DCC25}"/>
              </a:ext>
            </a:extLst>
          </p:cNvPr>
          <p:cNvSpPr>
            <a:spLocks noGrp="1"/>
          </p:cNvSpPr>
          <p:nvPr>
            <p:ph type="dt" sz="half" idx="10"/>
          </p:nvPr>
        </p:nvSpPr>
        <p:spPr/>
        <p:txBody>
          <a:bodyPr/>
          <a:lstStyle/>
          <a:p>
            <a:fld id="{77D3B64B-5411-4E10-B3F1-0A047EF61333}" type="datetime1">
              <a:rPr kumimoji="1" lang="ja-JP" altLang="en-US" smtClean="0"/>
              <a:t>2021/5/27</a:t>
            </a:fld>
            <a:endParaRPr kumimoji="1" lang="ja-JP" altLang="en-US"/>
          </a:p>
        </p:txBody>
      </p:sp>
      <p:sp>
        <p:nvSpPr>
          <p:cNvPr id="8" name="フッター プレースホルダー 7">
            <a:extLst>
              <a:ext uri="{FF2B5EF4-FFF2-40B4-BE49-F238E27FC236}">
                <a16:creationId xmlns:a16="http://schemas.microsoft.com/office/drawing/2014/main" id="{3FB92A83-DEAA-41A8-8ECF-6950387A0A3E}"/>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9" name="スライド番号プレースホルダー 8">
            <a:extLst>
              <a:ext uri="{FF2B5EF4-FFF2-40B4-BE49-F238E27FC236}">
                <a16:creationId xmlns:a16="http://schemas.microsoft.com/office/drawing/2014/main" id="{AB102666-752F-4C70-BFD6-B43B60D5723B}"/>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739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99E2618-2E37-4146-9853-4F7A7BD2F8BB}"/>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311769B-5050-4760-9F11-543E5715D1E9}"/>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3060A8-F46F-4741-889A-FAFE7E771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AD24D-D217-4AE6-959A-9E607B14E3A9}"/>
              </a:ext>
            </a:extLst>
          </p:cNvPr>
          <p:cNvSpPr>
            <a:spLocks noGrp="1"/>
          </p:cNvSpPr>
          <p:nvPr>
            <p:ph type="dt" sz="half" idx="10"/>
          </p:nvPr>
        </p:nvSpPr>
        <p:spPr/>
        <p:txBody>
          <a:bodyPr/>
          <a:lstStyle/>
          <a:p>
            <a:fld id="{D867A0B0-0CFF-45AF-8C62-9A13ED4DAB5B}" type="datetime1">
              <a:rPr kumimoji="1" lang="ja-JP" altLang="en-US" smtClean="0"/>
              <a:t>2021/5/27</a:t>
            </a:fld>
            <a:endParaRPr kumimoji="1" lang="ja-JP" altLang="en-US"/>
          </a:p>
        </p:txBody>
      </p:sp>
      <p:sp>
        <p:nvSpPr>
          <p:cNvPr id="4" name="フッター プレースホルダー 3">
            <a:extLst>
              <a:ext uri="{FF2B5EF4-FFF2-40B4-BE49-F238E27FC236}">
                <a16:creationId xmlns:a16="http://schemas.microsoft.com/office/drawing/2014/main" id="{23A90711-25D8-4DC8-8C57-26F67CC4CA60}"/>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5" name="スライド番号プレースホルダー 4">
            <a:extLst>
              <a:ext uri="{FF2B5EF4-FFF2-40B4-BE49-F238E27FC236}">
                <a16:creationId xmlns:a16="http://schemas.microsoft.com/office/drawing/2014/main" id="{F2E05EE9-D4BF-43B0-B895-B34CB7619167}"/>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7871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5D5A37-2B42-4E5C-992A-82644445C2E1}"/>
              </a:ext>
            </a:extLst>
          </p:cNvPr>
          <p:cNvSpPr>
            <a:spLocks noGrp="1"/>
          </p:cNvSpPr>
          <p:nvPr>
            <p:ph type="dt" sz="half" idx="10"/>
          </p:nvPr>
        </p:nvSpPr>
        <p:spPr/>
        <p:txBody>
          <a:bodyPr/>
          <a:lstStyle/>
          <a:p>
            <a:fld id="{B6FD6580-8722-401D-AC3C-204B4576987E}" type="datetime1">
              <a:rPr kumimoji="1" lang="ja-JP" altLang="en-US" smtClean="0"/>
              <a:t>2021/5/27</a:t>
            </a:fld>
            <a:endParaRPr kumimoji="1" lang="ja-JP" altLang="en-US"/>
          </a:p>
        </p:txBody>
      </p:sp>
      <p:sp>
        <p:nvSpPr>
          <p:cNvPr id="3" name="フッター プレースホルダー 2">
            <a:extLst>
              <a:ext uri="{FF2B5EF4-FFF2-40B4-BE49-F238E27FC236}">
                <a16:creationId xmlns:a16="http://schemas.microsoft.com/office/drawing/2014/main" id="{629DA638-B8E6-4579-99D6-5AA8F44DB4CD}"/>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4" name="スライド番号プレースホルダー 3">
            <a:extLst>
              <a:ext uri="{FF2B5EF4-FFF2-40B4-BE49-F238E27FC236}">
                <a16:creationId xmlns:a16="http://schemas.microsoft.com/office/drawing/2014/main" id="{2197BA30-AA6F-49F1-9F75-A32BE25D64B6}"/>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6807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55FA-8DA2-49D3-94BB-456327AF36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03243-D1A4-4661-A308-F4A76D4FE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83FFF1-9C18-4663-86CE-9B9AB18C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E12FB-F3D5-45C2-9B0E-B6218693DBB1}"/>
              </a:ext>
            </a:extLst>
          </p:cNvPr>
          <p:cNvSpPr>
            <a:spLocks noGrp="1"/>
          </p:cNvSpPr>
          <p:nvPr>
            <p:ph type="dt" sz="half" idx="10"/>
          </p:nvPr>
        </p:nvSpPr>
        <p:spPr/>
        <p:txBody>
          <a:bodyPr/>
          <a:lstStyle/>
          <a:p>
            <a:fld id="{C341192A-712C-40AC-9B6C-AA227D1C2F28}"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EDD02DF2-389D-45C2-8FFD-884079D26D53}"/>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A56FEE7-4B89-4649-83DC-1795DC6D17C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14943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07B7C-9F8A-4F8F-9B00-723D62A66A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FA59B-1909-446B-B941-7F5922E4A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A93C4-A60B-4C95-8B70-9944CA20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943443-13ED-498A-B744-A9166A55FE46}"/>
              </a:ext>
            </a:extLst>
          </p:cNvPr>
          <p:cNvSpPr>
            <a:spLocks noGrp="1"/>
          </p:cNvSpPr>
          <p:nvPr>
            <p:ph type="dt" sz="half" idx="10"/>
          </p:nvPr>
        </p:nvSpPr>
        <p:spPr/>
        <p:txBody>
          <a:bodyPr/>
          <a:lstStyle/>
          <a:p>
            <a:fld id="{4191F092-DE35-4DFD-8CE5-435FDCB03430}"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C712E10C-5556-4DE2-9739-F7F3A0DD9FBF}"/>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7ED571D9-8E4B-4BE5-9968-29D148734F6A}"/>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788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D98F32-1273-48DF-A250-D85443E01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B0C82-84DA-4A31-AA7C-F62E346F3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A4295-982A-4AA4-A097-4A928660E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9ECA-AFA2-4A95-9EE4-155B2E9F4BBB}"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393C63B8-4A82-44C4-B0C0-F3937CFC1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D17D132A-0B4F-4629-805D-A170B4D70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4670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D9EE9-EC64-4982-B4D9-FEF4B261ABF4}"/>
              </a:ext>
            </a:extLst>
          </p:cNvPr>
          <p:cNvSpPr>
            <a:spLocks noGrp="1"/>
          </p:cNvSpPr>
          <p:nvPr>
            <p:ph type="ctrTitle"/>
          </p:nvPr>
        </p:nvSpPr>
        <p:spPr>
          <a:xfrm>
            <a:off x="1867949" y="2317122"/>
            <a:ext cx="9144000" cy="1119101"/>
          </a:xfrm>
        </p:spPr>
        <p:txBody>
          <a:bodyPr/>
          <a:lstStyle/>
          <a:p>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リサーチ</a:t>
            </a:r>
            <a:r>
              <a:rPr kumimoji="1" lang="en-US" altLang="ja-JP" b="1" u="sng" dirty="0">
                <a:solidFill>
                  <a:schemeClr val="accent5">
                    <a:lumMod val="50000"/>
                  </a:schemeClr>
                </a:solidFill>
                <a:latin typeface="メイリオ" panose="020B0604030504040204" pitchFamily="50" charset="-128"/>
                <a:ea typeface="メイリオ" panose="020B0604030504040204" pitchFamily="50" charset="-128"/>
              </a:rPr>
              <a:t>GO</a:t>
            </a:r>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a:t>
            </a:r>
          </a:p>
        </p:txBody>
      </p:sp>
      <p:sp>
        <p:nvSpPr>
          <p:cNvPr id="3" name="字幕 2">
            <a:extLst>
              <a:ext uri="{FF2B5EF4-FFF2-40B4-BE49-F238E27FC236}">
                <a16:creationId xmlns:a16="http://schemas.microsoft.com/office/drawing/2014/main" id="{18FF3500-AFB3-42FB-B402-F611CC28C17D}"/>
              </a:ext>
            </a:extLst>
          </p:cNvPr>
          <p:cNvSpPr>
            <a:spLocks noGrp="1"/>
          </p:cNvSpPr>
          <p:nvPr>
            <p:ph type="subTitle" idx="1"/>
          </p:nvPr>
        </p:nvSpPr>
        <p:spPr>
          <a:xfrm>
            <a:off x="1524000" y="3691156"/>
            <a:ext cx="9144000" cy="662730"/>
          </a:xfrm>
        </p:spPr>
        <p:txBody>
          <a:bodyPr>
            <a:normAutofit/>
          </a:bodyPr>
          <a:lstStyle/>
          <a:p>
            <a:r>
              <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rPr>
              <a:t>～あなたの健康の第一歩を後押し</a:t>
            </a:r>
            <a:r>
              <a:rPr lang="ja-JP" altLang="en-US" sz="3200" b="1" dirty="0">
                <a:solidFill>
                  <a:schemeClr val="accent5">
                    <a:lumMod val="50000"/>
                  </a:schemeClr>
                </a:solidFill>
                <a:latin typeface="メイリオ" panose="020B0604030504040204" pitchFamily="50" charset="-128"/>
                <a:ea typeface="メイリオ" panose="020B0604030504040204" pitchFamily="50" charset="-128"/>
              </a:rPr>
              <a:t>する～</a:t>
            </a:r>
            <a:endPar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961C674-4731-4924-A526-A37D8D03F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49" y="1766854"/>
            <a:ext cx="1924302" cy="1924302"/>
          </a:xfrm>
          <a:prstGeom prst="rect">
            <a:avLst/>
          </a:prstGeom>
        </p:spPr>
      </p:pic>
      <p:sp>
        <p:nvSpPr>
          <p:cNvPr id="4" name="フッター プレースホルダー 3">
            <a:extLst>
              <a:ext uri="{FF2B5EF4-FFF2-40B4-BE49-F238E27FC236}">
                <a16:creationId xmlns:a16="http://schemas.microsoft.com/office/drawing/2014/main" id="{75557818-58F4-451B-8AE6-BA8217C499D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5271EDCD-040B-44C5-AEFC-FDF78D89C97B}"/>
              </a:ext>
            </a:extLst>
          </p:cNvPr>
          <p:cNvSpPr>
            <a:spLocks noGrp="1"/>
          </p:cNvSpPr>
          <p:nvPr>
            <p:ph type="dt" sz="half" idx="10"/>
          </p:nvPr>
        </p:nvSpPr>
        <p:spPr/>
        <p:txBody>
          <a:bodyPr/>
          <a:lstStyle/>
          <a:p>
            <a:fld id="{75537065-4BF9-4A4F-ACDC-E7FA998B3470}" type="datetime1">
              <a:rPr kumimoji="1" lang="ja-JP" altLang="en-US" smtClean="0"/>
              <a:t>2021/5/27</a:t>
            </a:fld>
            <a:endParaRPr kumimoji="1" lang="ja-JP" altLang="en-US"/>
          </a:p>
        </p:txBody>
      </p:sp>
      <p:sp>
        <p:nvSpPr>
          <p:cNvPr id="7" name="スライド番号プレースホルダー 6">
            <a:extLst>
              <a:ext uri="{FF2B5EF4-FFF2-40B4-BE49-F238E27FC236}">
                <a16:creationId xmlns:a16="http://schemas.microsoft.com/office/drawing/2014/main" id="{046A9DE5-3823-4AC8-A7B1-52BD7E7C881F}"/>
              </a:ext>
            </a:extLst>
          </p:cNvPr>
          <p:cNvSpPr>
            <a:spLocks noGrp="1"/>
          </p:cNvSpPr>
          <p:nvPr>
            <p:ph type="sldNum" sz="quarter" idx="12"/>
          </p:nvPr>
        </p:nvSpPr>
        <p:spPr/>
        <p:txBody>
          <a:bodyPr/>
          <a:lstStyle/>
          <a:p>
            <a:fld id="{D674207F-D268-470F-8874-8C684F840A9A}" type="slidenum">
              <a:rPr kumimoji="1" lang="ja-JP" altLang="en-US" smtClean="0"/>
              <a:t>1</a:t>
            </a:fld>
            <a:endParaRPr kumimoji="1" lang="ja-JP" altLang="en-US"/>
          </a:p>
        </p:txBody>
      </p:sp>
    </p:spTree>
    <p:extLst>
      <p:ext uri="{BB962C8B-B14F-4D97-AF65-F5344CB8AC3E}">
        <p14:creationId xmlns:p14="http://schemas.microsoft.com/office/powerpoint/2010/main" val="4013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normAutofit/>
          </a:bodyPr>
          <a:lstStyle/>
          <a:p>
            <a:r>
              <a:rPr kumimoji="1" lang="ja-JP" altLang="en-US" u="sng" dirty="0"/>
              <a:t>苦労した点</a:t>
            </a:r>
            <a:endParaRPr kumimoji="1" lang="en-US" altLang="ja-JP" u="sng" dirty="0"/>
          </a:p>
          <a:p>
            <a:pPr marL="0" indent="0">
              <a:buNone/>
            </a:pPr>
            <a:r>
              <a:rPr lang="ja-JP" altLang="en-US" dirty="0"/>
              <a:t>花岡：バグの洗い出し、デザインの考案</a:t>
            </a:r>
            <a:endParaRPr lang="en-US" altLang="ja-JP" dirty="0"/>
          </a:p>
          <a:p>
            <a:pPr marL="0" indent="0">
              <a:buNone/>
            </a:pPr>
            <a:endParaRPr kumimoji="1" lang="en-US" altLang="ja-JP" dirty="0"/>
          </a:p>
          <a:p>
            <a:pPr marL="0" indent="0">
              <a:buNone/>
            </a:pPr>
            <a:r>
              <a:rPr lang="ja-JP" altLang="en-US" dirty="0"/>
              <a:t>伊藤：カスタム画面でテーマを変更したときに、それに伴い</a:t>
            </a:r>
            <a:r>
              <a:rPr lang="en-US" altLang="ja-JP" dirty="0"/>
              <a:t>DB</a:t>
            </a:r>
            <a:r>
              <a:rPr lang="ja-JP" altLang="en-US" dirty="0"/>
              <a:t>　　　　　も変更される処理</a:t>
            </a:r>
            <a:endParaRPr lang="en-US" altLang="ja-JP" dirty="0"/>
          </a:p>
          <a:p>
            <a:pPr marL="0" indent="0">
              <a:buNone/>
            </a:pPr>
            <a:endParaRPr lang="en-US" altLang="ja-JP" dirty="0"/>
          </a:p>
          <a:p>
            <a:pPr marL="0" indent="0">
              <a:buNone/>
            </a:pPr>
            <a:r>
              <a:rPr lang="ja-JP" altLang="en-US" dirty="0"/>
              <a:t>秦：管理者ページで管理者以外の全ユーザー情報を表示させる処理</a:t>
            </a:r>
            <a:endParaRPr kumimoji="1" lang="en-US" altLang="ja-JP" dirty="0"/>
          </a:p>
          <a:p>
            <a:pPr marL="0" indent="0">
              <a:buNone/>
            </a:pPr>
            <a:r>
              <a:rPr lang="ja-JP" altLang="en-US" dirty="0"/>
              <a:t>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10</a:t>
            </a:fld>
            <a:endParaRPr kumimoji="1" lang="ja-JP" altLang="en-US"/>
          </a:p>
        </p:txBody>
      </p:sp>
    </p:spTree>
    <p:extLst>
      <p:ext uri="{BB962C8B-B14F-4D97-AF65-F5344CB8AC3E}">
        <p14:creationId xmlns:p14="http://schemas.microsoft.com/office/powerpoint/2010/main" val="343974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normAutofit/>
          </a:bodyPr>
          <a:lstStyle/>
          <a:p>
            <a:r>
              <a:rPr kumimoji="1" lang="ja-JP" altLang="en-US" u="sng" dirty="0"/>
              <a:t>工夫した点</a:t>
            </a:r>
            <a:endParaRPr kumimoji="1" lang="en-US" altLang="ja-JP" u="sng" dirty="0"/>
          </a:p>
          <a:p>
            <a:pPr marL="0" indent="0">
              <a:buNone/>
            </a:pPr>
            <a:r>
              <a:rPr lang="ja-JP" altLang="en-US" dirty="0"/>
              <a:t>花岡：ランキングページにおける指定期間ごとの日付の処理</a:t>
            </a:r>
            <a:endParaRPr lang="en-US" altLang="ja-JP" dirty="0"/>
          </a:p>
          <a:p>
            <a:pPr marL="0" indent="0">
              <a:buNone/>
            </a:pPr>
            <a:endParaRPr kumimoji="1" lang="en-US" altLang="ja-JP" dirty="0"/>
          </a:p>
          <a:p>
            <a:pPr marL="0" indent="0">
              <a:buNone/>
            </a:pPr>
            <a:r>
              <a:rPr lang="ja-JP" altLang="en-US" dirty="0"/>
              <a:t>伊藤：カスタムページで、スクリプト、関数、</a:t>
            </a:r>
            <a:r>
              <a:rPr lang="en-US" altLang="ja-JP" dirty="0"/>
              <a:t>DB</a:t>
            </a:r>
            <a:r>
              <a:rPr lang="ja-JP" altLang="en-US" dirty="0" err="1"/>
              <a:t>、</a:t>
            </a:r>
            <a:r>
              <a:rPr lang="ja-JP" altLang="en-US" dirty="0"/>
              <a:t>フォームの</a:t>
            </a:r>
            <a:r>
              <a:rPr lang="en-US" altLang="ja-JP" dirty="0"/>
              <a:t>4</a:t>
            </a:r>
            <a:r>
              <a:rPr lang="ja-JP" altLang="en-US" dirty="0" err="1"/>
              <a:t>つを</a:t>
            </a:r>
            <a:r>
              <a:rPr lang="ja-JP" altLang="en-US" dirty="0"/>
              <a:t>組み合わせた</a:t>
            </a:r>
            <a:endParaRPr lang="en-US" altLang="ja-JP" dirty="0"/>
          </a:p>
          <a:p>
            <a:pPr marL="0" indent="0">
              <a:buNone/>
            </a:pPr>
            <a:endParaRPr kumimoji="1" lang="en-US" altLang="ja-JP" dirty="0"/>
          </a:p>
          <a:p>
            <a:pPr marL="0" indent="0">
              <a:buNone/>
            </a:pPr>
            <a:r>
              <a:rPr lang="ja-JP" altLang="en-US" dirty="0"/>
              <a:t>秦：管理者ページでチェックを入れた全ユーザー情報を削除できるようにした。</a:t>
            </a:r>
            <a:endParaRPr lang="en-US" altLang="ja-JP"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11</a:t>
            </a:fld>
            <a:endParaRPr kumimoji="1" lang="ja-JP" altLang="en-US"/>
          </a:p>
        </p:txBody>
      </p:sp>
    </p:spTree>
    <p:extLst>
      <p:ext uri="{BB962C8B-B14F-4D97-AF65-F5344CB8AC3E}">
        <p14:creationId xmlns:p14="http://schemas.microsoft.com/office/powerpoint/2010/main" val="73497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lstStyle/>
          <a:p>
            <a:r>
              <a:rPr lang="ja-JP" altLang="en-US" u="sng" dirty="0"/>
              <a:t>反省点</a:t>
            </a:r>
            <a:endParaRPr lang="en-US" altLang="ja-JP" u="sng" dirty="0"/>
          </a:p>
          <a:p>
            <a:pPr marL="0" indent="0">
              <a:buNone/>
            </a:pPr>
            <a:r>
              <a:rPr lang="ja-JP" altLang="en-US" dirty="0"/>
              <a:t>花岡：コードの甘さによるランキングページの処理の遅延</a:t>
            </a:r>
            <a:endParaRPr lang="en-US" altLang="ja-JP" dirty="0"/>
          </a:p>
          <a:p>
            <a:pPr marL="0" indent="0">
              <a:buNone/>
            </a:pPr>
            <a:endParaRPr lang="en-US" altLang="ja-JP" dirty="0"/>
          </a:p>
          <a:p>
            <a:pPr marL="0" indent="0">
              <a:buNone/>
            </a:pPr>
            <a:r>
              <a:rPr lang="ja-JP" altLang="en-US" dirty="0"/>
              <a:t>伊藤：変更の処理を共通関数に上手く纏められず、力不足だった。</a:t>
            </a:r>
            <a:endParaRPr lang="en-US" altLang="ja-JP" dirty="0"/>
          </a:p>
          <a:p>
            <a:pPr marL="0" indent="0">
              <a:buNone/>
            </a:pPr>
            <a:endParaRPr kumimoji="1" lang="en-US" altLang="ja-JP" dirty="0"/>
          </a:p>
          <a:p>
            <a:pPr marL="0" indent="0">
              <a:buNone/>
            </a:pPr>
            <a:r>
              <a:rPr lang="ja-JP" altLang="en-US" dirty="0"/>
              <a:t>秦：管理者ページからもユーザ情報を変更できるようにできればよかった。</a:t>
            </a:r>
            <a:endParaRPr kumimoji="1" lang="en-US" altLang="ja-JP" dirty="0"/>
          </a:p>
        </p:txBody>
      </p:sp>
      <p:pic>
        <p:nvPicPr>
          <p:cNvPr id="4" name="図 3">
            <a:extLst>
              <a:ext uri="{FF2B5EF4-FFF2-40B4-BE49-F238E27FC236}">
                <a16:creationId xmlns:a16="http://schemas.microsoft.com/office/drawing/2014/main" id="{8AEABE03-8D0F-483F-AF5D-72F4741E9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699CD81F-A6E0-4D07-B56C-00BF9AE0DF85}"/>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9AEEC80-FA91-44E2-8ADB-D5629678755E}"/>
              </a:ext>
            </a:extLst>
          </p:cNvPr>
          <p:cNvSpPr>
            <a:spLocks noGrp="1"/>
          </p:cNvSpPr>
          <p:nvPr>
            <p:ph type="dt" sz="half" idx="10"/>
          </p:nvPr>
        </p:nvSpPr>
        <p:spPr/>
        <p:txBody>
          <a:bodyPr/>
          <a:lstStyle/>
          <a:p>
            <a:fld id="{865D8649-0DAE-408E-8D13-BD8D7DEAFCC5}"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059A2945-78E0-4466-9CB9-646062ABB20A}"/>
              </a:ext>
            </a:extLst>
          </p:cNvPr>
          <p:cNvSpPr>
            <a:spLocks noGrp="1"/>
          </p:cNvSpPr>
          <p:nvPr>
            <p:ph type="sldNum" sz="quarter" idx="12"/>
          </p:nvPr>
        </p:nvSpPr>
        <p:spPr/>
        <p:txBody>
          <a:bodyPr/>
          <a:lstStyle/>
          <a:p>
            <a:fld id="{D674207F-D268-470F-8874-8C684F840A9A}" type="slidenum">
              <a:rPr kumimoji="1" lang="ja-JP" altLang="en-US" smtClean="0"/>
              <a:t>12</a:t>
            </a:fld>
            <a:endParaRPr kumimoji="1" lang="ja-JP" altLang="en-US"/>
          </a:p>
        </p:txBody>
      </p:sp>
    </p:spTree>
    <p:extLst>
      <p:ext uri="{BB962C8B-B14F-4D97-AF65-F5344CB8AC3E}">
        <p14:creationId xmlns:p14="http://schemas.microsoft.com/office/powerpoint/2010/main" val="25016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FE46-7F30-48B5-9E79-AB6589427101}"/>
              </a:ext>
            </a:extLst>
          </p:cNvPr>
          <p:cNvSpPr>
            <a:spLocks noGrp="1"/>
          </p:cNvSpPr>
          <p:nvPr>
            <p:ph type="title"/>
          </p:nvPr>
        </p:nvSpPr>
        <p:spPr/>
        <p:txBody>
          <a:bodyPr/>
          <a:lstStyle/>
          <a:p>
            <a:r>
              <a:rPr kumimoji="1" lang="ja-JP" altLang="en-US" b="1" u="sng" dirty="0">
                <a:solidFill>
                  <a:schemeClr val="accent5">
                    <a:lumMod val="75000"/>
                  </a:schemeClr>
                </a:solidFill>
              </a:rPr>
              <a:t>最後に</a:t>
            </a:r>
          </a:p>
        </p:txBody>
      </p:sp>
      <p:sp>
        <p:nvSpPr>
          <p:cNvPr id="3" name="コンテンツ プレースホルダー 2">
            <a:extLst>
              <a:ext uri="{FF2B5EF4-FFF2-40B4-BE49-F238E27FC236}">
                <a16:creationId xmlns:a16="http://schemas.microsoft.com/office/drawing/2014/main" id="{B484320F-C54E-4F29-9011-B8A6768EC2DC}"/>
              </a:ext>
            </a:extLst>
          </p:cNvPr>
          <p:cNvSpPr>
            <a:spLocks noGrp="1"/>
          </p:cNvSpPr>
          <p:nvPr>
            <p:ph idx="1"/>
          </p:nvPr>
        </p:nvSpPr>
        <p:spPr/>
        <p:txBody>
          <a:bodyPr/>
          <a:lstStyle/>
          <a:p>
            <a:pPr marL="0" indent="0">
              <a:buNone/>
            </a:pPr>
            <a:r>
              <a:rPr lang="ja-JP" altLang="en-US" dirty="0"/>
              <a:t>　チーム漢で実際にチーム開発演習を行う上で、</a:t>
            </a:r>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を生み出すことの難しさや、チームで一体となって一つの目標を達成するという楽しさや達成感を味わうことができた。</a:t>
            </a:r>
            <a:endParaRPr lang="en-US" altLang="ja-JP" dirty="0"/>
          </a:p>
          <a:p>
            <a:pPr marL="0" indent="0">
              <a:buNone/>
            </a:pPr>
            <a:r>
              <a:rPr lang="ja-JP" altLang="en-US" dirty="0"/>
              <a:t>　演習をする中で、プログラミングの知識やチームで動くという面も学ぶことができた。</a:t>
            </a:r>
            <a:endParaRPr lang="en-US" altLang="ja-JP" dirty="0"/>
          </a:p>
          <a:p>
            <a:pPr marL="0" indent="0">
              <a:buNone/>
            </a:pPr>
            <a:r>
              <a:rPr lang="ja-JP" altLang="en-US" dirty="0"/>
              <a:t>　このチーム開発演習で身に着けた経験を少しでも業務に生かすことができるように頑張りたい。</a:t>
            </a:r>
            <a:endParaRPr lang="en-US" altLang="ja-JP" dirty="0"/>
          </a:p>
          <a:p>
            <a:pPr marL="0" indent="0">
              <a:buNone/>
            </a:pPr>
            <a:r>
              <a:rPr lang="ja-JP" altLang="en-US" u="sng" dirty="0">
                <a:solidFill>
                  <a:srgbClr val="FF0000"/>
                </a:solidFill>
              </a:rPr>
              <a:t>　漢としての自覚をもち、漢力が磨かれた。</a:t>
            </a:r>
            <a:endParaRPr lang="en-US" altLang="ja-JP" u="sng" dirty="0">
              <a:solidFill>
                <a:srgbClr val="FF0000"/>
              </a:solidFill>
            </a:endParaRPr>
          </a:p>
        </p:txBody>
      </p:sp>
      <p:pic>
        <p:nvPicPr>
          <p:cNvPr id="4" name="図 3">
            <a:extLst>
              <a:ext uri="{FF2B5EF4-FFF2-40B4-BE49-F238E27FC236}">
                <a16:creationId xmlns:a16="http://schemas.microsoft.com/office/drawing/2014/main" id="{22A9AA2A-F24F-4989-9AD0-F53D2D548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9CC050F-F368-48CF-A4CC-4A9EB0612421}"/>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25F2C2EB-F93A-41F5-8AF0-994780ADC869}"/>
              </a:ext>
            </a:extLst>
          </p:cNvPr>
          <p:cNvSpPr>
            <a:spLocks noGrp="1"/>
          </p:cNvSpPr>
          <p:nvPr>
            <p:ph type="dt" sz="half" idx="10"/>
          </p:nvPr>
        </p:nvSpPr>
        <p:spPr/>
        <p:txBody>
          <a:bodyPr/>
          <a:lstStyle/>
          <a:p>
            <a:fld id="{A3C00A49-8260-46B8-AEBE-5BDEBDBB7B13}"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22B16A0A-1A5F-4611-9536-413D40BB4EE5}"/>
              </a:ext>
            </a:extLst>
          </p:cNvPr>
          <p:cNvSpPr>
            <a:spLocks noGrp="1"/>
          </p:cNvSpPr>
          <p:nvPr>
            <p:ph type="sldNum" sz="quarter" idx="12"/>
          </p:nvPr>
        </p:nvSpPr>
        <p:spPr/>
        <p:txBody>
          <a:bodyPr/>
          <a:lstStyle/>
          <a:p>
            <a:fld id="{D674207F-D268-470F-8874-8C684F840A9A}" type="slidenum">
              <a:rPr kumimoji="1" lang="ja-JP" altLang="en-US" smtClean="0"/>
              <a:t>13</a:t>
            </a:fld>
            <a:endParaRPr kumimoji="1" lang="ja-JP" altLang="en-US"/>
          </a:p>
        </p:txBody>
      </p:sp>
    </p:spTree>
    <p:extLst>
      <p:ext uri="{BB962C8B-B14F-4D97-AF65-F5344CB8AC3E}">
        <p14:creationId xmlns:p14="http://schemas.microsoft.com/office/powerpoint/2010/main" val="1654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BC391-AAE1-49E5-B6F1-A7AF3AF42939}"/>
              </a:ext>
            </a:extLst>
          </p:cNvPr>
          <p:cNvSpPr>
            <a:spLocks noGrp="1"/>
          </p:cNvSpPr>
          <p:nvPr>
            <p:ph type="title"/>
          </p:nvPr>
        </p:nvSpPr>
        <p:spPr>
          <a:xfrm>
            <a:off x="838200" y="2797575"/>
            <a:ext cx="10515600" cy="1262849"/>
          </a:xfrm>
        </p:spPr>
        <p:txBody>
          <a:bodyPr/>
          <a:lstStyle/>
          <a:p>
            <a:pPr algn="ctr"/>
            <a:r>
              <a:rPr kumimoji="1" lang="ja-JP" altLang="en-US" dirty="0"/>
              <a:t>ご清聴ありがとうございました。</a:t>
            </a:r>
          </a:p>
        </p:txBody>
      </p:sp>
      <p:pic>
        <p:nvPicPr>
          <p:cNvPr id="4" name="図 3">
            <a:extLst>
              <a:ext uri="{FF2B5EF4-FFF2-40B4-BE49-F238E27FC236}">
                <a16:creationId xmlns:a16="http://schemas.microsoft.com/office/drawing/2014/main" id="{AECB063F-C422-4CE9-B1D0-F33218A0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3" name="フッター プレースホルダー 2">
            <a:extLst>
              <a:ext uri="{FF2B5EF4-FFF2-40B4-BE49-F238E27FC236}">
                <a16:creationId xmlns:a16="http://schemas.microsoft.com/office/drawing/2014/main" id="{564F8D17-1874-4EE4-B84F-6175E8FFA12D}"/>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5" name="日付プレースホルダー 4">
            <a:extLst>
              <a:ext uri="{FF2B5EF4-FFF2-40B4-BE49-F238E27FC236}">
                <a16:creationId xmlns:a16="http://schemas.microsoft.com/office/drawing/2014/main" id="{C204C4B0-3242-4AFB-87F1-94FCF9D8736E}"/>
              </a:ext>
            </a:extLst>
          </p:cNvPr>
          <p:cNvSpPr>
            <a:spLocks noGrp="1"/>
          </p:cNvSpPr>
          <p:nvPr>
            <p:ph type="dt" sz="half" idx="10"/>
          </p:nvPr>
        </p:nvSpPr>
        <p:spPr/>
        <p:txBody>
          <a:bodyPr/>
          <a:lstStyle/>
          <a:p>
            <a:fld id="{21693455-9EF6-4C2F-ABC8-BA44E75E5EE0}" type="datetime1">
              <a:rPr kumimoji="1" lang="ja-JP" altLang="en-US" smtClean="0"/>
              <a:t>2021/5/27</a:t>
            </a:fld>
            <a:endParaRPr kumimoji="1" lang="ja-JP" altLang="en-US"/>
          </a:p>
        </p:txBody>
      </p:sp>
      <p:sp>
        <p:nvSpPr>
          <p:cNvPr id="6" name="スライド番号プレースホルダー 5">
            <a:extLst>
              <a:ext uri="{FF2B5EF4-FFF2-40B4-BE49-F238E27FC236}">
                <a16:creationId xmlns:a16="http://schemas.microsoft.com/office/drawing/2014/main" id="{E62BFE0A-0CFF-45CA-A421-D69E74FB1D3F}"/>
              </a:ext>
            </a:extLst>
          </p:cNvPr>
          <p:cNvSpPr>
            <a:spLocks noGrp="1"/>
          </p:cNvSpPr>
          <p:nvPr>
            <p:ph type="sldNum" sz="quarter" idx="12"/>
          </p:nvPr>
        </p:nvSpPr>
        <p:spPr/>
        <p:txBody>
          <a:bodyPr/>
          <a:lstStyle/>
          <a:p>
            <a:fld id="{D674207F-D268-470F-8874-8C684F840A9A}" type="slidenum">
              <a:rPr kumimoji="1" lang="ja-JP" altLang="en-US" smtClean="0"/>
              <a:t>14</a:t>
            </a:fld>
            <a:endParaRPr kumimoji="1" lang="ja-JP" altLang="en-US"/>
          </a:p>
        </p:txBody>
      </p:sp>
    </p:spTree>
    <p:extLst>
      <p:ext uri="{BB962C8B-B14F-4D97-AF65-F5344CB8AC3E}">
        <p14:creationId xmlns:p14="http://schemas.microsoft.com/office/powerpoint/2010/main" val="18687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a:xfrm>
            <a:off x="1015068" y="365125"/>
            <a:ext cx="10515600" cy="1325563"/>
          </a:xfrm>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目次</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809030"/>
            <a:ext cx="10515600" cy="3904768"/>
          </a:xfrm>
        </p:spPr>
        <p:txBody>
          <a:bodyPr>
            <a:noAutofit/>
          </a:bodyPr>
          <a:lstStyle/>
          <a:p>
            <a:pPr marL="0" indent="0">
              <a:buNone/>
            </a:pPr>
            <a:r>
              <a:rPr kumimoji="1" lang="ja-JP" altLang="en-US" sz="3600" dirty="0">
                <a:latin typeface="メイリオ" panose="020B0604030504040204" pitchFamily="50" charset="-128"/>
                <a:ea typeface="メイリオ" panose="020B0604030504040204" pitchFamily="50" charset="-128"/>
              </a:rPr>
              <a:t>１、コンセプト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２、</a:t>
            </a:r>
            <a:r>
              <a:rPr lang="ja-JP" altLang="en-US" sz="3600" dirty="0">
                <a:latin typeface="メイリオ" panose="020B0604030504040204" pitchFamily="50" charset="-128"/>
              </a:rPr>
              <a:t>チーム紹介</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３、システム品質と規模</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４</a:t>
            </a:r>
            <a:r>
              <a:rPr kumimoji="1" lang="ja-JP" altLang="en-US" sz="3600" dirty="0">
                <a:latin typeface="メイリオ" panose="020B0604030504040204" pitchFamily="50" charset="-128"/>
                <a:ea typeface="メイリオ" panose="020B0604030504040204" pitchFamily="50" charset="-128"/>
              </a:rPr>
              <a:t>、開発工程説明</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５、デモンストレーション</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６</a:t>
            </a:r>
            <a:r>
              <a:rPr kumimoji="1" lang="ja-JP" altLang="en-US" sz="3600" dirty="0">
                <a:latin typeface="メイリオ" panose="020B0604030504040204" pitchFamily="50" charset="-128"/>
                <a:ea typeface="メイリオ" panose="020B0604030504040204" pitchFamily="50" charset="-128"/>
              </a:rPr>
              <a:t>、苦労した点、工夫した点、反省点</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７、最後に（まとめ）</a:t>
            </a:r>
            <a:endParaRPr kumimoji="1" lang="en-US" altLang="ja-JP"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263085D-2F22-43DB-94C8-F47ABB66B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AE9D552-7FFA-405E-9836-200F76DF1789}"/>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62A39819-4210-4F91-AA8D-58E6AF276740}"/>
              </a:ext>
            </a:extLst>
          </p:cNvPr>
          <p:cNvSpPr>
            <a:spLocks noGrp="1"/>
          </p:cNvSpPr>
          <p:nvPr>
            <p:ph type="dt" sz="half" idx="10"/>
          </p:nvPr>
        </p:nvSpPr>
        <p:spPr/>
        <p:txBody>
          <a:bodyPr/>
          <a:lstStyle/>
          <a:p>
            <a:fld id="{873DE344-8DFD-4570-B3D4-0DFF6CD59ABC}"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A01C50E-A594-4242-A461-64ECDA36CBA1}"/>
              </a:ext>
            </a:extLst>
          </p:cNvPr>
          <p:cNvSpPr>
            <a:spLocks noGrp="1"/>
          </p:cNvSpPr>
          <p:nvPr>
            <p:ph type="sldNum" sz="quarter" idx="12"/>
          </p:nvPr>
        </p:nvSpPr>
        <p:spPr/>
        <p:txBody>
          <a:bodyPr/>
          <a:lstStyle/>
          <a:p>
            <a:fld id="{D674207F-D268-470F-8874-8C684F840A9A}" type="slidenum">
              <a:rPr kumimoji="1" lang="ja-JP" altLang="en-US" smtClean="0"/>
              <a:t>2</a:t>
            </a:fld>
            <a:endParaRPr kumimoji="1" lang="ja-JP" altLang="en-US"/>
          </a:p>
        </p:txBody>
      </p:sp>
    </p:spTree>
    <p:extLst>
      <p:ext uri="{BB962C8B-B14F-4D97-AF65-F5344CB8AC3E}">
        <p14:creationId xmlns:p14="http://schemas.microsoft.com/office/powerpoint/2010/main" val="14412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コンセプト</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623474"/>
            <a:ext cx="10515600" cy="3644812"/>
          </a:xfrm>
        </p:spPr>
        <p:txBody>
          <a:bodyPr>
            <a:noAutofit/>
          </a:bodyPr>
          <a:lstStyle/>
          <a:p>
            <a:r>
              <a:rPr kumimoji="1" lang="ja-JP" altLang="en-US" sz="3600" dirty="0">
                <a:latin typeface="メイリオ" panose="020B0604030504040204" pitchFamily="50" charset="-128"/>
                <a:ea typeface="メイリオ" panose="020B0604030504040204" pitchFamily="50" charset="-128"/>
              </a:rPr>
              <a:t>ターゲット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　健康志向を持つユーザー</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機能</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　</a:t>
            </a:r>
            <a:r>
              <a:rPr lang="ja-JP" altLang="ja-JP" dirty="0"/>
              <a:t> </a:t>
            </a:r>
            <a:r>
              <a:rPr lang="ja-JP" altLang="ja-JP" sz="3600" dirty="0"/>
              <a:t>歩行距離や走行距離等のマイレージを記録、管理する</a:t>
            </a:r>
            <a:r>
              <a:rPr lang="en-US" altLang="ja-JP" sz="3600" dirty="0"/>
              <a:t>web</a:t>
            </a:r>
            <a:r>
              <a:rPr lang="ja-JP" altLang="ja-JP" sz="3600" dirty="0"/>
              <a:t>アプリ。</a:t>
            </a:r>
          </a:p>
          <a:p>
            <a:pPr marL="0" indent="0">
              <a:buNone/>
            </a:pPr>
            <a:endParaRPr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569E1963-C799-4932-84B6-A8708474DD17}"/>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662635A1-EDA7-412E-912C-AF37358CB924}"/>
              </a:ext>
            </a:extLst>
          </p:cNvPr>
          <p:cNvSpPr>
            <a:spLocks noGrp="1"/>
          </p:cNvSpPr>
          <p:nvPr>
            <p:ph type="dt" sz="half" idx="10"/>
          </p:nvPr>
        </p:nvSpPr>
        <p:spPr/>
        <p:txBody>
          <a:bodyPr/>
          <a:lstStyle/>
          <a:p>
            <a:fld id="{05427840-0071-4AAE-A929-6F690A0ED457}"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74B31CA5-3F7A-444E-9BDD-2CCA8BFB75F4}"/>
              </a:ext>
            </a:extLst>
          </p:cNvPr>
          <p:cNvSpPr>
            <a:spLocks noGrp="1"/>
          </p:cNvSpPr>
          <p:nvPr>
            <p:ph type="sldNum" sz="quarter" idx="12"/>
          </p:nvPr>
        </p:nvSpPr>
        <p:spPr/>
        <p:txBody>
          <a:bodyPr/>
          <a:lstStyle/>
          <a:p>
            <a:fld id="{D674207F-D268-470F-8874-8C684F840A9A}" type="slidenum">
              <a:rPr kumimoji="1" lang="ja-JP" altLang="en-US" smtClean="0"/>
              <a:t>3</a:t>
            </a:fld>
            <a:endParaRPr kumimoji="1" lang="ja-JP" altLang="en-US"/>
          </a:p>
        </p:txBody>
      </p:sp>
    </p:spTree>
    <p:extLst>
      <p:ext uri="{BB962C8B-B14F-4D97-AF65-F5344CB8AC3E}">
        <p14:creationId xmlns:p14="http://schemas.microsoft.com/office/powerpoint/2010/main" val="37386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チーム紹介</a:t>
            </a: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2361808"/>
            <a:ext cx="10515600" cy="2906478"/>
          </a:xfrm>
        </p:spPr>
        <p:txBody>
          <a:bodyPr>
            <a:noAutofit/>
          </a:bodyPr>
          <a:lstStyle/>
          <a:p>
            <a:pPr>
              <a:lnSpc>
                <a:spcPct val="125000"/>
              </a:lnSpc>
              <a:buNone/>
            </a:pPr>
            <a:r>
              <a:rPr lang="ja-JP" altLang="ja-JP" b="1" dirty="0">
                <a:solidFill>
                  <a:srgbClr val="000000"/>
                </a:solidFill>
                <a:latin typeface="メイリオ" panose="020B0604030504040204" pitchFamily="50" charset="-128"/>
              </a:rPr>
              <a:t>リーダー</a:t>
            </a:r>
          </a:p>
          <a:p>
            <a:pPr lvl="1" indent="0">
              <a:lnSpc>
                <a:spcPct val="125000"/>
              </a:lnSpc>
              <a:buNone/>
            </a:pPr>
            <a:r>
              <a:rPr lang="ja-JP" altLang="en-US" sz="2800" dirty="0">
                <a:solidFill>
                  <a:srgbClr val="000000"/>
                </a:solidFill>
                <a:latin typeface="メイリオ" panose="020B0604030504040204" pitchFamily="50" charset="-128"/>
              </a:rPr>
              <a:t>花岡　宗史</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ランキング、デザイン</a:t>
            </a:r>
            <a:endParaRPr lang="ja-JP" altLang="ja-JP" sz="2800" dirty="0">
              <a:solidFill>
                <a:srgbClr val="000000"/>
              </a:solidFill>
              <a:latin typeface="メイリオ" panose="020B0604030504040204" pitchFamily="50" charset="-128"/>
            </a:endParaRPr>
          </a:p>
          <a:p>
            <a:pPr>
              <a:lnSpc>
                <a:spcPct val="125000"/>
              </a:lnSpc>
              <a:buNone/>
            </a:pPr>
            <a:r>
              <a:rPr lang="ja-JP" altLang="ja-JP" b="1" dirty="0">
                <a:solidFill>
                  <a:srgbClr val="000000"/>
                </a:solidFill>
                <a:latin typeface="メイリオ" panose="020B0604030504040204" pitchFamily="50" charset="-128"/>
              </a:rPr>
              <a:t>メンバー</a:t>
            </a:r>
          </a:p>
          <a:p>
            <a:pPr lvl="1" indent="0">
              <a:lnSpc>
                <a:spcPct val="125000"/>
              </a:lnSpc>
              <a:buNone/>
            </a:pPr>
            <a:r>
              <a:rPr lang="ja-JP" altLang="en-US" sz="2800" dirty="0">
                <a:solidFill>
                  <a:srgbClr val="000000"/>
                </a:solidFill>
                <a:latin typeface="メイリオ" panose="020B0604030504040204" pitchFamily="50" charset="-128"/>
              </a:rPr>
              <a:t>伊藤　明洋</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アカウント情報、カスタム、ショップ</a:t>
            </a:r>
            <a:endParaRPr lang="ja-JP" altLang="ja-JP" sz="2800"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秦　伊吹</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ログイン、管理者</a:t>
            </a:r>
            <a:endParaRPr lang="ja-JP" altLang="ja-JP" sz="2800" dirty="0">
              <a:solidFill>
                <a:srgbClr val="000000"/>
              </a:solidFill>
              <a:latin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FFBB595E-333A-46EF-955B-11D16403D63C}"/>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ADED8D4C-80C2-4814-A152-CEFC0535F5C8}"/>
              </a:ext>
            </a:extLst>
          </p:cNvPr>
          <p:cNvSpPr>
            <a:spLocks noGrp="1"/>
          </p:cNvSpPr>
          <p:nvPr>
            <p:ph type="dt" sz="half" idx="10"/>
          </p:nvPr>
        </p:nvSpPr>
        <p:spPr/>
        <p:txBody>
          <a:bodyPr/>
          <a:lstStyle/>
          <a:p>
            <a:fld id="{6D65D75F-71CE-4D2E-94FA-8FDF7A2999C4}"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C8CD80C-E184-4F7E-8598-770E45B8D045}"/>
              </a:ext>
            </a:extLst>
          </p:cNvPr>
          <p:cNvSpPr>
            <a:spLocks noGrp="1"/>
          </p:cNvSpPr>
          <p:nvPr>
            <p:ph type="sldNum" sz="quarter" idx="12"/>
          </p:nvPr>
        </p:nvSpPr>
        <p:spPr/>
        <p:txBody>
          <a:bodyPr/>
          <a:lstStyle/>
          <a:p>
            <a:fld id="{D674207F-D268-470F-8874-8C684F840A9A}" type="slidenum">
              <a:rPr kumimoji="1" lang="ja-JP" altLang="en-US" smtClean="0"/>
              <a:t>4</a:t>
            </a:fld>
            <a:endParaRPr kumimoji="1" lang="ja-JP" altLang="en-US"/>
          </a:p>
        </p:txBody>
      </p:sp>
    </p:spTree>
    <p:extLst>
      <p:ext uri="{BB962C8B-B14F-4D97-AF65-F5344CB8AC3E}">
        <p14:creationId xmlns:p14="http://schemas.microsoft.com/office/powerpoint/2010/main" val="26647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416AA-05F2-4684-A795-17C2AB232080}"/>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システムの品質と規模</a:t>
            </a:r>
          </a:p>
        </p:txBody>
      </p:sp>
      <p:sp>
        <p:nvSpPr>
          <p:cNvPr id="3" name="コンテンツ プレースホルダー 2">
            <a:extLst>
              <a:ext uri="{FF2B5EF4-FFF2-40B4-BE49-F238E27FC236}">
                <a16:creationId xmlns:a16="http://schemas.microsoft.com/office/drawing/2014/main" id="{020E6206-6BB1-47C0-A4D6-1FD821173C7D}"/>
              </a:ext>
            </a:extLst>
          </p:cNvPr>
          <p:cNvSpPr>
            <a:spLocks noGrp="1"/>
          </p:cNvSpPr>
          <p:nvPr>
            <p:ph idx="1"/>
          </p:nvPr>
        </p:nvSpPr>
        <p:spPr>
          <a:xfrm>
            <a:off x="838200" y="2172748"/>
            <a:ext cx="10515600" cy="4026715"/>
          </a:xfrm>
        </p:spPr>
        <p:txBody>
          <a:bodyPr>
            <a:normAutofit lnSpcReduction="10000"/>
          </a:bodyPr>
          <a:lstStyle/>
          <a:p>
            <a:r>
              <a:rPr kumimoji="1" lang="ja-JP" altLang="en-US" sz="4000" dirty="0">
                <a:latin typeface="メイリオ" panose="020B0604030504040204" pitchFamily="50" charset="-128"/>
                <a:ea typeface="メイリオ" panose="020B0604030504040204" pitchFamily="50" charset="-128"/>
              </a:rPr>
              <a:t>画面数：</a:t>
            </a:r>
            <a:r>
              <a:rPr kumimoji="1" lang="en-US" altLang="ja-JP" sz="4000" dirty="0">
                <a:latin typeface="メイリオ" panose="020B0604030504040204" pitchFamily="50" charset="-128"/>
                <a:ea typeface="メイリオ" panose="020B0604030504040204" pitchFamily="50" charset="-128"/>
              </a:rPr>
              <a:t>15</a:t>
            </a:r>
          </a:p>
          <a:p>
            <a:r>
              <a:rPr lang="ja-JP" altLang="en-US" sz="4000" dirty="0">
                <a:latin typeface="メイリオ" panose="020B0604030504040204" pitchFamily="50" charset="-128"/>
                <a:ea typeface="メイリオ" panose="020B0604030504040204" pitchFamily="50" charset="-128"/>
              </a:rPr>
              <a:t>ファイル数：</a:t>
            </a:r>
            <a:r>
              <a:rPr lang="en-US" altLang="ja-JP" sz="4000" dirty="0">
                <a:latin typeface="メイリオ" panose="020B0604030504040204" pitchFamily="50" charset="-128"/>
                <a:ea typeface="メイリオ" panose="020B0604030504040204" pitchFamily="50" charset="-128"/>
              </a:rPr>
              <a:t>38</a:t>
            </a:r>
          </a:p>
          <a:p>
            <a:endParaRPr kumimoji="1" lang="en-US" altLang="ja-JP" sz="4000" dirty="0">
              <a:latin typeface="メイリオ" panose="020B0604030504040204" pitchFamily="50" charset="-128"/>
              <a:ea typeface="メイリオ" panose="020B0604030504040204" pitchFamily="50" charset="-128"/>
            </a:endParaRPr>
          </a:p>
          <a:p>
            <a:r>
              <a:rPr lang="ja-JP" altLang="en-US" sz="4000" dirty="0">
                <a:latin typeface="メイリオ" panose="020B0604030504040204" pitchFamily="50" charset="-128"/>
                <a:ea typeface="メイリオ" panose="020B0604030504040204" pitchFamily="50" charset="-128"/>
              </a:rPr>
              <a:t>テスト数：</a:t>
            </a:r>
            <a:r>
              <a:rPr lang="en-US" altLang="ja-JP" sz="4000" dirty="0">
                <a:latin typeface="メイリオ" panose="020B0604030504040204" pitchFamily="50" charset="-128"/>
                <a:ea typeface="メイリオ" panose="020B0604030504040204" pitchFamily="50" charset="-128"/>
              </a:rPr>
              <a:t>62</a:t>
            </a:r>
          </a:p>
          <a:p>
            <a:r>
              <a:rPr lang="ja-JP" altLang="en-US" sz="4000" dirty="0">
                <a:latin typeface="メイリオ" panose="020B0604030504040204" pitchFamily="50" charset="-128"/>
                <a:ea typeface="メイリオ" panose="020B0604030504040204" pitchFamily="50" charset="-128"/>
              </a:rPr>
              <a:t>総バグ数：約</a:t>
            </a:r>
            <a:r>
              <a:rPr lang="en-US" altLang="ja-JP" sz="4000" dirty="0">
                <a:latin typeface="メイリオ" panose="020B0604030504040204" pitchFamily="50" charset="-128"/>
                <a:ea typeface="メイリオ" panose="020B0604030504040204" pitchFamily="50" charset="-128"/>
              </a:rPr>
              <a:t>50</a:t>
            </a:r>
            <a:r>
              <a:rPr lang="ja-JP" altLang="en-US" sz="4000" dirty="0">
                <a:latin typeface="メイリオ" panose="020B0604030504040204" pitchFamily="50" charset="-128"/>
                <a:ea typeface="メイリオ" panose="020B0604030504040204" pitchFamily="50" charset="-128"/>
              </a:rPr>
              <a:t>件</a:t>
            </a:r>
            <a:endParaRPr lang="en-US" altLang="ja-JP" sz="4000" dirty="0">
              <a:latin typeface="メイリオ" panose="020B0604030504040204" pitchFamily="50" charset="-128"/>
              <a:ea typeface="メイリオ" panose="020B0604030504040204" pitchFamily="50" charset="-128"/>
            </a:endParaRPr>
          </a:p>
          <a:p>
            <a:pPr marL="0" indent="0">
              <a:buNone/>
            </a:pPr>
            <a:r>
              <a:rPr kumimoji="1" lang="ja-JP" altLang="en-US" sz="4000" dirty="0">
                <a:latin typeface="メイリオ" panose="020B0604030504040204" pitchFamily="50" charset="-128"/>
                <a:ea typeface="メイリオ" panose="020B0604030504040204" pitchFamily="50" charset="-128"/>
              </a:rPr>
              <a:t>　</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発生したバグは現在修正済み。</a:t>
            </a:r>
          </a:p>
        </p:txBody>
      </p:sp>
      <p:pic>
        <p:nvPicPr>
          <p:cNvPr id="4" name="図 3">
            <a:extLst>
              <a:ext uri="{FF2B5EF4-FFF2-40B4-BE49-F238E27FC236}">
                <a16:creationId xmlns:a16="http://schemas.microsoft.com/office/drawing/2014/main" id="{42E7586A-9F76-432D-A498-717ADA8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304E858-3AF3-4F27-93AB-93F5EE5948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902C1D42-138E-4825-A6B8-487169802188}"/>
              </a:ext>
            </a:extLst>
          </p:cNvPr>
          <p:cNvSpPr>
            <a:spLocks noGrp="1"/>
          </p:cNvSpPr>
          <p:nvPr>
            <p:ph type="dt" sz="half" idx="10"/>
          </p:nvPr>
        </p:nvSpPr>
        <p:spPr/>
        <p:txBody>
          <a:bodyPr/>
          <a:lstStyle/>
          <a:p>
            <a:fld id="{10FB9CED-4ACB-437E-8352-B4B381866E8C}"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3B691EB-300A-4E9D-81EA-F411947D1541}"/>
              </a:ext>
            </a:extLst>
          </p:cNvPr>
          <p:cNvSpPr>
            <a:spLocks noGrp="1"/>
          </p:cNvSpPr>
          <p:nvPr>
            <p:ph type="sldNum" sz="quarter" idx="12"/>
          </p:nvPr>
        </p:nvSpPr>
        <p:spPr/>
        <p:txBody>
          <a:bodyPr/>
          <a:lstStyle/>
          <a:p>
            <a:fld id="{D674207F-D268-470F-8874-8C684F840A9A}" type="slidenum">
              <a:rPr kumimoji="1" lang="ja-JP" altLang="en-US" smtClean="0"/>
              <a:t>5</a:t>
            </a:fld>
            <a:endParaRPr kumimoji="1" lang="ja-JP" altLang="en-US"/>
          </a:p>
        </p:txBody>
      </p:sp>
    </p:spTree>
    <p:extLst>
      <p:ext uri="{BB962C8B-B14F-4D97-AF65-F5344CB8AC3E}">
        <p14:creationId xmlns:p14="http://schemas.microsoft.com/office/powerpoint/2010/main" val="123950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a:xfrm>
            <a:off x="838200" y="1825625"/>
            <a:ext cx="10515600" cy="4351338"/>
          </a:xfrm>
        </p:spPr>
        <p:txBody>
          <a:bodyPr/>
          <a:lstStyle/>
          <a:p>
            <a:r>
              <a:rPr kumimoji="1" lang="ja-JP" altLang="en-US" dirty="0"/>
              <a:t>要件定義書の作成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lang="en-US" altLang="ja-JP" dirty="0">
              <a:solidFill>
                <a:srgbClr val="000000"/>
              </a:solidFill>
              <a:latin typeface="メイリオ" panose="020B0604030504040204" pitchFamily="50" charset="-128"/>
            </a:endParaRPr>
          </a:p>
          <a:p>
            <a:pPr marL="0" indent="0">
              <a:buNone/>
            </a:pPr>
            <a:endParaRPr lang="en-US" altLang="ja-JP" dirty="0"/>
          </a:p>
          <a:p>
            <a:r>
              <a:rPr kumimoji="1" lang="ja-JP" altLang="en-US" dirty="0"/>
              <a:t>基本設計書の作成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b="1" dirty="0"/>
          </a:p>
          <a:p>
            <a:pPr marL="0" indent="0">
              <a:buNone/>
            </a:pPr>
            <a:r>
              <a:rPr kumimoji="1" lang="ja-JP" altLang="en-US" dirty="0"/>
              <a:t>　基本設計書</a:t>
            </a:r>
            <a:r>
              <a:rPr lang="ja-JP" altLang="en-US" dirty="0"/>
              <a:t>を作ることでチームメンバーのイメージを共有できた。</a:t>
            </a:r>
            <a:endParaRPr lang="en-US" altLang="ja-JP" dirty="0"/>
          </a:p>
          <a:p>
            <a:pPr marL="0" indent="0">
              <a:buNone/>
            </a:pPr>
            <a:endParaRPr lang="en-US" altLang="ja-JP" dirty="0"/>
          </a:p>
          <a:p>
            <a:r>
              <a:rPr kumimoji="1" lang="ja-JP" altLang="en-US" dirty="0"/>
              <a:t>作業工程表の作成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作業の細分化を行うことで、自身のやるべきことが明確になった。</a:t>
            </a:r>
            <a:endParaRPr kumimoji="1" lang="ja-JP" altLang="en-US" dirty="0"/>
          </a:p>
        </p:txBody>
      </p:sp>
      <p:pic>
        <p:nvPicPr>
          <p:cNvPr id="4" name="図 3">
            <a:extLst>
              <a:ext uri="{FF2B5EF4-FFF2-40B4-BE49-F238E27FC236}">
                <a16:creationId xmlns:a16="http://schemas.microsoft.com/office/drawing/2014/main" id="{BA38DD7B-B69E-48C7-ABE6-204B446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CD01862-CF23-4E19-B4E0-B7CB004FDB13}"/>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A2BE5086-ABFA-44C8-9946-612DA2786386}"/>
              </a:ext>
            </a:extLst>
          </p:cNvPr>
          <p:cNvSpPr>
            <a:spLocks noGrp="1"/>
          </p:cNvSpPr>
          <p:nvPr>
            <p:ph type="dt" sz="half" idx="10"/>
          </p:nvPr>
        </p:nvSpPr>
        <p:spPr/>
        <p:txBody>
          <a:bodyPr/>
          <a:lstStyle/>
          <a:p>
            <a:fld id="{EF23AD8C-A451-488E-AEC1-8EB2879BAF5D}"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305F8E16-324C-441D-912D-00B77172DA56}"/>
              </a:ext>
            </a:extLst>
          </p:cNvPr>
          <p:cNvSpPr>
            <a:spLocks noGrp="1"/>
          </p:cNvSpPr>
          <p:nvPr>
            <p:ph type="sldNum" sz="quarter" idx="12"/>
          </p:nvPr>
        </p:nvSpPr>
        <p:spPr/>
        <p:txBody>
          <a:bodyPr/>
          <a:lstStyle/>
          <a:p>
            <a:fld id="{D674207F-D268-470F-8874-8C684F840A9A}" type="slidenum">
              <a:rPr kumimoji="1" lang="ja-JP" altLang="en-US" smtClean="0"/>
              <a:t>6</a:t>
            </a:fld>
            <a:endParaRPr kumimoji="1" lang="ja-JP" altLang="en-US"/>
          </a:p>
        </p:txBody>
      </p:sp>
    </p:spTree>
    <p:extLst>
      <p:ext uri="{BB962C8B-B14F-4D97-AF65-F5344CB8AC3E}">
        <p14:creationId xmlns:p14="http://schemas.microsoft.com/office/powerpoint/2010/main" val="6289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詳細設計</a:t>
            </a:r>
            <a:r>
              <a:rPr lang="ja-JP" altLang="en-US" dirty="0"/>
              <a:t>書</a:t>
            </a:r>
            <a:r>
              <a:rPr kumimoji="1" lang="ja-JP" altLang="en-US" dirty="0"/>
              <a:t>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画面のレイアウトを作成することで、スムーズに開発に取り組むことができた。</a:t>
            </a:r>
            <a:endParaRPr lang="en-US" altLang="ja-JP" dirty="0"/>
          </a:p>
          <a:p>
            <a:pPr marL="0" indent="0">
              <a:buNone/>
            </a:pPr>
            <a:endParaRPr lang="en-US" altLang="ja-JP" dirty="0"/>
          </a:p>
          <a:p>
            <a:r>
              <a:rPr kumimoji="1" lang="ja-JP" altLang="en-US" dirty="0"/>
              <a:t>プログラミング（製造）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3</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4</a:t>
            </a:r>
            <a:r>
              <a:rPr lang="ja-JP" altLang="en-US" dirty="0">
                <a:solidFill>
                  <a:srgbClr val="000000"/>
                </a:solidFill>
                <a:latin typeface="メイリオ" panose="020B0604030504040204" pitchFamily="50" charset="-128"/>
              </a:rPr>
              <a:t>日</a:t>
            </a:r>
            <a:endParaRPr kumimoji="1" lang="en-US" altLang="ja-JP" dirty="0"/>
          </a:p>
          <a:p>
            <a:pPr marL="0" indent="0">
              <a:buNone/>
            </a:pPr>
            <a:r>
              <a:rPr kumimoji="1" lang="ja-JP" altLang="en-US" dirty="0"/>
              <a:t>　</a:t>
            </a:r>
            <a:r>
              <a:rPr lang="ja-JP" altLang="en-US" dirty="0"/>
              <a:t>単体テストや結合テストを繰り返すことで、バグやミスをその都度、修正しながら製造を進めることができた。</a:t>
            </a:r>
            <a:endParaRPr kumimoji="1" lang="en-US" altLang="ja-JP" dirty="0"/>
          </a:p>
        </p:txBody>
      </p:sp>
      <p:pic>
        <p:nvPicPr>
          <p:cNvPr id="4" name="図 3">
            <a:extLst>
              <a:ext uri="{FF2B5EF4-FFF2-40B4-BE49-F238E27FC236}">
                <a16:creationId xmlns:a16="http://schemas.microsoft.com/office/drawing/2014/main" id="{E2C99A62-8345-4529-8F99-6596B083C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2826C250-C347-4064-A7A9-9F967F7FAAA8}"/>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44BD0219-9D28-4026-82EE-03A872F6243C}"/>
              </a:ext>
            </a:extLst>
          </p:cNvPr>
          <p:cNvSpPr>
            <a:spLocks noGrp="1"/>
          </p:cNvSpPr>
          <p:nvPr>
            <p:ph type="dt" sz="half" idx="10"/>
          </p:nvPr>
        </p:nvSpPr>
        <p:spPr/>
        <p:txBody>
          <a:bodyPr/>
          <a:lstStyle/>
          <a:p>
            <a:fld id="{86F13F70-260F-421C-9661-17789AEB7163}"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7E57083C-B716-467F-BD6F-06694A9E05FE}"/>
              </a:ext>
            </a:extLst>
          </p:cNvPr>
          <p:cNvSpPr>
            <a:spLocks noGrp="1"/>
          </p:cNvSpPr>
          <p:nvPr>
            <p:ph type="sldNum" sz="quarter" idx="12"/>
          </p:nvPr>
        </p:nvSpPr>
        <p:spPr/>
        <p:txBody>
          <a:bodyPr/>
          <a:lstStyle/>
          <a:p>
            <a:fld id="{D674207F-D268-470F-8874-8C684F840A9A}" type="slidenum">
              <a:rPr kumimoji="1" lang="ja-JP" altLang="en-US" smtClean="0"/>
              <a:t>7</a:t>
            </a:fld>
            <a:endParaRPr kumimoji="1" lang="ja-JP" altLang="en-US"/>
          </a:p>
        </p:txBody>
      </p:sp>
    </p:spTree>
    <p:extLst>
      <p:ext uri="{BB962C8B-B14F-4D97-AF65-F5344CB8AC3E}">
        <p14:creationId xmlns:p14="http://schemas.microsoft.com/office/powerpoint/2010/main" val="4284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テスト仕様書の作成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システムを稼働した際に予想される動きや出力を洗い出しテスト項目に追加。</a:t>
            </a:r>
            <a:endParaRPr lang="en-US" altLang="ja-JP" dirty="0"/>
          </a:p>
          <a:p>
            <a:pPr marL="0" indent="0">
              <a:buNone/>
            </a:pPr>
            <a:r>
              <a:rPr kumimoji="1" lang="ja-JP" altLang="en-US" dirty="0"/>
              <a:t>　その後</a:t>
            </a:r>
            <a:r>
              <a:rPr lang="ja-JP" altLang="en-US" dirty="0"/>
              <a:t>、作成したテスト仕様書に基づき、システムテストを実施した。</a:t>
            </a:r>
            <a:endParaRPr lang="en-US" altLang="ja-JP" dirty="0"/>
          </a:p>
          <a:p>
            <a:pPr marL="0" indent="0">
              <a:buNone/>
            </a:pPr>
            <a:r>
              <a:rPr kumimoji="1" lang="ja-JP" altLang="en-US" dirty="0"/>
              <a:t>　製造の段階でテストを都度、実施していたためバグの発生数を抑えることができた。</a:t>
            </a:r>
            <a:endParaRPr kumimoji="1" lang="en-US" altLang="ja-JP" dirty="0"/>
          </a:p>
          <a:p>
            <a:endParaRPr lang="en-US" altLang="ja-JP" dirty="0"/>
          </a:p>
          <a:p>
            <a:endParaRPr kumimoji="1"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96AF9A4B-4C5F-4BC3-BB9E-793BD27C9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BE9C6389-772B-4C66-9749-49DABDE18E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C86D9B0-6EA5-4715-8681-5E0D5B376461}"/>
              </a:ext>
            </a:extLst>
          </p:cNvPr>
          <p:cNvSpPr>
            <a:spLocks noGrp="1"/>
          </p:cNvSpPr>
          <p:nvPr>
            <p:ph type="dt" sz="half" idx="10"/>
          </p:nvPr>
        </p:nvSpPr>
        <p:spPr/>
        <p:txBody>
          <a:bodyPr/>
          <a:lstStyle/>
          <a:p>
            <a:fld id="{83E78F68-10B6-4D2B-94C4-2A657652BB4A}"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D6EBC953-03DE-486D-93C7-9DF8118B5A8D}"/>
              </a:ext>
            </a:extLst>
          </p:cNvPr>
          <p:cNvSpPr>
            <a:spLocks noGrp="1"/>
          </p:cNvSpPr>
          <p:nvPr>
            <p:ph type="sldNum" sz="quarter" idx="12"/>
          </p:nvPr>
        </p:nvSpPr>
        <p:spPr/>
        <p:txBody>
          <a:bodyPr/>
          <a:lstStyle/>
          <a:p>
            <a:fld id="{D674207F-D268-470F-8874-8C684F840A9A}" type="slidenum">
              <a:rPr kumimoji="1" lang="ja-JP" altLang="en-US" smtClean="0"/>
              <a:t>8</a:t>
            </a:fld>
            <a:endParaRPr kumimoji="1" lang="ja-JP" altLang="en-US"/>
          </a:p>
        </p:txBody>
      </p:sp>
    </p:spTree>
    <p:extLst>
      <p:ext uri="{BB962C8B-B14F-4D97-AF65-F5344CB8AC3E}">
        <p14:creationId xmlns:p14="http://schemas.microsoft.com/office/powerpoint/2010/main" val="39182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0807-0754-4F55-B22A-0B102E60724D}"/>
              </a:ext>
            </a:extLst>
          </p:cNvPr>
          <p:cNvSpPr>
            <a:spLocks noGrp="1"/>
          </p:cNvSpPr>
          <p:nvPr>
            <p:ph type="title"/>
          </p:nvPr>
        </p:nvSpPr>
        <p:spPr/>
        <p:txBody>
          <a:bodyPr/>
          <a:lstStyle/>
          <a:p>
            <a:r>
              <a:rPr lang="ja-JP" altLang="en-US" b="1" u="sng" dirty="0">
                <a:solidFill>
                  <a:schemeClr val="accent5">
                    <a:lumMod val="75000"/>
                  </a:schemeClr>
                </a:solidFill>
              </a:rPr>
              <a:t>デモンストレーション</a:t>
            </a:r>
            <a:endParaRPr kumimoji="1" lang="ja-JP" altLang="en-US" b="1" u="sng" dirty="0">
              <a:solidFill>
                <a:schemeClr val="accent5">
                  <a:lumMod val="75000"/>
                </a:schemeClr>
              </a:solidFill>
            </a:endParaRPr>
          </a:p>
        </p:txBody>
      </p:sp>
      <p:sp>
        <p:nvSpPr>
          <p:cNvPr id="3" name="コンテンツ プレースホルダー 2">
            <a:extLst>
              <a:ext uri="{FF2B5EF4-FFF2-40B4-BE49-F238E27FC236}">
                <a16:creationId xmlns:a16="http://schemas.microsoft.com/office/drawing/2014/main" id="{2B158225-DA2B-4A26-9D37-B7DF62A04FA6}"/>
              </a:ext>
            </a:extLst>
          </p:cNvPr>
          <p:cNvSpPr>
            <a:spLocks noGrp="1"/>
          </p:cNvSpPr>
          <p:nvPr>
            <p:ph idx="1"/>
          </p:nvPr>
        </p:nvSpPr>
        <p:spPr>
          <a:xfrm>
            <a:off x="838200" y="3193031"/>
            <a:ext cx="10515600" cy="1278812"/>
          </a:xfrm>
        </p:spPr>
        <p:txBody>
          <a:bodyPr>
            <a:normAutofit/>
          </a:bodyPr>
          <a:lstStyle/>
          <a:p>
            <a:pPr marL="0" indent="0" algn="ctr">
              <a:buNone/>
            </a:pPr>
            <a:r>
              <a:rPr kumimoji="1" lang="ja-JP" altLang="en-US" sz="4000" dirty="0"/>
              <a:t>実際のシステム稼働画面をご覧ください。</a:t>
            </a:r>
          </a:p>
        </p:txBody>
      </p:sp>
      <p:pic>
        <p:nvPicPr>
          <p:cNvPr id="4" name="図 3">
            <a:extLst>
              <a:ext uri="{FF2B5EF4-FFF2-40B4-BE49-F238E27FC236}">
                <a16:creationId xmlns:a16="http://schemas.microsoft.com/office/drawing/2014/main" id="{E1ECA738-7B63-4E34-A20E-2D6515C4D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D1B8A722-D51A-432D-981E-B272CC23B664}"/>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0CD731BF-48C1-47BA-8B65-C653B4AD9ACE}"/>
              </a:ext>
            </a:extLst>
          </p:cNvPr>
          <p:cNvSpPr>
            <a:spLocks noGrp="1"/>
          </p:cNvSpPr>
          <p:nvPr>
            <p:ph type="dt" sz="half" idx="10"/>
          </p:nvPr>
        </p:nvSpPr>
        <p:spPr/>
        <p:txBody>
          <a:bodyPr/>
          <a:lstStyle/>
          <a:p>
            <a:fld id="{913BF489-C46D-45A4-BB24-79C16966522A}"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864FF29-3DCD-46F7-9BBB-ACC4D79160FE}"/>
              </a:ext>
            </a:extLst>
          </p:cNvPr>
          <p:cNvSpPr>
            <a:spLocks noGrp="1"/>
          </p:cNvSpPr>
          <p:nvPr>
            <p:ph type="sldNum" sz="quarter" idx="12"/>
          </p:nvPr>
        </p:nvSpPr>
        <p:spPr/>
        <p:txBody>
          <a:bodyPr/>
          <a:lstStyle/>
          <a:p>
            <a:fld id="{D674207F-D268-470F-8874-8C684F840A9A}" type="slidenum">
              <a:rPr kumimoji="1" lang="ja-JP" altLang="en-US" smtClean="0"/>
              <a:t>9</a:t>
            </a:fld>
            <a:endParaRPr kumimoji="1" lang="ja-JP" altLang="en-US"/>
          </a:p>
        </p:txBody>
      </p:sp>
    </p:spTree>
    <p:extLst>
      <p:ext uri="{BB962C8B-B14F-4D97-AF65-F5344CB8AC3E}">
        <p14:creationId xmlns:p14="http://schemas.microsoft.com/office/powerpoint/2010/main" val="362552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1612</Words>
  <Application>Microsoft Office PowerPoint</Application>
  <PresentationFormat>ワイド画面</PresentationFormat>
  <Paragraphs>169</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Calibri</vt:lpstr>
      <vt:lpstr>Office テーマ</vt:lpstr>
      <vt:lpstr>リサーチGO！</vt:lpstr>
      <vt:lpstr>目次</vt:lpstr>
      <vt:lpstr>コンセプト</vt:lpstr>
      <vt:lpstr>チーム紹介</vt:lpstr>
      <vt:lpstr>システムの品質と規模</vt:lpstr>
      <vt:lpstr>開発工程説明</vt:lpstr>
      <vt:lpstr>開発工程説明</vt:lpstr>
      <vt:lpstr>開発工程説明</vt:lpstr>
      <vt:lpstr>デモンストレーション</vt:lpstr>
      <vt:lpstr>苦労した点、工夫した点、反省点</vt:lpstr>
      <vt:lpstr>苦労した点、工夫した点、反省点</vt:lpstr>
      <vt:lpstr>苦労した点、工夫した点、反省点</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リサーチGO！</dc:title>
  <dc:creator>秦　伊吹</dc:creator>
  <cp:lastModifiedBy>秦　伊吹</cp:lastModifiedBy>
  <cp:revision>37</cp:revision>
  <dcterms:created xsi:type="dcterms:W3CDTF">2021-05-26T05:27:17Z</dcterms:created>
  <dcterms:modified xsi:type="dcterms:W3CDTF">2021-05-27T08:30:17Z</dcterms:modified>
</cp:coreProperties>
</file>