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5" r:id="rId7"/>
    <p:sldId id="261" r:id="rId8"/>
    <p:sldId id="262" r:id="rId9"/>
    <p:sldId id="263" r:id="rId10"/>
    <p:sldId id="266" r:id="rId11"/>
    <p:sldId id="264" r:id="rId12"/>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6E4E1"/>
    <a:srgbClr val="9BE1DE"/>
    <a:srgbClr val="CDECEA"/>
    <a:srgbClr val="93D5D2"/>
    <a:srgbClr val="D2FAF3"/>
    <a:srgbClr val="CC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000" autoAdjust="0"/>
    <p:restoredTop sz="94660"/>
  </p:normalViewPr>
  <p:slideViewPr>
    <p:cSldViewPr snapToGrid="0">
      <p:cViewPr varScale="1">
        <p:scale>
          <a:sx n="114" d="100"/>
          <a:sy n="114" d="100"/>
        </p:scale>
        <p:origin x="240"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87AD254-D3CA-4721-BDF0-B3FB76776F5F}"/>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8A83EBFC-28F5-4220-B8F2-2467E0949AF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69526686-F4A5-4210-BFF1-D5FA91A2DD4F}"/>
              </a:ext>
            </a:extLst>
          </p:cNvPr>
          <p:cNvSpPr>
            <a:spLocks noGrp="1"/>
          </p:cNvSpPr>
          <p:nvPr>
            <p:ph type="dt" sz="half" idx="10"/>
          </p:nvPr>
        </p:nvSpPr>
        <p:spPr/>
        <p:txBody>
          <a:bodyPr/>
          <a:lstStyle/>
          <a:p>
            <a:fld id="{012A1DDC-4AB2-4F4D-8C11-ABF3465A4CEE}" type="datetimeFigureOut">
              <a:rPr kumimoji="1" lang="ja-JP" altLang="en-US" smtClean="0"/>
              <a:t>2021/5/27</a:t>
            </a:fld>
            <a:endParaRPr kumimoji="1" lang="ja-JP" altLang="en-US"/>
          </a:p>
        </p:txBody>
      </p:sp>
      <p:sp>
        <p:nvSpPr>
          <p:cNvPr id="5" name="フッター プレースホルダー 4">
            <a:extLst>
              <a:ext uri="{FF2B5EF4-FFF2-40B4-BE49-F238E27FC236}">
                <a16:creationId xmlns:a16="http://schemas.microsoft.com/office/drawing/2014/main" id="{7507A993-28EE-44CF-AFC6-691E99B6684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9DB1516-351D-4D18-9E8E-9A21CDEA9930}"/>
              </a:ext>
            </a:extLst>
          </p:cNvPr>
          <p:cNvSpPr>
            <a:spLocks noGrp="1"/>
          </p:cNvSpPr>
          <p:nvPr>
            <p:ph type="sldNum" sz="quarter" idx="12"/>
          </p:nvPr>
        </p:nvSpPr>
        <p:spPr/>
        <p:txBody>
          <a:bodyPr/>
          <a:lstStyle/>
          <a:p>
            <a:fld id="{A004B52C-17AB-47A0-9613-67E8930C1AD7}" type="slidenum">
              <a:rPr kumimoji="1" lang="ja-JP" altLang="en-US" smtClean="0"/>
              <a:t>‹#›</a:t>
            </a:fld>
            <a:endParaRPr kumimoji="1" lang="ja-JP" altLang="en-US"/>
          </a:p>
        </p:txBody>
      </p:sp>
    </p:spTree>
    <p:extLst>
      <p:ext uri="{BB962C8B-B14F-4D97-AF65-F5344CB8AC3E}">
        <p14:creationId xmlns:p14="http://schemas.microsoft.com/office/powerpoint/2010/main" val="32375957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D0BBED4-60B2-4D02-AF24-5E277961C08C}"/>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E1352221-E79E-4867-9D62-2F88ACB95716}"/>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3C52E7E3-52DB-4D11-82EE-699629C82DC4}"/>
              </a:ext>
            </a:extLst>
          </p:cNvPr>
          <p:cNvSpPr>
            <a:spLocks noGrp="1"/>
          </p:cNvSpPr>
          <p:nvPr>
            <p:ph type="dt" sz="half" idx="10"/>
          </p:nvPr>
        </p:nvSpPr>
        <p:spPr/>
        <p:txBody>
          <a:bodyPr/>
          <a:lstStyle/>
          <a:p>
            <a:fld id="{012A1DDC-4AB2-4F4D-8C11-ABF3465A4CEE}" type="datetimeFigureOut">
              <a:rPr kumimoji="1" lang="ja-JP" altLang="en-US" smtClean="0"/>
              <a:t>2021/5/27</a:t>
            </a:fld>
            <a:endParaRPr kumimoji="1" lang="ja-JP" altLang="en-US"/>
          </a:p>
        </p:txBody>
      </p:sp>
      <p:sp>
        <p:nvSpPr>
          <p:cNvPr id="5" name="フッター プレースホルダー 4">
            <a:extLst>
              <a:ext uri="{FF2B5EF4-FFF2-40B4-BE49-F238E27FC236}">
                <a16:creationId xmlns:a16="http://schemas.microsoft.com/office/drawing/2014/main" id="{3273E441-0B0D-478C-8604-B29CA3C2E49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ED93686-9085-4295-9325-D9EB798B0299}"/>
              </a:ext>
            </a:extLst>
          </p:cNvPr>
          <p:cNvSpPr>
            <a:spLocks noGrp="1"/>
          </p:cNvSpPr>
          <p:nvPr>
            <p:ph type="sldNum" sz="quarter" idx="12"/>
          </p:nvPr>
        </p:nvSpPr>
        <p:spPr/>
        <p:txBody>
          <a:bodyPr/>
          <a:lstStyle/>
          <a:p>
            <a:fld id="{A004B52C-17AB-47A0-9613-67E8930C1AD7}" type="slidenum">
              <a:rPr kumimoji="1" lang="ja-JP" altLang="en-US" smtClean="0"/>
              <a:t>‹#›</a:t>
            </a:fld>
            <a:endParaRPr kumimoji="1" lang="ja-JP" altLang="en-US"/>
          </a:p>
        </p:txBody>
      </p:sp>
    </p:spTree>
    <p:extLst>
      <p:ext uri="{BB962C8B-B14F-4D97-AF65-F5344CB8AC3E}">
        <p14:creationId xmlns:p14="http://schemas.microsoft.com/office/powerpoint/2010/main" val="39402331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BD9A5D01-0D50-4638-BB8A-8FE13EAEB1F7}"/>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35DBAA67-2B61-4780-B645-9D71234E02F2}"/>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7BFCB415-06B8-4D68-A44D-48A522D2897C}"/>
              </a:ext>
            </a:extLst>
          </p:cNvPr>
          <p:cNvSpPr>
            <a:spLocks noGrp="1"/>
          </p:cNvSpPr>
          <p:nvPr>
            <p:ph type="dt" sz="half" idx="10"/>
          </p:nvPr>
        </p:nvSpPr>
        <p:spPr/>
        <p:txBody>
          <a:bodyPr/>
          <a:lstStyle/>
          <a:p>
            <a:fld id="{012A1DDC-4AB2-4F4D-8C11-ABF3465A4CEE}" type="datetimeFigureOut">
              <a:rPr kumimoji="1" lang="ja-JP" altLang="en-US" smtClean="0"/>
              <a:t>2021/5/27</a:t>
            </a:fld>
            <a:endParaRPr kumimoji="1" lang="ja-JP" altLang="en-US"/>
          </a:p>
        </p:txBody>
      </p:sp>
      <p:sp>
        <p:nvSpPr>
          <p:cNvPr id="5" name="フッター プレースホルダー 4">
            <a:extLst>
              <a:ext uri="{FF2B5EF4-FFF2-40B4-BE49-F238E27FC236}">
                <a16:creationId xmlns:a16="http://schemas.microsoft.com/office/drawing/2014/main" id="{A4E9A0C3-B152-4D61-B2EF-B53BB57C4EF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B6677C7-3A76-4F6D-AC82-69DDEDA053A7}"/>
              </a:ext>
            </a:extLst>
          </p:cNvPr>
          <p:cNvSpPr>
            <a:spLocks noGrp="1"/>
          </p:cNvSpPr>
          <p:nvPr>
            <p:ph type="sldNum" sz="quarter" idx="12"/>
          </p:nvPr>
        </p:nvSpPr>
        <p:spPr/>
        <p:txBody>
          <a:bodyPr/>
          <a:lstStyle/>
          <a:p>
            <a:fld id="{A004B52C-17AB-47A0-9613-67E8930C1AD7}" type="slidenum">
              <a:rPr kumimoji="1" lang="ja-JP" altLang="en-US" smtClean="0"/>
              <a:t>‹#›</a:t>
            </a:fld>
            <a:endParaRPr kumimoji="1" lang="ja-JP" altLang="en-US"/>
          </a:p>
        </p:txBody>
      </p:sp>
    </p:spTree>
    <p:extLst>
      <p:ext uri="{BB962C8B-B14F-4D97-AF65-F5344CB8AC3E}">
        <p14:creationId xmlns:p14="http://schemas.microsoft.com/office/powerpoint/2010/main" val="40182435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3E4BCD2-788E-4B94-B59E-61B0FA4CCFDE}"/>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87357CBB-0059-44EC-87A8-00068B509E31}"/>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EBE91C5A-5E78-4DF3-A8F4-2CA6447335A6}"/>
              </a:ext>
            </a:extLst>
          </p:cNvPr>
          <p:cNvSpPr>
            <a:spLocks noGrp="1"/>
          </p:cNvSpPr>
          <p:nvPr>
            <p:ph type="dt" sz="half" idx="10"/>
          </p:nvPr>
        </p:nvSpPr>
        <p:spPr/>
        <p:txBody>
          <a:bodyPr/>
          <a:lstStyle/>
          <a:p>
            <a:fld id="{012A1DDC-4AB2-4F4D-8C11-ABF3465A4CEE}" type="datetimeFigureOut">
              <a:rPr kumimoji="1" lang="ja-JP" altLang="en-US" smtClean="0"/>
              <a:t>2021/5/27</a:t>
            </a:fld>
            <a:endParaRPr kumimoji="1" lang="ja-JP" altLang="en-US"/>
          </a:p>
        </p:txBody>
      </p:sp>
      <p:sp>
        <p:nvSpPr>
          <p:cNvPr id="5" name="フッター プレースホルダー 4">
            <a:extLst>
              <a:ext uri="{FF2B5EF4-FFF2-40B4-BE49-F238E27FC236}">
                <a16:creationId xmlns:a16="http://schemas.microsoft.com/office/drawing/2014/main" id="{5B7C2F82-D2B5-4A17-9DB6-55A7A7CFB7B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5B009DF-2F6E-493C-8362-653B0E64A9B7}"/>
              </a:ext>
            </a:extLst>
          </p:cNvPr>
          <p:cNvSpPr>
            <a:spLocks noGrp="1"/>
          </p:cNvSpPr>
          <p:nvPr>
            <p:ph type="sldNum" sz="quarter" idx="12"/>
          </p:nvPr>
        </p:nvSpPr>
        <p:spPr/>
        <p:txBody>
          <a:bodyPr/>
          <a:lstStyle/>
          <a:p>
            <a:fld id="{A004B52C-17AB-47A0-9613-67E8930C1AD7}" type="slidenum">
              <a:rPr kumimoji="1" lang="ja-JP" altLang="en-US" smtClean="0"/>
              <a:t>‹#›</a:t>
            </a:fld>
            <a:endParaRPr kumimoji="1" lang="ja-JP" altLang="en-US"/>
          </a:p>
        </p:txBody>
      </p:sp>
    </p:spTree>
    <p:extLst>
      <p:ext uri="{BB962C8B-B14F-4D97-AF65-F5344CB8AC3E}">
        <p14:creationId xmlns:p14="http://schemas.microsoft.com/office/powerpoint/2010/main" val="22099014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F3B3FB2-92FA-43C1-AAF9-48A792B25862}"/>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7C5F1A95-861D-44ED-999E-3B1D3E71FF9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88CFC36B-F4CF-44B5-8EDD-1DBF44EBA3C8}"/>
              </a:ext>
            </a:extLst>
          </p:cNvPr>
          <p:cNvSpPr>
            <a:spLocks noGrp="1"/>
          </p:cNvSpPr>
          <p:nvPr>
            <p:ph type="dt" sz="half" idx="10"/>
          </p:nvPr>
        </p:nvSpPr>
        <p:spPr/>
        <p:txBody>
          <a:bodyPr/>
          <a:lstStyle/>
          <a:p>
            <a:fld id="{012A1DDC-4AB2-4F4D-8C11-ABF3465A4CEE}" type="datetimeFigureOut">
              <a:rPr kumimoji="1" lang="ja-JP" altLang="en-US" smtClean="0"/>
              <a:t>2021/5/27</a:t>
            </a:fld>
            <a:endParaRPr kumimoji="1" lang="ja-JP" altLang="en-US"/>
          </a:p>
        </p:txBody>
      </p:sp>
      <p:sp>
        <p:nvSpPr>
          <p:cNvPr id="5" name="フッター プレースホルダー 4">
            <a:extLst>
              <a:ext uri="{FF2B5EF4-FFF2-40B4-BE49-F238E27FC236}">
                <a16:creationId xmlns:a16="http://schemas.microsoft.com/office/drawing/2014/main" id="{C050F672-4B1D-4459-AFBE-2C044063F07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9BAB9E3-A759-4FCF-ABFC-C6D817A162CF}"/>
              </a:ext>
            </a:extLst>
          </p:cNvPr>
          <p:cNvSpPr>
            <a:spLocks noGrp="1"/>
          </p:cNvSpPr>
          <p:nvPr>
            <p:ph type="sldNum" sz="quarter" idx="12"/>
          </p:nvPr>
        </p:nvSpPr>
        <p:spPr/>
        <p:txBody>
          <a:bodyPr/>
          <a:lstStyle/>
          <a:p>
            <a:fld id="{A004B52C-17AB-47A0-9613-67E8930C1AD7}" type="slidenum">
              <a:rPr kumimoji="1" lang="ja-JP" altLang="en-US" smtClean="0"/>
              <a:t>‹#›</a:t>
            </a:fld>
            <a:endParaRPr kumimoji="1" lang="ja-JP" altLang="en-US"/>
          </a:p>
        </p:txBody>
      </p:sp>
    </p:spTree>
    <p:extLst>
      <p:ext uri="{BB962C8B-B14F-4D97-AF65-F5344CB8AC3E}">
        <p14:creationId xmlns:p14="http://schemas.microsoft.com/office/powerpoint/2010/main" val="36451683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BAD2162-A5F3-4FF7-AEBD-4D895FE4C849}"/>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04DC3308-4345-416F-8F13-CAEF9C95169D}"/>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C9179694-8CF8-47C2-ADAE-0F1A18C6C930}"/>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C42FE281-6034-4336-A11B-397F09544DD3}"/>
              </a:ext>
            </a:extLst>
          </p:cNvPr>
          <p:cNvSpPr>
            <a:spLocks noGrp="1"/>
          </p:cNvSpPr>
          <p:nvPr>
            <p:ph type="dt" sz="half" idx="10"/>
          </p:nvPr>
        </p:nvSpPr>
        <p:spPr/>
        <p:txBody>
          <a:bodyPr/>
          <a:lstStyle/>
          <a:p>
            <a:fld id="{012A1DDC-4AB2-4F4D-8C11-ABF3465A4CEE}" type="datetimeFigureOut">
              <a:rPr kumimoji="1" lang="ja-JP" altLang="en-US" smtClean="0"/>
              <a:t>2021/5/27</a:t>
            </a:fld>
            <a:endParaRPr kumimoji="1" lang="ja-JP" altLang="en-US"/>
          </a:p>
        </p:txBody>
      </p:sp>
      <p:sp>
        <p:nvSpPr>
          <p:cNvPr id="6" name="フッター プレースホルダー 5">
            <a:extLst>
              <a:ext uri="{FF2B5EF4-FFF2-40B4-BE49-F238E27FC236}">
                <a16:creationId xmlns:a16="http://schemas.microsoft.com/office/drawing/2014/main" id="{768FBA00-CF13-4334-9910-5FC323F1DE8C}"/>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34EDEE22-16F7-4ABA-B141-B3CF96881ECE}"/>
              </a:ext>
            </a:extLst>
          </p:cNvPr>
          <p:cNvSpPr>
            <a:spLocks noGrp="1"/>
          </p:cNvSpPr>
          <p:nvPr>
            <p:ph type="sldNum" sz="quarter" idx="12"/>
          </p:nvPr>
        </p:nvSpPr>
        <p:spPr/>
        <p:txBody>
          <a:bodyPr/>
          <a:lstStyle/>
          <a:p>
            <a:fld id="{A004B52C-17AB-47A0-9613-67E8930C1AD7}" type="slidenum">
              <a:rPr kumimoji="1" lang="ja-JP" altLang="en-US" smtClean="0"/>
              <a:t>‹#›</a:t>
            </a:fld>
            <a:endParaRPr kumimoji="1" lang="ja-JP" altLang="en-US"/>
          </a:p>
        </p:txBody>
      </p:sp>
    </p:spTree>
    <p:extLst>
      <p:ext uri="{BB962C8B-B14F-4D97-AF65-F5344CB8AC3E}">
        <p14:creationId xmlns:p14="http://schemas.microsoft.com/office/powerpoint/2010/main" val="19328520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256B31F-6648-4EDA-9FAC-2D85D640E8F7}"/>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0BC60AE5-1F1F-489A-8B12-C413C98E31F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976EAECE-1C49-4820-ABFD-AA3BAB6AEBF0}"/>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33E723DB-299B-4987-A9DD-F67B98F0604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8ED4880C-EA8E-45DD-99EF-0E0DD68C4DCA}"/>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1B997EF5-429A-4127-A694-FEE5538BC68C}"/>
              </a:ext>
            </a:extLst>
          </p:cNvPr>
          <p:cNvSpPr>
            <a:spLocks noGrp="1"/>
          </p:cNvSpPr>
          <p:nvPr>
            <p:ph type="dt" sz="half" idx="10"/>
          </p:nvPr>
        </p:nvSpPr>
        <p:spPr/>
        <p:txBody>
          <a:bodyPr/>
          <a:lstStyle/>
          <a:p>
            <a:fld id="{012A1DDC-4AB2-4F4D-8C11-ABF3465A4CEE}" type="datetimeFigureOut">
              <a:rPr kumimoji="1" lang="ja-JP" altLang="en-US" smtClean="0"/>
              <a:t>2021/5/27</a:t>
            </a:fld>
            <a:endParaRPr kumimoji="1" lang="ja-JP" altLang="en-US"/>
          </a:p>
        </p:txBody>
      </p:sp>
      <p:sp>
        <p:nvSpPr>
          <p:cNvPr id="8" name="フッター プレースホルダー 7">
            <a:extLst>
              <a:ext uri="{FF2B5EF4-FFF2-40B4-BE49-F238E27FC236}">
                <a16:creationId xmlns:a16="http://schemas.microsoft.com/office/drawing/2014/main" id="{C895CDBC-BA2E-4A60-929B-5CDE3B0F8A4C}"/>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5A00E93A-0B6A-4DB9-ACAC-0184242E7D24}"/>
              </a:ext>
            </a:extLst>
          </p:cNvPr>
          <p:cNvSpPr>
            <a:spLocks noGrp="1"/>
          </p:cNvSpPr>
          <p:nvPr>
            <p:ph type="sldNum" sz="quarter" idx="12"/>
          </p:nvPr>
        </p:nvSpPr>
        <p:spPr/>
        <p:txBody>
          <a:bodyPr/>
          <a:lstStyle/>
          <a:p>
            <a:fld id="{A004B52C-17AB-47A0-9613-67E8930C1AD7}" type="slidenum">
              <a:rPr kumimoji="1" lang="ja-JP" altLang="en-US" smtClean="0"/>
              <a:t>‹#›</a:t>
            </a:fld>
            <a:endParaRPr kumimoji="1" lang="ja-JP" altLang="en-US"/>
          </a:p>
        </p:txBody>
      </p:sp>
    </p:spTree>
    <p:extLst>
      <p:ext uri="{BB962C8B-B14F-4D97-AF65-F5344CB8AC3E}">
        <p14:creationId xmlns:p14="http://schemas.microsoft.com/office/powerpoint/2010/main" val="31854756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1ED9302-3D22-4A20-B82F-D74528CDCDFB}"/>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DCD31089-C6CF-4BA0-A778-112164B9ADCB}"/>
              </a:ext>
            </a:extLst>
          </p:cNvPr>
          <p:cNvSpPr>
            <a:spLocks noGrp="1"/>
          </p:cNvSpPr>
          <p:nvPr>
            <p:ph type="dt" sz="half" idx="10"/>
          </p:nvPr>
        </p:nvSpPr>
        <p:spPr/>
        <p:txBody>
          <a:bodyPr/>
          <a:lstStyle/>
          <a:p>
            <a:fld id="{012A1DDC-4AB2-4F4D-8C11-ABF3465A4CEE}" type="datetimeFigureOut">
              <a:rPr kumimoji="1" lang="ja-JP" altLang="en-US" smtClean="0"/>
              <a:t>2021/5/27</a:t>
            </a:fld>
            <a:endParaRPr kumimoji="1" lang="ja-JP" altLang="en-US"/>
          </a:p>
        </p:txBody>
      </p:sp>
      <p:sp>
        <p:nvSpPr>
          <p:cNvPr id="4" name="フッター プレースホルダー 3">
            <a:extLst>
              <a:ext uri="{FF2B5EF4-FFF2-40B4-BE49-F238E27FC236}">
                <a16:creationId xmlns:a16="http://schemas.microsoft.com/office/drawing/2014/main" id="{92E58160-258C-4ECF-A3B9-19385DF100CE}"/>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E26812FC-ED9B-4F72-B838-4A50733DF841}"/>
              </a:ext>
            </a:extLst>
          </p:cNvPr>
          <p:cNvSpPr>
            <a:spLocks noGrp="1"/>
          </p:cNvSpPr>
          <p:nvPr>
            <p:ph type="sldNum" sz="quarter" idx="12"/>
          </p:nvPr>
        </p:nvSpPr>
        <p:spPr/>
        <p:txBody>
          <a:bodyPr/>
          <a:lstStyle/>
          <a:p>
            <a:fld id="{A004B52C-17AB-47A0-9613-67E8930C1AD7}" type="slidenum">
              <a:rPr kumimoji="1" lang="ja-JP" altLang="en-US" smtClean="0"/>
              <a:t>‹#›</a:t>
            </a:fld>
            <a:endParaRPr kumimoji="1" lang="ja-JP" altLang="en-US"/>
          </a:p>
        </p:txBody>
      </p:sp>
    </p:spTree>
    <p:extLst>
      <p:ext uri="{BB962C8B-B14F-4D97-AF65-F5344CB8AC3E}">
        <p14:creationId xmlns:p14="http://schemas.microsoft.com/office/powerpoint/2010/main" val="32910262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9FE8987E-90C8-4260-9549-EE54115A0D91}"/>
              </a:ext>
            </a:extLst>
          </p:cNvPr>
          <p:cNvSpPr>
            <a:spLocks noGrp="1"/>
          </p:cNvSpPr>
          <p:nvPr>
            <p:ph type="dt" sz="half" idx="10"/>
          </p:nvPr>
        </p:nvSpPr>
        <p:spPr/>
        <p:txBody>
          <a:bodyPr/>
          <a:lstStyle/>
          <a:p>
            <a:fld id="{012A1DDC-4AB2-4F4D-8C11-ABF3465A4CEE}" type="datetimeFigureOut">
              <a:rPr kumimoji="1" lang="ja-JP" altLang="en-US" smtClean="0"/>
              <a:t>2021/5/27</a:t>
            </a:fld>
            <a:endParaRPr kumimoji="1" lang="ja-JP" altLang="en-US"/>
          </a:p>
        </p:txBody>
      </p:sp>
      <p:sp>
        <p:nvSpPr>
          <p:cNvPr id="3" name="フッター プレースホルダー 2">
            <a:extLst>
              <a:ext uri="{FF2B5EF4-FFF2-40B4-BE49-F238E27FC236}">
                <a16:creationId xmlns:a16="http://schemas.microsoft.com/office/drawing/2014/main" id="{D80CE6FC-9ED3-4530-ACD5-ACA4F400B990}"/>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88C10FEA-F183-4341-9B62-B659EB15E6F6}"/>
              </a:ext>
            </a:extLst>
          </p:cNvPr>
          <p:cNvSpPr>
            <a:spLocks noGrp="1"/>
          </p:cNvSpPr>
          <p:nvPr>
            <p:ph type="sldNum" sz="quarter" idx="12"/>
          </p:nvPr>
        </p:nvSpPr>
        <p:spPr/>
        <p:txBody>
          <a:bodyPr/>
          <a:lstStyle/>
          <a:p>
            <a:fld id="{A004B52C-17AB-47A0-9613-67E8930C1AD7}" type="slidenum">
              <a:rPr kumimoji="1" lang="ja-JP" altLang="en-US" smtClean="0"/>
              <a:t>‹#›</a:t>
            </a:fld>
            <a:endParaRPr kumimoji="1" lang="ja-JP" altLang="en-US"/>
          </a:p>
        </p:txBody>
      </p:sp>
    </p:spTree>
    <p:extLst>
      <p:ext uri="{BB962C8B-B14F-4D97-AF65-F5344CB8AC3E}">
        <p14:creationId xmlns:p14="http://schemas.microsoft.com/office/powerpoint/2010/main" val="26224512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8DC0969-DA8F-46B6-948B-95CFBFFC3E10}"/>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B2CD773D-C4F9-4C27-9343-07C5C72EA0C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A8728FAB-3703-4DC8-9784-4E90B736CEE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F1FA1898-2FA2-4C16-854E-6070D5400830}"/>
              </a:ext>
            </a:extLst>
          </p:cNvPr>
          <p:cNvSpPr>
            <a:spLocks noGrp="1"/>
          </p:cNvSpPr>
          <p:nvPr>
            <p:ph type="dt" sz="half" idx="10"/>
          </p:nvPr>
        </p:nvSpPr>
        <p:spPr/>
        <p:txBody>
          <a:bodyPr/>
          <a:lstStyle/>
          <a:p>
            <a:fld id="{012A1DDC-4AB2-4F4D-8C11-ABF3465A4CEE}" type="datetimeFigureOut">
              <a:rPr kumimoji="1" lang="ja-JP" altLang="en-US" smtClean="0"/>
              <a:t>2021/5/27</a:t>
            </a:fld>
            <a:endParaRPr kumimoji="1" lang="ja-JP" altLang="en-US"/>
          </a:p>
        </p:txBody>
      </p:sp>
      <p:sp>
        <p:nvSpPr>
          <p:cNvPr id="6" name="フッター プレースホルダー 5">
            <a:extLst>
              <a:ext uri="{FF2B5EF4-FFF2-40B4-BE49-F238E27FC236}">
                <a16:creationId xmlns:a16="http://schemas.microsoft.com/office/drawing/2014/main" id="{12EA98E0-EDA0-4894-B932-9540ED6061D7}"/>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0175D180-C370-4719-A8AF-833005595A07}"/>
              </a:ext>
            </a:extLst>
          </p:cNvPr>
          <p:cNvSpPr>
            <a:spLocks noGrp="1"/>
          </p:cNvSpPr>
          <p:nvPr>
            <p:ph type="sldNum" sz="quarter" idx="12"/>
          </p:nvPr>
        </p:nvSpPr>
        <p:spPr/>
        <p:txBody>
          <a:bodyPr/>
          <a:lstStyle/>
          <a:p>
            <a:fld id="{A004B52C-17AB-47A0-9613-67E8930C1AD7}" type="slidenum">
              <a:rPr kumimoji="1" lang="ja-JP" altLang="en-US" smtClean="0"/>
              <a:t>‹#›</a:t>
            </a:fld>
            <a:endParaRPr kumimoji="1" lang="ja-JP" altLang="en-US"/>
          </a:p>
        </p:txBody>
      </p:sp>
    </p:spTree>
    <p:extLst>
      <p:ext uri="{BB962C8B-B14F-4D97-AF65-F5344CB8AC3E}">
        <p14:creationId xmlns:p14="http://schemas.microsoft.com/office/powerpoint/2010/main" val="27804642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53828F2-22CF-4246-9E47-4962743AEF81}"/>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AED062EF-1837-4CBE-A84C-10A9D28D4A5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C093EADA-3239-4F16-9384-3361C404D8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FC5B059C-5A2B-4C4A-8055-FAA2E4BACDC0}"/>
              </a:ext>
            </a:extLst>
          </p:cNvPr>
          <p:cNvSpPr>
            <a:spLocks noGrp="1"/>
          </p:cNvSpPr>
          <p:nvPr>
            <p:ph type="dt" sz="half" idx="10"/>
          </p:nvPr>
        </p:nvSpPr>
        <p:spPr/>
        <p:txBody>
          <a:bodyPr/>
          <a:lstStyle/>
          <a:p>
            <a:fld id="{012A1DDC-4AB2-4F4D-8C11-ABF3465A4CEE}" type="datetimeFigureOut">
              <a:rPr kumimoji="1" lang="ja-JP" altLang="en-US" smtClean="0"/>
              <a:t>2021/5/27</a:t>
            </a:fld>
            <a:endParaRPr kumimoji="1" lang="ja-JP" altLang="en-US"/>
          </a:p>
        </p:txBody>
      </p:sp>
      <p:sp>
        <p:nvSpPr>
          <p:cNvPr id="6" name="フッター プレースホルダー 5">
            <a:extLst>
              <a:ext uri="{FF2B5EF4-FFF2-40B4-BE49-F238E27FC236}">
                <a16:creationId xmlns:a16="http://schemas.microsoft.com/office/drawing/2014/main" id="{07A655F7-23F7-4BF7-B0A8-B24C64488FF3}"/>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8EB81336-AD85-483C-A81A-EB0E2AD7FF9C}"/>
              </a:ext>
            </a:extLst>
          </p:cNvPr>
          <p:cNvSpPr>
            <a:spLocks noGrp="1"/>
          </p:cNvSpPr>
          <p:nvPr>
            <p:ph type="sldNum" sz="quarter" idx="12"/>
          </p:nvPr>
        </p:nvSpPr>
        <p:spPr/>
        <p:txBody>
          <a:bodyPr/>
          <a:lstStyle/>
          <a:p>
            <a:fld id="{A004B52C-17AB-47A0-9613-67E8930C1AD7}" type="slidenum">
              <a:rPr kumimoji="1" lang="ja-JP" altLang="en-US" smtClean="0"/>
              <a:t>‹#›</a:t>
            </a:fld>
            <a:endParaRPr kumimoji="1" lang="ja-JP" altLang="en-US"/>
          </a:p>
        </p:txBody>
      </p:sp>
    </p:spTree>
    <p:extLst>
      <p:ext uri="{BB962C8B-B14F-4D97-AF65-F5344CB8AC3E}">
        <p14:creationId xmlns:p14="http://schemas.microsoft.com/office/powerpoint/2010/main" val="36552648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5DD60389-5CAD-46E4-8BDC-8A02E54D6C5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E33121AC-2DF6-4761-B1A9-4DADD1759C0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A8693E23-3C3E-4C7A-AB39-85D2319C218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12A1DDC-4AB2-4F4D-8C11-ABF3465A4CEE}" type="datetimeFigureOut">
              <a:rPr kumimoji="1" lang="ja-JP" altLang="en-US" smtClean="0"/>
              <a:t>2021/5/27</a:t>
            </a:fld>
            <a:endParaRPr kumimoji="1" lang="ja-JP" altLang="en-US"/>
          </a:p>
        </p:txBody>
      </p:sp>
      <p:sp>
        <p:nvSpPr>
          <p:cNvPr id="5" name="フッター プレースホルダー 4">
            <a:extLst>
              <a:ext uri="{FF2B5EF4-FFF2-40B4-BE49-F238E27FC236}">
                <a16:creationId xmlns:a16="http://schemas.microsoft.com/office/drawing/2014/main" id="{E691DF6E-3B0B-4563-9B2F-89DEF1EBB57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3D9BEFF1-E561-4C55-A031-AEFDC80D0EB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004B52C-17AB-47A0-9613-67E8930C1AD7}" type="slidenum">
              <a:rPr kumimoji="1" lang="ja-JP" altLang="en-US" smtClean="0"/>
              <a:t>‹#›</a:t>
            </a:fld>
            <a:endParaRPr kumimoji="1" lang="ja-JP" altLang="en-US"/>
          </a:p>
        </p:txBody>
      </p:sp>
    </p:spTree>
    <p:extLst>
      <p:ext uri="{BB962C8B-B14F-4D97-AF65-F5344CB8AC3E}">
        <p14:creationId xmlns:p14="http://schemas.microsoft.com/office/powerpoint/2010/main" val="23007408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48DBC06-195A-4125-8A83-FEBBAFA2C3A4}"/>
              </a:ext>
            </a:extLst>
          </p:cNvPr>
          <p:cNvSpPr>
            <a:spLocks noGrp="1"/>
          </p:cNvSpPr>
          <p:nvPr>
            <p:ph type="ctrTitle"/>
          </p:nvPr>
        </p:nvSpPr>
        <p:spPr>
          <a:xfrm>
            <a:off x="1524000" y="2242787"/>
            <a:ext cx="9144000" cy="1186213"/>
          </a:xfrm>
          <a:noFill/>
        </p:spPr>
        <p:txBody>
          <a:bodyPr/>
          <a:lstStyle/>
          <a:p>
            <a:r>
              <a:rPr kumimoji="1" lang="en-US" altLang="ja-JP" sz="6600" b="1" dirty="0">
                <a:solidFill>
                  <a:srgbClr val="B6E4E1"/>
                </a:solidFill>
                <a:latin typeface="+mn-ea"/>
                <a:ea typeface="+mn-ea"/>
              </a:rPr>
              <a:t>HEALPY</a:t>
            </a:r>
            <a:r>
              <a:rPr lang="ja-JP" altLang="en-US" b="1" dirty="0">
                <a:solidFill>
                  <a:srgbClr val="B6E4E1"/>
                </a:solidFill>
                <a:latin typeface="+mn-ea"/>
                <a:ea typeface="+mn-ea"/>
              </a:rPr>
              <a:t> </a:t>
            </a:r>
            <a:r>
              <a:rPr lang="en-US" altLang="ja-JP" sz="3600" b="1" dirty="0">
                <a:solidFill>
                  <a:srgbClr val="B6E4E1"/>
                </a:solidFill>
                <a:latin typeface="+mn-ea"/>
                <a:ea typeface="+mn-ea"/>
              </a:rPr>
              <a:t>Health×Happy</a:t>
            </a:r>
            <a:endParaRPr kumimoji="1" lang="ja-JP" altLang="en-US" sz="2800" b="1" dirty="0">
              <a:solidFill>
                <a:srgbClr val="B6E4E1"/>
              </a:solidFill>
              <a:latin typeface="+mn-ea"/>
              <a:ea typeface="+mn-ea"/>
            </a:endParaRPr>
          </a:p>
        </p:txBody>
      </p:sp>
      <p:sp>
        <p:nvSpPr>
          <p:cNvPr id="3" name="字幕 2">
            <a:extLst>
              <a:ext uri="{FF2B5EF4-FFF2-40B4-BE49-F238E27FC236}">
                <a16:creationId xmlns:a16="http://schemas.microsoft.com/office/drawing/2014/main" id="{1E75D97C-4032-446B-9A8C-07AF970C6DFE}"/>
              </a:ext>
            </a:extLst>
          </p:cNvPr>
          <p:cNvSpPr>
            <a:spLocks noGrp="1"/>
          </p:cNvSpPr>
          <p:nvPr>
            <p:ph type="subTitle" idx="1"/>
          </p:nvPr>
        </p:nvSpPr>
        <p:spPr>
          <a:xfrm>
            <a:off x="1524000" y="5418339"/>
            <a:ext cx="9144000" cy="417586"/>
          </a:xfrm>
        </p:spPr>
        <p:txBody>
          <a:bodyPr>
            <a:normAutofit lnSpcReduction="10000"/>
          </a:bodyPr>
          <a:lstStyle/>
          <a:p>
            <a:r>
              <a:rPr kumimoji="1" lang="ja-JP" altLang="en-US" dirty="0">
                <a:solidFill>
                  <a:schemeClr val="tx1">
                    <a:lumMod val="75000"/>
                    <a:lumOff val="25000"/>
                  </a:schemeClr>
                </a:solidFill>
                <a:latin typeface="+mj-lt"/>
                <a:ea typeface="+mj-ea"/>
              </a:rPr>
              <a:t>チーム乙女</a:t>
            </a:r>
            <a:r>
              <a:rPr lang="ja-JP" altLang="en-US" dirty="0">
                <a:solidFill>
                  <a:schemeClr val="tx1">
                    <a:lumMod val="75000"/>
                    <a:lumOff val="25000"/>
                  </a:schemeClr>
                </a:solidFill>
                <a:latin typeface="+mj-lt"/>
                <a:ea typeface="+mj-ea"/>
              </a:rPr>
              <a:t>：　豊島 由夏　畑本 珠貴</a:t>
            </a:r>
            <a:endParaRPr kumimoji="1" lang="ja-JP" altLang="en-US" dirty="0">
              <a:solidFill>
                <a:schemeClr val="tx1">
                  <a:lumMod val="75000"/>
                  <a:lumOff val="25000"/>
                </a:schemeClr>
              </a:solidFill>
              <a:latin typeface="+mj-lt"/>
              <a:ea typeface="+mj-ea"/>
            </a:endParaRPr>
          </a:p>
        </p:txBody>
      </p:sp>
      <p:sp>
        <p:nvSpPr>
          <p:cNvPr id="8" name="フリーフォーム: 図形 7">
            <a:extLst>
              <a:ext uri="{FF2B5EF4-FFF2-40B4-BE49-F238E27FC236}">
                <a16:creationId xmlns:a16="http://schemas.microsoft.com/office/drawing/2014/main" id="{70A09801-76FA-4917-996F-6A07655DBD26}"/>
              </a:ext>
            </a:extLst>
          </p:cNvPr>
          <p:cNvSpPr/>
          <p:nvPr/>
        </p:nvSpPr>
        <p:spPr>
          <a:xfrm>
            <a:off x="0" y="0"/>
            <a:ext cx="12192000" cy="6858000"/>
          </a:xfrm>
          <a:custGeom>
            <a:avLst/>
            <a:gdLst>
              <a:gd name="connsiteX0" fmla="*/ 545284 w 12192000"/>
              <a:gd name="connsiteY0" fmla="*/ 432033 h 6858000"/>
              <a:gd name="connsiteX1" fmla="*/ 545284 w 12192000"/>
              <a:gd name="connsiteY1" fmla="*/ 6425967 h 6858000"/>
              <a:gd name="connsiteX2" fmla="*/ 11669086 w 12192000"/>
              <a:gd name="connsiteY2" fmla="*/ 6425967 h 6858000"/>
              <a:gd name="connsiteX3" fmla="*/ 11669086 w 12192000"/>
              <a:gd name="connsiteY3" fmla="*/ 432033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545284" y="432033"/>
                </a:moveTo>
                <a:lnTo>
                  <a:pt x="545284" y="6425967"/>
                </a:lnTo>
                <a:lnTo>
                  <a:pt x="11669086" y="6425967"/>
                </a:lnTo>
                <a:lnTo>
                  <a:pt x="11669086" y="432033"/>
                </a:lnTo>
                <a:close/>
                <a:moveTo>
                  <a:pt x="0" y="0"/>
                </a:moveTo>
                <a:lnTo>
                  <a:pt x="12192000" y="0"/>
                </a:lnTo>
                <a:lnTo>
                  <a:pt x="12192000" y="6858000"/>
                </a:lnTo>
                <a:lnTo>
                  <a:pt x="0" y="6858000"/>
                </a:lnTo>
                <a:close/>
              </a:path>
            </a:pathLst>
          </a:custGeom>
          <a:solidFill>
            <a:srgbClr val="CDEC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3507C182-2A5C-4D19-8516-986E3AA44BEF}"/>
              </a:ext>
            </a:extLst>
          </p:cNvPr>
          <p:cNvSpPr txBox="1"/>
          <p:nvPr/>
        </p:nvSpPr>
        <p:spPr>
          <a:xfrm>
            <a:off x="4372761" y="1625150"/>
            <a:ext cx="3446478" cy="369332"/>
          </a:xfrm>
          <a:prstGeom prst="rect">
            <a:avLst/>
          </a:prstGeom>
          <a:noFill/>
        </p:spPr>
        <p:txBody>
          <a:bodyPr wrap="square" rtlCol="0">
            <a:spAutoFit/>
          </a:bodyPr>
          <a:lstStyle/>
          <a:p>
            <a:r>
              <a:rPr lang="ja-JP" altLang="en-US" dirty="0">
                <a:solidFill>
                  <a:schemeClr val="tx1">
                    <a:lumMod val="75000"/>
                    <a:lumOff val="25000"/>
                  </a:schemeClr>
                </a:solidFill>
              </a:rPr>
              <a:t>健康管理</a:t>
            </a:r>
            <a:r>
              <a:rPr lang="en-US" altLang="ja-JP" dirty="0">
                <a:solidFill>
                  <a:schemeClr val="tx1">
                    <a:lumMod val="75000"/>
                    <a:lumOff val="25000"/>
                  </a:schemeClr>
                </a:solidFill>
              </a:rPr>
              <a:t>WEB</a:t>
            </a:r>
            <a:r>
              <a:rPr lang="ja-JP" altLang="en-US" dirty="0">
                <a:solidFill>
                  <a:schemeClr val="tx1">
                    <a:lumMod val="75000"/>
                    <a:lumOff val="25000"/>
                  </a:schemeClr>
                </a:solidFill>
              </a:rPr>
              <a:t>アプリケーション</a:t>
            </a:r>
            <a:endParaRPr kumimoji="1" lang="ja-JP" altLang="en-US" dirty="0">
              <a:solidFill>
                <a:schemeClr val="tx1">
                  <a:lumMod val="75000"/>
                  <a:lumOff val="25000"/>
                </a:schemeClr>
              </a:solidFill>
            </a:endParaRPr>
          </a:p>
        </p:txBody>
      </p:sp>
      <p:pic>
        <p:nvPicPr>
          <p:cNvPr id="11" name="図 10">
            <a:extLst>
              <a:ext uri="{FF2B5EF4-FFF2-40B4-BE49-F238E27FC236}">
                <a16:creationId xmlns:a16="http://schemas.microsoft.com/office/drawing/2014/main" id="{72C95451-47D5-4271-B916-6325B03FADCD}"/>
              </a:ext>
            </a:extLst>
          </p:cNvPr>
          <p:cNvPicPr>
            <a:picLocks noChangeAspect="1"/>
          </p:cNvPicPr>
          <p:nvPr/>
        </p:nvPicPr>
        <p:blipFill>
          <a:blip r:embed="rId2">
            <a:lum bright="70000" contrast="-70000"/>
            <a:extLst>
              <a:ext uri="{28A0092B-C50C-407E-A947-70E740481C1C}">
                <a14:useLocalDpi xmlns:a14="http://schemas.microsoft.com/office/drawing/2010/main" val="0"/>
              </a:ext>
            </a:extLst>
          </a:blip>
          <a:stretch>
            <a:fillRect/>
          </a:stretch>
        </p:blipFill>
        <p:spPr>
          <a:xfrm rot="20003162">
            <a:off x="870923" y="3879503"/>
            <a:ext cx="1530544" cy="1530544"/>
          </a:xfrm>
          <a:prstGeom prst="rect">
            <a:avLst/>
          </a:prstGeom>
        </p:spPr>
      </p:pic>
      <p:pic>
        <p:nvPicPr>
          <p:cNvPr id="15" name="図 14">
            <a:extLst>
              <a:ext uri="{FF2B5EF4-FFF2-40B4-BE49-F238E27FC236}">
                <a16:creationId xmlns:a16="http://schemas.microsoft.com/office/drawing/2014/main" id="{12757EFD-44AF-44D6-8E59-85CBA87E35D8}"/>
              </a:ext>
            </a:extLst>
          </p:cNvPr>
          <p:cNvPicPr>
            <a:picLocks noChangeAspect="1"/>
          </p:cNvPicPr>
          <p:nvPr/>
        </p:nvPicPr>
        <p:blipFill>
          <a:blip r:embed="rId3">
            <a:lum bright="70000" contrast="-70000"/>
            <a:extLst>
              <a:ext uri="{28A0092B-C50C-407E-A947-70E740481C1C}">
                <a14:useLocalDpi xmlns:a14="http://schemas.microsoft.com/office/drawing/2010/main" val="0"/>
              </a:ext>
            </a:extLst>
          </a:blip>
          <a:stretch>
            <a:fillRect/>
          </a:stretch>
        </p:blipFill>
        <p:spPr>
          <a:xfrm rot="2615174">
            <a:off x="9679256" y="1236519"/>
            <a:ext cx="1036502" cy="1036502"/>
          </a:xfrm>
          <a:prstGeom prst="rect">
            <a:avLst/>
          </a:prstGeom>
        </p:spPr>
      </p:pic>
    </p:spTree>
    <p:extLst>
      <p:ext uri="{BB962C8B-B14F-4D97-AF65-F5344CB8AC3E}">
        <p14:creationId xmlns:p14="http://schemas.microsoft.com/office/powerpoint/2010/main" val="23623178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13A9EDA-38D0-40FD-B404-5953DAA76485}"/>
              </a:ext>
            </a:extLst>
          </p:cNvPr>
          <p:cNvSpPr>
            <a:spLocks noGrp="1"/>
          </p:cNvSpPr>
          <p:nvPr>
            <p:ph type="title"/>
          </p:nvPr>
        </p:nvSpPr>
        <p:spPr>
          <a:xfrm>
            <a:off x="1749344" y="365125"/>
            <a:ext cx="9604454" cy="1325563"/>
          </a:xfrm>
        </p:spPr>
        <p:txBody>
          <a:bodyPr>
            <a:normAutofit/>
          </a:bodyPr>
          <a:lstStyle/>
          <a:p>
            <a:r>
              <a:rPr lang="ja-JP" altLang="en-US" sz="3600" b="1" dirty="0">
                <a:solidFill>
                  <a:srgbClr val="B6E4E1"/>
                </a:solidFill>
                <a:latin typeface="+mn-ea"/>
                <a:ea typeface="+mn-ea"/>
              </a:rPr>
              <a:t>苦労した点、工夫した点、反省点　（畑本）</a:t>
            </a:r>
            <a:endParaRPr lang="en-US" altLang="ja-JP" sz="3600" b="1" dirty="0">
              <a:solidFill>
                <a:srgbClr val="B6E4E1"/>
              </a:solidFill>
              <a:latin typeface="+mn-ea"/>
              <a:ea typeface="+mn-ea"/>
            </a:endParaRPr>
          </a:p>
        </p:txBody>
      </p:sp>
      <p:sp>
        <p:nvSpPr>
          <p:cNvPr id="3" name="コンテンツ プレースホルダー 2">
            <a:extLst>
              <a:ext uri="{FF2B5EF4-FFF2-40B4-BE49-F238E27FC236}">
                <a16:creationId xmlns:a16="http://schemas.microsoft.com/office/drawing/2014/main" id="{0FC87FE0-938F-4448-B28B-2FB7562BA3D0}"/>
              </a:ext>
            </a:extLst>
          </p:cNvPr>
          <p:cNvSpPr>
            <a:spLocks noGrp="1"/>
          </p:cNvSpPr>
          <p:nvPr>
            <p:ph idx="1"/>
          </p:nvPr>
        </p:nvSpPr>
        <p:spPr>
          <a:xfrm>
            <a:off x="1208014" y="1825625"/>
            <a:ext cx="10145785" cy="4351338"/>
          </a:xfrm>
        </p:spPr>
        <p:txBody>
          <a:bodyPr>
            <a:normAutofit/>
          </a:bodyPr>
          <a:lstStyle/>
          <a:p>
            <a:r>
              <a:rPr lang="ja-JP" altLang="en-US" sz="2000" dirty="0">
                <a:solidFill>
                  <a:schemeClr val="tx1">
                    <a:lumMod val="75000"/>
                    <a:lumOff val="25000"/>
                  </a:schemeClr>
                </a:solidFill>
                <a:latin typeface="+mn-ea"/>
              </a:rPr>
              <a:t>苦労した点：</a:t>
            </a:r>
            <a:endParaRPr lang="en-US" altLang="ja-JP" sz="2000" dirty="0">
              <a:solidFill>
                <a:schemeClr val="tx1">
                  <a:lumMod val="75000"/>
                  <a:lumOff val="25000"/>
                </a:schemeClr>
              </a:solidFill>
              <a:latin typeface="+mn-ea"/>
            </a:endParaRPr>
          </a:p>
          <a:p>
            <a:pPr marL="0" indent="0">
              <a:buNone/>
            </a:pPr>
            <a:r>
              <a:rPr lang="ja-JP" altLang="en-US" sz="2000" dirty="0">
                <a:solidFill>
                  <a:schemeClr val="tx1">
                    <a:lumMod val="75000"/>
                    <a:lumOff val="25000"/>
                  </a:schemeClr>
                </a:solidFill>
                <a:latin typeface="+mn-ea"/>
              </a:rPr>
              <a:t>　ダイアログの実装</a:t>
            </a:r>
            <a:endParaRPr lang="en-US" altLang="ja-JP" sz="2000" dirty="0">
              <a:solidFill>
                <a:schemeClr val="tx1">
                  <a:lumMod val="75000"/>
                  <a:lumOff val="25000"/>
                </a:schemeClr>
              </a:solidFill>
              <a:latin typeface="+mn-ea"/>
            </a:endParaRPr>
          </a:p>
          <a:p>
            <a:pPr marL="0" indent="0">
              <a:buNone/>
            </a:pPr>
            <a:endParaRPr lang="en-US" altLang="ja-JP" sz="2000" dirty="0">
              <a:solidFill>
                <a:schemeClr val="tx1">
                  <a:lumMod val="75000"/>
                  <a:lumOff val="25000"/>
                </a:schemeClr>
              </a:solidFill>
              <a:latin typeface="+mn-ea"/>
            </a:endParaRPr>
          </a:p>
          <a:p>
            <a:r>
              <a:rPr lang="ja-JP" altLang="en-US" sz="2000" dirty="0">
                <a:solidFill>
                  <a:schemeClr val="tx1">
                    <a:lumMod val="75000"/>
                    <a:lumOff val="25000"/>
                  </a:schemeClr>
                </a:solidFill>
                <a:latin typeface="+mn-ea"/>
              </a:rPr>
              <a:t>工夫した点：</a:t>
            </a:r>
            <a:endParaRPr lang="en-US" altLang="ja-JP" sz="2000" dirty="0">
              <a:solidFill>
                <a:schemeClr val="tx1">
                  <a:lumMod val="75000"/>
                  <a:lumOff val="25000"/>
                </a:schemeClr>
              </a:solidFill>
              <a:latin typeface="+mn-ea"/>
            </a:endParaRPr>
          </a:p>
          <a:p>
            <a:pPr marL="0" indent="0">
              <a:buNone/>
            </a:pPr>
            <a:r>
              <a:rPr lang="ja-JP" altLang="en-US" sz="2000" dirty="0">
                <a:solidFill>
                  <a:schemeClr val="tx1">
                    <a:lumMod val="75000"/>
                    <a:lumOff val="25000"/>
                  </a:schemeClr>
                </a:solidFill>
                <a:latin typeface="+mn-ea"/>
              </a:rPr>
              <a:t>　レシピ機能</a:t>
            </a:r>
            <a:endParaRPr lang="en-US" altLang="ja-JP" sz="2000" dirty="0">
              <a:solidFill>
                <a:schemeClr val="tx1">
                  <a:lumMod val="75000"/>
                  <a:lumOff val="25000"/>
                </a:schemeClr>
              </a:solidFill>
              <a:latin typeface="+mn-ea"/>
            </a:endParaRPr>
          </a:p>
          <a:p>
            <a:pPr marL="0" indent="0">
              <a:buNone/>
            </a:pPr>
            <a:endParaRPr lang="en-US" altLang="ja-JP" sz="2000" dirty="0">
              <a:solidFill>
                <a:schemeClr val="tx1">
                  <a:lumMod val="75000"/>
                  <a:lumOff val="25000"/>
                </a:schemeClr>
              </a:solidFill>
              <a:latin typeface="+mn-ea"/>
            </a:endParaRPr>
          </a:p>
          <a:p>
            <a:r>
              <a:rPr lang="ja-JP" altLang="en-US" sz="2000" dirty="0">
                <a:solidFill>
                  <a:schemeClr val="tx1">
                    <a:lumMod val="75000"/>
                    <a:lumOff val="25000"/>
                  </a:schemeClr>
                </a:solidFill>
                <a:latin typeface="+mn-ea"/>
              </a:rPr>
              <a:t>反省点：</a:t>
            </a:r>
            <a:endParaRPr lang="en-US" altLang="ja-JP" sz="2000" dirty="0">
              <a:solidFill>
                <a:schemeClr val="tx1">
                  <a:lumMod val="75000"/>
                  <a:lumOff val="25000"/>
                </a:schemeClr>
              </a:solidFill>
              <a:latin typeface="+mn-ea"/>
            </a:endParaRPr>
          </a:p>
          <a:p>
            <a:pPr marL="0" indent="0">
              <a:buNone/>
            </a:pPr>
            <a:r>
              <a:rPr lang="ja-JP" altLang="en-US" sz="2000" dirty="0">
                <a:solidFill>
                  <a:schemeClr val="tx1">
                    <a:lumMod val="75000"/>
                    <a:lumOff val="25000"/>
                  </a:schemeClr>
                </a:solidFill>
                <a:latin typeface="+mn-ea"/>
              </a:rPr>
              <a:t>　テスト中にバグが見つかり、詰めが甘かったと感じた</a:t>
            </a:r>
          </a:p>
          <a:p>
            <a:endParaRPr kumimoji="1" lang="ja-JP" altLang="en-US" sz="2000" dirty="0">
              <a:solidFill>
                <a:schemeClr val="tx1">
                  <a:lumMod val="75000"/>
                  <a:lumOff val="25000"/>
                </a:schemeClr>
              </a:solidFill>
              <a:latin typeface="+mn-ea"/>
            </a:endParaRPr>
          </a:p>
        </p:txBody>
      </p:sp>
      <p:sp>
        <p:nvSpPr>
          <p:cNvPr id="6" name="正方形/長方形 5">
            <a:extLst>
              <a:ext uri="{FF2B5EF4-FFF2-40B4-BE49-F238E27FC236}">
                <a16:creationId xmlns:a16="http://schemas.microsoft.com/office/drawing/2014/main" id="{C15E9B98-874D-4CC8-B183-092912CB0B66}"/>
              </a:ext>
            </a:extLst>
          </p:cNvPr>
          <p:cNvSpPr/>
          <p:nvPr/>
        </p:nvSpPr>
        <p:spPr>
          <a:xfrm>
            <a:off x="607962" y="474183"/>
            <a:ext cx="985946" cy="985946"/>
          </a:xfrm>
          <a:prstGeom prst="rect">
            <a:avLst/>
          </a:prstGeom>
          <a:solidFill>
            <a:srgbClr val="B6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D527C56D-AFA5-4D48-90A9-8DDB3391CBB1}"/>
              </a:ext>
            </a:extLst>
          </p:cNvPr>
          <p:cNvSpPr txBox="1"/>
          <p:nvPr/>
        </p:nvSpPr>
        <p:spPr>
          <a:xfrm>
            <a:off x="763398" y="704740"/>
            <a:ext cx="713064" cy="646331"/>
          </a:xfrm>
          <a:prstGeom prst="rect">
            <a:avLst/>
          </a:prstGeom>
          <a:noFill/>
        </p:spPr>
        <p:txBody>
          <a:bodyPr wrap="square" rtlCol="0">
            <a:spAutoFit/>
          </a:bodyPr>
          <a:lstStyle/>
          <a:p>
            <a:r>
              <a:rPr kumimoji="1" lang="ja-JP" altLang="en-US" sz="3600" b="1" dirty="0">
                <a:solidFill>
                  <a:schemeClr val="bg1"/>
                </a:solidFill>
              </a:rPr>
              <a:t>８</a:t>
            </a:r>
          </a:p>
        </p:txBody>
      </p:sp>
    </p:spTree>
    <p:extLst>
      <p:ext uri="{BB962C8B-B14F-4D97-AF65-F5344CB8AC3E}">
        <p14:creationId xmlns:p14="http://schemas.microsoft.com/office/powerpoint/2010/main" val="35684756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919043A-4C4F-4406-A356-11F5E70D78B3}"/>
              </a:ext>
            </a:extLst>
          </p:cNvPr>
          <p:cNvSpPr>
            <a:spLocks noGrp="1"/>
          </p:cNvSpPr>
          <p:nvPr>
            <p:ph type="title"/>
          </p:nvPr>
        </p:nvSpPr>
        <p:spPr>
          <a:xfrm>
            <a:off x="1749344" y="365125"/>
            <a:ext cx="9604456" cy="1325563"/>
          </a:xfrm>
        </p:spPr>
        <p:txBody>
          <a:bodyPr>
            <a:normAutofit/>
          </a:bodyPr>
          <a:lstStyle/>
          <a:p>
            <a:r>
              <a:rPr lang="ja-JP" altLang="en-US" sz="3600" b="1" dirty="0">
                <a:solidFill>
                  <a:srgbClr val="B6E4E1"/>
                </a:solidFill>
                <a:latin typeface="+mn-ea"/>
                <a:ea typeface="+mn-ea"/>
              </a:rPr>
              <a:t>最後に</a:t>
            </a:r>
            <a:endParaRPr kumimoji="1" lang="ja-JP" altLang="en-US" sz="3600" b="1" dirty="0">
              <a:solidFill>
                <a:srgbClr val="B6E4E1"/>
              </a:solidFill>
              <a:latin typeface="+mn-ea"/>
              <a:ea typeface="+mn-ea"/>
            </a:endParaRPr>
          </a:p>
        </p:txBody>
      </p:sp>
      <p:sp>
        <p:nvSpPr>
          <p:cNvPr id="3" name="コンテンツ プレースホルダー 2">
            <a:extLst>
              <a:ext uri="{FF2B5EF4-FFF2-40B4-BE49-F238E27FC236}">
                <a16:creationId xmlns:a16="http://schemas.microsoft.com/office/drawing/2014/main" id="{77C3474A-CE70-4F65-9A9B-4DE18710DF29}"/>
              </a:ext>
            </a:extLst>
          </p:cNvPr>
          <p:cNvSpPr>
            <a:spLocks noGrp="1"/>
          </p:cNvSpPr>
          <p:nvPr>
            <p:ph idx="1"/>
          </p:nvPr>
        </p:nvSpPr>
        <p:spPr/>
        <p:txBody>
          <a:bodyPr>
            <a:normAutofit/>
          </a:bodyPr>
          <a:lstStyle/>
          <a:p>
            <a:pPr marL="0" indent="0" algn="ctr">
              <a:buNone/>
            </a:pPr>
            <a:r>
              <a:rPr kumimoji="1" lang="en-US" altLang="ja-JP" sz="2000" dirty="0">
                <a:solidFill>
                  <a:schemeClr val="tx1">
                    <a:lumMod val="75000"/>
                    <a:lumOff val="25000"/>
                  </a:schemeClr>
                </a:solidFill>
                <a:latin typeface="+mn-ea"/>
              </a:rPr>
              <a:t>11</a:t>
            </a:r>
            <a:r>
              <a:rPr kumimoji="1" lang="ja-JP" altLang="en-US" sz="2000" dirty="0">
                <a:solidFill>
                  <a:schemeClr val="tx1">
                    <a:lumMod val="75000"/>
                    <a:lumOff val="25000"/>
                  </a:schemeClr>
                </a:solidFill>
                <a:latin typeface="+mn-ea"/>
              </a:rPr>
              <a:t>日間という短いチーム開発演習ではありましたが、メンバーと役割を分担し</a:t>
            </a:r>
            <a:endParaRPr kumimoji="1" lang="en-US" altLang="ja-JP" sz="2000" dirty="0">
              <a:solidFill>
                <a:schemeClr val="tx1">
                  <a:lumMod val="75000"/>
                  <a:lumOff val="25000"/>
                </a:schemeClr>
              </a:solidFill>
              <a:latin typeface="+mn-ea"/>
            </a:endParaRPr>
          </a:p>
          <a:p>
            <a:pPr marL="0" indent="0" algn="ctr">
              <a:buNone/>
            </a:pPr>
            <a:r>
              <a:rPr kumimoji="1" lang="ja-JP" altLang="en-US" sz="2000" dirty="0">
                <a:solidFill>
                  <a:schemeClr val="tx1">
                    <a:lumMod val="75000"/>
                    <a:lumOff val="25000"/>
                  </a:schemeClr>
                </a:solidFill>
                <a:latin typeface="+mn-ea"/>
              </a:rPr>
              <a:t>分からないところは補い合いながらアプリケーションを開発することができました</a:t>
            </a:r>
            <a:endParaRPr kumimoji="1" lang="en-US" altLang="ja-JP" sz="2000" dirty="0">
              <a:solidFill>
                <a:schemeClr val="tx1">
                  <a:lumMod val="75000"/>
                  <a:lumOff val="25000"/>
                </a:schemeClr>
              </a:solidFill>
              <a:latin typeface="+mn-ea"/>
            </a:endParaRPr>
          </a:p>
          <a:p>
            <a:pPr marL="0" indent="0" algn="ctr">
              <a:buNone/>
            </a:pPr>
            <a:endParaRPr kumimoji="1" lang="en-US" altLang="ja-JP" sz="1200" dirty="0">
              <a:solidFill>
                <a:schemeClr val="tx1">
                  <a:lumMod val="75000"/>
                  <a:lumOff val="25000"/>
                </a:schemeClr>
              </a:solidFill>
              <a:latin typeface="+mn-ea"/>
            </a:endParaRPr>
          </a:p>
          <a:p>
            <a:pPr marL="0" indent="0" algn="ctr">
              <a:buNone/>
            </a:pPr>
            <a:r>
              <a:rPr kumimoji="1" lang="ja-JP" altLang="en-US" sz="2000" dirty="0">
                <a:solidFill>
                  <a:schemeClr val="tx1">
                    <a:lumMod val="75000"/>
                    <a:lumOff val="25000"/>
                  </a:schemeClr>
                </a:solidFill>
                <a:latin typeface="+mn-ea"/>
              </a:rPr>
              <a:t>楽しく開発しながらプログラミングの知識も身にけることができた貴重な時間でした</a:t>
            </a:r>
            <a:endParaRPr kumimoji="1" lang="en-US" altLang="ja-JP" sz="2000" dirty="0">
              <a:solidFill>
                <a:schemeClr val="tx1">
                  <a:lumMod val="75000"/>
                  <a:lumOff val="25000"/>
                </a:schemeClr>
              </a:solidFill>
              <a:latin typeface="+mn-ea"/>
            </a:endParaRPr>
          </a:p>
          <a:p>
            <a:pPr algn="ctr"/>
            <a:endParaRPr lang="en-US" altLang="ja-JP" sz="2000" dirty="0">
              <a:solidFill>
                <a:schemeClr val="tx1">
                  <a:lumMod val="75000"/>
                  <a:lumOff val="25000"/>
                </a:schemeClr>
              </a:solidFill>
              <a:latin typeface="+mn-ea"/>
            </a:endParaRPr>
          </a:p>
          <a:p>
            <a:pPr marL="0" indent="0" algn="ctr">
              <a:buNone/>
            </a:pPr>
            <a:r>
              <a:rPr kumimoji="1" lang="ja-JP" altLang="en-US" sz="2000" dirty="0">
                <a:solidFill>
                  <a:schemeClr val="tx1">
                    <a:lumMod val="75000"/>
                    <a:lumOff val="25000"/>
                  </a:schemeClr>
                </a:solidFill>
                <a:latin typeface="+mn-ea"/>
              </a:rPr>
              <a:t>このチーム開発演習の学びをこれからの業務に生かしたいです</a:t>
            </a:r>
            <a:endParaRPr kumimoji="1" lang="en-US" altLang="ja-JP" sz="2000" dirty="0">
              <a:solidFill>
                <a:schemeClr val="tx1">
                  <a:lumMod val="75000"/>
                  <a:lumOff val="25000"/>
                </a:schemeClr>
              </a:solidFill>
              <a:latin typeface="+mn-ea"/>
            </a:endParaRPr>
          </a:p>
        </p:txBody>
      </p:sp>
      <p:sp>
        <p:nvSpPr>
          <p:cNvPr id="5" name="正方形/長方形 4">
            <a:extLst>
              <a:ext uri="{FF2B5EF4-FFF2-40B4-BE49-F238E27FC236}">
                <a16:creationId xmlns:a16="http://schemas.microsoft.com/office/drawing/2014/main" id="{55F5D2C2-278C-445E-B8AB-A6D3C387AE4D}"/>
              </a:ext>
            </a:extLst>
          </p:cNvPr>
          <p:cNvSpPr/>
          <p:nvPr/>
        </p:nvSpPr>
        <p:spPr>
          <a:xfrm>
            <a:off x="607962" y="474183"/>
            <a:ext cx="985946" cy="985946"/>
          </a:xfrm>
          <a:prstGeom prst="rect">
            <a:avLst/>
          </a:prstGeom>
          <a:solidFill>
            <a:srgbClr val="B6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6FFF29BB-0BAE-4E3A-B3D6-D489F4B77650}"/>
              </a:ext>
            </a:extLst>
          </p:cNvPr>
          <p:cNvSpPr txBox="1"/>
          <p:nvPr/>
        </p:nvSpPr>
        <p:spPr>
          <a:xfrm>
            <a:off x="763398" y="704740"/>
            <a:ext cx="713064" cy="646331"/>
          </a:xfrm>
          <a:prstGeom prst="rect">
            <a:avLst/>
          </a:prstGeom>
          <a:noFill/>
        </p:spPr>
        <p:txBody>
          <a:bodyPr wrap="square" rtlCol="0">
            <a:spAutoFit/>
          </a:bodyPr>
          <a:lstStyle/>
          <a:p>
            <a:r>
              <a:rPr kumimoji="1" lang="ja-JP" altLang="en-US" sz="3600" b="1" dirty="0">
                <a:solidFill>
                  <a:schemeClr val="bg1"/>
                </a:solidFill>
              </a:rPr>
              <a:t>９</a:t>
            </a:r>
          </a:p>
        </p:txBody>
      </p:sp>
    </p:spTree>
    <p:extLst>
      <p:ext uri="{BB962C8B-B14F-4D97-AF65-F5344CB8AC3E}">
        <p14:creationId xmlns:p14="http://schemas.microsoft.com/office/powerpoint/2010/main" val="30103326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0A06103-2E53-4EC7-B5CC-2637922B70DC}"/>
              </a:ext>
            </a:extLst>
          </p:cNvPr>
          <p:cNvSpPr>
            <a:spLocks noGrp="1"/>
          </p:cNvSpPr>
          <p:nvPr>
            <p:ph type="title"/>
          </p:nvPr>
        </p:nvSpPr>
        <p:spPr>
          <a:xfrm>
            <a:off x="1749344" y="365125"/>
            <a:ext cx="9604455" cy="1325563"/>
          </a:xfrm>
        </p:spPr>
        <p:txBody>
          <a:bodyPr>
            <a:normAutofit/>
          </a:bodyPr>
          <a:lstStyle/>
          <a:p>
            <a:r>
              <a:rPr lang="ja-JP" altLang="en-US" sz="3600" b="1" dirty="0">
                <a:solidFill>
                  <a:srgbClr val="B6E4E1"/>
                </a:solidFill>
                <a:latin typeface="+mn-ea"/>
                <a:ea typeface="+mn-ea"/>
              </a:rPr>
              <a:t>目次</a:t>
            </a:r>
            <a:endParaRPr kumimoji="1" lang="ja-JP" altLang="en-US" sz="3600" b="1" dirty="0">
              <a:solidFill>
                <a:srgbClr val="B6E4E1"/>
              </a:solidFill>
              <a:latin typeface="+mn-ea"/>
              <a:ea typeface="+mn-ea"/>
            </a:endParaRPr>
          </a:p>
        </p:txBody>
      </p:sp>
      <p:sp>
        <p:nvSpPr>
          <p:cNvPr id="3" name="コンテンツ プレースホルダー 2">
            <a:extLst>
              <a:ext uri="{FF2B5EF4-FFF2-40B4-BE49-F238E27FC236}">
                <a16:creationId xmlns:a16="http://schemas.microsoft.com/office/drawing/2014/main" id="{12ADD261-B7A3-4B53-9458-751E2BA5E377}"/>
              </a:ext>
            </a:extLst>
          </p:cNvPr>
          <p:cNvSpPr>
            <a:spLocks noGrp="1"/>
          </p:cNvSpPr>
          <p:nvPr>
            <p:ph idx="1"/>
          </p:nvPr>
        </p:nvSpPr>
        <p:spPr>
          <a:xfrm>
            <a:off x="1182848" y="1825625"/>
            <a:ext cx="10170952" cy="4351338"/>
          </a:xfrm>
        </p:spPr>
        <p:txBody>
          <a:bodyPr>
            <a:normAutofit fontScale="92500" lnSpcReduction="10000"/>
          </a:bodyPr>
          <a:lstStyle/>
          <a:p>
            <a:pPr>
              <a:lnSpc>
                <a:spcPct val="150000"/>
              </a:lnSpc>
            </a:pPr>
            <a:r>
              <a:rPr lang="ja-JP" altLang="en-US" sz="2400" dirty="0">
                <a:solidFill>
                  <a:schemeClr val="tx1">
                    <a:lumMod val="75000"/>
                    <a:lumOff val="25000"/>
                  </a:schemeClr>
                </a:solidFill>
              </a:rPr>
              <a:t>はじめに　～システムコンセプト～</a:t>
            </a:r>
          </a:p>
          <a:p>
            <a:pPr>
              <a:lnSpc>
                <a:spcPct val="150000"/>
              </a:lnSpc>
            </a:pPr>
            <a:r>
              <a:rPr lang="ja-JP" altLang="en-US" sz="2400" dirty="0">
                <a:solidFill>
                  <a:schemeClr val="tx1">
                    <a:lumMod val="75000"/>
                    <a:lumOff val="25000"/>
                  </a:schemeClr>
                </a:solidFill>
              </a:rPr>
              <a:t>チーム紹介　～メンバーと各担当～</a:t>
            </a:r>
          </a:p>
          <a:p>
            <a:pPr>
              <a:lnSpc>
                <a:spcPct val="150000"/>
              </a:lnSpc>
            </a:pPr>
            <a:r>
              <a:rPr lang="ja-JP" altLang="en-US" sz="2400" dirty="0">
                <a:solidFill>
                  <a:schemeClr val="tx1">
                    <a:lumMod val="75000"/>
                    <a:lumOff val="25000"/>
                  </a:schemeClr>
                </a:solidFill>
              </a:rPr>
              <a:t>システム規模と品質</a:t>
            </a:r>
          </a:p>
          <a:p>
            <a:pPr>
              <a:lnSpc>
                <a:spcPct val="150000"/>
              </a:lnSpc>
            </a:pPr>
            <a:r>
              <a:rPr lang="ja-JP" altLang="en-US" sz="2400" dirty="0">
                <a:solidFill>
                  <a:schemeClr val="tx1">
                    <a:lumMod val="75000"/>
                    <a:lumOff val="25000"/>
                  </a:schemeClr>
                </a:solidFill>
              </a:rPr>
              <a:t>開発工程</a:t>
            </a:r>
          </a:p>
          <a:p>
            <a:pPr>
              <a:lnSpc>
                <a:spcPct val="150000"/>
              </a:lnSpc>
            </a:pPr>
            <a:r>
              <a:rPr lang="ja-JP" altLang="en-US" sz="2400" dirty="0">
                <a:solidFill>
                  <a:schemeClr val="tx1">
                    <a:lumMod val="75000"/>
                    <a:lumOff val="25000"/>
                  </a:schemeClr>
                </a:solidFill>
              </a:rPr>
              <a:t>デモンストレーション</a:t>
            </a:r>
          </a:p>
          <a:p>
            <a:pPr>
              <a:lnSpc>
                <a:spcPct val="150000"/>
              </a:lnSpc>
            </a:pPr>
            <a:r>
              <a:rPr lang="ja-JP" altLang="en-US" sz="2400" dirty="0">
                <a:solidFill>
                  <a:schemeClr val="tx1">
                    <a:lumMod val="75000"/>
                    <a:lumOff val="25000"/>
                  </a:schemeClr>
                </a:solidFill>
              </a:rPr>
              <a:t>苦労した点、工夫した点、反省点</a:t>
            </a:r>
          </a:p>
          <a:p>
            <a:pPr>
              <a:lnSpc>
                <a:spcPct val="150000"/>
              </a:lnSpc>
            </a:pPr>
            <a:r>
              <a:rPr lang="ja-JP" altLang="en-US" sz="2400" dirty="0">
                <a:solidFill>
                  <a:schemeClr val="tx1">
                    <a:lumMod val="75000"/>
                    <a:lumOff val="25000"/>
                  </a:schemeClr>
                </a:solidFill>
              </a:rPr>
              <a:t>最後に</a:t>
            </a:r>
          </a:p>
          <a:p>
            <a:endParaRPr kumimoji="1" lang="ja-JP" altLang="en-US" dirty="0">
              <a:solidFill>
                <a:schemeClr val="tx1">
                  <a:lumMod val="75000"/>
                  <a:lumOff val="25000"/>
                </a:schemeClr>
              </a:solidFill>
            </a:endParaRPr>
          </a:p>
        </p:txBody>
      </p:sp>
      <p:sp>
        <p:nvSpPr>
          <p:cNvPr id="7" name="正方形/長方形 6">
            <a:extLst>
              <a:ext uri="{FF2B5EF4-FFF2-40B4-BE49-F238E27FC236}">
                <a16:creationId xmlns:a16="http://schemas.microsoft.com/office/drawing/2014/main" id="{EFD35CDA-A8DD-4053-92CC-74CA5FA02D87}"/>
              </a:ext>
            </a:extLst>
          </p:cNvPr>
          <p:cNvSpPr/>
          <p:nvPr/>
        </p:nvSpPr>
        <p:spPr>
          <a:xfrm>
            <a:off x="607962" y="474183"/>
            <a:ext cx="985946" cy="985946"/>
          </a:xfrm>
          <a:prstGeom prst="rect">
            <a:avLst/>
          </a:prstGeom>
          <a:solidFill>
            <a:srgbClr val="B6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7481F146-97D3-4B12-9114-828443FA9CC5}"/>
              </a:ext>
            </a:extLst>
          </p:cNvPr>
          <p:cNvSpPr txBox="1"/>
          <p:nvPr/>
        </p:nvSpPr>
        <p:spPr>
          <a:xfrm>
            <a:off x="763398" y="704740"/>
            <a:ext cx="713064" cy="646331"/>
          </a:xfrm>
          <a:prstGeom prst="rect">
            <a:avLst/>
          </a:prstGeom>
          <a:noFill/>
        </p:spPr>
        <p:txBody>
          <a:bodyPr wrap="square" rtlCol="0">
            <a:spAutoFit/>
          </a:bodyPr>
          <a:lstStyle/>
          <a:p>
            <a:r>
              <a:rPr kumimoji="1" lang="ja-JP" altLang="en-US" sz="3600" b="1" dirty="0">
                <a:solidFill>
                  <a:schemeClr val="bg1"/>
                </a:solidFill>
              </a:rPr>
              <a:t>１</a:t>
            </a:r>
          </a:p>
        </p:txBody>
      </p:sp>
    </p:spTree>
    <p:extLst>
      <p:ext uri="{BB962C8B-B14F-4D97-AF65-F5344CB8AC3E}">
        <p14:creationId xmlns:p14="http://schemas.microsoft.com/office/powerpoint/2010/main" val="25233410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680E743E-2017-4C88-B4E7-4309E26315E6}"/>
              </a:ext>
            </a:extLst>
          </p:cNvPr>
          <p:cNvSpPr/>
          <p:nvPr/>
        </p:nvSpPr>
        <p:spPr>
          <a:xfrm>
            <a:off x="607962" y="474183"/>
            <a:ext cx="985946" cy="985946"/>
          </a:xfrm>
          <a:prstGeom prst="rect">
            <a:avLst/>
          </a:prstGeom>
          <a:solidFill>
            <a:srgbClr val="B6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6F4EEE83-5CEC-4AEE-A455-517F3105C86D}"/>
              </a:ext>
            </a:extLst>
          </p:cNvPr>
          <p:cNvSpPr>
            <a:spLocks noGrp="1"/>
          </p:cNvSpPr>
          <p:nvPr>
            <p:ph type="title"/>
          </p:nvPr>
        </p:nvSpPr>
        <p:spPr>
          <a:xfrm>
            <a:off x="1749344" y="365125"/>
            <a:ext cx="9604456" cy="1325563"/>
          </a:xfrm>
        </p:spPr>
        <p:txBody>
          <a:bodyPr>
            <a:normAutofit/>
          </a:bodyPr>
          <a:lstStyle/>
          <a:p>
            <a:r>
              <a:rPr lang="ja-JP" altLang="en-US" sz="3600" b="1" dirty="0">
                <a:solidFill>
                  <a:srgbClr val="B6E4E1"/>
                </a:solidFill>
                <a:latin typeface="+mn-ea"/>
                <a:ea typeface="+mn-ea"/>
              </a:rPr>
              <a:t>はじめに　～システムコンセプト～</a:t>
            </a:r>
          </a:p>
        </p:txBody>
      </p:sp>
      <p:sp>
        <p:nvSpPr>
          <p:cNvPr id="3" name="コンテンツ プレースホルダー 2">
            <a:extLst>
              <a:ext uri="{FF2B5EF4-FFF2-40B4-BE49-F238E27FC236}">
                <a16:creationId xmlns:a16="http://schemas.microsoft.com/office/drawing/2014/main" id="{3C2DBD93-30F1-46A0-9D1B-1E7AF44417BC}"/>
              </a:ext>
            </a:extLst>
          </p:cNvPr>
          <p:cNvSpPr>
            <a:spLocks noGrp="1"/>
          </p:cNvSpPr>
          <p:nvPr>
            <p:ph idx="1"/>
          </p:nvPr>
        </p:nvSpPr>
        <p:spPr>
          <a:xfrm>
            <a:off x="1333850" y="2141537"/>
            <a:ext cx="10019950" cy="4351338"/>
          </a:xfrm>
        </p:spPr>
        <p:txBody>
          <a:bodyPr/>
          <a:lstStyle/>
          <a:p>
            <a:pPr marL="0" indent="0">
              <a:buNone/>
            </a:pPr>
            <a:r>
              <a:rPr lang="en-US" altLang="ja-JP" sz="3200" dirty="0">
                <a:solidFill>
                  <a:schemeClr val="tx1">
                    <a:lumMod val="75000"/>
                    <a:lumOff val="25000"/>
                  </a:schemeClr>
                </a:solidFill>
                <a:latin typeface="+mn-ea"/>
              </a:rPr>
              <a:t>HEALPY</a:t>
            </a:r>
            <a:r>
              <a:rPr lang="ja-JP" altLang="en-US" sz="3200" dirty="0">
                <a:solidFill>
                  <a:schemeClr val="tx1">
                    <a:lumMod val="75000"/>
                    <a:lumOff val="25000"/>
                  </a:schemeClr>
                </a:solidFill>
                <a:latin typeface="+mn-ea"/>
              </a:rPr>
              <a:t>とは</a:t>
            </a:r>
            <a:endParaRPr lang="en-US" altLang="ja-JP" sz="3200" dirty="0">
              <a:solidFill>
                <a:schemeClr val="tx1">
                  <a:lumMod val="75000"/>
                  <a:lumOff val="25000"/>
                </a:schemeClr>
              </a:solidFill>
              <a:latin typeface="+mn-ea"/>
            </a:endParaRPr>
          </a:p>
          <a:p>
            <a:pPr marL="0" indent="0">
              <a:buNone/>
            </a:pPr>
            <a:endParaRPr lang="en-US" altLang="ja-JP" sz="900" dirty="0">
              <a:solidFill>
                <a:schemeClr val="tx1">
                  <a:lumMod val="75000"/>
                  <a:lumOff val="25000"/>
                </a:schemeClr>
              </a:solidFill>
              <a:latin typeface="+mn-ea"/>
            </a:endParaRPr>
          </a:p>
          <a:p>
            <a:pPr marL="0" indent="0">
              <a:buNone/>
            </a:pPr>
            <a:r>
              <a:rPr lang="ja-JP" altLang="en-US" sz="2200" dirty="0">
                <a:solidFill>
                  <a:schemeClr val="tx1">
                    <a:lumMod val="75000"/>
                    <a:lumOff val="25000"/>
                  </a:schemeClr>
                </a:solidFill>
                <a:latin typeface="+mn-ea"/>
              </a:rPr>
              <a:t>１日の生活を振り返るアンケートに回答することで自身の健康度を</a:t>
            </a:r>
            <a:endParaRPr lang="en-US" altLang="ja-JP" sz="2200" dirty="0">
              <a:solidFill>
                <a:schemeClr val="tx1">
                  <a:lumMod val="75000"/>
                  <a:lumOff val="25000"/>
                </a:schemeClr>
              </a:solidFill>
              <a:latin typeface="+mn-ea"/>
            </a:endParaRPr>
          </a:p>
          <a:p>
            <a:pPr marL="0" indent="0">
              <a:buNone/>
            </a:pPr>
            <a:r>
              <a:rPr lang="ja-JP" altLang="en-US" sz="2200" dirty="0">
                <a:solidFill>
                  <a:schemeClr val="tx1">
                    <a:lumMod val="75000"/>
                    <a:lumOff val="25000"/>
                  </a:schemeClr>
                </a:solidFill>
                <a:latin typeface="+mn-ea"/>
              </a:rPr>
              <a:t>簡単に把握でき、健康的な生活を意識づける</a:t>
            </a:r>
            <a:r>
              <a:rPr lang="en-US" altLang="ja-JP" sz="2200" dirty="0">
                <a:solidFill>
                  <a:schemeClr val="tx1">
                    <a:lumMod val="75000"/>
                    <a:lumOff val="25000"/>
                  </a:schemeClr>
                </a:solidFill>
                <a:latin typeface="+mn-ea"/>
              </a:rPr>
              <a:t>WEB</a:t>
            </a:r>
            <a:r>
              <a:rPr lang="ja-JP" altLang="en-US" sz="2200" dirty="0">
                <a:solidFill>
                  <a:schemeClr val="tx1">
                    <a:lumMod val="75000"/>
                    <a:lumOff val="25000"/>
                  </a:schemeClr>
                </a:solidFill>
                <a:latin typeface="+mn-ea"/>
              </a:rPr>
              <a:t>アプリケーション</a:t>
            </a:r>
            <a:endParaRPr lang="en-US" altLang="ja-JP" sz="2200" dirty="0">
              <a:solidFill>
                <a:schemeClr val="tx1">
                  <a:lumMod val="75000"/>
                  <a:lumOff val="25000"/>
                </a:schemeClr>
              </a:solidFill>
              <a:latin typeface="+mn-ea"/>
            </a:endParaRPr>
          </a:p>
          <a:p>
            <a:pPr marL="0" indent="0">
              <a:buNone/>
            </a:pPr>
            <a:endParaRPr lang="en-US" altLang="ja-JP" dirty="0">
              <a:solidFill>
                <a:schemeClr val="tx1">
                  <a:lumMod val="75000"/>
                  <a:lumOff val="25000"/>
                </a:schemeClr>
              </a:solidFill>
              <a:latin typeface="+mn-ea"/>
            </a:endParaRPr>
          </a:p>
          <a:p>
            <a:pPr marL="0" indent="0">
              <a:buNone/>
            </a:pPr>
            <a:endParaRPr lang="en-US" altLang="ja-JP" dirty="0">
              <a:solidFill>
                <a:schemeClr val="tx1">
                  <a:lumMod val="75000"/>
                  <a:lumOff val="25000"/>
                </a:schemeClr>
              </a:solidFill>
              <a:latin typeface="+mn-ea"/>
            </a:endParaRPr>
          </a:p>
          <a:p>
            <a:r>
              <a:rPr lang="ja-JP" altLang="en-US" sz="2200" dirty="0">
                <a:solidFill>
                  <a:schemeClr val="tx1">
                    <a:lumMod val="75000"/>
                    <a:lumOff val="25000"/>
                  </a:schemeClr>
                </a:solidFill>
                <a:latin typeface="+mn-ea"/>
              </a:rPr>
              <a:t>ターゲット：女性</a:t>
            </a:r>
            <a:endParaRPr lang="en-US" altLang="ja-JP" sz="2200" dirty="0">
              <a:solidFill>
                <a:schemeClr val="tx1">
                  <a:lumMod val="75000"/>
                  <a:lumOff val="25000"/>
                </a:schemeClr>
              </a:solidFill>
              <a:latin typeface="+mn-ea"/>
            </a:endParaRPr>
          </a:p>
        </p:txBody>
      </p:sp>
      <p:sp>
        <p:nvSpPr>
          <p:cNvPr id="4" name="テキスト ボックス 3">
            <a:extLst>
              <a:ext uri="{FF2B5EF4-FFF2-40B4-BE49-F238E27FC236}">
                <a16:creationId xmlns:a16="http://schemas.microsoft.com/office/drawing/2014/main" id="{9370C3D5-CAE2-4D94-88B8-93A8FF4A3432}"/>
              </a:ext>
            </a:extLst>
          </p:cNvPr>
          <p:cNvSpPr txBox="1"/>
          <p:nvPr/>
        </p:nvSpPr>
        <p:spPr>
          <a:xfrm>
            <a:off x="763398" y="704740"/>
            <a:ext cx="713064" cy="646331"/>
          </a:xfrm>
          <a:prstGeom prst="rect">
            <a:avLst/>
          </a:prstGeom>
          <a:noFill/>
        </p:spPr>
        <p:txBody>
          <a:bodyPr wrap="square" rtlCol="0">
            <a:spAutoFit/>
          </a:bodyPr>
          <a:lstStyle/>
          <a:p>
            <a:r>
              <a:rPr kumimoji="1" lang="ja-JP" altLang="en-US" sz="3600" b="1" dirty="0">
                <a:solidFill>
                  <a:schemeClr val="bg1"/>
                </a:solidFill>
              </a:rPr>
              <a:t>２</a:t>
            </a:r>
          </a:p>
        </p:txBody>
      </p:sp>
      <p:cxnSp>
        <p:nvCxnSpPr>
          <p:cNvPr id="7" name="直線コネクタ 6">
            <a:extLst>
              <a:ext uri="{FF2B5EF4-FFF2-40B4-BE49-F238E27FC236}">
                <a16:creationId xmlns:a16="http://schemas.microsoft.com/office/drawing/2014/main" id="{923A8314-8C12-4793-A174-D9274FF072A7}"/>
              </a:ext>
            </a:extLst>
          </p:cNvPr>
          <p:cNvCxnSpPr/>
          <p:nvPr/>
        </p:nvCxnSpPr>
        <p:spPr>
          <a:xfrm>
            <a:off x="1266738" y="2650921"/>
            <a:ext cx="8699383" cy="0"/>
          </a:xfrm>
          <a:prstGeom prst="line">
            <a:avLst/>
          </a:prstGeom>
          <a:ln w="19050">
            <a:solidFill>
              <a:srgbClr val="B6E4E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054653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0B135AF-3904-4FA9-917A-8F20B6470DC3}"/>
              </a:ext>
            </a:extLst>
          </p:cNvPr>
          <p:cNvSpPr>
            <a:spLocks noGrp="1"/>
          </p:cNvSpPr>
          <p:nvPr>
            <p:ph type="title"/>
          </p:nvPr>
        </p:nvSpPr>
        <p:spPr>
          <a:xfrm>
            <a:off x="1749344" y="365125"/>
            <a:ext cx="9604456" cy="1325563"/>
          </a:xfrm>
        </p:spPr>
        <p:txBody>
          <a:bodyPr>
            <a:normAutofit/>
          </a:bodyPr>
          <a:lstStyle/>
          <a:p>
            <a:r>
              <a:rPr lang="ja-JP" altLang="en-US" sz="3600" b="1" dirty="0">
                <a:solidFill>
                  <a:srgbClr val="B6E4E1"/>
                </a:solidFill>
                <a:latin typeface="+mn-ea"/>
                <a:ea typeface="+mn-ea"/>
              </a:rPr>
              <a:t>チーム紹介　～メンバーと各担当～　</a:t>
            </a:r>
          </a:p>
        </p:txBody>
      </p:sp>
      <p:sp>
        <p:nvSpPr>
          <p:cNvPr id="3" name="コンテンツ プレースホルダー 2">
            <a:extLst>
              <a:ext uri="{FF2B5EF4-FFF2-40B4-BE49-F238E27FC236}">
                <a16:creationId xmlns:a16="http://schemas.microsoft.com/office/drawing/2014/main" id="{3CA3102C-B168-4FC6-AABA-E8D162857833}"/>
              </a:ext>
            </a:extLst>
          </p:cNvPr>
          <p:cNvSpPr>
            <a:spLocks noGrp="1"/>
          </p:cNvSpPr>
          <p:nvPr>
            <p:ph idx="1"/>
          </p:nvPr>
        </p:nvSpPr>
        <p:spPr>
          <a:xfrm>
            <a:off x="1350628" y="1825625"/>
            <a:ext cx="10003172" cy="4351338"/>
          </a:xfrm>
        </p:spPr>
        <p:txBody>
          <a:bodyPr>
            <a:normAutofit/>
          </a:bodyPr>
          <a:lstStyle/>
          <a:p>
            <a:r>
              <a:rPr kumimoji="1" lang="ja-JP" altLang="en-US" sz="2200" dirty="0">
                <a:solidFill>
                  <a:schemeClr val="tx1">
                    <a:lumMod val="75000"/>
                    <a:lumOff val="25000"/>
                  </a:schemeClr>
                </a:solidFill>
                <a:latin typeface="+mn-ea"/>
              </a:rPr>
              <a:t>リーダー</a:t>
            </a:r>
            <a:r>
              <a:rPr lang="ja-JP" altLang="en-US" sz="2200" dirty="0">
                <a:solidFill>
                  <a:schemeClr val="tx1">
                    <a:lumMod val="75000"/>
                    <a:lumOff val="25000"/>
                  </a:schemeClr>
                </a:solidFill>
                <a:latin typeface="+mn-ea"/>
              </a:rPr>
              <a:t>：</a:t>
            </a:r>
            <a:r>
              <a:rPr kumimoji="1" lang="ja-JP" altLang="en-US" sz="2200" dirty="0">
                <a:solidFill>
                  <a:schemeClr val="tx1">
                    <a:lumMod val="75000"/>
                    <a:lumOff val="25000"/>
                  </a:schemeClr>
                </a:solidFill>
                <a:latin typeface="+mn-ea"/>
              </a:rPr>
              <a:t>豊島 </a:t>
            </a:r>
            <a:r>
              <a:rPr lang="ja-JP" altLang="en-US" sz="2200" dirty="0">
                <a:solidFill>
                  <a:schemeClr val="tx1">
                    <a:lumMod val="75000"/>
                    <a:lumOff val="25000"/>
                  </a:schemeClr>
                </a:solidFill>
                <a:latin typeface="+mn-ea"/>
              </a:rPr>
              <a:t>由夏　</a:t>
            </a:r>
            <a:endParaRPr lang="en-US" altLang="ja-JP" sz="2200" dirty="0">
              <a:solidFill>
                <a:schemeClr val="tx1">
                  <a:lumMod val="75000"/>
                  <a:lumOff val="25000"/>
                </a:schemeClr>
              </a:solidFill>
              <a:latin typeface="+mn-ea"/>
            </a:endParaRPr>
          </a:p>
          <a:p>
            <a:pPr marL="0" indent="0">
              <a:buNone/>
            </a:pPr>
            <a:r>
              <a:rPr lang="ja-JP" altLang="en-US" sz="2200" dirty="0">
                <a:solidFill>
                  <a:schemeClr val="tx1">
                    <a:lumMod val="75000"/>
                    <a:lumOff val="25000"/>
                  </a:schemeClr>
                </a:solidFill>
                <a:latin typeface="+mn-ea"/>
              </a:rPr>
              <a:t>担当：各画面の</a:t>
            </a:r>
            <a:r>
              <a:rPr lang="en-US" altLang="ja-JP" sz="2200" dirty="0">
                <a:solidFill>
                  <a:schemeClr val="tx1">
                    <a:lumMod val="75000"/>
                    <a:lumOff val="25000"/>
                  </a:schemeClr>
                </a:solidFill>
                <a:latin typeface="+mn-ea"/>
              </a:rPr>
              <a:t>HTML</a:t>
            </a:r>
            <a:r>
              <a:rPr lang="ja-JP" altLang="en-US" sz="2200" dirty="0">
                <a:solidFill>
                  <a:schemeClr val="tx1">
                    <a:lumMod val="75000"/>
                    <a:lumOff val="25000"/>
                  </a:schemeClr>
                </a:solidFill>
                <a:latin typeface="+mn-ea"/>
              </a:rPr>
              <a:t>／</a:t>
            </a:r>
            <a:r>
              <a:rPr lang="en-US" altLang="ja-JP" sz="2200" dirty="0">
                <a:solidFill>
                  <a:schemeClr val="tx1">
                    <a:lumMod val="75000"/>
                    <a:lumOff val="25000"/>
                  </a:schemeClr>
                </a:solidFill>
                <a:latin typeface="+mn-ea"/>
              </a:rPr>
              <a:t>CSS</a:t>
            </a:r>
            <a:r>
              <a:rPr lang="ja-JP" altLang="en-US" sz="2200" dirty="0" err="1">
                <a:solidFill>
                  <a:schemeClr val="tx1">
                    <a:lumMod val="75000"/>
                    <a:lumOff val="25000"/>
                  </a:schemeClr>
                </a:solidFill>
                <a:latin typeface="+mn-ea"/>
              </a:rPr>
              <a:t>、</a:t>
            </a:r>
            <a:r>
              <a:rPr lang="en-US" altLang="ja-JP" sz="2200" dirty="0">
                <a:solidFill>
                  <a:schemeClr val="tx1">
                    <a:lumMod val="75000"/>
                    <a:lumOff val="25000"/>
                  </a:schemeClr>
                </a:solidFill>
                <a:latin typeface="+mn-ea"/>
              </a:rPr>
              <a:t> SEO</a:t>
            </a:r>
            <a:r>
              <a:rPr lang="ja-JP" altLang="en-US" sz="2200" dirty="0">
                <a:solidFill>
                  <a:schemeClr val="tx1">
                    <a:lumMod val="75000"/>
                    <a:lumOff val="25000"/>
                  </a:schemeClr>
                </a:solidFill>
                <a:latin typeface="+mn-ea"/>
              </a:rPr>
              <a:t>機能、健康チェック機能、グラフ機能、</a:t>
            </a:r>
            <a:endParaRPr lang="en-US" altLang="ja-JP" sz="2200" dirty="0">
              <a:solidFill>
                <a:schemeClr val="tx1">
                  <a:lumMod val="75000"/>
                  <a:lumOff val="25000"/>
                </a:schemeClr>
              </a:solidFill>
              <a:latin typeface="+mn-ea"/>
            </a:endParaRPr>
          </a:p>
          <a:p>
            <a:pPr marL="0" indent="0">
              <a:buNone/>
            </a:pPr>
            <a:r>
              <a:rPr lang="ja-JP" altLang="en-US" sz="2200" dirty="0">
                <a:solidFill>
                  <a:schemeClr val="tx1">
                    <a:lumMod val="75000"/>
                    <a:lumOff val="25000"/>
                  </a:schemeClr>
                </a:solidFill>
                <a:latin typeface="+mn-ea"/>
              </a:rPr>
              <a:t>　　　管理者ページ機能、フィードバックコメント機能</a:t>
            </a:r>
            <a:endParaRPr lang="en-US" altLang="ja-JP" sz="2200" dirty="0">
              <a:solidFill>
                <a:schemeClr val="tx1">
                  <a:lumMod val="75000"/>
                  <a:lumOff val="25000"/>
                </a:schemeClr>
              </a:solidFill>
              <a:latin typeface="+mn-ea"/>
            </a:endParaRPr>
          </a:p>
          <a:p>
            <a:pPr marL="0" indent="0">
              <a:buNone/>
            </a:pPr>
            <a:endParaRPr lang="en-US" altLang="ja-JP" sz="2200" dirty="0">
              <a:solidFill>
                <a:schemeClr val="tx1">
                  <a:lumMod val="75000"/>
                  <a:lumOff val="25000"/>
                </a:schemeClr>
              </a:solidFill>
              <a:latin typeface="+mn-ea"/>
            </a:endParaRPr>
          </a:p>
          <a:p>
            <a:r>
              <a:rPr kumimoji="1" lang="ja-JP" altLang="en-US" sz="2200" dirty="0">
                <a:solidFill>
                  <a:schemeClr val="tx1">
                    <a:lumMod val="75000"/>
                    <a:lumOff val="25000"/>
                  </a:schemeClr>
                </a:solidFill>
                <a:latin typeface="+mn-ea"/>
              </a:rPr>
              <a:t>書記</a:t>
            </a:r>
            <a:r>
              <a:rPr lang="ja-JP" altLang="en-US" sz="2200" dirty="0">
                <a:solidFill>
                  <a:schemeClr val="tx1">
                    <a:lumMod val="75000"/>
                    <a:lumOff val="25000"/>
                  </a:schemeClr>
                </a:solidFill>
                <a:latin typeface="+mn-ea"/>
              </a:rPr>
              <a:t>：</a:t>
            </a:r>
            <a:r>
              <a:rPr kumimoji="1" lang="ja-JP" altLang="en-US" sz="2200" dirty="0">
                <a:solidFill>
                  <a:schemeClr val="tx1">
                    <a:lumMod val="75000"/>
                    <a:lumOff val="25000"/>
                  </a:schemeClr>
                </a:solidFill>
                <a:latin typeface="+mn-ea"/>
              </a:rPr>
              <a:t>畑本 珠貴　</a:t>
            </a:r>
            <a:endParaRPr kumimoji="1" lang="en-US" altLang="ja-JP" sz="2200" dirty="0">
              <a:solidFill>
                <a:schemeClr val="tx1">
                  <a:lumMod val="75000"/>
                  <a:lumOff val="25000"/>
                </a:schemeClr>
              </a:solidFill>
              <a:latin typeface="+mn-ea"/>
            </a:endParaRPr>
          </a:p>
          <a:p>
            <a:pPr marL="0" indent="0">
              <a:buNone/>
            </a:pPr>
            <a:r>
              <a:rPr lang="ja-JP" altLang="en-US" sz="2200" dirty="0">
                <a:solidFill>
                  <a:schemeClr val="tx1">
                    <a:lumMod val="75000"/>
                    <a:lumOff val="25000"/>
                  </a:schemeClr>
                </a:solidFill>
                <a:latin typeface="+mn-ea"/>
              </a:rPr>
              <a:t>役割：データベース作成、ログイン／ログアウト機能、新規登録、</a:t>
            </a:r>
            <a:endParaRPr lang="en-US" altLang="ja-JP" sz="2200" dirty="0">
              <a:solidFill>
                <a:schemeClr val="tx1">
                  <a:lumMod val="75000"/>
                  <a:lumOff val="25000"/>
                </a:schemeClr>
              </a:solidFill>
              <a:latin typeface="+mn-ea"/>
            </a:endParaRPr>
          </a:p>
          <a:p>
            <a:pPr marL="0" indent="0">
              <a:buNone/>
            </a:pPr>
            <a:r>
              <a:rPr lang="ja-JP" altLang="en-US" sz="2200" dirty="0">
                <a:solidFill>
                  <a:schemeClr val="tx1">
                    <a:lumMod val="75000"/>
                    <a:lumOff val="25000"/>
                  </a:schemeClr>
                </a:solidFill>
                <a:latin typeface="+mn-ea"/>
              </a:rPr>
              <a:t>　　　レシピ表示機能、登録情報表示／変更機能</a:t>
            </a:r>
            <a:endParaRPr lang="en-US" altLang="ja-JP" sz="2200" dirty="0">
              <a:solidFill>
                <a:schemeClr val="tx1">
                  <a:lumMod val="75000"/>
                  <a:lumOff val="25000"/>
                </a:schemeClr>
              </a:solidFill>
              <a:latin typeface="+mn-ea"/>
            </a:endParaRPr>
          </a:p>
        </p:txBody>
      </p:sp>
      <p:sp>
        <p:nvSpPr>
          <p:cNvPr id="5" name="正方形/長方形 4">
            <a:extLst>
              <a:ext uri="{FF2B5EF4-FFF2-40B4-BE49-F238E27FC236}">
                <a16:creationId xmlns:a16="http://schemas.microsoft.com/office/drawing/2014/main" id="{12B7923F-7981-4FD3-A858-80CA1DB0CC8F}"/>
              </a:ext>
            </a:extLst>
          </p:cNvPr>
          <p:cNvSpPr/>
          <p:nvPr/>
        </p:nvSpPr>
        <p:spPr>
          <a:xfrm>
            <a:off x="607962" y="474183"/>
            <a:ext cx="985946" cy="985946"/>
          </a:xfrm>
          <a:prstGeom prst="rect">
            <a:avLst/>
          </a:prstGeom>
          <a:solidFill>
            <a:srgbClr val="B6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134AE9A0-B0DB-4D90-9887-96F0E3BC7BC0}"/>
              </a:ext>
            </a:extLst>
          </p:cNvPr>
          <p:cNvSpPr txBox="1"/>
          <p:nvPr/>
        </p:nvSpPr>
        <p:spPr>
          <a:xfrm>
            <a:off x="763398" y="704740"/>
            <a:ext cx="713064" cy="646331"/>
          </a:xfrm>
          <a:prstGeom prst="rect">
            <a:avLst/>
          </a:prstGeom>
          <a:noFill/>
        </p:spPr>
        <p:txBody>
          <a:bodyPr wrap="square" rtlCol="0">
            <a:spAutoFit/>
          </a:bodyPr>
          <a:lstStyle/>
          <a:p>
            <a:r>
              <a:rPr kumimoji="1" lang="ja-JP" altLang="en-US" sz="3600" b="1" dirty="0">
                <a:solidFill>
                  <a:schemeClr val="bg1"/>
                </a:solidFill>
              </a:rPr>
              <a:t>３</a:t>
            </a:r>
          </a:p>
        </p:txBody>
      </p:sp>
    </p:spTree>
    <p:extLst>
      <p:ext uri="{BB962C8B-B14F-4D97-AF65-F5344CB8AC3E}">
        <p14:creationId xmlns:p14="http://schemas.microsoft.com/office/powerpoint/2010/main" val="37869900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43EE6D1-6A7A-43B7-9DBD-51867E9B8D5C}"/>
              </a:ext>
            </a:extLst>
          </p:cNvPr>
          <p:cNvSpPr>
            <a:spLocks noGrp="1"/>
          </p:cNvSpPr>
          <p:nvPr>
            <p:ph type="title"/>
          </p:nvPr>
        </p:nvSpPr>
        <p:spPr>
          <a:xfrm>
            <a:off x="1749344" y="365125"/>
            <a:ext cx="9604456" cy="1325563"/>
          </a:xfrm>
        </p:spPr>
        <p:txBody>
          <a:bodyPr>
            <a:normAutofit/>
          </a:bodyPr>
          <a:lstStyle/>
          <a:p>
            <a:r>
              <a:rPr kumimoji="1" lang="ja-JP" altLang="en-US" sz="3600" b="1" dirty="0">
                <a:solidFill>
                  <a:srgbClr val="B6E4E1"/>
                </a:solidFill>
                <a:latin typeface="+mn-ea"/>
                <a:ea typeface="+mn-ea"/>
              </a:rPr>
              <a:t>システム規模と品質</a:t>
            </a:r>
          </a:p>
        </p:txBody>
      </p:sp>
      <p:sp>
        <p:nvSpPr>
          <p:cNvPr id="3" name="コンテンツ プレースホルダー 2">
            <a:extLst>
              <a:ext uri="{FF2B5EF4-FFF2-40B4-BE49-F238E27FC236}">
                <a16:creationId xmlns:a16="http://schemas.microsoft.com/office/drawing/2014/main" id="{7FBC7EE7-5D01-4323-896E-58F8D1BD4B18}"/>
              </a:ext>
            </a:extLst>
          </p:cNvPr>
          <p:cNvSpPr>
            <a:spLocks noGrp="1"/>
          </p:cNvSpPr>
          <p:nvPr>
            <p:ph idx="1"/>
          </p:nvPr>
        </p:nvSpPr>
        <p:spPr>
          <a:xfrm>
            <a:off x="1224792" y="1825625"/>
            <a:ext cx="10129007" cy="4351338"/>
          </a:xfrm>
        </p:spPr>
        <p:txBody>
          <a:bodyPr>
            <a:normAutofit/>
          </a:bodyPr>
          <a:lstStyle/>
          <a:p>
            <a:r>
              <a:rPr kumimoji="1" lang="ja-JP" altLang="en-US" sz="2200" dirty="0">
                <a:solidFill>
                  <a:schemeClr val="tx1">
                    <a:lumMod val="75000"/>
                    <a:lumOff val="25000"/>
                  </a:schemeClr>
                </a:solidFill>
                <a:latin typeface="+mn-ea"/>
              </a:rPr>
              <a:t>システム規模</a:t>
            </a:r>
            <a:endParaRPr kumimoji="1" lang="en-US" altLang="ja-JP" sz="2200" dirty="0">
              <a:solidFill>
                <a:schemeClr val="tx1">
                  <a:lumMod val="75000"/>
                  <a:lumOff val="25000"/>
                </a:schemeClr>
              </a:solidFill>
              <a:latin typeface="+mn-ea"/>
            </a:endParaRPr>
          </a:p>
          <a:p>
            <a:pPr marL="0" indent="0">
              <a:buNone/>
            </a:pPr>
            <a:r>
              <a:rPr lang="ja-JP" altLang="en-US" sz="2200" dirty="0">
                <a:solidFill>
                  <a:schemeClr val="tx1">
                    <a:lumMod val="75000"/>
                    <a:lumOff val="25000"/>
                  </a:schemeClr>
                </a:solidFill>
                <a:latin typeface="+mn-ea"/>
              </a:rPr>
              <a:t>　画面数：</a:t>
            </a:r>
            <a:r>
              <a:rPr lang="en-US" altLang="ja-JP" sz="2200" dirty="0">
                <a:solidFill>
                  <a:schemeClr val="tx1">
                    <a:lumMod val="75000"/>
                    <a:lumOff val="25000"/>
                  </a:schemeClr>
                </a:solidFill>
                <a:latin typeface="+mn-ea"/>
              </a:rPr>
              <a:t>16</a:t>
            </a:r>
          </a:p>
          <a:p>
            <a:pPr marL="0" indent="0">
              <a:buNone/>
            </a:pPr>
            <a:r>
              <a:rPr kumimoji="1" lang="ja-JP" altLang="en-US" sz="2200" dirty="0">
                <a:solidFill>
                  <a:schemeClr val="tx1">
                    <a:lumMod val="75000"/>
                    <a:lumOff val="25000"/>
                  </a:schemeClr>
                </a:solidFill>
                <a:latin typeface="+mn-ea"/>
              </a:rPr>
              <a:t>　ファイル数：</a:t>
            </a:r>
            <a:r>
              <a:rPr lang="en-US" altLang="ja-JP" sz="2200" dirty="0">
                <a:solidFill>
                  <a:schemeClr val="tx1">
                    <a:lumMod val="75000"/>
                    <a:lumOff val="25000"/>
                  </a:schemeClr>
                </a:solidFill>
                <a:latin typeface="+mn-ea"/>
              </a:rPr>
              <a:t>49</a:t>
            </a:r>
            <a:endParaRPr kumimoji="1" lang="en-US" altLang="ja-JP" sz="2200" dirty="0">
              <a:solidFill>
                <a:schemeClr val="tx1">
                  <a:lumMod val="75000"/>
                  <a:lumOff val="25000"/>
                </a:schemeClr>
              </a:solidFill>
              <a:latin typeface="+mn-ea"/>
            </a:endParaRPr>
          </a:p>
          <a:p>
            <a:pPr marL="0" indent="0">
              <a:buNone/>
            </a:pPr>
            <a:endParaRPr kumimoji="1" lang="en-US" altLang="ja-JP" sz="2200" dirty="0">
              <a:solidFill>
                <a:schemeClr val="tx1">
                  <a:lumMod val="75000"/>
                  <a:lumOff val="25000"/>
                </a:schemeClr>
              </a:solidFill>
              <a:latin typeface="+mn-ea"/>
            </a:endParaRPr>
          </a:p>
          <a:p>
            <a:r>
              <a:rPr kumimoji="1" lang="ja-JP" altLang="en-US" sz="2200" dirty="0">
                <a:solidFill>
                  <a:schemeClr val="tx1">
                    <a:lumMod val="75000"/>
                    <a:lumOff val="25000"/>
                  </a:schemeClr>
                </a:solidFill>
                <a:latin typeface="+mn-ea"/>
              </a:rPr>
              <a:t>品質</a:t>
            </a:r>
            <a:endParaRPr kumimoji="1" lang="en-US" altLang="ja-JP" sz="2200" dirty="0">
              <a:solidFill>
                <a:schemeClr val="tx1">
                  <a:lumMod val="75000"/>
                  <a:lumOff val="25000"/>
                </a:schemeClr>
              </a:solidFill>
              <a:latin typeface="+mn-ea"/>
            </a:endParaRPr>
          </a:p>
          <a:p>
            <a:pPr marL="0" indent="0">
              <a:buNone/>
            </a:pPr>
            <a:r>
              <a:rPr lang="ja-JP" altLang="en-US" sz="2200" dirty="0">
                <a:solidFill>
                  <a:schemeClr val="tx1">
                    <a:lumMod val="75000"/>
                    <a:lumOff val="25000"/>
                  </a:schemeClr>
                </a:solidFill>
                <a:latin typeface="+mn-ea"/>
              </a:rPr>
              <a:t>　テスト数：</a:t>
            </a:r>
            <a:r>
              <a:rPr lang="en-US" altLang="ja-JP" sz="2200" dirty="0">
                <a:solidFill>
                  <a:schemeClr val="tx1">
                    <a:lumMod val="75000"/>
                    <a:lumOff val="25000"/>
                  </a:schemeClr>
                </a:solidFill>
                <a:latin typeface="+mn-ea"/>
              </a:rPr>
              <a:t>57</a:t>
            </a:r>
          </a:p>
          <a:p>
            <a:pPr marL="0" indent="0">
              <a:buNone/>
            </a:pPr>
            <a:r>
              <a:rPr kumimoji="1" lang="ja-JP" altLang="en-US" sz="2200" dirty="0">
                <a:solidFill>
                  <a:schemeClr val="tx1">
                    <a:lumMod val="75000"/>
                    <a:lumOff val="25000"/>
                  </a:schemeClr>
                </a:solidFill>
                <a:latin typeface="+mn-ea"/>
              </a:rPr>
              <a:t>　総バグ数：約</a:t>
            </a:r>
            <a:r>
              <a:rPr kumimoji="1" lang="en-US" altLang="ja-JP" sz="2200" dirty="0">
                <a:solidFill>
                  <a:schemeClr val="tx1">
                    <a:lumMod val="75000"/>
                    <a:lumOff val="25000"/>
                  </a:schemeClr>
                </a:solidFill>
                <a:latin typeface="+mn-ea"/>
              </a:rPr>
              <a:t>40</a:t>
            </a:r>
            <a:r>
              <a:rPr kumimoji="1" lang="ja-JP" altLang="en-US" sz="2200" dirty="0">
                <a:solidFill>
                  <a:schemeClr val="tx1">
                    <a:lumMod val="75000"/>
                    <a:lumOff val="25000"/>
                  </a:schemeClr>
                </a:solidFill>
                <a:latin typeface="+mn-ea"/>
              </a:rPr>
              <a:t>件</a:t>
            </a:r>
            <a:endParaRPr kumimoji="1" lang="en-US" altLang="ja-JP" sz="1800" dirty="0">
              <a:solidFill>
                <a:schemeClr val="tx1">
                  <a:lumMod val="75000"/>
                  <a:lumOff val="25000"/>
                </a:schemeClr>
              </a:solidFill>
              <a:latin typeface="+mn-ea"/>
            </a:endParaRPr>
          </a:p>
          <a:p>
            <a:pPr marL="0" indent="0">
              <a:buNone/>
            </a:pPr>
            <a:r>
              <a:rPr lang="ja-JP" altLang="en-US" sz="1800" dirty="0">
                <a:solidFill>
                  <a:schemeClr val="tx1">
                    <a:lumMod val="75000"/>
                    <a:lumOff val="25000"/>
                  </a:schemeClr>
                </a:solidFill>
                <a:latin typeface="+mn-ea"/>
              </a:rPr>
              <a:t>　</a:t>
            </a:r>
            <a:r>
              <a:rPr lang="en-US" altLang="ja-JP" sz="1800" dirty="0">
                <a:solidFill>
                  <a:schemeClr val="tx1">
                    <a:lumMod val="75000"/>
                    <a:lumOff val="25000"/>
                  </a:schemeClr>
                </a:solidFill>
                <a:latin typeface="+mn-ea"/>
              </a:rPr>
              <a:t>※</a:t>
            </a:r>
            <a:r>
              <a:rPr lang="ja-JP" altLang="en-US" sz="1800" dirty="0">
                <a:solidFill>
                  <a:schemeClr val="tx1">
                    <a:lumMod val="75000"/>
                    <a:lumOff val="25000"/>
                  </a:schemeClr>
                </a:solidFill>
                <a:latin typeface="+mn-ea"/>
              </a:rPr>
              <a:t>発見したバグはすべて修正済みである</a:t>
            </a:r>
            <a:endParaRPr kumimoji="1" lang="ja-JP" altLang="en-US" sz="1800" dirty="0">
              <a:solidFill>
                <a:schemeClr val="tx1">
                  <a:lumMod val="75000"/>
                  <a:lumOff val="25000"/>
                </a:schemeClr>
              </a:solidFill>
              <a:latin typeface="+mn-ea"/>
            </a:endParaRPr>
          </a:p>
        </p:txBody>
      </p:sp>
      <p:sp>
        <p:nvSpPr>
          <p:cNvPr id="5" name="正方形/長方形 4">
            <a:extLst>
              <a:ext uri="{FF2B5EF4-FFF2-40B4-BE49-F238E27FC236}">
                <a16:creationId xmlns:a16="http://schemas.microsoft.com/office/drawing/2014/main" id="{ACC1498C-0F98-464C-99DB-DDD109179CC8}"/>
              </a:ext>
            </a:extLst>
          </p:cNvPr>
          <p:cNvSpPr/>
          <p:nvPr/>
        </p:nvSpPr>
        <p:spPr>
          <a:xfrm>
            <a:off x="607962" y="474183"/>
            <a:ext cx="985946" cy="985946"/>
          </a:xfrm>
          <a:prstGeom prst="rect">
            <a:avLst/>
          </a:prstGeom>
          <a:solidFill>
            <a:srgbClr val="B6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532DAEDE-DEB1-49BF-9A42-386389272733}"/>
              </a:ext>
            </a:extLst>
          </p:cNvPr>
          <p:cNvSpPr txBox="1"/>
          <p:nvPr/>
        </p:nvSpPr>
        <p:spPr>
          <a:xfrm>
            <a:off x="763398" y="704740"/>
            <a:ext cx="713064" cy="646331"/>
          </a:xfrm>
          <a:prstGeom prst="rect">
            <a:avLst/>
          </a:prstGeom>
          <a:noFill/>
        </p:spPr>
        <p:txBody>
          <a:bodyPr wrap="square" rtlCol="0">
            <a:spAutoFit/>
          </a:bodyPr>
          <a:lstStyle/>
          <a:p>
            <a:r>
              <a:rPr kumimoji="1" lang="ja-JP" altLang="en-US" sz="3600" b="1" dirty="0">
                <a:solidFill>
                  <a:schemeClr val="bg1"/>
                </a:solidFill>
              </a:rPr>
              <a:t>４</a:t>
            </a:r>
          </a:p>
        </p:txBody>
      </p:sp>
    </p:spTree>
    <p:extLst>
      <p:ext uri="{BB962C8B-B14F-4D97-AF65-F5344CB8AC3E}">
        <p14:creationId xmlns:p14="http://schemas.microsoft.com/office/powerpoint/2010/main" val="16888216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2B49D77-99E1-40B8-A8D5-D6AB31119E0A}"/>
              </a:ext>
            </a:extLst>
          </p:cNvPr>
          <p:cNvSpPr>
            <a:spLocks noGrp="1"/>
          </p:cNvSpPr>
          <p:nvPr>
            <p:ph type="title"/>
          </p:nvPr>
        </p:nvSpPr>
        <p:spPr>
          <a:xfrm>
            <a:off x="1749344" y="365125"/>
            <a:ext cx="9604455" cy="1325563"/>
          </a:xfrm>
        </p:spPr>
        <p:txBody>
          <a:bodyPr>
            <a:normAutofit/>
          </a:bodyPr>
          <a:lstStyle/>
          <a:p>
            <a:r>
              <a:rPr kumimoji="1" lang="ja-JP" altLang="en-US" sz="3600" b="1" dirty="0">
                <a:solidFill>
                  <a:srgbClr val="B6E4E1"/>
                </a:solidFill>
                <a:latin typeface="+mn-ea"/>
                <a:ea typeface="+mn-ea"/>
              </a:rPr>
              <a:t>開発工程</a:t>
            </a:r>
          </a:p>
        </p:txBody>
      </p:sp>
      <p:sp>
        <p:nvSpPr>
          <p:cNvPr id="3" name="コンテンツ プレースホルダー 2">
            <a:extLst>
              <a:ext uri="{FF2B5EF4-FFF2-40B4-BE49-F238E27FC236}">
                <a16:creationId xmlns:a16="http://schemas.microsoft.com/office/drawing/2014/main" id="{F849BCC0-5584-4DB7-865E-07659B0C732E}"/>
              </a:ext>
            </a:extLst>
          </p:cNvPr>
          <p:cNvSpPr>
            <a:spLocks noGrp="1"/>
          </p:cNvSpPr>
          <p:nvPr>
            <p:ph idx="1"/>
          </p:nvPr>
        </p:nvSpPr>
        <p:spPr>
          <a:xfrm>
            <a:off x="1241570" y="1825625"/>
            <a:ext cx="10112229" cy="4351338"/>
          </a:xfrm>
        </p:spPr>
        <p:txBody>
          <a:bodyPr>
            <a:normAutofit/>
          </a:bodyPr>
          <a:lstStyle/>
          <a:p>
            <a:r>
              <a:rPr kumimoji="1" lang="ja-JP" altLang="en-US" sz="2200" dirty="0">
                <a:solidFill>
                  <a:schemeClr val="tx1">
                    <a:lumMod val="75000"/>
                    <a:lumOff val="25000"/>
                  </a:schemeClr>
                </a:solidFill>
                <a:latin typeface="+mn-ea"/>
              </a:rPr>
              <a:t>要件定義書作成　予定</a:t>
            </a:r>
            <a:r>
              <a:rPr lang="en-US" altLang="ja-JP" sz="2200" dirty="0">
                <a:solidFill>
                  <a:schemeClr val="tx1">
                    <a:lumMod val="75000"/>
                    <a:lumOff val="25000"/>
                  </a:schemeClr>
                </a:solidFill>
                <a:latin typeface="+mn-ea"/>
              </a:rPr>
              <a:t>1</a:t>
            </a:r>
            <a:r>
              <a:rPr kumimoji="1" lang="ja-JP" altLang="en-US" sz="2200" dirty="0">
                <a:solidFill>
                  <a:schemeClr val="tx1">
                    <a:lumMod val="75000"/>
                    <a:lumOff val="25000"/>
                  </a:schemeClr>
                </a:solidFill>
                <a:latin typeface="+mn-ea"/>
              </a:rPr>
              <a:t>日／実績</a:t>
            </a:r>
            <a:r>
              <a:rPr lang="en-US" altLang="ja-JP" sz="2200" dirty="0">
                <a:solidFill>
                  <a:schemeClr val="tx1">
                    <a:lumMod val="75000"/>
                    <a:lumOff val="25000"/>
                  </a:schemeClr>
                </a:solidFill>
                <a:latin typeface="+mn-ea"/>
              </a:rPr>
              <a:t>1</a:t>
            </a:r>
            <a:r>
              <a:rPr kumimoji="1" lang="ja-JP" altLang="en-US" sz="2200" dirty="0">
                <a:solidFill>
                  <a:schemeClr val="tx1">
                    <a:lumMod val="75000"/>
                    <a:lumOff val="25000"/>
                  </a:schemeClr>
                </a:solidFill>
                <a:latin typeface="+mn-ea"/>
              </a:rPr>
              <a:t>日</a:t>
            </a:r>
            <a:endParaRPr kumimoji="1" lang="en-US" altLang="ja-JP" sz="2200" dirty="0">
              <a:solidFill>
                <a:schemeClr val="tx1">
                  <a:lumMod val="75000"/>
                  <a:lumOff val="25000"/>
                </a:schemeClr>
              </a:solidFill>
              <a:latin typeface="+mn-ea"/>
            </a:endParaRPr>
          </a:p>
          <a:p>
            <a:pPr marL="0" indent="0">
              <a:buNone/>
            </a:pPr>
            <a:endParaRPr kumimoji="1" lang="en-US" altLang="ja-JP" sz="2200" dirty="0">
              <a:solidFill>
                <a:schemeClr val="tx1">
                  <a:lumMod val="75000"/>
                  <a:lumOff val="25000"/>
                </a:schemeClr>
              </a:solidFill>
              <a:latin typeface="+mn-ea"/>
            </a:endParaRPr>
          </a:p>
          <a:p>
            <a:r>
              <a:rPr lang="ja-JP" altLang="en-US" sz="2200" dirty="0">
                <a:solidFill>
                  <a:schemeClr val="tx1">
                    <a:lumMod val="75000"/>
                    <a:lumOff val="25000"/>
                  </a:schemeClr>
                </a:solidFill>
                <a:latin typeface="+mn-ea"/>
              </a:rPr>
              <a:t>基本設計書作成</a:t>
            </a:r>
            <a:r>
              <a:rPr kumimoji="1" lang="ja-JP" altLang="en-US" sz="2200" dirty="0">
                <a:solidFill>
                  <a:schemeClr val="tx1">
                    <a:lumMod val="75000"/>
                    <a:lumOff val="25000"/>
                  </a:schemeClr>
                </a:solidFill>
                <a:latin typeface="+mn-ea"/>
              </a:rPr>
              <a:t>　予定</a:t>
            </a:r>
            <a:r>
              <a:rPr kumimoji="1" lang="en-US" altLang="ja-JP" sz="2200" dirty="0">
                <a:solidFill>
                  <a:schemeClr val="tx1">
                    <a:lumMod val="75000"/>
                    <a:lumOff val="25000"/>
                  </a:schemeClr>
                </a:solidFill>
                <a:latin typeface="+mn-ea"/>
              </a:rPr>
              <a:t>1</a:t>
            </a:r>
            <a:r>
              <a:rPr kumimoji="1" lang="ja-JP" altLang="en-US" sz="2200" dirty="0">
                <a:solidFill>
                  <a:schemeClr val="tx1">
                    <a:lumMod val="75000"/>
                    <a:lumOff val="25000"/>
                  </a:schemeClr>
                </a:solidFill>
                <a:latin typeface="+mn-ea"/>
              </a:rPr>
              <a:t>日／実績</a:t>
            </a:r>
            <a:r>
              <a:rPr lang="en-US" altLang="ja-JP" sz="2200" dirty="0">
                <a:solidFill>
                  <a:schemeClr val="tx1">
                    <a:lumMod val="75000"/>
                    <a:lumOff val="25000"/>
                  </a:schemeClr>
                </a:solidFill>
                <a:latin typeface="+mn-ea"/>
              </a:rPr>
              <a:t>2</a:t>
            </a:r>
            <a:r>
              <a:rPr kumimoji="1" lang="ja-JP" altLang="en-US" sz="2200" dirty="0">
                <a:solidFill>
                  <a:schemeClr val="tx1">
                    <a:lumMod val="75000"/>
                    <a:lumOff val="25000"/>
                  </a:schemeClr>
                </a:solidFill>
                <a:latin typeface="+mn-ea"/>
              </a:rPr>
              <a:t>日</a:t>
            </a:r>
            <a:endParaRPr kumimoji="1" lang="en-US" altLang="ja-JP" sz="2200" dirty="0">
              <a:solidFill>
                <a:schemeClr val="tx1">
                  <a:lumMod val="75000"/>
                  <a:lumOff val="25000"/>
                </a:schemeClr>
              </a:solidFill>
              <a:latin typeface="+mn-ea"/>
            </a:endParaRPr>
          </a:p>
          <a:p>
            <a:pPr marL="0" indent="0">
              <a:buNone/>
            </a:pPr>
            <a:r>
              <a:rPr lang="ja-JP" altLang="en-US" sz="2200" dirty="0">
                <a:solidFill>
                  <a:schemeClr val="tx1">
                    <a:lumMod val="75000"/>
                    <a:lumOff val="25000"/>
                  </a:schemeClr>
                </a:solidFill>
                <a:latin typeface="+mn-ea"/>
              </a:rPr>
              <a:t>　</a:t>
            </a:r>
            <a:r>
              <a:rPr lang="ja-JP" altLang="en-US" sz="2000" dirty="0">
                <a:solidFill>
                  <a:schemeClr val="tx1">
                    <a:lumMod val="75000"/>
                    <a:lumOff val="25000"/>
                  </a:schemeClr>
                </a:solidFill>
                <a:latin typeface="+mn-ea"/>
              </a:rPr>
              <a:t>画面遷移図作成やデータベース定義など、慣れないことが多く予定より</a:t>
            </a:r>
            <a:endParaRPr lang="en-US" altLang="ja-JP" sz="2000" dirty="0">
              <a:solidFill>
                <a:schemeClr val="tx1">
                  <a:lumMod val="75000"/>
                  <a:lumOff val="25000"/>
                </a:schemeClr>
              </a:solidFill>
              <a:latin typeface="+mn-ea"/>
            </a:endParaRPr>
          </a:p>
          <a:p>
            <a:pPr marL="0" indent="0">
              <a:buNone/>
            </a:pPr>
            <a:r>
              <a:rPr lang="ja-JP" altLang="en-US" sz="2000" dirty="0">
                <a:solidFill>
                  <a:schemeClr val="tx1">
                    <a:lumMod val="75000"/>
                    <a:lumOff val="25000"/>
                  </a:schemeClr>
                </a:solidFill>
                <a:latin typeface="+mn-ea"/>
              </a:rPr>
              <a:t>　</a:t>
            </a:r>
            <a:r>
              <a:rPr lang="en-US" altLang="ja-JP" sz="2000" dirty="0">
                <a:solidFill>
                  <a:schemeClr val="tx1">
                    <a:lumMod val="75000"/>
                    <a:lumOff val="25000"/>
                  </a:schemeClr>
                </a:solidFill>
                <a:latin typeface="+mn-ea"/>
              </a:rPr>
              <a:t>1</a:t>
            </a:r>
            <a:r>
              <a:rPr lang="ja-JP" altLang="en-US" sz="2000" dirty="0">
                <a:solidFill>
                  <a:schemeClr val="tx1">
                    <a:lumMod val="75000"/>
                    <a:lumOff val="25000"/>
                  </a:schemeClr>
                </a:solidFill>
                <a:latin typeface="+mn-ea"/>
              </a:rPr>
              <a:t>日遅れた</a:t>
            </a:r>
            <a:endParaRPr lang="en-US" altLang="ja-JP" sz="2000" dirty="0">
              <a:solidFill>
                <a:schemeClr val="tx1">
                  <a:lumMod val="75000"/>
                  <a:lumOff val="25000"/>
                </a:schemeClr>
              </a:solidFill>
              <a:latin typeface="+mn-ea"/>
            </a:endParaRPr>
          </a:p>
          <a:p>
            <a:pPr marL="0" indent="0">
              <a:buNone/>
            </a:pPr>
            <a:endParaRPr kumimoji="1" lang="en-US" altLang="ja-JP" sz="2200" dirty="0">
              <a:solidFill>
                <a:schemeClr val="tx1">
                  <a:lumMod val="75000"/>
                  <a:lumOff val="25000"/>
                </a:schemeClr>
              </a:solidFill>
              <a:latin typeface="+mn-ea"/>
            </a:endParaRPr>
          </a:p>
          <a:p>
            <a:r>
              <a:rPr lang="ja-JP" altLang="en-US" sz="2200" dirty="0">
                <a:solidFill>
                  <a:schemeClr val="tx1">
                    <a:lumMod val="75000"/>
                    <a:lumOff val="25000"/>
                  </a:schemeClr>
                </a:solidFill>
                <a:latin typeface="+mn-ea"/>
              </a:rPr>
              <a:t>作業工程表作成　予定</a:t>
            </a:r>
            <a:r>
              <a:rPr lang="en-US" altLang="ja-JP" sz="2200" dirty="0">
                <a:solidFill>
                  <a:schemeClr val="tx1">
                    <a:lumMod val="75000"/>
                    <a:lumOff val="25000"/>
                  </a:schemeClr>
                </a:solidFill>
                <a:latin typeface="+mn-ea"/>
              </a:rPr>
              <a:t>1</a:t>
            </a:r>
            <a:r>
              <a:rPr lang="ja-JP" altLang="en-US" sz="2200" dirty="0">
                <a:solidFill>
                  <a:schemeClr val="tx1">
                    <a:lumMod val="75000"/>
                    <a:lumOff val="25000"/>
                  </a:schemeClr>
                </a:solidFill>
                <a:latin typeface="+mn-ea"/>
              </a:rPr>
              <a:t>日／実績</a:t>
            </a:r>
            <a:r>
              <a:rPr lang="en-US" altLang="ja-JP" sz="2200" dirty="0">
                <a:solidFill>
                  <a:schemeClr val="tx1">
                    <a:lumMod val="75000"/>
                    <a:lumOff val="25000"/>
                  </a:schemeClr>
                </a:solidFill>
                <a:latin typeface="+mn-ea"/>
              </a:rPr>
              <a:t>2</a:t>
            </a:r>
            <a:r>
              <a:rPr lang="ja-JP" altLang="en-US" sz="2200" dirty="0">
                <a:solidFill>
                  <a:schemeClr val="tx1">
                    <a:lumMod val="75000"/>
                    <a:lumOff val="25000"/>
                  </a:schemeClr>
                </a:solidFill>
                <a:latin typeface="+mn-ea"/>
              </a:rPr>
              <a:t>日</a:t>
            </a:r>
            <a:endParaRPr lang="en-US" altLang="ja-JP" sz="2200" dirty="0">
              <a:solidFill>
                <a:schemeClr val="tx1">
                  <a:lumMod val="75000"/>
                  <a:lumOff val="25000"/>
                </a:schemeClr>
              </a:solidFill>
              <a:latin typeface="+mn-ea"/>
            </a:endParaRPr>
          </a:p>
          <a:p>
            <a:pPr marL="0" indent="0">
              <a:buNone/>
            </a:pPr>
            <a:r>
              <a:rPr lang="ja-JP" altLang="en-US" sz="2200" dirty="0">
                <a:solidFill>
                  <a:schemeClr val="tx1">
                    <a:lumMod val="75000"/>
                    <a:lumOff val="25000"/>
                  </a:schemeClr>
                </a:solidFill>
                <a:latin typeface="+mn-ea"/>
              </a:rPr>
              <a:t>　基本設計書の作成が遅れたため、作業工程表の作成にも遅れが生じた</a:t>
            </a:r>
            <a:endParaRPr lang="en-US" altLang="ja-JP" sz="2200" dirty="0">
              <a:solidFill>
                <a:schemeClr val="tx1">
                  <a:lumMod val="75000"/>
                  <a:lumOff val="25000"/>
                </a:schemeClr>
              </a:solidFill>
              <a:latin typeface="+mn-ea"/>
            </a:endParaRPr>
          </a:p>
        </p:txBody>
      </p:sp>
      <p:sp>
        <p:nvSpPr>
          <p:cNvPr id="5" name="正方形/長方形 4">
            <a:extLst>
              <a:ext uri="{FF2B5EF4-FFF2-40B4-BE49-F238E27FC236}">
                <a16:creationId xmlns:a16="http://schemas.microsoft.com/office/drawing/2014/main" id="{1DD55998-F540-465A-9A5A-522A3263900E}"/>
              </a:ext>
            </a:extLst>
          </p:cNvPr>
          <p:cNvSpPr/>
          <p:nvPr/>
        </p:nvSpPr>
        <p:spPr>
          <a:xfrm>
            <a:off x="607962" y="474183"/>
            <a:ext cx="985946" cy="985946"/>
          </a:xfrm>
          <a:prstGeom prst="rect">
            <a:avLst/>
          </a:prstGeom>
          <a:solidFill>
            <a:srgbClr val="B6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FFAF8B63-9695-4356-A1F6-801061777E90}"/>
              </a:ext>
            </a:extLst>
          </p:cNvPr>
          <p:cNvSpPr txBox="1"/>
          <p:nvPr/>
        </p:nvSpPr>
        <p:spPr>
          <a:xfrm>
            <a:off x="763398" y="704740"/>
            <a:ext cx="713064" cy="646331"/>
          </a:xfrm>
          <a:prstGeom prst="rect">
            <a:avLst/>
          </a:prstGeom>
          <a:noFill/>
        </p:spPr>
        <p:txBody>
          <a:bodyPr wrap="square" rtlCol="0">
            <a:spAutoFit/>
          </a:bodyPr>
          <a:lstStyle/>
          <a:p>
            <a:r>
              <a:rPr kumimoji="1" lang="ja-JP" altLang="en-US" sz="3600" b="1" dirty="0">
                <a:solidFill>
                  <a:schemeClr val="bg1"/>
                </a:solidFill>
              </a:rPr>
              <a:t>５</a:t>
            </a:r>
          </a:p>
        </p:txBody>
      </p:sp>
    </p:spTree>
    <p:extLst>
      <p:ext uri="{BB962C8B-B14F-4D97-AF65-F5344CB8AC3E}">
        <p14:creationId xmlns:p14="http://schemas.microsoft.com/office/powerpoint/2010/main" val="29495094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F849BCC0-5584-4DB7-865E-07659B0C732E}"/>
              </a:ext>
            </a:extLst>
          </p:cNvPr>
          <p:cNvSpPr>
            <a:spLocks noGrp="1"/>
          </p:cNvSpPr>
          <p:nvPr>
            <p:ph idx="1"/>
          </p:nvPr>
        </p:nvSpPr>
        <p:spPr>
          <a:xfrm>
            <a:off x="1275126" y="1801922"/>
            <a:ext cx="10078673" cy="4351338"/>
          </a:xfrm>
        </p:spPr>
        <p:txBody>
          <a:bodyPr>
            <a:normAutofit/>
          </a:bodyPr>
          <a:lstStyle/>
          <a:p>
            <a:r>
              <a:rPr lang="ja-JP" altLang="en-US" sz="2200" dirty="0">
                <a:solidFill>
                  <a:schemeClr val="tx1">
                    <a:lumMod val="75000"/>
                    <a:lumOff val="25000"/>
                  </a:schemeClr>
                </a:solidFill>
                <a:latin typeface="+mn-ea"/>
              </a:rPr>
              <a:t>詳細設計　予定</a:t>
            </a:r>
            <a:r>
              <a:rPr lang="en-US" altLang="ja-JP" sz="2200" dirty="0">
                <a:solidFill>
                  <a:schemeClr val="tx1">
                    <a:lumMod val="75000"/>
                    <a:lumOff val="25000"/>
                  </a:schemeClr>
                </a:solidFill>
                <a:latin typeface="+mn-ea"/>
              </a:rPr>
              <a:t>3</a:t>
            </a:r>
            <a:r>
              <a:rPr lang="ja-JP" altLang="en-US" sz="2200" dirty="0">
                <a:solidFill>
                  <a:schemeClr val="tx1">
                    <a:lumMod val="75000"/>
                    <a:lumOff val="25000"/>
                  </a:schemeClr>
                </a:solidFill>
                <a:latin typeface="+mn-ea"/>
              </a:rPr>
              <a:t>日／実績</a:t>
            </a:r>
            <a:r>
              <a:rPr lang="en-US" altLang="ja-JP" sz="2200" dirty="0">
                <a:solidFill>
                  <a:schemeClr val="tx1">
                    <a:lumMod val="75000"/>
                    <a:lumOff val="25000"/>
                  </a:schemeClr>
                </a:solidFill>
                <a:latin typeface="+mn-ea"/>
              </a:rPr>
              <a:t>2</a:t>
            </a:r>
            <a:r>
              <a:rPr lang="ja-JP" altLang="en-US" sz="2200" dirty="0">
                <a:solidFill>
                  <a:schemeClr val="tx1">
                    <a:lumMod val="75000"/>
                    <a:lumOff val="25000"/>
                  </a:schemeClr>
                </a:solidFill>
                <a:latin typeface="+mn-ea"/>
              </a:rPr>
              <a:t>日</a:t>
            </a:r>
            <a:endParaRPr lang="en-US" altLang="ja-JP" sz="2200" dirty="0">
              <a:solidFill>
                <a:schemeClr val="tx1">
                  <a:lumMod val="75000"/>
                  <a:lumOff val="25000"/>
                </a:schemeClr>
              </a:solidFill>
              <a:latin typeface="+mn-ea"/>
            </a:endParaRPr>
          </a:p>
          <a:p>
            <a:pPr marL="0" indent="0">
              <a:buNone/>
            </a:pPr>
            <a:r>
              <a:rPr lang="ja-JP" altLang="en-US" sz="2200" dirty="0">
                <a:solidFill>
                  <a:schemeClr val="tx1">
                    <a:lumMod val="75000"/>
                    <a:lumOff val="25000"/>
                  </a:schemeClr>
                </a:solidFill>
                <a:latin typeface="+mn-ea"/>
              </a:rPr>
              <a:t>　</a:t>
            </a:r>
            <a:r>
              <a:rPr lang="ja-JP" altLang="en-US" sz="2000" dirty="0">
                <a:solidFill>
                  <a:schemeClr val="tx1">
                    <a:lumMod val="75000"/>
                    <a:lumOff val="25000"/>
                  </a:schemeClr>
                </a:solidFill>
                <a:latin typeface="+mn-ea"/>
              </a:rPr>
              <a:t>メンバーと役割分担し取り組んだことで、作業がスムーズに進み、</a:t>
            </a:r>
            <a:endParaRPr lang="en-US" altLang="ja-JP" sz="2000" dirty="0">
              <a:solidFill>
                <a:schemeClr val="tx1">
                  <a:lumMod val="75000"/>
                  <a:lumOff val="25000"/>
                </a:schemeClr>
              </a:solidFill>
              <a:latin typeface="+mn-ea"/>
            </a:endParaRPr>
          </a:p>
          <a:p>
            <a:pPr marL="0" indent="0">
              <a:buNone/>
            </a:pPr>
            <a:r>
              <a:rPr lang="ja-JP" altLang="en-US" sz="2000" dirty="0">
                <a:solidFill>
                  <a:schemeClr val="tx1">
                    <a:lumMod val="75000"/>
                    <a:lumOff val="25000"/>
                  </a:schemeClr>
                </a:solidFill>
                <a:latin typeface="+mn-ea"/>
              </a:rPr>
              <a:t>　</a:t>
            </a:r>
            <a:r>
              <a:rPr lang="en-US" altLang="ja-JP" sz="2000" dirty="0">
                <a:solidFill>
                  <a:schemeClr val="tx1">
                    <a:lumMod val="75000"/>
                    <a:lumOff val="25000"/>
                  </a:schemeClr>
                </a:solidFill>
                <a:latin typeface="+mn-ea"/>
              </a:rPr>
              <a:t>1</a:t>
            </a:r>
            <a:r>
              <a:rPr lang="ja-JP" altLang="en-US" sz="2000" dirty="0">
                <a:solidFill>
                  <a:schemeClr val="tx1">
                    <a:lumMod val="75000"/>
                    <a:lumOff val="25000"/>
                  </a:schemeClr>
                </a:solidFill>
                <a:latin typeface="+mn-ea"/>
              </a:rPr>
              <a:t>日前倒しとなった</a:t>
            </a:r>
          </a:p>
          <a:p>
            <a:endParaRPr kumimoji="1" lang="en-US" altLang="ja-JP" sz="2200" dirty="0">
              <a:solidFill>
                <a:schemeClr val="tx1">
                  <a:lumMod val="75000"/>
                  <a:lumOff val="25000"/>
                </a:schemeClr>
              </a:solidFill>
              <a:latin typeface="+mn-ea"/>
            </a:endParaRPr>
          </a:p>
          <a:p>
            <a:r>
              <a:rPr kumimoji="1" lang="ja-JP" altLang="en-US" sz="2200" dirty="0">
                <a:solidFill>
                  <a:schemeClr val="tx1">
                    <a:lumMod val="75000"/>
                    <a:lumOff val="25000"/>
                  </a:schemeClr>
                </a:solidFill>
                <a:latin typeface="+mn-ea"/>
              </a:rPr>
              <a:t>製造　予定</a:t>
            </a:r>
            <a:r>
              <a:rPr kumimoji="1" lang="en-US" altLang="ja-JP" sz="2200" dirty="0">
                <a:solidFill>
                  <a:schemeClr val="tx1">
                    <a:lumMod val="75000"/>
                    <a:lumOff val="25000"/>
                  </a:schemeClr>
                </a:solidFill>
                <a:latin typeface="+mn-ea"/>
              </a:rPr>
              <a:t>5</a:t>
            </a:r>
            <a:r>
              <a:rPr kumimoji="1" lang="ja-JP" altLang="en-US" sz="2200" dirty="0">
                <a:solidFill>
                  <a:schemeClr val="tx1">
                    <a:lumMod val="75000"/>
                    <a:lumOff val="25000"/>
                  </a:schemeClr>
                </a:solidFill>
                <a:latin typeface="+mn-ea"/>
              </a:rPr>
              <a:t>日／実績</a:t>
            </a:r>
            <a:r>
              <a:rPr kumimoji="1" lang="en-US" altLang="ja-JP" sz="2200" dirty="0">
                <a:solidFill>
                  <a:schemeClr val="tx1">
                    <a:lumMod val="75000"/>
                    <a:lumOff val="25000"/>
                  </a:schemeClr>
                </a:solidFill>
                <a:latin typeface="+mn-ea"/>
              </a:rPr>
              <a:t>5</a:t>
            </a:r>
            <a:r>
              <a:rPr kumimoji="1" lang="ja-JP" altLang="en-US" sz="2200" dirty="0">
                <a:solidFill>
                  <a:schemeClr val="tx1">
                    <a:lumMod val="75000"/>
                    <a:lumOff val="25000"/>
                  </a:schemeClr>
                </a:solidFill>
                <a:latin typeface="+mn-ea"/>
              </a:rPr>
              <a:t>日</a:t>
            </a:r>
            <a:endParaRPr kumimoji="1" lang="en-US" altLang="ja-JP" sz="2200" dirty="0">
              <a:solidFill>
                <a:schemeClr val="tx1">
                  <a:lumMod val="75000"/>
                  <a:lumOff val="25000"/>
                </a:schemeClr>
              </a:solidFill>
              <a:latin typeface="+mn-ea"/>
            </a:endParaRPr>
          </a:p>
          <a:p>
            <a:pPr marL="0" indent="0">
              <a:buNone/>
            </a:pPr>
            <a:r>
              <a:rPr lang="ja-JP" altLang="en-US" sz="2200" dirty="0">
                <a:solidFill>
                  <a:schemeClr val="tx1">
                    <a:lumMod val="75000"/>
                    <a:lumOff val="25000"/>
                  </a:schemeClr>
                </a:solidFill>
                <a:latin typeface="+mn-ea"/>
              </a:rPr>
              <a:t>　</a:t>
            </a:r>
            <a:r>
              <a:rPr lang="ja-JP" altLang="en-US" sz="2000" dirty="0">
                <a:solidFill>
                  <a:schemeClr val="tx1">
                    <a:lumMod val="75000"/>
                    <a:lumOff val="25000"/>
                  </a:schemeClr>
                </a:solidFill>
                <a:latin typeface="+mn-ea"/>
              </a:rPr>
              <a:t>作業工程表通りにいかないこともあったが、予定通り開発することができた</a:t>
            </a:r>
            <a:endParaRPr lang="en-US" altLang="ja-JP" sz="2200" dirty="0">
              <a:solidFill>
                <a:schemeClr val="tx1">
                  <a:lumMod val="75000"/>
                  <a:lumOff val="25000"/>
                </a:schemeClr>
              </a:solidFill>
              <a:latin typeface="+mn-ea"/>
            </a:endParaRPr>
          </a:p>
          <a:p>
            <a:pPr marL="0" indent="0">
              <a:buNone/>
            </a:pPr>
            <a:endParaRPr lang="en-US" altLang="ja-JP" sz="2200" dirty="0">
              <a:solidFill>
                <a:schemeClr val="tx1">
                  <a:lumMod val="75000"/>
                  <a:lumOff val="25000"/>
                </a:schemeClr>
              </a:solidFill>
              <a:latin typeface="+mn-ea"/>
            </a:endParaRPr>
          </a:p>
          <a:p>
            <a:r>
              <a:rPr kumimoji="1" lang="ja-JP" altLang="en-US" sz="2200" dirty="0">
                <a:solidFill>
                  <a:schemeClr val="tx1">
                    <a:lumMod val="75000"/>
                    <a:lumOff val="25000"/>
                  </a:schemeClr>
                </a:solidFill>
                <a:latin typeface="+mn-ea"/>
              </a:rPr>
              <a:t>テスト、バグ修正　予定</a:t>
            </a:r>
            <a:r>
              <a:rPr kumimoji="1" lang="en-US" altLang="ja-JP" sz="2200" dirty="0">
                <a:solidFill>
                  <a:schemeClr val="tx1">
                    <a:lumMod val="75000"/>
                    <a:lumOff val="25000"/>
                  </a:schemeClr>
                </a:solidFill>
                <a:latin typeface="+mn-ea"/>
              </a:rPr>
              <a:t>1</a:t>
            </a:r>
            <a:r>
              <a:rPr kumimoji="1" lang="ja-JP" altLang="en-US" sz="2200" dirty="0">
                <a:solidFill>
                  <a:schemeClr val="tx1">
                    <a:lumMod val="75000"/>
                    <a:lumOff val="25000"/>
                  </a:schemeClr>
                </a:solidFill>
                <a:latin typeface="+mn-ea"/>
              </a:rPr>
              <a:t>日／実績</a:t>
            </a:r>
            <a:r>
              <a:rPr kumimoji="1" lang="en-US" altLang="ja-JP" sz="2200" dirty="0">
                <a:solidFill>
                  <a:schemeClr val="tx1">
                    <a:lumMod val="75000"/>
                    <a:lumOff val="25000"/>
                  </a:schemeClr>
                </a:solidFill>
                <a:latin typeface="+mn-ea"/>
              </a:rPr>
              <a:t>1</a:t>
            </a:r>
            <a:r>
              <a:rPr kumimoji="1" lang="ja-JP" altLang="en-US" sz="2200" dirty="0">
                <a:solidFill>
                  <a:schemeClr val="tx1">
                    <a:lumMod val="75000"/>
                    <a:lumOff val="25000"/>
                  </a:schemeClr>
                </a:solidFill>
                <a:latin typeface="+mn-ea"/>
              </a:rPr>
              <a:t>日</a:t>
            </a:r>
            <a:endParaRPr kumimoji="1" lang="en-US" altLang="ja-JP" sz="2200" dirty="0">
              <a:solidFill>
                <a:schemeClr val="tx1">
                  <a:lumMod val="75000"/>
                  <a:lumOff val="25000"/>
                </a:schemeClr>
              </a:solidFill>
              <a:latin typeface="+mn-ea"/>
            </a:endParaRPr>
          </a:p>
          <a:p>
            <a:pPr marL="0" indent="0">
              <a:buNone/>
            </a:pPr>
            <a:endParaRPr kumimoji="1" lang="en-US" altLang="ja-JP" sz="2200" dirty="0">
              <a:solidFill>
                <a:schemeClr val="tx1">
                  <a:lumMod val="75000"/>
                  <a:lumOff val="25000"/>
                </a:schemeClr>
              </a:solidFill>
              <a:latin typeface="+mn-ea"/>
            </a:endParaRPr>
          </a:p>
          <a:p>
            <a:r>
              <a:rPr lang="ja-JP" altLang="en-US" sz="2200" dirty="0">
                <a:solidFill>
                  <a:schemeClr val="tx1">
                    <a:lumMod val="75000"/>
                    <a:lumOff val="25000"/>
                  </a:schemeClr>
                </a:solidFill>
                <a:latin typeface="+mn-ea"/>
              </a:rPr>
              <a:t>発表準備　予定</a:t>
            </a:r>
            <a:r>
              <a:rPr lang="en-US" altLang="ja-JP" sz="2200" dirty="0">
                <a:solidFill>
                  <a:schemeClr val="tx1">
                    <a:lumMod val="75000"/>
                    <a:lumOff val="25000"/>
                  </a:schemeClr>
                </a:solidFill>
                <a:latin typeface="+mn-ea"/>
              </a:rPr>
              <a:t>2</a:t>
            </a:r>
            <a:r>
              <a:rPr lang="ja-JP" altLang="en-US" sz="2200" dirty="0">
                <a:solidFill>
                  <a:schemeClr val="tx1">
                    <a:lumMod val="75000"/>
                    <a:lumOff val="25000"/>
                  </a:schemeClr>
                </a:solidFill>
                <a:latin typeface="+mn-ea"/>
              </a:rPr>
              <a:t>日／実績</a:t>
            </a:r>
            <a:r>
              <a:rPr lang="en-US" altLang="ja-JP" sz="2200" dirty="0">
                <a:solidFill>
                  <a:schemeClr val="tx1">
                    <a:lumMod val="75000"/>
                    <a:lumOff val="25000"/>
                  </a:schemeClr>
                </a:solidFill>
                <a:latin typeface="+mn-ea"/>
              </a:rPr>
              <a:t>2</a:t>
            </a:r>
            <a:r>
              <a:rPr lang="ja-JP" altLang="en-US" sz="2200" dirty="0">
                <a:solidFill>
                  <a:schemeClr val="tx1">
                    <a:lumMod val="75000"/>
                    <a:lumOff val="25000"/>
                  </a:schemeClr>
                </a:solidFill>
                <a:latin typeface="+mn-ea"/>
              </a:rPr>
              <a:t>日</a:t>
            </a:r>
            <a:endParaRPr kumimoji="1" lang="en-US" altLang="ja-JP" sz="2200" dirty="0">
              <a:solidFill>
                <a:schemeClr val="tx1">
                  <a:lumMod val="75000"/>
                  <a:lumOff val="25000"/>
                </a:schemeClr>
              </a:solidFill>
              <a:latin typeface="+mn-ea"/>
            </a:endParaRPr>
          </a:p>
          <a:p>
            <a:pPr marL="0" indent="0">
              <a:buNone/>
            </a:pPr>
            <a:endParaRPr kumimoji="1" lang="ja-JP" altLang="en-US" sz="2200" dirty="0">
              <a:solidFill>
                <a:schemeClr val="tx1">
                  <a:lumMod val="75000"/>
                  <a:lumOff val="25000"/>
                </a:schemeClr>
              </a:solidFill>
              <a:latin typeface="+mn-ea"/>
            </a:endParaRPr>
          </a:p>
        </p:txBody>
      </p:sp>
      <p:sp>
        <p:nvSpPr>
          <p:cNvPr id="6" name="タイトル 1">
            <a:extLst>
              <a:ext uri="{FF2B5EF4-FFF2-40B4-BE49-F238E27FC236}">
                <a16:creationId xmlns:a16="http://schemas.microsoft.com/office/drawing/2014/main" id="{52664616-1408-4F54-9CE9-4A05EA965DE9}"/>
              </a:ext>
            </a:extLst>
          </p:cNvPr>
          <p:cNvSpPr>
            <a:spLocks noGrp="1"/>
          </p:cNvSpPr>
          <p:nvPr>
            <p:ph type="title"/>
          </p:nvPr>
        </p:nvSpPr>
        <p:spPr>
          <a:xfrm>
            <a:off x="1749344" y="365125"/>
            <a:ext cx="9604455" cy="1325563"/>
          </a:xfrm>
        </p:spPr>
        <p:txBody>
          <a:bodyPr>
            <a:normAutofit/>
          </a:bodyPr>
          <a:lstStyle/>
          <a:p>
            <a:r>
              <a:rPr kumimoji="1" lang="ja-JP" altLang="en-US" sz="3600" b="1" dirty="0">
                <a:solidFill>
                  <a:srgbClr val="B6E4E1"/>
                </a:solidFill>
                <a:latin typeface="+mn-ea"/>
                <a:ea typeface="+mn-ea"/>
              </a:rPr>
              <a:t>開発工程</a:t>
            </a:r>
          </a:p>
        </p:txBody>
      </p:sp>
      <p:sp>
        <p:nvSpPr>
          <p:cNvPr id="7" name="正方形/長方形 6">
            <a:extLst>
              <a:ext uri="{FF2B5EF4-FFF2-40B4-BE49-F238E27FC236}">
                <a16:creationId xmlns:a16="http://schemas.microsoft.com/office/drawing/2014/main" id="{3B7F3634-27F5-420E-B608-89F00E97F5A4}"/>
              </a:ext>
            </a:extLst>
          </p:cNvPr>
          <p:cNvSpPr/>
          <p:nvPr/>
        </p:nvSpPr>
        <p:spPr>
          <a:xfrm>
            <a:off x="607962" y="474183"/>
            <a:ext cx="985946" cy="985946"/>
          </a:xfrm>
          <a:prstGeom prst="rect">
            <a:avLst/>
          </a:prstGeom>
          <a:solidFill>
            <a:srgbClr val="B6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FA4354E6-3F2B-43CD-AA4F-0D9ABF5AE71C}"/>
              </a:ext>
            </a:extLst>
          </p:cNvPr>
          <p:cNvSpPr txBox="1"/>
          <p:nvPr/>
        </p:nvSpPr>
        <p:spPr>
          <a:xfrm>
            <a:off x="763398" y="704740"/>
            <a:ext cx="713064" cy="646331"/>
          </a:xfrm>
          <a:prstGeom prst="rect">
            <a:avLst/>
          </a:prstGeom>
          <a:noFill/>
        </p:spPr>
        <p:txBody>
          <a:bodyPr wrap="square" rtlCol="0">
            <a:spAutoFit/>
          </a:bodyPr>
          <a:lstStyle/>
          <a:p>
            <a:r>
              <a:rPr kumimoji="1" lang="ja-JP" altLang="en-US" sz="3600" b="1" dirty="0">
                <a:solidFill>
                  <a:schemeClr val="bg1"/>
                </a:solidFill>
              </a:rPr>
              <a:t>５</a:t>
            </a:r>
          </a:p>
        </p:txBody>
      </p:sp>
    </p:spTree>
    <p:extLst>
      <p:ext uri="{BB962C8B-B14F-4D97-AF65-F5344CB8AC3E}">
        <p14:creationId xmlns:p14="http://schemas.microsoft.com/office/powerpoint/2010/main" val="36195860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9DD13F0-EFFD-444F-AF87-70FDCD555EB3}"/>
              </a:ext>
            </a:extLst>
          </p:cNvPr>
          <p:cNvSpPr>
            <a:spLocks noGrp="1"/>
          </p:cNvSpPr>
          <p:nvPr>
            <p:ph type="title"/>
          </p:nvPr>
        </p:nvSpPr>
        <p:spPr>
          <a:xfrm>
            <a:off x="1749344" y="365125"/>
            <a:ext cx="9604456" cy="1325563"/>
          </a:xfrm>
        </p:spPr>
        <p:txBody>
          <a:bodyPr>
            <a:normAutofit/>
          </a:bodyPr>
          <a:lstStyle/>
          <a:p>
            <a:r>
              <a:rPr kumimoji="1" lang="ja-JP" altLang="en-US" sz="3600" b="1" dirty="0">
                <a:solidFill>
                  <a:srgbClr val="B6E4E1"/>
                </a:solidFill>
                <a:latin typeface="+mn-ea"/>
                <a:ea typeface="+mn-ea"/>
              </a:rPr>
              <a:t>デモンストレーション</a:t>
            </a:r>
          </a:p>
        </p:txBody>
      </p:sp>
      <p:sp>
        <p:nvSpPr>
          <p:cNvPr id="3" name="コンテンツ プレースホルダー 2">
            <a:extLst>
              <a:ext uri="{FF2B5EF4-FFF2-40B4-BE49-F238E27FC236}">
                <a16:creationId xmlns:a16="http://schemas.microsoft.com/office/drawing/2014/main" id="{6CFDED61-2066-4FE9-9D2B-DDFB369939EB}"/>
              </a:ext>
            </a:extLst>
          </p:cNvPr>
          <p:cNvSpPr>
            <a:spLocks noGrp="1"/>
          </p:cNvSpPr>
          <p:nvPr>
            <p:ph idx="1"/>
          </p:nvPr>
        </p:nvSpPr>
        <p:spPr>
          <a:xfrm>
            <a:off x="1166070" y="2032479"/>
            <a:ext cx="10187730" cy="4351338"/>
          </a:xfrm>
        </p:spPr>
        <p:txBody>
          <a:bodyPr>
            <a:normAutofit/>
          </a:bodyPr>
          <a:lstStyle/>
          <a:p>
            <a:r>
              <a:rPr kumimoji="1" lang="ja-JP" altLang="en-US" sz="2200" dirty="0">
                <a:solidFill>
                  <a:schemeClr val="tx1">
                    <a:lumMod val="75000"/>
                    <a:lumOff val="25000"/>
                  </a:schemeClr>
                </a:solidFill>
                <a:latin typeface="+mn-ea"/>
              </a:rPr>
              <a:t>システムをデモンストレーションにてご説明いたします。</a:t>
            </a:r>
          </a:p>
        </p:txBody>
      </p:sp>
      <p:sp>
        <p:nvSpPr>
          <p:cNvPr id="5" name="正方形/長方形 4">
            <a:extLst>
              <a:ext uri="{FF2B5EF4-FFF2-40B4-BE49-F238E27FC236}">
                <a16:creationId xmlns:a16="http://schemas.microsoft.com/office/drawing/2014/main" id="{BD134812-98E6-451C-AB23-68AAC88D516B}"/>
              </a:ext>
            </a:extLst>
          </p:cNvPr>
          <p:cNvSpPr/>
          <p:nvPr/>
        </p:nvSpPr>
        <p:spPr>
          <a:xfrm>
            <a:off x="607962" y="474183"/>
            <a:ext cx="985946" cy="985946"/>
          </a:xfrm>
          <a:prstGeom prst="rect">
            <a:avLst/>
          </a:prstGeom>
          <a:solidFill>
            <a:srgbClr val="B6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703E545F-B7CA-4AC2-9894-214F00D46FF9}"/>
              </a:ext>
            </a:extLst>
          </p:cNvPr>
          <p:cNvSpPr txBox="1"/>
          <p:nvPr/>
        </p:nvSpPr>
        <p:spPr>
          <a:xfrm>
            <a:off x="763398" y="704740"/>
            <a:ext cx="713064" cy="646331"/>
          </a:xfrm>
          <a:prstGeom prst="rect">
            <a:avLst/>
          </a:prstGeom>
          <a:noFill/>
        </p:spPr>
        <p:txBody>
          <a:bodyPr wrap="square" rtlCol="0">
            <a:spAutoFit/>
          </a:bodyPr>
          <a:lstStyle/>
          <a:p>
            <a:r>
              <a:rPr kumimoji="1" lang="ja-JP" altLang="en-US" sz="3600" b="1" dirty="0">
                <a:solidFill>
                  <a:schemeClr val="bg1"/>
                </a:solidFill>
              </a:rPr>
              <a:t>６</a:t>
            </a:r>
          </a:p>
        </p:txBody>
      </p:sp>
    </p:spTree>
    <p:extLst>
      <p:ext uri="{BB962C8B-B14F-4D97-AF65-F5344CB8AC3E}">
        <p14:creationId xmlns:p14="http://schemas.microsoft.com/office/powerpoint/2010/main" val="37160884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13A9EDA-38D0-40FD-B404-5953DAA76485}"/>
              </a:ext>
            </a:extLst>
          </p:cNvPr>
          <p:cNvSpPr>
            <a:spLocks noGrp="1"/>
          </p:cNvSpPr>
          <p:nvPr>
            <p:ph type="title"/>
          </p:nvPr>
        </p:nvSpPr>
        <p:spPr>
          <a:xfrm>
            <a:off x="1749344" y="365125"/>
            <a:ext cx="9604456" cy="1325563"/>
          </a:xfrm>
        </p:spPr>
        <p:txBody>
          <a:bodyPr>
            <a:normAutofit/>
          </a:bodyPr>
          <a:lstStyle/>
          <a:p>
            <a:r>
              <a:rPr lang="ja-JP" altLang="en-US" sz="3600" b="1" dirty="0">
                <a:solidFill>
                  <a:srgbClr val="B6E4E1"/>
                </a:solidFill>
                <a:latin typeface="+mn-ea"/>
                <a:ea typeface="+mn-ea"/>
              </a:rPr>
              <a:t>苦労した点、工夫した点、反省点　（豊島）</a:t>
            </a:r>
            <a:endParaRPr lang="en-US" altLang="ja-JP" sz="3600" b="1" dirty="0">
              <a:solidFill>
                <a:srgbClr val="B6E4E1"/>
              </a:solidFill>
              <a:latin typeface="+mn-ea"/>
              <a:ea typeface="+mn-ea"/>
            </a:endParaRPr>
          </a:p>
        </p:txBody>
      </p:sp>
      <p:sp>
        <p:nvSpPr>
          <p:cNvPr id="3" name="コンテンツ プレースホルダー 2">
            <a:extLst>
              <a:ext uri="{FF2B5EF4-FFF2-40B4-BE49-F238E27FC236}">
                <a16:creationId xmlns:a16="http://schemas.microsoft.com/office/drawing/2014/main" id="{0FC87FE0-938F-4448-B28B-2FB7562BA3D0}"/>
              </a:ext>
            </a:extLst>
          </p:cNvPr>
          <p:cNvSpPr>
            <a:spLocks noGrp="1"/>
          </p:cNvSpPr>
          <p:nvPr>
            <p:ph idx="1"/>
          </p:nvPr>
        </p:nvSpPr>
        <p:spPr>
          <a:xfrm>
            <a:off x="1208014" y="1825625"/>
            <a:ext cx="10145785" cy="4351338"/>
          </a:xfrm>
        </p:spPr>
        <p:txBody>
          <a:bodyPr>
            <a:normAutofit/>
          </a:bodyPr>
          <a:lstStyle/>
          <a:p>
            <a:r>
              <a:rPr kumimoji="1" lang="ja-JP" altLang="en-US" sz="2000" dirty="0">
                <a:solidFill>
                  <a:schemeClr val="tx1">
                    <a:lumMod val="75000"/>
                    <a:lumOff val="25000"/>
                  </a:schemeClr>
                </a:solidFill>
                <a:latin typeface="+mn-ea"/>
              </a:rPr>
              <a:t>苦労した点</a:t>
            </a:r>
            <a:r>
              <a:rPr lang="ja-JP" altLang="en-US" sz="2000" dirty="0">
                <a:solidFill>
                  <a:schemeClr val="tx1">
                    <a:lumMod val="75000"/>
                    <a:lumOff val="25000"/>
                  </a:schemeClr>
                </a:solidFill>
                <a:latin typeface="+mn-ea"/>
              </a:rPr>
              <a:t>：</a:t>
            </a:r>
            <a:endParaRPr lang="en-US" altLang="ja-JP" sz="2000" dirty="0">
              <a:solidFill>
                <a:schemeClr val="tx1">
                  <a:lumMod val="75000"/>
                  <a:lumOff val="25000"/>
                </a:schemeClr>
              </a:solidFill>
              <a:latin typeface="+mn-ea"/>
            </a:endParaRPr>
          </a:p>
          <a:p>
            <a:pPr marL="0" indent="0">
              <a:buNone/>
            </a:pPr>
            <a:r>
              <a:rPr kumimoji="1" lang="ja-JP" altLang="en-US" sz="2000" dirty="0">
                <a:solidFill>
                  <a:schemeClr val="tx1">
                    <a:lumMod val="75000"/>
                    <a:lumOff val="25000"/>
                  </a:schemeClr>
                </a:solidFill>
                <a:latin typeface="+mn-ea"/>
              </a:rPr>
              <a:t>　グラフの実装、健康チェック機能実装</a:t>
            </a:r>
            <a:endParaRPr kumimoji="1" lang="en-US" altLang="ja-JP" sz="2000" dirty="0">
              <a:solidFill>
                <a:schemeClr val="tx1">
                  <a:lumMod val="75000"/>
                  <a:lumOff val="25000"/>
                </a:schemeClr>
              </a:solidFill>
              <a:latin typeface="+mn-ea"/>
            </a:endParaRPr>
          </a:p>
          <a:p>
            <a:endParaRPr kumimoji="1" lang="en-US" altLang="ja-JP" sz="2000" dirty="0">
              <a:solidFill>
                <a:schemeClr val="tx1">
                  <a:lumMod val="75000"/>
                  <a:lumOff val="25000"/>
                </a:schemeClr>
              </a:solidFill>
              <a:latin typeface="+mn-ea"/>
            </a:endParaRPr>
          </a:p>
          <a:p>
            <a:r>
              <a:rPr lang="ja-JP" altLang="en-US" sz="2000" dirty="0">
                <a:solidFill>
                  <a:schemeClr val="tx1">
                    <a:lumMod val="75000"/>
                    <a:lumOff val="25000"/>
                  </a:schemeClr>
                </a:solidFill>
                <a:latin typeface="+mn-ea"/>
              </a:rPr>
              <a:t>工夫した点：</a:t>
            </a:r>
            <a:endParaRPr lang="en-US" altLang="ja-JP" sz="2000" dirty="0">
              <a:solidFill>
                <a:schemeClr val="tx1">
                  <a:lumMod val="75000"/>
                  <a:lumOff val="25000"/>
                </a:schemeClr>
              </a:solidFill>
              <a:latin typeface="+mn-ea"/>
            </a:endParaRPr>
          </a:p>
          <a:p>
            <a:pPr marL="0" indent="0">
              <a:buNone/>
            </a:pPr>
            <a:r>
              <a:rPr lang="ja-JP" altLang="en-US" sz="2000" dirty="0">
                <a:solidFill>
                  <a:schemeClr val="tx1">
                    <a:lumMod val="75000"/>
                    <a:lumOff val="25000"/>
                  </a:schemeClr>
                </a:solidFill>
                <a:latin typeface="+mn-ea"/>
              </a:rPr>
              <a:t>　レイアウト、配色</a:t>
            </a:r>
            <a:endParaRPr lang="en-US" altLang="ja-JP" sz="2000" dirty="0">
              <a:solidFill>
                <a:schemeClr val="tx1">
                  <a:lumMod val="75000"/>
                  <a:lumOff val="25000"/>
                </a:schemeClr>
              </a:solidFill>
              <a:latin typeface="+mn-ea"/>
            </a:endParaRPr>
          </a:p>
          <a:p>
            <a:pPr marL="0" indent="0">
              <a:buNone/>
            </a:pPr>
            <a:endParaRPr lang="en-US" altLang="ja-JP" sz="2000" dirty="0">
              <a:solidFill>
                <a:schemeClr val="tx1">
                  <a:lumMod val="75000"/>
                  <a:lumOff val="25000"/>
                </a:schemeClr>
              </a:solidFill>
              <a:latin typeface="+mn-ea"/>
            </a:endParaRPr>
          </a:p>
          <a:p>
            <a:r>
              <a:rPr kumimoji="1" lang="ja-JP" altLang="en-US" sz="2000" dirty="0">
                <a:solidFill>
                  <a:schemeClr val="tx1">
                    <a:lumMod val="75000"/>
                    <a:lumOff val="25000"/>
                  </a:schemeClr>
                </a:solidFill>
                <a:latin typeface="+mn-ea"/>
              </a:rPr>
              <a:t>反省点：</a:t>
            </a:r>
            <a:endParaRPr kumimoji="1" lang="en-US" altLang="ja-JP" sz="2000" dirty="0">
              <a:solidFill>
                <a:schemeClr val="tx1">
                  <a:lumMod val="75000"/>
                  <a:lumOff val="25000"/>
                </a:schemeClr>
              </a:solidFill>
              <a:latin typeface="+mn-ea"/>
            </a:endParaRPr>
          </a:p>
          <a:p>
            <a:pPr marL="0" indent="0">
              <a:buNone/>
            </a:pPr>
            <a:r>
              <a:rPr kumimoji="1" lang="ja-JP" altLang="en-US" sz="2000" dirty="0">
                <a:solidFill>
                  <a:schemeClr val="tx1">
                    <a:lumMod val="75000"/>
                    <a:lumOff val="25000"/>
                  </a:schemeClr>
                </a:solidFill>
                <a:latin typeface="+mn-ea"/>
              </a:rPr>
              <a:t>　開発途中でどのように実装すべきか悩むことがあった</a:t>
            </a:r>
            <a:endParaRPr kumimoji="1" lang="en-US" altLang="ja-JP" sz="2000" dirty="0">
              <a:solidFill>
                <a:schemeClr val="tx1">
                  <a:lumMod val="75000"/>
                  <a:lumOff val="25000"/>
                </a:schemeClr>
              </a:solidFill>
              <a:latin typeface="+mn-ea"/>
            </a:endParaRPr>
          </a:p>
          <a:p>
            <a:endParaRPr kumimoji="1" lang="en-US" altLang="ja-JP" sz="2000" dirty="0">
              <a:solidFill>
                <a:schemeClr val="tx1">
                  <a:lumMod val="75000"/>
                  <a:lumOff val="25000"/>
                </a:schemeClr>
              </a:solidFill>
              <a:latin typeface="+mn-ea"/>
            </a:endParaRPr>
          </a:p>
          <a:p>
            <a:endParaRPr kumimoji="1" lang="ja-JP" altLang="en-US" sz="2000" dirty="0">
              <a:solidFill>
                <a:schemeClr val="tx1">
                  <a:lumMod val="75000"/>
                  <a:lumOff val="25000"/>
                </a:schemeClr>
              </a:solidFill>
              <a:latin typeface="+mn-ea"/>
            </a:endParaRPr>
          </a:p>
        </p:txBody>
      </p:sp>
      <p:sp>
        <p:nvSpPr>
          <p:cNvPr id="5" name="正方形/長方形 4">
            <a:extLst>
              <a:ext uri="{FF2B5EF4-FFF2-40B4-BE49-F238E27FC236}">
                <a16:creationId xmlns:a16="http://schemas.microsoft.com/office/drawing/2014/main" id="{BED43407-9C59-45C8-885A-AC881D01600F}"/>
              </a:ext>
            </a:extLst>
          </p:cNvPr>
          <p:cNvSpPr/>
          <p:nvPr/>
        </p:nvSpPr>
        <p:spPr>
          <a:xfrm>
            <a:off x="607962" y="474183"/>
            <a:ext cx="985946" cy="985946"/>
          </a:xfrm>
          <a:prstGeom prst="rect">
            <a:avLst/>
          </a:prstGeom>
          <a:solidFill>
            <a:srgbClr val="B6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98E55223-BE1F-493A-8275-7EFAE5010386}"/>
              </a:ext>
            </a:extLst>
          </p:cNvPr>
          <p:cNvSpPr txBox="1"/>
          <p:nvPr/>
        </p:nvSpPr>
        <p:spPr>
          <a:xfrm>
            <a:off x="763398" y="704740"/>
            <a:ext cx="713064" cy="646331"/>
          </a:xfrm>
          <a:prstGeom prst="rect">
            <a:avLst/>
          </a:prstGeom>
          <a:noFill/>
        </p:spPr>
        <p:txBody>
          <a:bodyPr wrap="square" rtlCol="0">
            <a:spAutoFit/>
          </a:bodyPr>
          <a:lstStyle/>
          <a:p>
            <a:r>
              <a:rPr kumimoji="1" lang="ja-JP" altLang="en-US" sz="3600" b="1" dirty="0">
                <a:solidFill>
                  <a:schemeClr val="bg1"/>
                </a:solidFill>
              </a:rPr>
              <a:t>７</a:t>
            </a:r>
          </a:p>
        </p:txBody>
      </p:sp>
    </p:spTree>
    <p:extLst>
      <p:ext uri="{BB962C8B-B14F-4D97-AF65-F5344CB8AC3E}">
        <p14:creationId xmlns:p14="http://schemas.microsoft.com/office/powerpoint/2010/main" val="307871296"/>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365</TotalTime>
  <Words>527</Words>
  <Application>Microsoft Office PowerPoint</Application>
  <PresentationFormat>ワイド画面</PresentationFormat>
  <Paragraphs>93</Paragraphs>
  <Slides>11</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11</vt:i4>
      </vt:variant>
    </vt:vector>
  </HeadingPairs>
  <TitlesOfParts>
    <vt:vector size="15" baseType="lpstr">
      <vt:lpstr>游ゴシック</vt:lpstr>
      <vt:lpstr>游ゴシック Light</vt:lpstr>
      <vt:lpstr>Arial</vt:lpstr>
      <vt:lpstr>Office テーマ</vt:lpstr>
      <vt:lpstr>HEALPY Health×Happy</vt:lpstr>
      <vt:lpstr>目次</vt:lpstr>
      <vt:lpstr>はじめに　～システムコンセプト～</vt:lpstr>
      <vt:lpstr>チーム紹介　～メンバーと各担当～　</vt:lpstr>
      <vt:lpstr>システム規模と品質</vt:lpstr>
      <vt:lpstr>開発工程</vt:lpstr>
      <vt:lpstr>開発工程</vt:lpstr>
      <vt:lpstr>デモンストレーション</vt:lpstr>
      <vt:lpstr>苦労した点、工夫した点、反省点　（豊島）</vt:lpstr>
      <vt:lpstr>苦労した点、工夫した点、反省点　（畑本）</vt:lpstr>
      <vt:lpstr>最後に</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HEALPY Health×Happy</dc:title>
  <dc:creator>豊島　由夏</dc:creator>
  <cp:lastModifiedBy>豊島　由夏</cp:lastModifiedBy>
  <cp:revision>30</cp:revision>
  <dcterms:created xsi:type="dcterms:W3CDTF">2021-05-27T02:21:09Z</dcterms:created>
  <dcterms:modified xsi:type="dcterms:W3CDTF">2021-05-27T08:26:28Z</dcterms:modified>
</cp:coreProperties>
</file>