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6" r:id="rId11"/>
    <p:sldId id="264"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E1DE"/>
    <a:srgbClr val="B6E4E1"/>
    <a:srgbClr val="CDECEA"/>
    <a:srgbClr val="93D5D2"/>
    <a:srgbClr val="D2FAF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0" autoAdjust="0"/>
    <p:restoredTop sz="94660"/>
  </p:normalViewPr>
  <p:slideViewPr>
    <p:cSldViewPr snapToGrid="0">
      <p:cViewPr varScale="1">
        <p:scale>
          <a:sx n="79" d="100"/>
          <a:sy n="79" d="100"/>
        </p:scale>
        <p:origin x="108"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AD254-D3CA-4721-BDF0-B3FB76776F5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3EBFC-28F5-4220-B8F2-2467E0949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9526686-F4A5-4210-BFF1-D5FA91A2DD4F}"/>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7507A993-28EE-44CF-AFC6-691E99B668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DB1516-351D-4D18-9E8E-9A21CDEA9930}"/>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23759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BBED4-60B2-4D02-AF24-5E277961C08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352221-E79E-4867-9D62-2F88ACB9571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52E7E3-52DB-4D11-82EE-699629C82DC4}"/>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3273E441-0B0D-478C-8604-B29CA3C2E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D93686-9085-4295-9325-D9EB798B0299}"/>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9402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D9A5D01-0D50-4638-BB8A-8FE13EAEB1F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DBAA67-2B61-4780-B645-9D71234E02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CB415-06B8-4D68-A44D-48A522D2897C}"/>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A4E9A0C3-B152-4D61-B2EF-B53BB57C4E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6677C7-3A76-4F6D-AC82-69DDEDA053A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401824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4BCD2-788E-4B94-B59E-61B0FA4CCF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357CBB-0059-44EC-87A8-00068B509E3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E91C5A-5E78-4DF3-A8F4-2CA6447335A6}"/>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5B7C2F82-D2B5-4A17-9DB6-55A7A7CFB7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B009DF-2F6E-493C-8362-653B0E64A9B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20990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B3FB2-92FA-43C1-AAF9-48A792B2586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5F1A95-861D-44ED-999E-3B1D3E71F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8CFC36B-F4CF-44B5-8EDD-1DBF44EBA3C8}"/>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C050F672-4B1D-4459-AFBE-2C044063F0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BAB9E3-A759-4FCF-ABFC-C6D817A162CF}"/>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64516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D2162-A5F3-4FF7-AEBD-4D895FE4C8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DC3308-4345-416F-8F13-CAEF9C9516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179694-8CF8-47C2-ADAE-0F1A18C6C93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42FE281-6034-4336-A11B-397F09544DD3}"/>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768FBA00-CF13-4334-9910-5FC323F1DE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EDEE22-16F7-4ABA-B141-B3CF96881ECE}"/>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193285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6B31F-6648-4EDA-9FAC-2D85D640E8F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C60AE5-1F1F-489A-8B12-C413C98E3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76EAECE-1C49-4820-ABFD-AA3BAB6AEBF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E723DB-299B-4987-A9DD-F67B98F06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ED4880C-EA8E-45DD-99EF-0E0DD68C4D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997EF5-429A-4127-A694-FEE5538BC68C}"/>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8" name="フッター プレースホルダー 7">
            <a:extLst>
              <a:ext uri="{FF2B5EF4-FFF2-40B4-BE49-F238E27FC236}">
                <a16:creationId xmlns:a16="http://schemas.microsoft.com/office/drawing/2014/main" id="{C895CDBC-BA2E-4A60-929B-5CDE3B0F8A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00E93A-0B6A-4DB9-ACAC-0184242E7D24}"/>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18547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D9302-3D22-4A20-B82F-D74528CDCD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D31089-C6CF-4BA0-A778-112164B9ADCB}"/>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92E58160-258C-4ECF-A3B9-19385DF100C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6812FC-ED9B-4F72-B838-4A50733DF841}"/>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29102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FE8987E-90C8-4260-9549-EE54115A0D91}"/>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3" name="フッター プレースホルダー 2">
            <a:extLst>
              <a:ext uri="{FF2B5EF4-FFF2-40B4-BE49-F238E27FC236}">
                <a16:creationId xmlns:a16="http://schemas.microsoft.com/office/drawing/2014/main" id="{D80CE6FC-9ED3-4530-ACD5-ACA4F400B99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C10FEA-F183-4341-9B62-B659EB15E6F6}"/>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622451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C0969-DA8F-46B6-948B-95CFBFFC3E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CD773D-C4F9-4C27-9343-07C5C72EA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728FAB-3703-4DC8-9784-4E90B736C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FA1898-2FA2-4C16-854E-6070D5400830}"/>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12EA98E0-EDA0-4894-B932-9540ED6061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75D180-C370-4719-A8AF-833005595A07}"/>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78046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828F2-22CF-4246-9E47-4962743AEF8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ED062EF-1837-4CBE-A84C-10A9D28D4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93EADA-3239-4F16-9384-3361C404D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5B059C-5A2B-4C4A-8055-FAA2E4BACDC0}"/>
              </a:ext>
            </a:extLst>
          </p:cNvPr>
          <p:cNvSpPr>
            <a:spLocks noGrp="1"/>
          </p:cNvSpPr>
          <p:nvPr>
            <p:ph type="dt" sz="half" idx="10"/>
          </p:nvPr>
        </p:nvSpPr>
        <p:spPr/>
        <p:txBody>
          <a:bodyPr/>
          <a:lstStyle/>
          <a:p>
            <a:fld id="{012A1DDC-4AB2-4F4D-8C11-ABF3465A4CEE}" type="datetimeFigureOut">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07A655F7-23F7-4BF7-B0A8-B24C64488F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B81336-AD85-483C-A81A-EB0E2AD7FF9C}"/>
              </a:ext>
            </a:extLst>
          </p:cNvPr>
          <p:cNvSpPr>
            <a:spLocks noGrp="1"/>
          </p:cNvSpPr>
          <p:nvPr>
            <p:ph type="sldNum" sz="quarter" idx="12"/>
          </p:nvPr>
        </p:nvSpPr>
        <p:spPr/>
        <p:txBody>
          <a:body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365526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D60389-5CAD-46E4-8BDC-8A02E54D6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3121AC-2DF6-4761-B1A9-4DADD1759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693E23-3C3E-4C7A-AB39-85D2319C2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A1DDC-4AB2-4F4D-8C11-ABF3465A4CEE}" type="datetimeFigureOut">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E691DF6E-3B0B-4563-9B2F-89DEF1EBB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D9BEFF1-E561-4C55-A031-AEFDC80D0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4B52C-17AB-47A0-9613-67E8930C1AD7}" type="slidenum">
              <a:rPr kumimoji="1" lang="ja-JP" altLang="en-US" smtClean="0"/>
              <a:t>‹#›</a:t>
            </a:fld>
            <a:endParaRPr kumimoji="1" lang="ja-JP" altLang="en-US"/>
          </a:p>
        </p:txBody>
      </p:sp>
    </p:spTree>
    <p:extLst>
      <p:ext uri="{BB962C8B-B14F-4D97-AF65-F5344CB8AC3E}">
        <p14:creationId xmlns:p14="http://schemas.microsoft.com/office/powerpoint/2010/main" val="230074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8DBC06-195A-4125-8A83-FEBBAFA2C3A4}"/>
              </a:ext>
            </a:extLst>
          </p:cNvPr>
          <p:cNvSpPr>
            <a:spLocks noGrp="1"/>
          </p:cNvSpPr>
          <p:nvPr>
            <p:ph type="ctrTitle"/>
          </p:nvPr>
        </p:nvSpPr>
        <p:spPr>
          <a:xfrm>
            <a:off x="1524000" y="2242787"/>
            <a:ext cx="9144000" cy="1186213"/>
          </a:xfrm>
          <a:noFill/>
        </p:spPr>
        <p:txBody>
          <a:bodyPr/>
          <a:lstStyle/>
          <a:p>
            <a:r>
              <a:rPr kumimoji="1" lang="en-US" altLang="ja-JP" sz="6600" b="1" dirty="0">
                <a:solidFill>
                  <a:srgbClr val="B6E4E1"/>
                </a:solidFill>
                <a:latin typeface="+mn-ea"/>
                <a:ea typeface="+mn-ea"/>
              </a:rPr>
              <a:t>HEALPY</a:t>
            </a:r>
            <a:r>
              <a:rPr lang="ja-JP" altLang="en-US" b="1" dirty="0">
                <a:solidFill>
                  <a:srgbClr val="B6E4E1"/>
                </a:solidFill>
                <a:latin typeface="+mn-ea"/>
                <a:ea typeface="+mn-ea"/>
              </a:rPr>
              <a:t> </a:t>
            </a:r>
            <a:r>
              <a:rPr lang="en-US" altLang="ja-JP" sz="3600" b="1" dirty="0">
                <a:solidFill>
                  <a:srgbClr val="B6E4E1"/>
                </a:solidFill>
                <a:latin typeface="+mn-ea"/>
                <a:ea typeface="+mn-ea"/>
              </a:rPr>
              <a:t>Health×Happy</a:t>
            </a:r>
            <a:endParaRPr kumimoji="1" lang="ja-JP" altLang="en-US" sz="2800" b="1" dirty="0">
              <a:solidFill>
                <a:srgbClr val="B6E4E1"/>
              </a:solidFill>
              <a:latin typeface="+mn-ea"/>
              <a:ea typeface="+mn-ea"/>
            </a:endParaRPr>
          </a:p>
        </p:txBody>
      </p:sp>
      <p:sp>
        <p:nvSpPr>
          <p:cNvPr id="3" name="字幕 2">
            <a:extLst>
              <a:ext uri="{FF2B5EF4-FFF2-40B4-BE49-F238E27FC236}">
                <a16:creationId xmlns:a16="http://schemas.microsoft.com/office/drawing/2014/main" id="{1E75D97C-4032-446B-9A8C-07AF970C6DFE}"/>
              </a:ext>
            </a:extLst>
          </p:cNvPr>
          <p:cNvSpPr>
            <a:spLocks noGrp="1"/>
          </p:cNvSpPr>
          <p:nvPr>
            <p:ph type="subTitle" idx="1"/>
          </p:nvPr>
        </p:nvSpPr>
        <p:spPr>
          <a:xfrm>
            <a:off x="1524000" y="5418339"/>
            <a:ext cx="9144000" cy="417586"/>
          </a:xfrm>
        </p:spPr>
        <p:txBody>
          <a:bodyPr>
            <a:normAutofit lnSpcReduction="10000"/>
          </a:bodyPr>
          <a:lstStyle/>
          <a:p>
            <a:r>
              <a:rPr kumimoji="1" lang="ja-JP" altLang="en-US" dirty="0">
                <a:solidFill>
                  <a:schemeClr val="tx1">
                    <a:lumMod val="75000"/>
                    <a:lumOff val="25000"/>
                  </a:schemeClr>
                </a:solidFill>
                <a:latin typeface="+mj-lt"/>
                <a:ea typeface="+mj-ea"/>
              </a:rPr>
              <a:t>チーム乙女</a:t>
            </a:r>
            <a:r>
              <a:rPr lang="ja-JP" altLang="en-US" dirty="0">
                <a:solidFill>
                  <a:schemeClr val="tx1">
                    <a:lumMod val="75000"/>
                    <a:lumOff val="25000"/>
                  </a:schemeClr>
                </a:solidFill>
                <a:latin typeface="+mj-lt"/>
                <a:ea typeface="+mj-ea"/>
              </a:rPr>
              <a:t>：　豊島 由夏　畑本 珠貴</a:t>
            </a:r>
            <a:endParaRPr kumimoji="1" lang="ja-JP" altLang="en-US" dirty="0">
              <a:solidFill>
                <a:schemeClr val="tx1">
                  <a:lumMod val="75000"/>
                  <a:lumOff val="25000"/>
                </a:schemeClr>
              </a:solidFill>
              <a:latin typeface="+mj-lt"/>
              <a:ea typeface="+mj-ea"/>
            </a:endParaRPr>
          </a:p>
        </p:txBody>
      </p:sp>
      <p:sp>
        <p:nvSpPr>
          <p:cNvPr id="8" name="フリーフォーム: 図形 7">
            <a:extLst>
              <a:ext uri="{FF2B5EF4-FFF2-40B4-BE49-F238E27FC236}">
                <a16:creationId xmlns:a16="http://schemas.microsoft.com/office/drawing/2014/main" id="{70A09801-76FA-4917-996F-6A07655DBD26}"/>
              </a:ext>
            </a:extLst>
          </p:cNvPr>
          <p:cNvSpPr/>
          <p:nvPr/>
        </p:nvSpPr>
        <p:spPr>
          <a:xfrm>
            <a:off x="0" y="0"/>
            <a:ext cx="12192000" cy="6858000"/>
          </a:xfrm>
          <a:custGeom>
            <a:avLst/>
            <a:gdLst>
              <a:gd name="connsiteX0" fmla="*/ 545284 w 12192000"/>
              <a:gd name="connsiteY0" fmla="*/ 432033 h 6858000"/>
              <a:gd name="connsiteX1" fmla="*/ 545284 w 12192000"/>
              <a:gd name="connsiteY1" fmla="*/ 6425967 h 6858000"/>
              <a:gd name="connsiteX2" fmla="*/ 11669086 w 12192000"/>
              <a:gd name="connsiteY2" fmla="*/ 6425967 h 6858000"/>
              <a:gd name="connsiteX3" fmla="*/ 11669086 w 12192000"/>
              <a:gd name="connsiteY3" fmla="*/ 43203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45284" y="432033"/>
                </a:moveTo>
                <a:lnTo>
                  <a:pt x="545284" y="6425967"/>
                </a:lnTo>
                <a:lnTo>
                  <a:pt x="11669086" y="6425967"/>
                </a:lnTo>
                <a:lnTo>
                  <a:pt x="11669086" y="432033"/>
                </a:lnTo>
                <a:close/>
                <a:moveTo>
                  <a:pt x="0" y="0"/>
                </a:moveTo>
                <a:lnTo>
                  <a:pt x="12192000" y="0"/>
                </a:lnTo>
                <a:lnTo>
                  <a:pt x="12192000" y="6858000"/>
                </a:lnTo>
                <a:lnTo>
                  <a:pt x="0" y="6858000"/>
                </a:lnTo>
                <a:close/>
              </a:path>
            </a:pathLst>
          </a:custGeom>
          <a:solidFill>
            <a:srgbClr val="CD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507C182-2A5C-4D19-8516-986E3AA44BEF}"/>
              </a:ext>
            </a:extLst>
          </p:cNvPr>
          <p:cNvSpPr txBox="1"/>
          <p:nvPr/>
        </p:nvSpPr>
        <p:spPr>
          <a:xfrm>
            <a:off x="4372761" y="1625150"/>
            <a:ext cx="3446478" cy="369332"/>
          </a:xfrm>
          <a:prstGeom prst="rect">
            <a:avLst/>
          </a:prstGeom>
          <a:noFill/>
        </p:spPr>
        <p:txBody>
          <a:bodyPr wrap="square" rtlCol="0">
            <a:spAutoFit/>
          </a:bodyPr>
          <a:lstStyle/>
          <a:p>
            <a:r>
              <a:rPr lang="ja-JP" altLang="en-US" dirty="0">
                <a:solidFill>
                  <a:schemeClr val="tx1">
                    <a:lumMod val="75000"/>
                    <a:lumOff val="25000"/>
                  </a:schemeClr>
                </a:solidFill>
              </a:rPr>
              <a:t>健康管理</a:t>
            </a:r>
            <a:r>
              <a:rPr lang="en-US" altLang="ja-JP" dirty="0">
                <a:solidFill>
                  <a:schemeClr val="tx1">
                    <a:lumMod val="75000"/>
                    <a:lumOff val="25000"/>
                  </a:schemeClr>
                </a:solidFill>
              </a:rPr>
              <a:t>WEB</a:t>
            </a:r>
            <a:r>
              <a:rPr lang="ja-JP" altLang="en-US" dirty="0">
                <a:solidFill>
                  <a:schemeClr val="tx1">
                    <a:lumMod val="75000"/>
                    <a:lumOff val="25000"/>
                  </a:schemeClr>
                </a:solidFill>
              </a:rPr>
              <a:t>アプリケーション</a:t>
            </a:r>
            <a:endParaRPr kumimoji="1" lang="ja-JP" altLang="en-US" dirty="0">
              <a:solidFill>
                <a:schemeClr val="tx1">
                  <a:lumMod val="75000"/>
                  <a:lumOff val="25000"/>
                </a:schemeClr>
              </a:solidFill>
            </a:endParaRPr>
          </a:p>
        </p:txBody>
      </p:sp>
      <p:pic>
        <p:nvPicPr>
          <p:cNvPr id="11" name="図 10">
            <a:extLst>
              <a:ext uri="{FF2B5EF4-FFF2-40B4-BE49-F238E27FC236}">
                <a16:creationId xmlns:a16="http://schemas.microsoft.com/office/drawing/2014/main" id="{72C95451-47D5-4271-B916-6325B03FADC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20003162">
            <a:off x="870923" y="3879503"/>
            <a:ext cx="1530544" cy="1530544"/>
          </a:xfrm>
          <a:prstGeom prst="rect">
            <a:avLst/>
          </a:prstGeom>
        </p:spPr>
      </p:pic>
      <p:pic>
        <p:nvPicPr>
          <p:cNvPr id="15" name="図 14">
            <a:extLst>
              <a:ext uri="{FF2B5EF4-FFF2-40B4-BE49-F238E27FC236}">
                <a16:creationId xmlns:a16="http://schemas.microsoft.com/office/drawing/2014/main" id="{12757EFD-44AF-44D6-8E59-85CBA87E35D8}"/>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rot="2615174">
            <a:off x="9679256" y="1236519"/>
            <a:ext cx="1036502" cy="1036502"/>
          </a:xfrm>
          <a:prstGeom prst="rect">
            <a:avLst/>
          </a:prstGeom>
        </p:spPr>
      </p:pic>
    </p:spTree>
    <p:extLst>
      <p:ext uri="{BB962C8B-B14F-4D97-AF65-F5344CB8AC3E}">
        <p14:creationId xmlns:p14="http://schemas.microsoft.com/office/powerpoint/2010/main" val="236231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A9EDA-38D0-40FD-B404-5953DAA76485}"/>
              </a:ext>
            </a:extLst>
          </p:cNvPr>
          <p:cNvSpPr>
            <a:spLocks noGrp="1"/>
          </p:cNvSpPr>
          <p:nvPr>
            <p:ph type="title"/>
          </p:nvPr>
        </p:nvSpPr>
        <p:spPr>
          <a:xfrm>
            <a:off x="1749344" y="365125"/>
            <a:ext cx="9604454" cy="1325563"/>
          </a:xfrm>
        </p:spPr>
        <p:txBody>
          <a:bodyPr>
            <a:normAutofit/>
          </a:bodyPr>
          <a:lstStyle/>
          <a:p>
            <a:r>
              <a:rPr lang="ja-JP" altLang="en-US" sz="3600" b="1" dirty="0">
                <a:solidFill>
                  <a:srgbClr val="B6E4E1"/>
                </a:solidFill>
                <a:latin typeface="+mn-ea"/>
                <a:ea typeface="+mn-ea"/>
              </a:rPr>
              <a:t>苦労した点、工夫した点、反省点　（畑本）</a:t>
            </a:r>
            <a:endParaRPr lang="en-US" altLang="ja-JP"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0FC87FE0-938F-4448-B28B-2FB7562BA3D0}"/>
              </a:ext>
            </a:extLst>
          </p:cNvPr>
          <p:cNvSpPr>
            <a:spLocks noGrp="1"/>
          </p:cNvSpPr>
          <p:nvPr>
            <p:ph idx="1"/>
          </p:nvPr>
        </p:nvSpPr>
        <p:spPr>
          <a:xfrm>
            <a:off x="1208014" y="1825625"/>
            <a:ext cx="10145785" cy="4351338"/>
          </a:xfrm>
        </p:spPr>
        <p:txBody>
          <a:bodyPr>
            <a:normAutofit/>
          </a:bodyPr>
          <a:lstStyle/>
          <a:p>
            <a:r>
              <a:rPr lang="ja-JP" altLang="en-US" sz="2000" dirty="0">
                <a:solidFill>
                  <a:schemeClr val="tx1">
                    <a:lumMod val="75000"/>
                    <a:lumOff val="25000"/>
                  </a:schemeClr>
                </a:solidFill>
                <a:latin typeface="+mn-ea"/>
              </a:rPr>
              <a:t>苦労した点：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ダイアログの実装</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工夫した点：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レシピ機能</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反省点：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テスト中にバグが見つかり、詰めが甘かったと感じた</a:t>
            </a:r>
          </a:p>
          <a:p>
            <a:endParaRPr kumimoji="1" lang="ja-JP" altLang="en-US" sz="2000"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C15E9B98-874D-4CC8-B183-092912CB0B66}"/>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527C56D-AFA5-4D48-90A9-8DDB3391CBB1}"/>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８</a:t>
            </a:r>
          </a:p>
        </p:txBody>
      </p:sp>
    </p:spTree>
    <p:extLst>
      <p:ext uri="{BB962C8B-B14F-4D97-AF65-F5344CB8AC3E}">
        <p14:creationId xmlns:p14="http://schemas.microsoft.com/office/powerpoint/2010/main" val="356847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19043A-4C4F-4406-A356-11F5E70D78B3}"/>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最後に</a:t>
            </a:r>
            <a:endParaRPr kumimoji="1" lang="ja-JP" altLang="en-US"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77C3474A-CE70-4F65-9A9B-4DE18710DF29}"/>
              </a:ext>
            </a:extLst>
          </p:cNvPr>
          <p:cNvSpPr>
            <a:spLocks noGrp="1"/>
          </p:cNvSpPr>
          <p:nvPr>
            <p:ph idx="1"/>
          </p:nvPr>
        </p:nvSpPr>
        <p:spPr>
          <a:xfrm>
            <a:off x="1197204" y="1825625"/>
            <a:ext cx="9502219" cy="4351338"/>
          </a:xfrm>
        </p:spPr>
        <p:txBody>
          <a:bodyPr>
            <a:normAutofit/>
          </a:bodyPr>
          <a:lstStyle/>
          <a:p>
            <a:pPr marL="0" indent="0" algn="ctr">
              <a:buNone/>
            </a:pPr>
            <a:r>
              <a:rPr kumimoji="1" lang="en-US" altLang="ja-JP" sz="2000" dirty="0">
                <a:solidFill>
                  <a:schemeClr val="tx1">
                    <a:lumMod val="75000"/>
                    <a:lumOff val="25000"/>
                  </a:schemeClr>
                </a:solidFill>
                <a:latin typeface="+mn-ea"/>
              </a:rPr>
              <a:t>11</a:t>
            </a:r>
            <a:r>
              <a:rPr kumimoji="1" lang="ja-JP" altLang="en-US" sz="2000" dirty="0">
                <a:solidFill>
                  <a:schemeClr val="tx1">
                    <a:lumMod val="75000"/>
                    <a:lumOff val="25000"/>
                  </a:schemeClr>
                </a:solidFill>
                <a:latin typeface="+mn-ea"/>
              </a:rPr>
              <a:t>日間という短いチーム開発演習ではありましたが、</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メンバーと役割を分担し分からないところは補い合いながら</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アプリケーションを開発することができました</a:t>
            </a:r>
            <a:endParaRPr kumimoji="1" lang="en-US" altLang="ja-JP" sz="2000" dirty="0">
              <a:solidFill>
                <a:schemeClr val="tx1">
                  <a:lumMod val="75000"/>
                  <a:lumOff val="25000"/>
                </a:schemeClr>
              </a:solidFill>
              <a:latin typeface="+mn-ea"/>
            </a:endParaRPr>
          </a:p>
          <a:p>
            <a:pPr marL="0" indent="0" algn="ctr">
              <a:buNone/>
            </a:pPr>
            <a:endParaRPr kumimoji="1" lang="en-US" altLang="ja-JP" sz="12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楽しく開発しながらプログラミングの知識も身につけることができた</a:t>
            </a:r>
            <a:endParaRPr kumimoji="1"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貴重な時間でした</a:t>
            </a:r>
            <a:endParaRPr kumimoji="1" lang="en-US" altLang="ja-JP" sz="2000" dirty="0">
              <a:solidFill>
                <a:schemeClr val="tx1">
                  <a:lumMod val="75000"/>
                  <a:lumOff val="25000"/>
                </a:schemeClr>
              </a:solidFill>
              <a:latin typeface="+mn-ea"/>
            </a:endParaRPr>
          </a:p>
          <a:p>
            <a:pPr algn="ctr"/>
            <a:endParaRPr lang="en-US" altLang="ja-JP" sz="2000" dirty="0">
              <a:solidFill>
                <a:schemeClr val="tx1">
                  <a:lumMod val="75000"/>
                  <a:lumOff val="25000"/>
                </a:schemeClr>
              </a:solidFill>
              <a:latin typeface="+mn-ea"/>
            </a:endParaRPr>
          </a:p>
          <a:p>
            <a:pPr marL="0" indent="0" algn="ctr">
              <a:buNone/>
            </a:pPr>
            <a:r>
              <a:rPr kumimoji="1" lang="ja-JP" altLang="en-US" sz="2000" dirty="0">
                <a:solidFill>
                  <a:schemeClr val="tx1">
                    <a:lumMod val="75000"/>
                    <a:lumOff val="25000"/>
                  </a:schemeClr>
                </a:solidFill>
                <a:latin typeface="+mn-ea"/>
              </a:rPr>
              <a:t>このチーム開発演習の学びをこれからの業務に生かしたいです</a:t>
            </a:r>
            <a:endParaRPr kumimoji="1" lang="en-US" altLang="ja-JP" sz="20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55F5D2C2-278C-445E-B8AB-A6D3C387AE4D}"/>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FFF29BB-0BAE-4E3A-B3D6-D489F4B7765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９</a:t>
            </a:r>
          </a:p>
        </p:txBody>
      </p:sp>
    </p:spTree>
    <p:extLst>
      <p:ext uri="{BB962C8B-B14F-4D97-AF65-F5344CB8AC3E}">
        <p14:creationId xmlns:p14="http://schemas.microsoft.com/office/powerpoint/2010/main" val="301033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52FC40-2337-423C-8289-A9AF4CB51BEF}"/>
              </a:ext>
            </a:extLst>
          </p:cNvPr>
          <p:cNvSpPr>
            <a:spLocks noGrp="1"/>
          </p:cNvSpPr>
          <p:nvPr>
            <p:ph type="title"/>
          </p:nvPr>
        </p:nvSpPr>
        <p:spPr>
          <a:xfrm>
            <a:off x="838200" y="2766218"/>
            <a:ext cx="10515600" cy="1325563"/>
          </a:xfrm>
        </p:spPr>
        <p:txBody>
          <a:bodyPr/>
          <a:lstStyle/>
          <a:p>
            <a:pPr algn="ctr"/>
            <a:r>
              <a:rPr kumimoji="1" lang="ja-JP" altLang="en-US" b="1" dirty="0">
                <a:solidFill>
                  <a:srgbClr val="9BE1DE"/>
                </a:solidFill>
                <a:latin typeface="+mn-ea"/>
                <a:ea typeface="+mn-ea"/>
              </a:rPr>
              <a:t>ご清聴ありがとうございました</a:t>
            </a:r>
          </a:p>
        </p:txBody>
      </p:sp>
      <p:sp>
        <p:nvSpPr>
          <p:cNvPr id="4" name="フリーフォーム: 図形 3">
            <a:extLst>
              <a:ext uri="{FF2B5EF4-FFF2-40B4-BE49-F238E27FC236}">
                <a16:creationId xmlns:a16="http://schemas.microsoft.com/office/drawing/2014/main" id="{6F27B111-D040-443D-B1D2-B1863D03343E}"/>
              </a:ext>
            </a:extLst>
          </p:cNvPr>
          <p:cNvSpPr/>
          <p:nvPr/>
        </p:nvSpPr>
        <p:spPr>
          <a:xfrm>
            <a:off x="0" y="0"/>
            <a:ext cx="12192000" cy="6858000"/>
          </a:xfrm>
          <a:custGeom>
            <a:avLst/>
            <a:gdLst>
              <a:gd name="connsiteX0" fmla="*/ 545284 w 12192000"/>
              <a:gd name="connsiteY0" fmla="*/ 432033 h 6858000"/>
              <a:gd name="connsiteX1" fmla="*/ 545284 w 12192000"/>
              <a:gd name="connsiteY1" fmla="*/ 6425967 h 6858000"/>
              <a:gd name="connsiteX2" fmla="*/ 11669086 w 12192000"/>
              <a:gd name="connsiteY2" fmla="*/ 6425967 h 6858000"/>
              <a:gd name="connsiteX3" fmla="*/ 11669086 w 12192000"/>
              <a:gd name="connsiteY3" fmla="*/ 43203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45284" y="432033"/>
                </a:moveTo>
                <a:lnTo>
                  <a:pt x="545284" y="6425967"/>
                </a:lnTo>
                <a:lnTo>
                  <a:pt x="11669086" y="6425967"/>
                </a:lnTo>
                <a:lnTo>
                  <a:pt x="11669086" y="432033"/>
                </a:lnTo>
                <a:close/>
                <a:moveTo>
                  <a:pt x="0" y="0"/>
                </a:moveTo>
                <a:lnTo>
                  <a:pt x="12192000" y="0"/>
                </a:lnTo>
                <a:lnTo>
                  <a:pt x="12192000" y="6858000"/>
                </a:lnTo>
                <a:lnTo>
                  <a:pt x="0" y="6858000"/>
                </a:lnTo>
                <a:close/>
              </a:path>
            </a:pathLst>
          </a:custGeom>
          <a:solidFill>
            <a:srgbClr val="CD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809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06103-2E53-4EC7-B5CC-2637922B70DC}"/>
              </a:ext>
            </a:extLst>
          </p:cNvPr>
          <p:cNvSpPr>
            <a:spLocks noGrp="1"/>
          </p:cNvSpPr>
          <p:nvPr>
            <p:ph type="title"/>
          </p:nvPr>
        </p:nvSpPr>
        <p:spPr>
          <a:xfrm>
            <a:off x="1749344" y="365125"/>
            <a:ext cx="9604455" cy="1325563"/>
          </a:xfrm>
        </p:spPr>
        <p:txBody>
          <a:bodyPr>
            <a:normAutofit/>
          </a:bodyPr>
          <a:lstStyle/>
          <a:p>
            <a:r>
              <a:rPr lang="ja-JP" altLang="en-US" sz="3600" b="1" dirty="0">
                <a:solidFill>
                  <a:srgbClr val="B6E4E1"/>
                </a:solidFill>
                <a:latin typeface="+mn-ea"/>
                <a:ea typeface="+mn-ea"/>
              </a:rPr>
              <a:t>目次</a:t>
            </a:r>
            <a:endParaRPr kumimoji="1" lang="ja-JP" altLang="en-US"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12ADD261-B7A3-4B53-9458-751E2BA5E377}"/>
              </a:ext>
            </a:extLst>
          </p:cNvPr>
          <p:cNvSpPr>
            <a:spLocks noGrp="1"/>
          </p:cNvSpPr>
          <p:nvPr>
            <p:ph idx="1"/>
          </p:nvPr>
        </p:nvSpPr>
        <p:spPr>
          <a:xfrm>
            <a:off x="1182848" y="1825625"/>
            <a:ext cx="10170952" cy="4351338"/>
          </a:xfrm>
        </p:spPr>
        <p:txBody>
          <a:bodyPr>
            <a:normAutofit fontScale="92500" lnSpcReduction="10000"/>
          </a:bodyPr>
          <a:lstStyle/>
          <a:p>
            <a:pPr>
              <a:lnSpc>
                <a:spcPct val="150000"/>
              </a:lnSpc>
            </a:pPr>
            <a:r>
              <a:rPr lang="ja-JP" altLang="en-US" sz="2400" dirty="0">
                <a:solidFill>
                  <a:schemeClr val="tx1">
                    <a:lumMod val="75000"/>
                    <a:lumOff val="25000"/>
                  </a:schemeClr>
                </a:solidFill>
              </a:rPr>
              <a:t>はじめに　～システムコンセプト～</a:t>
            </a:r>
          </a:p>
          <a:p>
            <a:pPr>
              <a:lnSpc>
                <a:spcPct val="150000"/>
              </a:lnSpc>
            </a:pPr>
            <a:r>
              <a:rPr lang="ja-JP" altLang="en-US" sz="2400" dirty="0">
                <a:solidFill>
                  <a:schemeClr val="tx1">
                    <a:lumMod val="75000"/>
                    <a:lumOff val="25000"/>
                  </a:schemeClr>
                </a:solidFill>
              </a:rPr>
              <a:t>チーム紹介　～メンバーと各担当～</a:t>
            </a:r>
          </a:p>
          <a:p>
            <a:pPr>
              <a:lnSpc>
                <a:spcPct val="150000"/>
              </a:lnSpc>
            </a:pPr>
            <a:r>
              <a:rPr lang="ja-JP" altLang="en-US" sz="2400" dirty="0">
                <a:solidFill>
                  <a:schemeClr val="tx1">
                    <a:lumMod val="75000"/>
                    <a:lumOff val="25000"/>
                  </a:schemeClr>
                </a:solidFill>
              </a:rPr>
              <a:t>システム規模と品質</a:t>
            </a:r>
          </a:p>
          <a:p>
            <a:pPr>
              <a:lnSpc>
                <a:spcPct val="150000"/>
              </a:lnSpc>
            </a:pPr>
            <a:r>
              <a:rPr lang="ja-JP" altLang="en-US" sz="2400" dirty="0">
                <a:solidFill>
                  <a:schemeClr val="tx1">
                    <a:lumMod val="75000"/>
                    <a:lumOff val="25000"/>
                  </a:schemeClr>
                </a:solidFill>
              </a:rPr>
              <a:t>開発工程</a:t>
            </a:r>
          </a:p>
          <a:p>
            <a:pPr>
              <a:lnSpc>
                <a:spcPct val="150000"/>
              </a:lnSpc>
            </a:pPr>
            <a:r>
              <a:rPr lang="ja-JP" altLang="en-US" sz="2400" dirty="0">
                <a:solidFill>
                  <a:schemeClr val="tx1">
                    <a:lumMod val="75000"/>
                    <a:lumOff val="25000"/>
                  </a:schemeClr>
                </a:solidFill>
              </a:rPr>
              <a:t>デモンストレーション</a:t>
            </a:r>
          </a:p>
          <a:p>
            <a:pPr>
              <a:lnSpc>
                <a:spcPct val="150000"/>
              </a:lnSpc>
            </a:pPr>
            <a:r>
              <a:rPr lang="ja-JP" altLang="en-US" sz="2400" dirty="0">
                <a:solidFill>
                  <a:schemeClr val="tx1">
                    <a:lumMod val="75000"/>
                    <a:lumOff val="25000"/>
                  </a:schemeClr>
                </a:solidFill>
              </a:rPr>
              <a:t>苦労した点、工夫した点、反省点</a:t>
            </a:r>
          </a:p>
          <a:p>
            <a:pPr>
              <a:lnSpc>
                <a:spcPct val="150000"/>
              </a:lnSpc>
            </a:pPr>
            <a:r>
              <a:rPr lang="ja-JP" altLang="en-US" sz="2400" dirty="0">
                <a:solidFill>
                  <a:schemeClr val="tx1">
                    <a:lumMod val="75000"/>
                    <a:lumOff val="25000"/>
                  </a:schemeClr>
                </a:solidFill>
              </a:rPr>
              <a:t>最後に</a:t>
            </a:r>
          </a:p>
          <a:p>
            <a:endParaRPr kumimoji="1" lang="ja-JP" altLang="en-US"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EFD35CDA-A8DD-4053-92CC-74CA5FA02D87}"/>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481F146-97D3-4B12-9114-828443FA9CC5}"/>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１</a:t>
            </a:r>
          </a:p>
        </p:txBody>
      </p:sp>
    </p:spTree>
    <p:extLst>
      <p:ext uri="{BB962C8B-B14F-4D97-AF65-F5344CB8AC3E}">
        <p14:creationId xmlns:p14="http://schemas.microsoft.com/office/powerpoint/2010/main" val="252334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80E743E-2017-4C88-B4E7-4309E26315E6}"/>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F4EEE83-5CEC-4AEE-A455-517F3105C86D}"/>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はじめに　～システムコンセプト～</a:t>
            </a:r>
          </a:p>
        </p:txBody>
      </p:sp>
      <p:sp>
        <p:nvSpPr>
          <p:cNvPr id="3" name="コンテンツ プレースホルダー 2">
            <a:extLst>
              <a:ext uri="{FF2B5EF4-FFF2-40B4-BE49-F238E27FC236}">
                <a16:creationId xmlns:a16="http://schemas.microsoft.com/office/drawing/2014/main" id="{3C2DBD93-30F1-46A0-9D1B-1E7AF44417BC}"/>
              </a:ext>
            </a:extLst>
          </p:cNvPr>
          <p:cNvSpPr>
            <a:spLocks noGrp="1"/>
          </p:cNvSpPr>
          <p:nvPr>
            <p:ph idx="1"/>
          </p:nvPr>
        </p:nvSpPr>
        <p:spPr>
          <a:xfrm>
            <a:off x="1333850" y="2141537"/>
            <a:ext cx="10019950" cy="4351338"/>
          </a:xfrm>
        </p:spPr>
        <p:txBody>
          <a:bodyPr/>
          <a:lstStyle/>
          <a:p>
            <a:pPr marL="0" indent="0">
              <a:buNone/>
            </a:pPr>
            <a:r>
              <a:rPr lang="en-US" altLang="ja-JP" sz="3200" dirty="0">
                <a:solidFill>
                  <a:schemeClr val="tx1">
                    <a:lumMod val="75000"/>
                    <a:lumOff val="25000"/>
                  </a:schemeClr>
                </a:solidFill>
                <a:latin typeface="+mn-ea"/>
              </a:rPr>
              <a:t>HEALPY</a:t>
            </a:r>
            <a:r>
              <a:rPr lang="ja-JP" altLang="en-US" sz="3200" dirty="0">
                <a:solidFill>
                  <a:schemeClr val="tx1">
                    <a:lumMod val="75000"/>
                    <a:lumOff val="25000"/>
                  </a:schemeClr>
                </a:solidFill>
                <a:latin typeface="+mn-ea"/>
              </a:rPr>
              <a:t>とは</a:t>
            </a:r>
            <a:endParaRPr lang="en-US" altLang="ja-JP" sz="3200" dirty="0">
              <a:solidFill>
                <a:schemeClr val="tx1">
                  <a:lumMod val="75000"/>
                  <a:lumOff val="25000"/>
                </a:schemeClr>
              </a:solidFill>
              <a:latin typeface="+mn-ea"/>
            </a:endParaRPr>
          </a:p>
          <a:p>
            <a:pPr marL="0" indent="0">
              <a:buNone/>
            </a:pPr>
            <a:endParaRPr lang="en-US" altLang="ja-JP" sz="9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「楽しさ」と「健康」＝　</a:t>
            </a:r>
            <a:r>
              <a:rPr lang="en-US" altLang="ja-JP" sz="2200" dirty="0" err="1">
                <a:solidFill>
                  <a:schemeClr val="tx1">
                    <a:lumMod val="75000"/>
                    <a:lumOff val="25000"/>
                  </a:schemeClr>
                </a:solidFill>
                <a:latin typeface="+mn-ea"/>
              </a:rPr>
              <a:t>Health×Happy</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１日の生活を振り返るアンケートに回答することで自身の健康度を</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簡単に把握でき、健康的な生活を意識づける</a:t>
            </a:r>
            <a:r>
              <a:rPr lang="en-US" altLang="ja-JP" sz="2200" dirty="0">
                <a:solidFill>
                  <a:schemeClr val="tx1">
                    <a:lumMod val="75000"/>
                    <a:lumOff val="25000"/>
                  </a:schemeClr>
                </a:solidFill>
                <a:latin typeface="+mn-ea"/>
              </a:rPr>
              <a:t>WEB</a:t>
            </a:r>
            <a:r>
              <a:rPr lang="ja-JP" altLang="en-US" sz="2200" dirty="0">
                <a:solidFill>
                  <a:schemeClr val="tx1">
                    <a:lumMod val="75000"/>
                    <a:lumOff val="25000"/>
                  </a:schemeClr>
                </a:solidFill>
                <a:latin typeface="+mn-ea"/>
              </a:rPr>
              <a:t>アプリケーション</a:t>
            </a:r>
            <a:endParaRPr lang="en-US" altLang="ja-JP" sz="2200" dirty="0">
              <a:solidFill>
                <a:schemeClr val="tx1">
                  <a:lumMod val="75000"/>
                  <a:lumOff val="25000"/>
                </a:schemeClr>
              </a:solidFill>
              <a:latin typeface="+mn-ea"/>
            </a:endParaRPr>
          </a:p>
          <a:p>
            <a:pPr marL="0" indent="0">
              <a:buNone/>
            </a:pPr>
            <a:endParaRPr lang="en-US" altLang="ja-JP" dirty="0">
              <a:solidFill>
                <a:schemeClr val="tx1">
                  <a:lumMod val="75000"/>
                  <a:lumOff val="25000"/>
                </a:schemeClr>
              </a:solidFill>
              <a:latin typeface="+mn-ea"/>
            </a:endParaRPr>
          </a:p>
          <a:p>
            <a:pPr marL="0" indent="0">
              <a:buNone/>
            </a:pPr>
            <a:endParaRPr lang="en-US" altLang="ja-JP"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ターゲット：女性</a:t>
            </a:r>
            <a:endParaRPr lang="en-US" altLang="ja-JP" sz="2200" dirty="0">
              <a:solidFill>
                <a:schemeClr val="tx1">
                  <a:lumMod val="75000"/>
                  <a:lumOff val="25000"/>
                </a:schemeClr>
              </a:solidFill>
              <a:latin typeface="+mn-ea"/>
            </a:endParaRPr>
          </a:p>
        </p:txBody>
      </p:sp>
      <p:sp>
        <p:nvSpPr>
          <p:cNvPr id="4" name="テキスト ボックス 3">
            <a:extLst>
              <a:ext uri="{FF2B5EF4-FFF2-40B4-BE49-F238E27FC236}">
                <a16:creationId xmlns:a16="http://schemas.microsoft.com/office/drawing/2014/main" id="{9370C3D5-CAE2-4D94-88B8-93A8FF4A3432}"/>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２</a:t>
            </a:r>
          </a:p>
        </p:txBody>
      </p:sp>
      <p:cxnSp>
        <p:nvCxnSpPr>
          <p:cNvPr id="7" name="直線コネクタ 6">
            <a:extLst>
              <a:ext uri="{FF2B5EF4-FFF2-40B4-BE49-F238E27FC236}">
                <a16:creationId xmlns:a16="http://schemas.microsoft.com/office/drawing/2014/main" id="{923A8314-8C12-4793-A174-D9274FF072A7}"/>
              </a:ext>
            </a:extLst>
          </p:cNvPr>
          <p:cNvCxnSpPr/>
          <p:nvPr/>
        </p:nvCxnSpPr>
        <p:spPr>
          <a:xfrm>
            <a:off x="1266738" y="2650921"/>
            <a:ext cx="8699383"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46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B135AF-3904-4FA9-917A-8F20B6470DC3}"/>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チーム紹介　～メンバーと各担当～　</a:t>
            </a:r>
          </a:p>
        </p:txBody>
      </p:sp>
      <p:sp>
        <p:nvSpPr>
          <p:cNvPr id="3" name="コンテンツ プレースホルダー 2">
            <a:extLst>
              <a:ext uri="{FF2B5EF4-FFF2-40B4-BE49-F238E27FC236}">
                <a16:creationId xmlns:a16="http://schemas.microsoft.com/office/drawing/2014/main" id="{3CA3102C-B168-4FC6-AABA-E8D162857833}"/>
              </a:ext>
            </a:extLst>
          </p:cNvPr>
          <p:cNvSpPr>
            <a:spLocks noGrp="1"/>
          </p:cNvSpPr>
          <p:nvPr>
            <p:ph idx="1"/>
          </p:nvPr>
        </p:nvSpPr>
        <p:spPr>
          <a:xfrm>
            <a:off x="1350628" y="1825625"/>
            <a:ext cx="10003172" cy="4351338"/>
          </a:xfrm>
        </p:spPr>
        <p:txBody>
          <a:bodyPr>
            <a:normAutofit/>
          </a:bodyPr>
          <a:lstStyle/>
          <a:p>
            <a:pPr marL="0" indent="0">
              <a:lnSpc>
                <a:spcPct val="150000"/>
              </a:lnSpc>
              <a:buNone/>
            </a:pPr>
            <a:r>
              <a:rPr kumimoji="1" lang="ja-JP" altLang="en-US" sz="2400" dirty="0">
                <a:solidFill>
                  <a:schemeClr val="tx1">
                    <a:lumMod val="75000"/>
                    <a:lumOff val="25000"/>
                  </a:schemeClr>
                </a:solidFill>
                <a:latin typeface="+mn-ea"/>
              </a:rPr>
              <a:t>リーダー</a:t>
            </a:r>
            <a:r>
              <a:rPr lang="ja-JP" altLang="en-US" sz="2400" dirty="0">
                <a:solidFill>
                  <a:schemeClr val="tx1">
                    <a:lumMod val="75000"/>
                    <a:lumOff val="25000"/>
                  </a:schemeClr>
                </a:solidFill>
                <a:latin typeface="+mn-ea"/>
              </a:rPr>
              <a:t>：</a:t>
            </a:r>
            <a:r>
              <a:rPr kumimoji="1" lang="ja-JP" altLang="en-US" sz="2400" dirty="0">
                <a:solidFill>
                  <a:schemeClr val="tx1">
                    <a:lumMod val="75000"/>
                    <a:lumOff val="25000"/>
                  </a:schemeClr>
                </a:solidFill>
                <a:latin typeface="+mn-ea"/>
              </a:rPr>
              <a:t>豊島 </a:t>
            </a:r>
            <a:r>
              <a:rPr lang="ja-JP" altLang="en-US" sz="2400" dirty="0">
                <a:solidFill>
                  <a:schemeClr val="tx1">
                    <a:lumMod val="75000"/>
                    <a:lumOff val="25000"/>
                  </a:schemeClr>
                </a:solidFill>
                <a:latin typeface="+mn-ea"/>
              </a:rPr>
              <a:t>由夏　</a:t>
            </a:r>
            <a:endParaRPr lang="en-US" altLang="ja-JP" sz="24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担当：各画面の</a:t>
            </a:r>
            <a:r>
              <a:rPr lang="en-US" altLang="ja-JP" sz="2200" dirty="0">
                <a:solidFill>
                  <a:schemeClr val="tx1">
                    <a:lumMod val="75000"/>
                    <a:lumOff val="25000"/>
                  </a:schemeClr>
                </a:solidFill>
                <a:latin typeface="+mn-ea"/>
              </a:rPr>
              <a:t>HTML</a:t>
            </a:r>
            <a:r>
              <a:rPr lang="ja-JP" altLang="en-US" sz="2200" dirty="0">
                <a:solidFill>
                  <a:schemeClr val="tx1">
                    <a:lumMod val="75000"/>
                    <a:lumOff val="25000"/>
                  </a:schemeClr>
                </a:solidFill>
                <a:latin typeface="+mn-ea"/>
              </a:rPr>
              <a:t>／</a:t>
            </a:r>
            <a:r>
              <a:rPr lang="en-US" altLang="ja-JP" sz="2200" dirty="0">
                <a:solidFill>
                  <a:schemeClr val="tx1">
                    <a:lumMod val="75000"/>
                    <a:lumOff val="25000"/>
                  </a:schemeClr>
                </a:solidFill>
                <a:latin typeface="+mn-ea"/>
              </a:rPr>
              <a:t>CSS</a:t>
            </a:r>
            <a:r>
              <a:rPr lang="ja-JP" altLang="en-US" sz="2200" dirty="0" err="1">
                <a:solidFill>
                  <a:schemeClr val="tx1">
                    <a:lumMod val="75000"/>
                    <a:lumOff val="25000"/>
                  </a:schemeClr>
                </a:solidFill>
                <a:latin typeface="+mn-ea"/>
              </a:rPr>
              <a:t>、</a:t>
            </a:r>
            <a:r>
              <a:rPr lang="en-US" altLang="ja-JP" sz="2200" dirty="0">
                <a:solidFill>
                  <a:schemeClr val="tx1">
                    <a:lumMod val="75000"/>
                    <a:lumOff val="25000"/>
                  </a:schemeClr>
                </a:solidFill>
                <a:latin typeface="+mn-ea"/>
              </a:rPr>
              <a:t> SEO</a:t>
            </a:r>
            <a:r>
              <a:rPr lang="ja-JP" altLang="en-US" sz="2200" dirty="0">
                <a:solidFill>
                  <a:schemeClr val="tx1">
                    <a:lumMod val="75000"/>
                    <a:lumOff val="25000"/>
                  </a:schemeClr>
                </a:solidFill>
                <a:latin typeface="+mn-ea"/>
              </a:rPr>
              <a:t>機能、健康チェック機能、グラフ機能、</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管理者ページ機能、フィードバックコメント機能</a:t>
            </a:r>
            <a:endParaRPr lang="en-US" altLang="ja-JP" sz="2200" dirty="0">
              <a:solidFill>
                <a:schemeClr val="tx1">
                  <a:lumMod val="75000"/>
                  <a:lumOff val="25000"/>
                </a:schemeClr>
              </a:solidFill>
              <a:latin typeface="+mn-ea"/>
            </a:endParaRPr>
          </a:p>
          <a:p>
            <a:pPr marL="0" indent="0">
              <a:buNone/>
            </a:pPr>
            <a:endParaRPr lang="en-US" altLang="ja-JP" sz="2200" dirty="0">
              <a:solidFill>
                <a:schemeClr val="tx1">
                  <a:lumMod val="75000"/>
                  <a:lumOff val="25000"/>
                </a:schemeClr>
              </a:solidFill>
              <a:latin typeface="+mn-ea"/>
            </a:endParaRPr>
          </a:p>
          <a:p>
            <a:pPr marL="0" indent="0">
              <a:lnSpc>
                <a:spcPct val="150000"/>
              </a:lnSpc>
              <a:buNone/>
            </a:pPr>
            <a:r>
              <a:rPr kumimoji="1" lang="ja-JP" altLang="en-US" sz="2400" dirty="0">
                <a:solidFill>
                  <a:schemeClr val="tx1">
                    <a:lumMod val="75000"/>
                    <a:lumOff val="25000"/>
                  </a:schemeClr>
                </a:solidFill>
                <a:latin typeface="+mn-ea"/>
              </a:rPr>
              <a:t>書記</a:t>
            </a:r>
            <a:r>
              <a:rPr lang="ja-JP" altLang="en-US" sz="2400" dirty="0">
                <a:solidFill>
                  <a:schemeClr val="tx1">
                    <a:lumMod val="75000"/>
                    <a:lumOff val="25000"/>
                  </a:schemeClr>
                </a:solidFill>
                <a:latin typeface="+mn-ea"/>
              </a:rPr>
              <a:t>：</a:t>
            </a:r>
            <a:r>
              <a:rPr kumimoji="1" lang="ja-JP" altLang="en-US" sz="2400" dirty="0">
                <a:solidFill>
                  <a:schemeClr val="tx1">
                    <a:lumMod val="75000"/>
                    <a:lumOff val="25000"/>
                  </a:schemeClr>
                </a:solidFill>
                <a:latin typeface="+mn-ea"/>
              </a:rPr>
              <a:t>畑本 珠貴　</a:t>
            </a:r>
            <a:endParaRPr kumimoji="1" lang="en-US" altLang="ja-JP" sz="24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役割：データベース作成、ログイン／ログアウト機能、新規登録、</a:t>
            </a:r>
            <a:endParaRPr lang="en-US" altLang="ja-JP" sz="2200" dirty="0">
              <a:solidFill>
                <a:schemeClr val="tx1">
                  <a:lumMod val="75000"/>
                  <a:lumOff val="25000"/>
                </a:schemeClr>
              </a:solidFill>
              <a:latin typeface="+mn-ea"/>
            </a:endParaRPr>
          </a:p>
          <a:p>
            <a:pPr marL="0" indent="0">
              <a:buNone/>
            </a:pPr>
            <a:r>
              <a:rPr lang="ja-JP" altLang="en-US" sz="2200" dirty="0">
                <a:solidFill>
                  <a:schemeClr val="tx1">
                    <a:lumMod val="75000"/>
                    <a:lumOff val="25000"/>
                  </a:schemeClr>
                </a:solidFill>
                <a:latin typeface="+mn-ea"/>
              </a:rPr>
              <a:t>　　　　レシピ表示機能、登録情報表示／変更機能</a:t>
            </a:r>
            <a:endParaRPr lang="en-US" altLang="ja-JP" sz="22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12B7923F-7981-4FD3-A858-80CA1DB0CC8F}"/>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4AE9A0-B0DB-4D90-9887-96F0E3BC7BC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３</a:t>
            </a:r>
          </a:p>
        </p:txBody>
      </p:sp>
      <p:cxnSp>
        <p:nvCxnSpPr>
          <p:cNvPr id="7" name="直線コネクタ 6">
            <a:extLst>
              <a:ext uri="{FF2B5EF4-FFF2-40B4-BE49-F238E27FC236}">
                <a16:creationId xmlns:a16="http://schemas.microsoft.com/office/drawing/2014/main" id="{C132FF63-8E0F-41F4-9F9C-E57309F56153}"/>
              </a:ext>
            </a:extLst>
          </p:cNvPr>
          <p:cNvCxnSpPr>
            <a:cxnSpLocks/>
          </p:cNvCxnSpPr>
          <p:nvPr/>
        </p:nvCxnSpPr>
        <p:spPr>
          <a:xfrm>
            <a:off x="1210177" y="2407098"/>
            <a:ext cx="3314689"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80C0244-C18A-4E86-A352-F78A1EDC302F}"/>
              </a:ext>
            </a:extLst>
          </p:cNvPr>
          <p:cNvCxnSpPr>
            <a:cxnSpLocks/>
          </p:cNvCxnSpPr>
          <p:nvPr/>
        </p:nvCxnSpPr>
        <p:spPr>
          <a:xfrm>
            <a:off x="1210177" y="4611695"/>
            <a:ext cx="3314689" cy="0"/>
          </a:xfrm>
          <a:prstGeom prst="line">
            <a:avLst/>
          </a:prstGeom>
          <a:ln w="19050">
            <a:solidFill>
              <a:srgbClr val="B6E4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99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EE6D1-6A7A-43B7-9DBD-51867E9B8D5C}"/>
              </a:ext>
            </a:extLst>
          </p:cNvPr>
          <p:cNvSpPr>
            <a:spLocks noGrp="1"/>
          </p:cNvSpPr>
          <p:nvPr>
            <p:ph type="title"/>
          </p:nvPr>
        </p:nvSpPr>
        <p:spPr>
          <a:xfrm>
            <a:off x="1749344" y="365125"/>
            <a:ext cx="9604456" cy="1325563"/>
          </a:xfrm>
        </p:spPr>
        <p:txBody>
          <a:bodyPr>
            <a:normAutofit/>
          </a:bodyPr>
          <a:lstStyle/>
          <a:p>
            <a:r>
              <a:rPr kumimoji="1" lang="ja-JP" altLang="en-US" sz="3600" b="1" dirty="0">
                <a:solidFill>
                  <a:srgbClr val="B6E4E1"/>
                </a:solidFill>
                <a:latin typeface="+mn-ea"/>
                <a:ea typeface="+mn-ea"/>
              </a:rPr>
              <a:t>システム規模と品質</a:t>
            </a:r>
          </a:p>
        </p:txBody>
      </p:sp>
      <p:sp>
        <p:nvSpPr>
          <p:cNvPr id="3" name="コンテンツ プレースホルダー 2">
            <a:extLst>
              <a:ext uri="{FF2B5EF4-FFF2-40B4-BE49-F238E27FC236}">
                <a16:creationId xmlns:a16="http://schemas.microsoft.com/office/drawing/2014/main" id="{7FBC7EE7-5D01-4323-896E-58F8D1BD4B18}"/>
              </a:ext>
            </a:extLst>
          </p:cNvPr>
          <p:cNvSpPr>
            <a:spLocks noGrp="1"/>
          </p:cNvSpPr>
          <p:nvPr>
            <p:ph idx="1"/>
          </p:nvPr>
        </p:nvSpPr>
        <p:spPr>
          <a:xfrm>
            <a:off x="1224792" y="1825625"/>
            <a:ext cx="10129007" cy="4351338"/>
          </a:xfrm>
        </p:spPr>
        <p:txBody>
          <a:bodyPr>
            <a:normAutofit/>
          </a:bodyPr>
          <a:lstStyle/>
          <a:p>
            <a:pPr>
              <a:lnSpc>
                <a:spcPct val="150000"/>
              </a:lnSpc>
            </a:pPr>
            <a:r>
              <a:rPr kumimoji="1" lang="ja-JP" altLang="en-US" sz="2200" dirty="0">
                <a:solidFill>
                  <a:schemeClr val="tx1">
                    <a:lumMod val="75000"/>
                    <a:lumOff val="25000"/>
                  </a:schemeClr>
                </a:solidFill>
                <a:latin typeface="+mn-ea"/>
              </a:rPr>
              <a:t>システム規模</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画面数：</a:t>
            </a:r>
            <a:r>
              <a:rPr lang="en-US" altLang="ja-JP" sz="2200" dirty="0">
                <a:solidFill>
                  <a:schemeClr val="tx1">
                    <a:lumMod val="75000"/>
                    <a:lumOff val="25000"/>
                  </a:schemeClr>
                </a:solidFill>
                <a:latin typeface="+mn-ea"/>
              </a:rPr>
              <a:t>16</a:t>
            </a:r>
          </a:p>
          <a:p>
            <a:pPr marL="0" indent="0">
              <a:buNone/>
            </a:pPr>
            <a:r>
              <a:rPr kumimoji="1" lang="ja-JP" altLang="en-US" sz="2200" dirty="0">
                <a:solidFill>
                  <a:schemeClr val="tx1">
                    <a:lumMod val="75000"/>
                    <a:lumOff val="25000"/>
                  </a:schemeClr>
                </a:solidFill>
                <a:latin typeface="+mn-ea"/>
              </a:rPr>
              <a:t>　ファイル数：</a:t>
            </a:r>
            <a:r>
              <a:rPr lang="en-US" altLang="ja-JP" sz="2200" dirty="0">
                <a:solidFill>
                  <a:schemeClr val="tx1">
                    <a:lumMod val="75000"/>
                    <a:lumOff val="25000"/>
                  </a:schemeClr>
                </a:solidFill>
                <a:latin typeface="+mn-ea"/>
              </a:rPr>
              <a:t>49</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kumimoji="1" lang="ja-JP" altLang="en-US" sz="2200" dirty="0">
                <a:solidFill>
                  <a:schemeClr val="tx1">
                    <a:lumMod val="75000"/>
                    <a:lumOff val="25000"/>
                  </a:schemeClr>
                </a:solidFill>
                <a:latin typeface="+mn-ea"/>
              </a:rPr>
              <a:t>品質</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テスト数：</a:t>
            </a:r>
            <a:r>
              <a:rPr lang="en-US" altLang="ja-JP" sz="2200" dirty="0">
                <a:solidFill>
                  <a:schemeClr val="tx1">
                    <a:lumMod val="75000"/>
                    <a:lumOff val="25000"/>
                  </a:schemeClr>
                </a:solidFill>
                <a:latin typeface="+mn-ea"/>
              </a:rPr>
              <a:t>57</a:t>
            </a:r>
          </a:p>
          <a:p>
            <a:pPr marL="0" indent="0">
              <a:buNone/>
            </a:pPr>
            <a:r>
              <a:rPr kumimoji="1" lang="ja-JP" altLang="en-US" sz="2200" dirty="0">
                <a:solidFill>
                  <a:schemeClr val="tx1">
                    <a:lumMod val="75000"/>
                    <a:lumOff val="25000"/>
                  </a:schemeClr>
                </a:solidFill>
                <a:latin typeface="+mn-ea"/>
              </a:rPr>
              <a:t>　総バグ数：約</a:t>
            </a:r>
            <a:r>
              <a:rPr kumimoji="1" lang="en-US" altLang="ja-JP" sz="2200" dirty="0">
                <a:solidFill>
                  <a:schemeClr val="tx1">
                    <a:lumMod val="75000"/>
                    <a:lumOff val="25000"/>
                  </a:schemeClr>
                </a:solidFill>
                <a:latin typeface="+mn-ea"/>
              </a:rPr>
              <a:t>40</a:t>
            </a:r>
            <a:r>
              <a:rPr kumimoji="1" lang="ja-JP" altLang="en-US" sz="2200" dirty="0">
                <a:solidFill>
                  <a:schemeClr val="tx1">
                    <a:lumMod val="75000"/>
                    <a:lumOff val="25000"/>
                  </a:schemeClr>
                </a:solidFill>
                <a:latin typeface="+mn-ea"/>
              </a:rPr>
              <a:t>件</a:t>
            </a:r>
            <a:endParaRPr kumimoji="1" lang="en-US" altLang="ja-JP" sz="1800" dirty="0">
              <a:solidFill>
                <a:schemeClr val="tx1">
                  <a:lumMod val="75000"/>
                  <a:lumOff val="25000"/>
                </a:schemeClr>
              </a:solidFill>
              <a:latin typeface="+mn-ea"/>
            </a:endParaRPr>
          </a:p>
          <a:p>
            <a:pPr marL="0" indent="0">
              <a:buNone/>
            </a:pPr>
            <a:r>
              <a:rPr lang="ja-JP" altLang="en-US" sz="1800" dirty="0">
                <a:solidFill>
                  <a:schemeClr val="tx1">
                    <a:lumMod val="75000"/>
                    <a:lumOff val="25000"/>
                  </a:schemeClr>
                </a:solidFill>
                <a:latin typeface="+mn-ea"/>
              </a:rPr>
              <a:t>　</a:t>
            </a:r>
            <a:r>
              <a:rPr lang="en-US" altLang="ja-JP" sz="1800" dirty="0">
                <a:solidFill>
                  <a:schemeClr val="tx1">
                    <a:lumMod val="75000"/>
                    <a:lumOff val="25000"/>
                  </a:schemeClr>
                </a:solidFill>
                <a:latin typeface="+mn-ea"/>
              </a:rPr>
              <a:t>※</a:t>
            </a:r>
            <a:r>
              <a:rPr lang="ja-JP" altLang="en-US" sz="1800" dirty="0">
                <a:solidFill>
                  <a:schemeClr val="tx1">
                    <a:lumMod val="75000"/>
                    <a:lumOff val="25000"/>
                  </a:schemeClr>
                </a:solidFill>
                <a:latin typeface="+mn-ea"/>
              </a:rPr>
              <a:t>発見したバグはすべて修正済みである</a:t>
            </a:r>
            <a:endParaRPr kumimoji="1" lang="ja-JP" altLang="en-US" sz="18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ACC1498C-0F98-464C-99DB-DDD109179CC8}"/>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32DAEDE-DEB1-49BF-9A42-386389272733}"/>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４</a:t>
            </a:r>
          </a:p>
        </p:txBody>
      </p:sp>
    </p:spTree>
    <p:extLst>
      <p:ext uri="{BB962C8B-B14F-4D97-AF65-F5344CB8AC3E}">
        <p14:creationId xmlns:p14="http://schemas.microsoft.com/office/powerpoint/2010/main" val="168882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B49D77-99E1-40B8-A8D5-D6AB31119E0A}"/>
              </a:ext>
            </a:extLst>
          </p:cNvPr>
          <p:cNvSpPr>
            <a:spLocks noGrp="1"/>
          </p:cNvSpPr>
          <p:nvPr>
            <p:ph type="title"/>
          </p:nvPr>
        </p:nvSpPr>
        <p:spPr>
          <a:xfrm>
            <a:off x="1749344" y="365125"/>
            <a:ext cx="9604455" cy="1325563"/>
          </a:xfrm>
        </p:spPr>
        <p:txBody>
          <a:bodyPr>
            <a:normAutofit/>
          </a:bodyPr>
          <a:lstStyle/>
          <a:p>
            <a:r>
              <a:rPr kumimoji="1" lang="ja-JP" altLang="en-US" sz="3600" b="1" dirty="0">
                <a:solidFill>
                  <a:srgbClr val="B6E4E1"/>
                </a:solidFill>
                <a:latin typeface="+mn-ea"/>
                <a:ea typeface="+mn-ea"/>
              </a:rPr>
              <a:t>開発工程</a:t>
            </a:r>
          </a:p>
        </p:txBody>
      </p:sp>
      <p:sp>
        <p:nvSpPr>
          <p:cNvPr id="3" name="コンテンツ プレースホルダー 2">
            <a:extLst>
              <a:ext uri="{FF2B5EF4-FFF2-40B4-BE49-F238E27FC236}">
                <a16:creationId xmlns:a16="http://schemas.microsoft.com/office/drawing/2014/main" id="{F849BCC0-5584-4DB7-865E-07659B0C732E}"/>
              </a:ext>
            </a:extLst>
          </p:cNvPr>
          <p:cNvSpPr>
            <a:spLocks noGrp="1"/>
          </p:cNvSpPr>
          <p:nvPr>
            <p:ph idx="1"/>
          </p:nvPr>
        </p:nvSpPr>
        <p:spPr>
          <a:xfrm>
            <a:off x="1241570" y="1825625"/>
            <a:ext cx="10112229" cy="4351338"/>
          </a:xfrm>
        </p:spPr>
        <p:txBody>
          <a:bodyPr>
            <a:normAutofit/>
          </a:bodyPr>
          <a:lstStyle/>
          <a:p>
            <a:r>
              <a:rPr kumimoji="1" lang="ja-JP" altLang="en-US" sz="2200" dirty="0">
                <a:solidFill>
                  <a:schemeClr val="tx1">
                    <a:lumMod val="75000"/>
                    <a:lumOff val="25000"/>
                  </a:schemeClr>
                </a:solidFill>
                <a:latin typeface="+mn-ea"/>
              </a:rPr>
              <a:t>要件定義書作成 </a:t>
            </a:r>
            <a:r>
              <a:rPr kumimoji="1"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lang="ja-JP" altLang="en-US" sz="2200" dirty="0">
                <a:solidFill>
                  <a:schemeClr val="tx1">
                    <a:lumMod val="75000"/>
                    <a:lumOff val="25000"/>
                  </a:schemeClr>
                </a:solidFill>
                <a:latin typeface="+mn-ea"/>
              </a:rPr>
              <a:t>基本設計書作成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画面遷移図作成やデータベース定義など、慣れないことが多く予定より</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a:t>
            </a:r>
            <a:r>
              <a:rPr lang="en-US" altLang="ja-JP" sz="2000" dirty="0">
                <a:solidFill>
                  <a:schemeClr val="tx1">
                    <a:lumMod val="75000"/>
                    <a:lumOff val="25000"/>
                  </a:schemeClr>
                </a:solidFill>
                <a:latin typeface="+mn-ea"/>
              </a:rPr>
              <a:t>1</a:t>
            </a:r>
            <a:r>
              <a:rPr lang="ja-JP" altLang="en-US" sz="2000" dirty="0">
                <a:solidFill>
                  <a:schemeClr val="tx1">
                    <a:lumMod val="75000"/>
                    <a:lumOff val="25000"/>
                  </a:schemeClr>
                </a:solidFill>
                <a:latin typeface="+mn-ea"/>
              </a:rPr>
              <a:t>日遅れた</a:t>
            </a:r>
            <a:endParaRPr lang="en-US" altLang="ja-JP" sz="20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pPr>
              <a:lnSpc>
                <a:spcPct val="150000"/>
              </a:lnSpc>
            </a:pPr>
            <a:r>
              <a:rPr lang="ja-JP" altLang="en-US" sz="2200" dirty="0">
                <a:solidFill>
                  <a:schemeClr val="tx1">
                    <a:lumMod val="75000"/>
                    <a:lumOff val="25000"/>
                  </a:schemeClr>
                </a:solidFill>
                <a:latin typeface="+mn-ea"/>
              </a:rPr>
              <a:t>作業工程表作成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1</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基本設計書の作成が遅れたため、作業工程表の作成にも遅れが生じた</a:t>
            </a:r>
            <a:endParaRPr lang="en-US" altLang="ja-JP" sz="22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1DD55998-F540-465A-9A5A-522A3263900E}"/>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FAF8B63-9695-4356-A1F6-801061777E90}"/>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５</a:t>
            </a:r>
          </a:p>
        </p:txBody>
      </p:sp>
    </p:spTree>
    <p:extLst>
      <p:ext uri="{BB962C8B-B14F-4D97-AF65-F5344CB8AC3E}">
        <p14:creationId xmlns:p14="http://schemas.microsoft.com/office/powerpoint/2010/main" val="29495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849BCC0-5584-4DB7-865E-07659B0C732E}"/>
              </a:ext>
            </a:extLst>
          </p:cNvPr>
          <p:cNvSpPr>
            <a:spLocks noGrp="1"/>
          </p:cNvSpPr>
          <p:nvPr>
            <p:ph idx="1"/>
          </p:nvPr>
        </p:nvSpPr>
        <p:spPr>
          <a:xfrm>
            <a:off x="1275126" y="1801921"/>
            <a:ext cx="10078673" cy="4690953"/>
          </a:xfrm>
        </p:spPr>
        <p:txBody>
          <a:bodyPr>
            <a:normAutofit fontScale="92500" lnSpcReduction="10000"/>
          </a:bodyPr>
          <a:lstStyle/>
          <a:p>
            <a:pPr>
              <a:lnSpc>
                <a:spcPct val="150000"/>
              </a:lnSpc>
            </a:pPr>
            <a:r>
              <a:rPr lang="ja-JP" altLang="en-US" sz="2200" dirty="0">
                <a:solidFill>
                  <a:schemeClr val="tx1">
                    <a:lumMod val="75000"/>
                    <a:lumOff val="25000"/>
                  </a:schemeClr>
                </a:solidFill>
                <a:latin typeface="+mn-ea"/>
              </a:rPr>
              <a:t>詳細設計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3</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lang="en-US" altLang="ja-JP" sz="2200" dirty="0">
              <a:solidFill>
                <a:schemeClr val="tx1">
                  <a:lumMod val="75000"/>
                  <a:lumOff val="25000"/>
                </a:schemeClr>
              </a:solidFill>
              <a:latin typeface="+mn-ea"/>
            </a:endParaRPr>
          </a:p>
          <a:p>
            <a:pPr marL="0" indent="0">
              <a:lnSpc>
                <a:spcPct val="15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メンバーと役割分担し取り組んだことで、作業がスムーズに進み、</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a:t>
            </a:r>
            <a:r>
              <a:rPr lang="en-US" altLang="ja-JP" sz="2000" dirty="0">
                <a:solidFill>
                  <a:schemeClr val="tx1">
                    <a:lumMod val="75000"/>
                    <a:lumOff val="25000"/>
                  </a:schemeClr>
                </a:solidFill>
                <a:latin typeface="+mn-ea"/>
              </a:rPr>
              <a:t>1</a:t>
            </a:r>
            <a:r>
              <a:rPr lang="ja-JP" altLang="en-US" sz="2000" dirty="0">
                <a:solidFill>
                  <a:schemeClr val="tx1">
                    <a:lumMod val="75000"/>
                    <a:lumOff val="25000"/>
                  </a:schemeClr>
                </a:solidFill>
                <a:latin typeface="+mn-ea"/>
              </a:rPr>
              <a:t>日前倒しとなった</a:t>
            </a:r>
          </a:p>
          <a:p>
            <a:endParaRPr kumimoji="1" lang="en-US" altLang="ja-JP" sz="2200" dirty="0">
              <a:solidFill>
                <a:schemeClr val="tx1">
                  <a:lumMod val="75000"/>
                  <a:lumOff val="25000"/>
                </a:schemeClr>
              </a:solidFill>
              <a:latin typeface="+mn-ea"/>
            </a:endParaRPr>
          </a:p>
          <a:p>
            <a:pPr>
              <a:lnSpc>
                <a:spcPct val="160000"/>
              </a:lnSpc>
            </a:pPr>
            <a:r>
              <a:rPr kumimoji="1" lang="ja-JP" altLang="en-US" sz="2200" dirty="0">
                <a:solidFill>
                  <a:schemeClr val="tx1">
                    <a:lumMod val="75000"/>
                    <a:lumOff val="25000"/>
                  </a:schemeClr>
                </a:solidFill>
                <a:latin typeface="+mn-ea"/>
              </a:rPr>
              <a:t>製造 </a:t>
            </a:r>
            <a:r>
              <a:rPr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5</a:t>
            </a:r>
            <a:r>
              <a:rPr kumimoji="1" lang="ja-JP" altLang="en-US" sz="2200" dirty="0">
                <a:solidFill>
                  <a:schemeClr val="tx1">
                    <a:lumMod val="75000"/>
                    <a:lumOff val="25000"/>
                  </a:schemeClr>
                </a:solidFill>
                <a:latin typeface="+mn-ea"/>
              </a:rPr>
              <a:t>日／実績</a:t>
            </a:r>
            <a:r>
              <a:rPr kumimoji="1" lang="en-US" altLang="ja-JP" sz="2200" dirty="0">
                <a:solidFill>
                  <a:schemeClr val="tx1">
                    <a:lumMod val="75000"/>
                    <a:lumOff val="25000"/>
                  </a:schemeClr>
                </a:solidFill>
                <a:latin typeface="+mn-ea"/>
              </a:rPr>
              <a:t>5</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lnSpc>
                <a:spcPct val="160000"/>
              </a:lnSpc>
              <a:buNone/>
            </a:pPr>
            <a:r>
              <a:rPr lang="ja-JP" altLang="en-US" sz="2200" dirty="0">
                <a:solidFill>
                  <a:schemeClr val="tx1">
                    <a:lumMod val="75000"/>
                    <a:lumOff val="25000"/>
                  </a:schemeClr>
                </a:solidFill>
                <a:latin typeface="+mn-ea"/>
              </a:rPr>
              <a:t>　</a:t>
            </a:r>
            <a:r>
              <a:rPr lang="ja-JP" altLang="en-US" sz="2000" dirty="0">
                <a:solidFill>
                  <a:schemeClr val="tx1">
                    <a:lumMod val="75000"/>
                    <a:lumOff val="25000"/>
                  </a:schemeClr>
                </a:solidFill>
                <a:latin typeface="+mn-ea"/>
              </a:rPr>
              <a:t>作業工程表通りにいかないこともあったが、予定通り開発することができた</a:t>
            </a:r>
            <a:endParaRPr lang="en-US" altLang="ja-JP" sz="2200" dirty="0">
              <a:solidFill>
                <a:schemeClr val="tx1">
                  <a:lumMod val="75000"/>
                  <a:lumOff val="25000"/>
                </a:schemeClr>
              </a:solidFill>
              <a:latin typeface="+mn-ea"/>
            </a:endParaRPr>
          </a:p>
          <a:p>
            <a:pPr marL="0" indent="0">
              <a:buNone/>
            </a:pPr>
            <a:endParaRPr lang="en-US" altLang="ja-JP" sz="2200" dirty="0">
              <a:solidFill>
                <a:schemeClr val="tx1">
                  <a:lumMod val="75000"/>
                  <a:lumOff val="25000"/>
                </a:schemeClr>
              </a:solidFill>
              <a:latin typeface="+mn-ea"/>
            </a:endParaRPr>
          </a:p>
          <a:p>
            <a:r>
              <a:rPr kumimoji="1" lang="ja-JP" altLang="en-US" sz="2200" dirty="0">
                <a:solidFill>
                  <a:schemeClr val="tx1">
                    <a:lumMod val="75000"/>
                    <a:lumOff val="25000"/>
                  </a:schemeClr>
                </a:solidFill>
                <a:latin typeface="+mn-ea"/>
              </a:rPr>
              <a:t>テスト、バグ修正 </a:t>
            </a:r>
            <a:r>
              <a:rPr lang="en-US" altLang="ja-JP" sz="2200" dirty="0">
                <a:solidFill>
                  <a:schemeClr val="tx1">
                    <a:lumMod val="75000"/>
                    <a:lumOff val="25000"/>
                  </a:schemeClr>
                </a:solidFill>
                <a:latin typeface="+mn-ea"/>
              </a:rPr>
              <a:t>― </a:t>
            </a:r>
            <a:r>
              <a:rPr kumimoji="1" lang="ja-JP" altLang="en-US" sz="2200" dirty="0">
                <a:solidFill>
                  <a:schemeClr val="tx1">
                    <a:lumMod val="75000"/>
                    <a:lumOff val="25000"/>
                  </a:schemeClr>
                </a:solidFill>
                <a:latin typeface="+mn-ea"/>
              </a:rPr>
              <a:t>予定</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日／実績</a:t>
            </a:r>
            <a:r>
              <a:rPr kumimoji="1" lang="en-US" altLang="ja-JP" sz="2200" dirty="0">
                <a:solidFill>
                  <a:schemeClr val="tx1">
                    <a:lumMod val="75000"/>
                    <a:lumOff val="25000"/>
                  </a:schemeClr>
                </a:solidFill>
                <a:latin typeface="+mn-ea"/>
              </a:rPr>
              <a:t>1</a:t>
            </a:r>
            <a:r>
              <a:rPr kumimoji="1"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en-US" altLang="ja-JP" sz="2200" dirty="0">
              <a:solidFill>
                <a:schemeClr val="tx1">
                  <a:lumMod val="75000"/>
                  <a:lumOff val="25000"/>
                </a:schemeClr>
              </a:solidFill>
              <a:latin typeface="+mn-ea"/>
            </a:endParaRPr>
          </a:p>
          <a:p>
            <a:r>
              <a:rPr lang="ja-JP" altLang="en-US" sz="2200" dirty="0">
                <a:solidFill>
                  <a:schemeClr val="tx1">
                    <a:lumMod val="75000"/>
                    <a:lumOff val="25000"/>
                  </a:schemeClr>
                </a:solidFill>
                <a:latin typeface="+mn-ea"/>
              </a:rPr>
              <a:t>発表準備 </a:t>
            </a:r>
            <a:r>
              <a:rPr lang="en-US" altLang="ja-JP" sz="2200" dirty="0">
                <a:solidFill>
                  <a:schemeClr val="tx1">
                    <a:lumMod val="75000"/>
                    <a:lumOff val="25000"/>
                  </a:schemeClr>
                </a:solidFill>
                <a:latin typeface="+mn-ea"/>
              </a:rPr>
              <a:t>―</a:t>
            </a:r>
            <a:r>
              <a:rPr lang="ja-JP" altLang="en-US" sz="2200" dirty="0">
                <a:solidFill>
                  <a:schemeClr val="tx1">
                    <a:lumMod val="75000"/>
                    <a:lumOff val="25000"/>
                  </a:schemeClr>
                </a:solidFill>
                <a:latin typeface="+mn-ea"/>
              </a:rPr>
              <a:t> 予定</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日／実績</a:t>
            </a:r>
            <a:r>
              <a:rPr lang="en-US" altLang="ja-JP" sz="2200" dirty="0">
                <a:solidFill>
                  <a:schemeClr val="tx1">
                    <a:lumMod val="75000"/>
                    <a:lumOff val="25000"/>
                  </a:schemeClr>
                </a:solidFill>
                <a:latin typeface="+mn-ea"/>
              </a:rPr>
              <a:t>2</a:t>
            </a:r>
            <a:r>
              <a:rPr lang="ja-JP" altLang="en-US" sz="2200" dirty="0">
                <a:solidFill>
                  <a:schemeClr val="tx1">
                    <a:lumMod val="75000"/>
                    <a:lumOff val="25000"/>
                  </a:schemeClr>
                </a:solidFill>
                <a:latin typeface="+mn-ea"/>
              </a:rPr>
              <a:t>日</a:t>
            </a:r>
            <a:endParaRPr kumimoji="1" lang="en-US" altLang="ja-JP" sz="2200" dirty="0">
              <a:solidFill>
                <a:schemeClr val="tx1">
                  <a:lumMod val="75000"/>
                  <a:lumOff val="25000"/>
                </a:schemeClr>
              </a:solidFill>
              <a:latin typeface="+mn-ea"/>
            </a:endParaRPr>
          </a:p>
          <a:p>
            <a:pPr marL="0" indent="0">
              <a:buNone/>
            </a:pPr>
            <a:endParaRPr kumimoji="1" lang="ja-JP" altLang="en-US" sz="2200" dirty="0">
              <a:solidFill>
                <a:schemeClr val="tx1">
                  <a:lumMod val="75000"/>
                  <a:lumOff val="25000"/>
                </a:schemeClr>
              </a:solidFill>
              <a:latin typeface="+mn-ea"/>
            </a:endParaRPr>
          </a:p>
        </p:txBody>
      </p:sp>
      <p:sp>
        <p:nvSpPr>
          <p:cNvPr id="6" name="タイトル 1">
            <a:extLst>
              <a:ext uri="{FF2B5EF4-FFF2-40B4-BE49-F238E27FC236}">
                <a16:creationId xmlns:a16="http://schemas.microsoft.com/office/drawing/2014/main" id="{52664616-1408-4F54-9CE9-4A05EA965DE9}"/>
              </a:ext>
            </a:extLst>
          </p:cNvPr>
          <p:cNvSpPr>
            <a:spLocks noGrp="1"/>
          </p:cNvSpPr>
          <p:nvPr>
            <p:ph type="title"/>
          </p:nvPr>
        </p:nvSpPr>
        <p:spPr>
          <a:xfrm>
            <a:off x="1749344" y="365125"/>
            <a:ext cx="9604455" cy="1325563"/>
          </a:xfrm>
        </p:spPr>
        <p:txBody>
          <a:bodyPr>
            <a:normAutofit/>
          </a:bodyPr>
          <a:lstStyle/>
          <a:p>
            <a:r>
              <a:rPr kumimoji="1" lang="ja-JP" altLang="en-US" sz="3600" b="1" dirty="0">
                <a:solidFill>
                  <a:srgbClr val="B6E4E1"/>
                </a:solidFill>
                <a:latin typeface="+mn-ea"/>
                <a:ea typeface="+mn-ea"/>
              </a:rPr>
              <a:t>開発工程</a:t>
            </a:r>
          </a:p>
        </p:txBody>
      </p:sp>
      <p:sp>
        <p:nvSpPr>
          <p:cNvPr id="7" name="正方形/長方形 6">
            <a:extLst>
              <a:ext uri="{FF2B5EF4-FFF2-40B4-BE49-F238E27FC236}">
                <a16:creationId xmlns:a16="http://schemas.microsoft.com/office/drawing/2014/main" id="{3B7F3634-27F5-420E-B608-89F00E97F5A4}"/>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A4354E6-3F2B-43CD-AA4F-0D9ABF5AE71C}"/>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５</a:t>
            </a:r>
          </a:p>
        </p:txBody>
      </p:sp>
    </p:spTree>
    <p:extLst>
      <p:ext uri="{BB962C8B-B14F-4D97-AF65-F5344CB8AC3E}">
        <p14:creationId xmlns:p14="http://schemas.microsoft.com/office/powerpoint/2010/main" val="361958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D13F0-EFFD-444F-AF87-70FDCD555EB3}"/>
              </a:ext>
            </a:extLst>
          </p:cNvPr>
          <p:cNvSpPr>
            <a:spLocks noGrp="1"/>
          </p:cNvSpPr>
          <p:nvPr>
            <p:ph type="title"/>
          </p:nvPr>
        </p:nvSpPr>
        <p:spPr>
          <a:xfrm>
            <a:off x="1749344" y="365125"/>
            <a:ext cx="9604456" cy="1325563"/>
          </a:xfrm>
        </p:spPr>
        <p:txBody>
          <a:bodyPr>
            <a:normAutofit/>
          </a:bodyPr>
          <a:lstStyle/>
          <a:p>
            <a:r>
              <a:rPr kumimoji="1" lang="ja-JP" altLang="en-US" sz="3600" b="1" dirty="0">
                <a:solidFill>
                  <a:srgbClr val="B6E4E1"/>
                </a:solidFill>
                <a:latin typeface="+mn-ea"/>
                <a:ea typeface="+mn-ea"/>
              </a:rPr>
              <a:t>デモンストレーション</a:t>
            </a:r>
          </a:p>
        </p:txBody>
      </p:sp>
      <p:sp>
        <p:nvSpPr>
          <p:cNvPr id="3" name="コンテンツ プレースホルダー 2">
            <a:extLst>
              <a:ext uri="{FF2B5EF4-FFF2-40B4-BE49-F238E27FC236}">
                <a16:creationId xmlns:a16="http://schemas.microsoft.com/office/drawing/2014/main" id="{6CFDED61-2066-4FE9-9D2B-DDFB369939EB}"/>
              </a:ext>
            </a:extLst>
          </p:cNvPr>
          <p:cNvSpPr>
            <a:spLocks noGrp="1"/>
          </p:cNvSpPr>
          <p:nvPr>
            <p:ph idx="1"/>
          </p:nvPr>
        </p:nvSpPr>
        <p:spPr>
          <a:xfrm>
            <a:off x="1166070" y="2032479"/>
            <a:ext cx="10187730" cy="4351338"/>
          </a:xfrm>
        </p:spPr>
        <p:txBody>
          <a:bodyPr>
            <a:normAutofit/>
          </a:bodyPr>
          <a:lstStyle/>
          <a:p>
            <a:pPr marL="0" indent="0" algn="ctr">
              <a:buNone/>
            </a:pPr>
            <a:r>
              <a:rPr kumimoji="1" lang="ja-JP" altLang="en-US" sz="2200" dirty="0">
                <a:solidFill>
                  <a:schemeClr val="tx1">
                    <a:lumMod val="75000"/>
                    <a:lumOff val="25000"/>
                  </a:schemeClr>
                </a:solidFill>
                <a:latin typeface="+mn-ea"/>
              </a:rPr>
              <a:t>システムをデモンストレーションにてご説明いたします。</a:t>
            </a:r>
          </a:p>
        </p:txBody>
      </p:sp>
      <p:sp>
        <p:nvSpPr>
          <p:cNvPr id="5" name="正方形/長方形 4">
            <a:extLst>
              <a:ext uri="{FF2B5EF4-FFF2-40B4-BE49-F238E27FC236}">
                <a16:creationId xmlns:a16="http://schemas.microsoft.com/office/drawing/2014/main" id="{BD134812-98E6-451C-AB23-68AAC88D516B}"/>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03E545F-B7CA-4AC2-9894-214F00D46FF9}"/>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６</a:t>
            </a:r>
          </a:p>
        </p:txBody>
      </p:sp>
    </p:spTree>
    <p:extLst>
      <p:ext uri="{BB962C8B-B14F-4D97-AF65-F5344CB8AC3E}">
        <p14:creationId xmlns:p14="http://schemas.microsoft.com/office/powerpoint/2010/main" val="371608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A9EDA-38D0-40FD-B404-5953DAA76485}"/>
              </a:ext>
            </a:extLst>
          </p:cNvPr>
          <p:cNvSpPr>
            <a:spLocks noGrp="1"/>
          </p:cNvSpPr>
          <p:nvPr>
            <p:ph type="title"/>
          </p:nvPr>
        </p:nvSpPr>
        <p:spPr>
          <a:xfrm>
            <a:off x="1749344" y="365125"/>
            <a:ext cx="9604456" cy="1325563"/>
          </a:xfrm>
        </p:spPr>
        <p:txBody>
          <a:bodyPr>
            <a:normAutofit/>
          </a:bodyPr>
          <a:lstStyle/>
          <a:p>
            <a:r>
              <a:rPr lang="ja-JP" altLang="en-US" sz="3600" b="1" dirty="0">
                <a:solidFill>
                  <a:srgbClr val="B6E4E1"/>
                </a:solidFill>
                <a:latin typeface="+mn-ea"/>
                <a:ea typeface="+mn-ea"/>
              </a:rPr>
              <a:t>苦労した点、工夫した点、反省点　（豊島）</a:t>
            </a:r>
            <a:endParaRPr lang="en-US" altLang="ja-JP" sz="3600" b="1" dirty="0">
              <a:solidFill>
                <a:srgbClr val="B6E4E1"/>
              </a:solidFill>
              <a:latin typeface="+mn-ea"/>
              <a:ea typeface="+mn-ea"/>
            </a:endParaRPr>
          </a:p>
        </p:txBody>
      </p:sp>
      <p:sp>
        <p:nvSpPr>
          <p:cNvPr id="3" name="コンテンツ プレースホルダー 2">
            <a:extLst>
              <a:ext uri="{FF2B5EF4-FFF2-40B4-BE49-F238E27FC236}">
                <a16:creationId xmlns:a16="http://schemas.microsoft.com/office/drawing/2014/main" id="{0FC87FE0-938F-4448-B28B-2FB7562BA3D0}"/>
              </a:ext>
            </a:extLst>
          </p:cNvPr>
          <p:cNvSpPr>
            <a:spLocks noGrp="1"/>
          </p:cNvSpPr>
          <p:nvPr>
            <p:ph idx="1"/>
          </p:nvPr>
        </p:nvSpPr>
        <p:spPr>
          <a:xfrm>
            <a:off x="1208014" y="1825625"/>
            <a:ext cx="10145785" cy="4351338"/>
          </a:xfrm>
        </p:spPr>
        <p:txBody>
          <a:bodyPr>
            <a:normAutofit/>
          </a:bodyPr>
          <a:lstStyle/>
          <a:p>
            <a:r>
              <a:rPr kumimoji="1" lang="ja-JP" altLang="en-US" sz="2000" dirty="0">
                <a:solidFill>
                  <a:schemeClr val="tx1">
                    <a:lumMod val="75000"/>
                    <a:lumOff val="25000"/>
                  </a:schemeClr>
                </a:solidFill>
                <a:latin typeface="+mn-ea"/>
              </a:rPr>
              <a:t>苦労した点</a:t>
            </a:r>
            <a:r>
              <a:rPr lang="ja-JP" altLang="en-US" sz="2000" dirty="0">
                <a:solidFill>
                  <a:schemeClr val="tx1">
                    <a:lumMod val="75000"/>
                    <a:lumOff val="25000"/>
                  </a:schemeClr>
                </a:solidFill>
                <a:latin typeface="+mn-ea"/>
              </a:rPr>
              <a:t>：</a:t>
            </a:r>
            <a:endParaRPr lang="en-US" altLang="ja-JP" sz="2000" dirty="0">
              <a:solidFill>
                <a:schemeClr val="tx1">
                  <a:lumMod val="75000"/>
                  <a:lumOff val="25000"/>
                </a:schemeClr>
              </a:solidFill>
              <a:latin typeface="+mn-ea"/>
            </a:endParaRPr>
          </a:p>
          <a:p>
            <a:pPr marL="0" indent="0">
              <a:buNone/>
            </a:pPr>
            <a:r>
              <a:rPr kumimoji="1" lang="ja-JP" altLang="en-US" sz="2000" dirty="0">
                <a:solidFill>
                  <a:schemeClr val="tx1">
                    <a:lumMod val="75000"/>
                    <a:lumOff val="25000"/>
                  </a:schemeClr>
                </a:solidFill>
                <a:latin typeface="+mn-ea"/>
              </a:rPr>
              <a:t>　グラフの実装、健康チェック機能実装</a:t>
            </a:r>
            <a:endParaRPr kumimoji="1" lang="en-US" altLang="ja-JP" sz="2000" dirty="0">
              <a:solidFill>
                <a:schemeClr val="tx1">
                  <a:lumMod val="75000"/>
                  <a:lumOff val="25000"/>
                </a:schemeClr>
              </a:solidFill>
              <a:latin typeface="+mn-ea"/>
            </a:endParaRPr>
          </a:p>
          <a:p>
            <a:endParaRPr kumimoji="1" lang="en-US" altLang="ja-JP" sz="2000" dirty="0">
              <a:solidFill>
                <a:schemeClr val="tx1">
                  <a:lumMod val="75000"/>
                  <a:lumOff val="25000"/>
                </a:schemeClr>
              </a:solidFill>
              <a:latin typeface="+mn-ea"/>
            </a:endParaRPr>
          </a:p>
          <a:p>
            <a:r>
              <a:rPr lang="ja-JP" altLang="en-US" sz="2000" dirty="0">
                <a:solidFill>
                  <a:schemeClr val="tx1">
                    <a:lumMod val="75000"/>
                    <a:lumOff val="25000"/>
                  </a:schemeClr>
                </a:solidFill>
                <a:latin typeface="+mn-ea"/>
              </a:rPr>
              <a:t>工夫した点：</a:t>
            </a:r>
            <a:endParaRPr lang="en-US" altLang="ja-JP" sz="2000" dirty="0">
              <a:solidFill>
                <a:schemeClr val="tx1">
                  <a:lumMod val="75000"/>
                  <a:lumOff val="25000"/>
                </a:schemeClr>
              </a:solidFill>
              <a:latin typeface="+mn-ea"/>
            </a:endParaRPr>
          </a:p>
          <a:p>
            <a:pPr marL="0" indent="0">
              <a:buNone/>
            </a:pPr>
            <a:r>
              <a:rPr lang="ja-JP" altLang="en-US" sz="2000" dirty="0">
                <a:solidFill>
                  <a:schemeClr val="tx1">
                    <a:lumMod val="75000"/>
                    <a:lumOff val="25000"/>
                  </a:schemeClr>
                </a:solidFill>
                <a:latin typeface="+mn-ea"/>
              </a:rPr>
              <a:t>　レイアウト、配色</a:t>
            </a:r>
            <a:endParaRPr lang="en-US" altLang="ja-JP" sz="2000" dirty="0">
              <a:solidFill>
                <a:schemeClr val="tx1">
                  <a:lumMod val="75000"/>
                  <a:lumOff val="25000"/>
                </a:schemeClr>
              </a:solidFill>
              <a:latin typeface="+mn-ea"/>
            </a:endParaRPr>
          </a:p>
          <a:p>
            <a:pPr marL="0" indent="0">
              <a:buNone/>
            </a:pPr>
            <a:endParaRPr lang="en-US" altLang="ja-JP" sz="2000" dirty="0">
              <a:solidFill>
                <a:schemeClr val="tx1">
                  <a:lumMod val="75000"/>
                  <a:lumOff val="25000"/>
                </a:schemeClr>
              </a:solidFill>
              <a:latin typeface="+mn-ea"/>
            </a:endParaRPr>
          </a:p>
          <a:p>
            <a:r>
              <a:rPr kumimoji="1" lang="ja-JP" altLang="en-US" sz="2000" dirty="0">
                <a:solidFill>
                  <a:schemeClr val="tx1">
                    <a:lumMod val="75000"/>
                    <a:lumOff val="25000"/>
                  </a:schemeClr>
                </a:solidFill>
                <a:latin typeface="+mn-ea"/>
              </a:rPr>
              <a:t>反省点：</a:t>
            </a:r>
            <a:endParaRPr kumimoji="1" lang="en-US" altLang="ja-JP" sz="2000" dirty="0">
              <a:solidFill>
                <a:schemeClr val="tx1">
                  <a:lumMod val="75000"/>
                  <a:lumOff val="25000"/>
                </a:schemeClr>
              </a:solidFill>
              <a:latin typeface="+mn-ea"/>
            </a:endParaRPr>
          </a:p>
          <a:p>
            <a:pPr marL="0" indent="0">
              <a:buNone/>
            </a:pPr>
            <a:r>
              <a:rPr kumimoji="1" lang="ja-JP" altLang="en-US" sz="2000" dirty="0">
                <a:solidFill>
                  <a:schemeClr val="tx1">
                    <a:lumMod val="75000"/>
                    <a:lumOff val="25000"/>
                  </a:schemeClr>
                </a:solidFill>
                <a:latin typeface="+mn-ea"/>
              </a:rPr>
              <a:t>　開発途中でどのように実装すべきか悩むことがあった</a:t>
            </a:r>
            <a:endParaRPr kumimoji="1" lang="en-US" altLang="ja-JP" sz="2000" dirty="0">
              <a:solidFill>
                <a:schemeClr val="tx1">
                  <a:lumMod val="75000"/>
                  <a:lumOff val="25000"/>
                </a:schemeClr>
              </a:solidFill>
              <a:latin typeface="+mn-ea"/>
            </a:endParaRPr>
          </a:p>
          <a:p>
            <a:endParaRPr kumimoji="1" lang="en-US" altLang="ja-JP" sz="2000" dirty="0">
              <a:solidFill>
                <a:schemeClr val="tx1">
                  <a:lumMod val="75000"/>
                  <a:lumOff val="25000"/>
                </a:schemeClr>
              </a:solidFill>
              <a:latin typeface="+mn-ea"/>
            </a:endParaRPr>
          </a:p>
          <a:p>
            <a:endParaRPr kumimoji="1" lang="ja-JP" altLang="en-US" sz="20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BED43407-9C59-45C8-885A-AC881D01600F}"/>
              </a:ext>
            </a:extLst>
          </p:cNvPr>
          <p:cNvSpPr/>
          <p:nvPr/>
        </p:nvSpPr>
        <p:spPr>
          <a:xfrm>
            <a:off x="607962" y="474183"/>
            <a:ext cx="985946" cy="985946"/>
          </a:xfrm>
          <a:prstGeom prst="rect">
            <a:avLst/>
          </a:prstGeom>
          <a:solidFill>
            <a:srgbClr val="B6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E55223-BE1F-493A-8275-7EFAE5010386}"/>
              </a:ext>
            </a:extLst>
          </p:cNvPr>
          <p:cNvSpPr txBox="1"/>
          <p:nvPr/>
        </p:nvSpPr>
        <p:spPr>
          <a:xfrm>
            <a:off x="763398" y="704740"/>
            <a:ext cx="713064" cy="646331"/>
          </a:xfrm>
          <a:prstGeom prst="rect">
            <a:avLst/>
          </a:prstGeom>
          <a:noFill/>
        </p:spPr>
        <p:txBody>
          <a:bodyPr wrap="square" rtlCol="0">
            <a:spAutoFit/>
          </a:bodyPr>
          <a:lstStyle/>
          <a:p>
            <a:r>
              <a:rPr kumimoji="1" lang="ja-JP" altLang="en-US" sz="3600" b="1" dirty="0">
                <a:solidFill>
                  <a:schemeClr val="bg1"/>
                </a:solidFill>
              </a:rPr>
              <a:t>７</a:t>
            </a:r>
          </a:p>
        </p:txBody>
      </p:sp>
    </p:spTree>
    <p:extLst>
      <p:ext uri="{BB962C8B-B14F-4D97-AF65-F5344CB8AC3E}">
        <p14:creationId xmlns:p14="http://schemas.microsoft.com/office/powerpoint/2010/main" val="3078712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546</Words>
  <Application>Microsoft Office PowerPoint</Application>
  <PresentationFormat>ワイド画面</PresentationFormat>
  <Paragraphs>97</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HEALPY Health×Happy</vt:lpstr>
      <vt:lpstr>目次</vt:lpstr>
      <vt:lpstr>はじめに　～システムコンセプト～</vt:lpstr>
      <vt:lpstr>チーム紹介　～メンバーと各担当～　</vt:lpstr>
      <vt:lpstr>システム規模と品質</vt:lpstr>
      <vt:lpstr>開発工程</vt:lpstr>
      <vt:lpstr>開発工程</vt:lpstr>
      <vt:lpstr>デモンストレーション</vt:lpstr>
      <vt:lpstr>苦労した点、工夫した点、反省点　（豊島）</vt:lpstr>
      <vt:lpstr>苦労した点、工夫した点、反省点　（畑本）</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HEALPY Health×Happy</dc:title>
  <dc:creator>豊島　由夏</dc:creator>
  <cp:lastModifiedBy>豊島　由夏</cp:lastModifiedBy>
  <cp:revision>37</cp:revision>
  <dcterms:created xsi:type="dcterms:W3CDTF">2021-05-27T02:21:09Z</dcterms:created>
  <dcterms:modified xsi:type="dcterms:W3CDTF">2021-05-28T03:19:19Z</dcterms:modified>
</cp:coreProperties>
</file>