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5" r:id="rId7"/>
    <p:sldId id="261" r:id="rId8"/>
    <p:sldId id="262" r:id="rId9"/>
    <p:sldId id="263" r:id="rId10"/>
    <p:sldId id="266" r:id="rId11"/>
    <p:sldId id="264"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E1DE"/>
    <a:srgbClr val="B6E4E1"/>
    <a:srgbClr val="CDECEA"/>
    <a:srgbClr val="93D5D2"/>
    <a:srgbClr val="D2FAF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0" autoAdjust="0"/>
    <p:restoredTop sz="64988" autoAdjust="0"/>
  </p:normalViewPr>
  <p:slideViewPr>
    <p:cSldViewPr snapToGrid="0">
      <p:cViewPr varScale="1">
        <p:scale>
          <a:sx n="44" d="100"/>
          <a:sy n="44" d="100"/>
        </p:scale>
        <p:origin x="13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269EF-FBF2-4A66-91EA-E5F66BAD27F7}" type="datetimeFigureOut">
              <a:rPr kumimoji="1" lang="ja-JP" altLang="en-US" smtClean="0"/>
              <a:t>2021/5/28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725AF-2497-45A1-A451-4D22A5AD5DB3}" type="slidenum">
              <a:rPr kumimoji="1" lang="ja-JP" altLang="en-US" smtClean="0"/>
              <a:t>‹#›</a:t>
            </a:fld>
            <a:endParaRPr kumimoji="1" lang="ja-JP" altLang="en-US"/>
          </a:p>
        </p:txBody>
      </p:sp>
    </p:spTree>
    <p:extLst>
      <p:ext uri="{BB962C8B-B14F-4D97-AF65-F5344CB8AC3E}">
        <p14:creationId xmlns:p14="http://schemas.microsoft.com/office/powerpoint/2010/main" val="29799584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チーム乙女の発表を始めさせていただきます。</a:t>
            </a:r>
          </a:p>
          <a:p>
            <a:r>
              <a:rPr kumimoji="1" lang="ja-JP" altLang="ja-JP" sz="1200" kern="1200" dirty="0">
                <a:solidFill>
                  <a:schemeClr val="tx1"/>
                </a:solidFill>
                <a:effectLst/>
                <a:latin typeface="+mn-lt"/>
                <a:ea typeface="+mn-ea"/>
                <a:cs typeface="+mn-cs"/>
              </a:rPr>
              <a:t>メンバーは豊島と畑本です。</a:t>
            </a:r>
          </a:p>
          <a:p>
            <a:r>
              <a:rPr kumimoji="1" lang="ja-JP" altLang="ja-JP" sz="1200" kern="1200" dirty="0">
                <a:solidFill>
                  <a:schemeClr val="tx1"/>
                </a:solidFill>
                <a:effectLst/>
                <a:latin typeface="+mn-lt"/>
                <a:ea typeface="+mn-ea"/>
                <a:cs typeface="+mn-cs"/>
              </a:rPr>
              <a:t>よろしくお願いいたします。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1</a:t>
            </a:fld>
            <a:endParaRPr kumimoji="1" lang="ja-JP" altLang="en-US"/>
          </a:p>
        </p:txBody>
      </p:sp>
    </p:spTree>
    <p:extLst>
      <p:ext uri="{BB962C8B-B14F-4D97-AF65-F5344CB8AC3E}">
        <p14:creationId xmlns:p14="http://schemas.microsoft.com/office/powerpoint/2010/main" val="399561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続いて、畑本が発表します。</a:t>
            </a:r>
          </a:p>
          <a:p>
            <a:r>
              <a:rPr kumimoji="1" lang="ja-JP" altLang="ja-JP" sz="1200" kern="1200" dirty="0">
                <a:solidFill>
                  <a:schemeClr val="tx1"/>
                </a:solidFill>
                <a:effectLst/>
                <a:latin typeface="+mn-lt"/>
                <a:ea typeface="+mn-ea"/>
                <a:cs typeface="+mn-cs"/>
              </a:rPr>
              <a:t>苦労した点は、ダイアログの実装です。３つのダイアログを続けて表示させる処理を書くのにとても苦労しました。</a:t>
            </a:r>
          </a:p>
          <a:p>
            <a:r>
              <a:rPr kumimoji="1" lang="ja-JP" altLang="ja-JP" sz="1200" kern="1200" dirty="0">
                <a:solidFill>
                  <a:schemeClr val="tx1"/>
                </a:solidFill>
                <a:effectLst/>
                <a:latin typeface="+mn-lt"/>
                <a:ea typeface="+mn-ea"/>
                <a:cs typeface="+mn-cs"/>
              </a:rPr>
              <a:t>工夫した点は、レシピ機能です。目標体重の有無によって表示させるレシピをヘルシーなレシピと通常のレシピに分けました。また、レシピはランダムに表示させるようにしました。</a:t>
            </a:r>
          </a:p>
          <a:p>
            <a:r>
              <a:rPr kumimoji="1" lang="ja-JP" altLang="ja-JP" sz="1200" kern="1200" dirty="0">
                <a:solidFill>
                  <a:schemeClr val="tx1"/>
                </a:solidFill>
                <a:effectLst/>
                <a:latin typeface="+mn-lt"/>
                <a:ea typeface="+mn-ea"/>
                <a:cs typeface="+mn-cs"/>
              </a:rPr>
              <a:t>反省点は、登録情報変更のテスト中に入力チェックやアラートのバグが見つかり</a:t>
            </a:r>
            <a:r>
              <a:rPr kumimoji="1" lang="ja-JP" altLang="en-US" sz="1200" kern="1200" dirty="0">
                <a:solidFill>
                  <a:schemeClr val="tx1"/>
                </a:solidFill>
                <a:effectLst/>
                <a:latin typeface="+mn-lt"/>
                <a:ea typeface="+mn-ea"/>
                <a:cs typeface="+mn-cs"/>
              </a:rPr>
              <a:t>、開発の段階でもう少し細かくチェックしておけばよかったと感じました。</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10</a:t>
            </a:fld>
            <a:endParaRPr kumimoji="1" lang="ja-JP" altLang="en-US"/>
          </a:p>
        </p:txBody>
      </p:sp>
    </p:spTree>
    <p:extLst>
      <p:ext uri="{BB962C8B-B14F-4D97-AF65-F5344CB8AC3E}">
        <p14:creationId xmlns:p14="http://schemas.microsoft.com/office/powerpoint/2010/main" val="126179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最後にこのチーム開発を振り返って、</a:t>
            </a:r>
            <a:r>
              <a:rPr kumimoji="1" lang="en-US" altLang="ja-JP" sz="1200" kern="1200" dirty="0">
                <a:solidFill>
                  <a:schemeClr val="tx1"/>
                </a:solidFill>
                <a:effectLst/>
                <a:latin typeface="+mn-lt"/>
                <a:ea typeface="+mn-ea"/>
                <a:cs typeface="+mn-cs"/>
              </a:rPr>
              <a:t>11</a:t>
            </a:r>
            <a:r>
              <a:rPr kumimoji="1" lang="ja-JP" altLang="ja-JP" sz="1200" kern="1200" dirty="0">
                <a:solidFill>
                  <a:schemeClr val="tx1"/>
                </a:solidFill>
                <a:effectLst/>
                <a:latin typeface="+mn-lt"/>
                <a:ea typeface="+mn-ea"/>
                <a:cs typeface="+mn-cs"/>
              </a:rPr>
              <a:t>日間という短い期間ではありましたが、メンバーと役割を分担し分からないところは補い合いながらアプリケーションを開発することができました。</a:t>
            </a:r>
          </a:p>
          <a:p>
            <a:r>
              <a:rPr kumimoji="1" lang="ja-JP" altLang="ja-JP" sz="1200" kern="1200" dirty="0">
                <a:solidFill>
                  <a:schemeClr val="tx1"/>
                </a:solidFill>
                <a:effectLst/>
                <a:latin typeface="+mn-lt"/>
                <a:ea typeface="+mn-ea"/>
                <a:cs typeface="+mn-cs"/>
              </a:rPr>
              <a:t>楽しく開発しながらプログラミングの知識も身につけ、チームで開発することの楽しさも学ぶことができた貴重な時間でした。</a:t>
            </a:r>
          </a:p>
          <a:p>
            <a:r>
              <a:rPr kumimoji="1" lang="ja-JP" altLang="ja-JP" sz="1200" kern="1200" dirty="0">
                <a:solidFill>
                  <a:schemeClr val="tx1"/>
                </a:solidFill>
                <a:effectLst/>
                <a:latin typeface="+mn-lt"/>
                <a:ea typeface="+mn-ea"/>
                <a:cs typeface="+mn-cs"/>
              </a:rPr>
              <a:t>このチーム開発演習の学びをこれからの業務に生かしていきたいと思います。</a:t>
            </a: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11</a:t>
            </a:fld>
            <a:endParaRPr kumimoji="1" lang="ja-JP" altLang="en-US"/>
          </a:p>
        </p:txBody>
      </p:sp>
    </p:spTree>
    <p:extLst>
      <p:ext uri="{BB962C8B-B14F-4D97-AF65-F5344CB8AC3E}">
        <p14:creationId xmlns:p14="http://schemas.microsoft.com/office/powerpoint/2010/main" val="3542106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以上で、チーム乙女の発表を終了します。</a:t>
            </a:r>
          </a:p>
          <a:p>
            <a:r>
              <a:rPr kumimoji="1" lang="ja-JP" altLang="ja-JP" sz="1200" kern="1200" dirty="0">
                <a:solidFill>
                  <a:schemeClr val="tx1"/>
                </a:solidFill>
                <a:effectLst/>
                <a:latin typeface="+mn-lt"/>
                <a:ea typeface="+mn-ea"/>
                <a:cs typeface="+mn-cs"/>
              </a:rPr>
              <a:t>ご清聴ありがとうございました。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12</a:t>
            </a:fld>
            <a:endParaRPr kumimoji="1" lang="ja-JP" altLang="en-US"/>
          </a:p>
        </p:txBody>
      </p:sp>
    </p:spTree>
    <p:extLst>
      <p:ext uri="{BB962C8B-B14F-4D97-AF65-F5344CB8AC3E}">
        <p14:creationId xmlns:p14="http://schemas.microsoft.com/office/powerpoint/2010/main" val="1345855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このような流れで発表いたします。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2</a:t>
            </a:fld>
            <a:endParaRPr kumimoji="1" lang="ja-JP" altLang="en-US"/>
          </a:p>
        </p:txBody>
      </p:sp>
    </p:spTree>
    <p:extLst>
      <p:ext uri="{BB962C8B-B14F-4D97-AF65-F5344CB8AC3E}">
        <p14:creationId xmlns:p14="http://schemas.microsoft.com/office/powerpoint/2010/main" val="159995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まず初めに、システムのコンセプトについてお話させていただきます。</a:t>
            </a:r>
          </a:p>
          <a:p>
            <a:r>
              <a:rPr kumimoji="1" lang="ja-JP" altLang="ja-JP" sz="1200" kern="1200" dirty="0">
                <a:solidFill>
                  <a:schemeClr val="tx1"/>
                </a:solidFill>
                <a:effectLst/>
                <a:latin typeface="+mn-lt"/>
                <a:ea typeface="+mn-ea"/>
                <a:cs typeface="+mn-cs"/>
              </a:rPr>
              <a:t>アプリケーションの名前は</a:t>
            </a:r>
            <a:r>
              <a:rPr kumimoji="1" lang="en-US" altLang="ja-JP" sz="1200" kern="1200" dirty="0">
                <a:solidFill>
                  <a:schemeClr val="tx1"/>
                </a:solidFill>
                <a:effectLst/>
                <a:latin typeface="+mn-lt"/>
                <a:ea typeface="+mn-ea"/>
                <a:cs typeface="+mn-cs"/>
              </a:rPr>
              <a:t>HEALPY</a:t>
            </a:r>
            <a:r>
              <a:rPr kumimoji="1" lang="ja-JP" altLang="ja-JP" sz="1200" kern="1200" dirty="0">
                <a:solidFill>
                  <a:schemeClr val="tx1"/>
                </a:solidFill>
                <a:effectLst/>
                <a:latin typeface="+mn-lt"/>
                <a:ea typeface="+mn-ea"/>
                <a:cs typeface="+mn-cs"/>
              </a:rPr>
              <a:t>といいます。</a:t>
            </a:r>
          </a:p>
          <a:p>
            <a:r>
              <a:rPr kumimoji="1" lang="ja-JP" altLang="ja-JP" sz="1200" kern="1200" dirty="0">
                <a:solidFill>
                  <a:schemeClr val="tx1"/>
                </a:solidFill>
                <a:effectLst/>
                <a:latin typeface="+mn-lt"/>
                <a:ea typeface="+mn-ea"/>
                <a:cs typeface="+mn-cs"/>
              </a:rPr>
              <a:t>楽しく健康になってもらいたいという思いから</a:t>
            </a:r>
            <a:r>
              <a:rPr kumimoji="1" lang="en-US" altLang="ja-JP" sz="1200" kern="1200" dirty="0">
                <a:solidFill>
                  <a:schemeClr val="tx1"/>
                </a:solidFill>
                <a:effectLst/>
                <a:latin typeface="+mn-lt"/>
                <a:ea typeface="+mn-ea"/>
                <a:cs typeface="+mn-cs"/>
              </a:rPr>
              <a:t>Health</a:t>
            </a:r>
            <a:r>
              <a:rPr kumimoji="1" lang="ja-JP" altLang="ja-JP"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Happy</a:t>
            </a:r>
            <a:r>
              <a:rPr kumimoji="1" lang="ja-JP" altLang="ja-JP" sz="1200" kern="1200" dirty="0">
                <a:solidFill>
                  <a:schemeClr val="tx1"/>
                </a:solidFill>
                <a:effectLst/>
                <a:latin typeface="+mn-lt"/>
                <a:ea typeface="+mn-ea"/>
                <a:cs typeface="+mn-cs"/>
              </a:rPr>
              <a:t>で</a:t>
            </a:r>
            <a:r>
              <a:rPr kumimoji="1" lang="en-US" altLang="ja-JP" sz="1200" kern="1200" dirty="0">
                <a:solidFill>
                  <a:schemeClr val="tx1"/>
                </a:solidFill>
                <a:effectLst/>
                <a:latin typeface="+mn-lt"/>
                <a:ea typeface="+mn-ea"/>
                <a:cs typeface="+mn-cs"/>
              </a:rPr>
              <a:t>HEALPY</a:t>
            </a:r>
            <a:r>
              <a:rPr kumimoji="1" lang="ja-JP" altLang="ja-JP" sz="1200" kern="1200" dirty="0">
                <a:solidFill>
                  <a:schemeClr val="tx1"/>
                </a:solidFill>
                <a:effectLst/>
                <a:latin typeface="+mn-lt"/>
                <a:ea typeface="+mn-ea"/>
                <a:cs typeface="+mn-cs"/>
              </a:rPr>
              <a:t>となづけました。</a:t>
            </a:r>
          </a:p>
          <a:p>
            <a:r>
              <a:rPr kumimoji="1" lang="ja-JP" altLang="ja-JP" sz="1200" kern="1200" dirty="0">
                <a:solidFill>
                  <a:schemeClr val="tx1"/>
                </a:solidFill>
                <a:effectLst/>
                <a:latin typeface="+mn-lt"/>
                <a:ea typeface="+mn-ea"/>
                <a:cs typeface="+mn-cs"/>
              </a:rPr>
              <a:t>コンセプトは、１日の生活を振り返るアンケートに回答することで自身の健康度を簡単に把握でき、健康的な生活への意識を促進することです。</a:t>
            </a:r>
          </a:p>
          <a:p>
            <a:r>
              <a:rPr kumimoji="1" lang="ja-JP" altLang="ja-JP" sz="1200" kern="1200" dirty="0">
                <a:solidFill>
                  <a:schemeClr val="tx1"/>
                </a:solidFill>
                <a:effectLst/>
                <a:latin typeface="+mn-lt"/>
                <a:ea typeface="+mn-ea"/>
                <a:cs typeface="+mn-cs"/>
              </a:rPr>
              <a:t>ターゲットは、私たちが女性だけのグループだったということもあり、女性にしました。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3</a:t>
            </a:fld>
            <a:endParaRPr kumimoji="1" lang="ja-JP" altLang="en-US"/>
          </a:p>
        </p:txBody>
      </p:sp>
    </p:spTree>
    <p:extLst>
      <p:ext uri="{BB962C8B-B14F-4D97-AF65-F5344CB8AC3E}">
        <p14:creationId xmlns:p14="http://schemas.microsoft.com/office/powerpoint/2010/main" val="193644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次に、チームと担当の紹介です。</a:t>
            </a:r>
          </a:p>
          <a:p>
            <a:r>
              <a:rPr kumimoji="1" lang="ja-JP" altLang="ja-JP" sz="1200" kern="1200" dirty="0">
                <a:solidFill>
                  <a:schemeClr val="tx1"/>
                </a:solidFill>
                <a:effectLst/>
                <a:latin typeface="+mn-lt"/>
                <a:ea typeface="+mn-ea"/>
                <a:cs typeface="+mn-cs"/>
              </a:rPr>
              <a:t>リーダーは豊島で、各画面の</a:t>
            </a:r>
            <a:r>
              <a:rPr kumimoji="1" lang="en-US" altLang="ja-JP" sz="1200" kern="1200" dirty="0">
                <a:solidFill>
                  <a:schemeClr val="tx1"/>
                </a:solidFill>
                <a:effectLst/>
                <a:latin typeface="+mn-lt"/>
                <a:ea typeface="+mn-ea"/>
                <a:cs typeface="+mn-cs"/>
              </a:rPr>
              <a:t>HTML</a:t>
            </a:r>
            <a:r>
              <a:rPr kumimoji="1" lang="ja-JP" altLang="ja-JP"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CSS</a:t>
            </a:r>
            <a:r>
              <a:rPr kumimoji="1" lang="ja-JP" altLang="ja-JP" sz="1200" kern="1200" dirty="0" err="1">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 SEO</a:t>
            </a:r>
            <a:r>
              <a:rPr kumimoji="1" lang="ja-JP" altLang="ja-JP" sz="1200" kern="1200" dirty="0">
                <a:solidFill>
                  <a:schemeClr val="tx1"/>
                </a:solidFill>
                <a:effectLst/>
                <a:latin typeface="+mn-lt"/>
                <a:ea typeface="+mn-ea"/>
                <a:cs typeface="+mn-cs"/>
              </a:rPr>
              <a:t>機能、健康チェック機能、グラフ機能、管理者ページ機能、フィードバックコメント機能を担当しました。</a:t>
            </a:r>
          </a:p>
          <a:p>
            <a:r>
              <a:rPr kumimoji="1" lang="ja-JP" altLang="ja-JP" sz="1200" kern="1200" dirty="0">
                <a:solidFill>
                  <a:schemeClr val="tx1"/>
                </a:solidFill>
                <a:effectLst/>
                <a:latin typeface="+mn-lt"/>
                <a:ea typeface="+mn-ea"/>
                <a:cs typeface="+mn-cs"/>
              </a:rPr>
              <a:t>書記は畑本で、データベース作成、ログイン／ログアウト機能、新規登録、レシピ表示機能、登録情報表示／変更機能を担当しました。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4</a:t>
            </a:fld>
            <a:endParaRPr kumimoji="1" lang="ja-JP" altLang="en-US"/>
          </a:p>
        </p:txBody>
      </p:sp>
    </p:spTree>
    <p:extLst>
      <p:ext uri="{BB962C8B-B14F-4D97-AF65-F5344CB8AC3E}">
        <p14:creationId xmlns:p14="http://schemas.microsoft.com/office/powerpoint/2010/main" val="377931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次にシステム規模と品質についてです。</a:t>
            </a:r>
          </a:p>
          <a:p>
            <a:r>
              <a:rPr kumimoji="1" lang="ja-JP" altLang="ja-JP" sz="1200" kern="1200" dirty="0">
                <a:solidFill>
                  <a:schemeClr val="tx1"/>
                </a:solidFill>
                <a:effectLst/>
                <a:latin typeface="+mn-lt"/>
                <a:ea typeface="+mn-ea"/>
                <a:cs typeface="+mn-cs"/>
              </a:rPr>
              <a:t>画面数は１６で、ファイル数は画像なども併せて４９になりました。</a:t>
            </a:r>
          </a:p>
          <a:p>
            <a:r>
              <a:rPr kumimoji="1" lang="ja-JP" altLang="ja-JP" sz="1200" kern="1200" dirty="0">
                <a:solidFill>
                  <a:schemeClr val="tx1"/>
                </a:solidFill>
                <a:effectLst/>
                <a:latin typeface="+mn-lt"/>
                <a:ea typeface="+mn-ea"/>
                <a:cs typeface="+mn-cs"/>
              </a:rPr>
              <a:t>テスト数は５７、総バグ数は開発しながら修正したりもしていたので正確な数は把握していませんが約４０件となりました。発見したバグはすべて修正済みです。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5</a:t>
            </a:fld>
            <a:endParaRPr kumimoji="1" lang="ja-JP" altLang="en-US"/>
          </a:p>
        </p:txBody>
      </p:sp>
    </p:spTree>
    <p:extLst>
      <p:ext uri="{BB962C8B-B14F-4D97-AF65-F5344CB8AC3E}">
        <p14:creationId xmlns:p14="http://schemas.microsoft.com/office/powerpoint/2010/main" val="3631333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次に開発工程についてです</a:t>
            </a:r>
            <a:r>
              <a:rPr kumimoji="1" lang="ja-JP" altLang="en-US"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まず、</a:t>
            </a:r>
            <a:r>
              <a:rPr kumimoji="1" lang="ja-JP" altLang="en-US" sz="1200" kern="1200" dirty="0">
                <a:solidFill>
                  <a:schemeClr val="tx1"/>
                </a:solidFill>
                <a:effectLst/>
                <a:latin typeface="+mn-lt"/>
                <a:ea typeface="+mn-ea"/>
                <a:cs typeface="+mn-cs"/>
              </a:rPr>
              <a:t>どんなアプリケーションを作るのかをまとまた</a:t>
            </a:r>
            <a:r>
              <a:rPr kumimoji="1" lang="ja-JP" altLang="ja-JP" sz="1200" kern="1200" dirty="0">
                <a:solidFill>
                  <a:schemeClr val="tx1"/>
                </a:solidFill>
                <a:effectLst/>
                <a:latin typeface="+mn-lt"/>
                <a:ea typeface="+mn-ea"/>
                <a:cs typeface="+mn-cs"/>
              </a:rPr>
              <a:t>要件定義書の作成を行いました。</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基本設計書作成では画面遷移図作成やデータベース定義など、慣れないことが多く予定より</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日遅れました。</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その結果作業工程表の作成も１日遅れました。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6</a:t>
            </a:fld>
            <a:endParaRPr kumimoji="1" lang="ja-JP" altLang="en-US"/>
          </a:p>
        </p:txBody>
      </p:sp>
    </p:spTree>
    <p:extLst>
      <p:ext uri="{BB962C8B-B14F-4D97-AF65-F5344CB8AC3E}">
        <p14:creationId xmlns:p14="http://schemas.microsoft.com/office/powerpoint/2010/main" val="17790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詳細設計では、メンバーと役割分担し取り組んだことで、作業がスムーズに進み、</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日前倒しとなりました。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製造では、作業工程表通りにいかないこともありましたが、予定通り開発することができました。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テストやバグ修正、発表準備</a:t>
            </a:r>
            <a:r>
              <a:rPr kumimoji="1" lang="ja-JP" altLang="ja-JP" sz="1200" kern="1200">
                <a:solidFill>
                  <a:schemeClr val="tx1"/>
                </a:solidFill>
                <a:effectLst/>
                <a:latin typeface="+mn-lt"/>
                <a:ea typeface="+mn-ea"/>
                <a:cs typeface="+mn-cs"/>
              </a:rPr>
              <a:t>では予定</a:t>
            </a:r>
            <a:r>
              <a:rPr kumimoji="1" lang="ja-JP" altLang="ja-JP" sz="1200" kern="1200" dirty="0">
                <a:solidFill>
                  <a:schemeClr val="tx1"/>
                </a:solidFill>
                <a:effectLst/>
                <a:latin typeface="+mn-lt"/>
                <a:ea typeface="+mn-ea"/>
                <a:cs typeface="+mn-cs"/>
              </a:rPr>
              <a:t>通りに進めることができました。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7</a:t>
            </a:fld>
            <a:endParaRPr kumimoji="1" lang="ja-JP" altLang="en-US"/>
          </a:p>
        </p:txBody>
      </p:sp>
    </p:spTree>
    <p:extLst>
      <p:ext uri="{BB962C8B-B14F-4D97-AF65-F5344CB8AC3E}">
        <p14:creationId xmlns:p14="http://schemas.microsoft.com/office/powerpoint/2010/main" val="3401367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それでは開発したシステムをデモンストレーションにてご説明いたします。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以上でデモンストレーションを終了します。</a:t>
            </a:r>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8</a:t>
            </a:fld>
            <a:endParaRPr kumimoji="1" lang="ja-JP" altLang="en-US"/>
          </a:p>
        </p:txBody>
      </p:sp>
    </p:spTree>
    <p:extLst>
      <p:ext uri="{BB962C8B-B14F-4D97-AF65-F5344CB8AC3E}">
        <p14:creationId xmlns:p14="http://schemas.microsoft.com/office/powerpoint/2010/main" val="1673865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続いて、システム開発での苦労した点などについて豊島が発表します。</a:t>
            </a:r>
          </a:p>
          <a:p>
            <a:r>
              <a:rPr kumimoji="1" lang="ja-JP" altLang="ja-JP" sz="1200" kern="1200" dirty="0">
                <a:solidFill>
                  <a:schemeClr val="tx1"/>
                </a:solidFill>
                <a:effectLst/>
                <a:latin typeface="+mn-lt"/>
                <a:ea typeface="+mn-ea"/>
                <a:cs typeface="+mn-cs"/>
              </a:rPr>
              <a:t>まず、苦労した点はグラフの実装と健康チェック機能の実装です。データベースに入力値を保存したりデータベースから値を取得したり取得したデータを画面上に反映させたりするなどの機能の実装に苦労しました。</a:t>
            </a:r>
          </a:p>
          <a:p>
            <a:r>
              <a:rPr kumimoji="1" lang="ja-JP" altLang="ja-JP" sz="1200" kern="1200" dirty="0">
                <a:solidFill>
                  <a:schemeClr val="tx1"/>
                </a:solidFill>
                <a:effectLst/>
                <a:latin typeface="+mn-lt"/>
                <a:ea typeface="+mn-ea"/>
                <a:cs typeface="+mn-cs"/>
              </a:rPr>
              <a:t>工夫した点は、レイアウトや配色です。見やすく誰でも直感的に使えるようなデザインを目指しました。</a:t>
            </a:r>
          </a:p>
          <a:p>
            <a:r>
              <a:rPr kumimoji="1" lang="ja-JP" altLang="ja-JP" sz="1200" kern="1200" dirty="0">
                <a:solidFill>
                  <a:schemeClr val="tx1"/>
                </a:solidFill>
                <a:effectLst/>
                <a:latin typeface="+mn-lt"/>
                <a:ea typeface="+mn-ea"/>
                <a:cs typeface="+mn-cs"/>
              </a:rPr>
              <a:t>反省点は、開発途中でどのように実装したい機能をプログラムで書いたらよいか</a:t>
            </a:r>
            <a:r>
              <a:rPr kumimoji="1" lang="ja-JP" altLang="en-US" sz="1200" kern="1200" dirty="0">
                <a:solidFill>
                  <a:schemeClr val="tx1"/>
                </a:solidFill>
                <a:effectLst/>
                <a:latin typeface="+mn-lt"/>
                <a:ea typeface="+mn-ea"/>
                <a:cs typeface="+mn-cs"/>
              </a:rPr>
              <a:t>悩む</a:t>
            </a:r>
            <a:r>
              <a:rPr kumimoji="1" lang="ja-JP" altLang="ja-JP" sz="1200" kern="1200" dirty="0">
                <a:solidFill>
                  <a:schemeClr val="tx1"/>
                </a:solidFill>
                <a:effectLst/>
                <a:latin typeface="+mn-lt"/>
                <a:ea typeface="+mn-ea"/>
                <a:cs typeface="+mn-cs"/>
              </a:rPr>
              <a:t>ことがあり、進行に遅れが出そうになったことです。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9</a:t>
            </a:fld>
            <a:endParaRPr kumimoji="1" lang="ja-JP" altLang="en-US"/>
          </a:p>
        </p:txBody>
      </p:sp>
    </p:spTree>
    <p:extLst>
      <p:ext uri="{BB962C8B-B14F-4D97-AF65-F5344CB8AC3E}">
        <p14:creationId xmlns:p14="http://schemas.microsoft.com/office/powerpoint/2010/main" val="298749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AD254-D3CA-4721-BDF0-B3FB76776F5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3EBFC-28F5-4220-B8F2-2467E0949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9526686-F4A5-4210-BFF1-D5FA91A2DD4F}"/>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7507A993-28EE-44CF-AFC6-691E99B668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DB1516-351D-4D18-9E8E-9A21CDEA9930}"/>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23759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BBED4-60B2-4D02-AF24-5E277961C08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352221-E79E-4867-9D62-2F88ACB9571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52E7E3-52DB-4D11-82EE-699629C82DC4}"/>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3273E441-0B0D-478C-8604-B29CA3C2E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D93686-9085-4295-9325-D9EB798B0299}"/>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9402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D9A5D01-0D50-4638-BB8A-8FE13EAEB1F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DBAA67-2B61-4780-B645-9D71234E02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CB415-06B8-4D68-A44D-48A522D2897C}"/>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A4E9A0C3-B152-4D61-B2EF-B53BB57C4E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6677C7-3A76-4F6D-AC82-69DDEDA053A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401824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4BCD2-788E-4B94-B59E-61B0FA4CCF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357CBB-0059-44EC-87A8-00068B509E3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E91C5A-5E78-4DF3-A8F4-2CA6447335A6}"/>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5B7C2F82-D2B5-4A17-9DB6-55A7A7CFB7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B009DF-2F6E-493C-8362-653B0E64A9B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20990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B3FB2-92FA-43C1-AAF9-48A792B2586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5F1A95-861D-44ED-999E-3B1D3E71F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8CFC36B-F4CF-44B5-8EDD-1DBF44EBA3C8}"/>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C050F672-4B1D-4459-AFBE-2C044063F0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BAB9E3-A759-4FCF-ABFC-C6D817A162CF}"/>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64516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D2162-A5F3-4FF7-AEBD-4D895FE4C8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DC3308-4345-416F-8F13-CAEF9C9516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179694-8CF8-47C2-ADAE-0F1A18C6C93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42FE281-6034-4336-A11B-397F09544DD3}"/>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768FBA00-CF13-4334-9910-5FC323F1DE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EDEE22-16F7-4ABA-B141-B3CF96881ECE}"/>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193285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6B31F-6648-4EDA-9FAC-2D85D640E8F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C60AE5-1F1F-489A-8B12-C413C98E3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6EAECE-1C49-4820-ABFD-AA3BAB6AEBF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E723DB-299B-4987-A9DD-F67B98F06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ED4880C-EA8E-45DD-99EF-0E0DD68C4D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997EF5-429A-4127-A694-FEE5538BC68C}"/>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8" name="フッター プレースホルダー 7">
            <a:extLst>
              <a:ext uri="{FF2B5EF4-FFF2-40B4-BE49-F238E27FC236}">
                <a16:creationId xmlns:a16="http://schemas.microsoft.com/office/drawing/2014/main" id="{C895CDBC-BA2E-4A60-929B-5CDE3B0F8A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00E93A-0B6A-4DB9-ACAC-0184242E7D24}"/>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18547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D9302-3D22-4A20-B82F-D74528CDCD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D31089-C6CF-4BA0-A778-112164B9ADCB}"/>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92E58160-258C-4ECF-A3B9-19385DF100C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6812FC-ED9B-4F72-B838-4A50733DF841}"/>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29102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FE8987E-90C8-4260-9549-EE54115A0D91}"/>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3" name="フッター プレースホルダー 2">
            <a:extLst>
              <a:ext uri="{FF2B5EF4-FFF2-40B4-BE49-F238E27FC236}">
                <a16:creationId xmlns:a16="http://schemas.microsoft.com/office/drawing/2014/main" id="{D80CE6FC-9ED3-4530-ACD5-ACA4F400B99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C10FEA-F183-4341-9B62-B659EB15E6F6}"/>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622451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C0969-DA8F-46B6-948B-95CFBFFC3E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CD773D-C4F9-4C27-9343-07C5C72EA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728FAB-3703-4DC8-9784-4E90B736C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FA1898-2FA2-4C16-854E-6070D5400830}"/>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12EA98E0-EDA0-4894-B932-9540ED6061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75D180-C370-4719-A8AF-833005595A0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78046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828F2-22CF-4246-9E47-4962743AEF8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ED062EF-1837-4CBE-A84C-10A9D28D4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93EADA-3239-4F16-9384-3361C404D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5B059C-5A2B-4C4A-8055-FAA2E4BACDC0}"/>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07A655F7-23F7-4BF7-B0A8-B24C64488F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B81336-AD85-483C-A81A-EB0E2AD7FF9C}"/>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65526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D60389-5CAD-46E4-8BDC-8A02E54D6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3121AC-2DF6-4761-B1A9-4DADD1759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693E23-3C3E-4C7A-AB39-85D2319C2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E691DF6E-3B0B-4563-9B2F-89DEF1EBB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D9BEFF1-E561-4C55-A031-AEFDC80D0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30074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8DBC06-195A-4125-8A83-FEBBAFA2C3A4}"/>
              </a:ext>
            </a:extLst>
          </p:cNvPr>
          <p:cNvSpPr>
            <a:spLocks noGrp="1"/>
          </p:cNvSpPr>
          <p:nvPr>
            <p:ph type="ctrTitle"/>
          </p:nvPr>
        </p:nvSpPr>
        <p:spPr>
          <a:xfrm>
            <a:off x="1524000" y="2242787"/>
            <a:ext cx="9144000" cy="1186213"/>
          </a:xfrm>
          <a:noFill/>
        </p:spPr>
        <p:txBody>
          <a:bodyPr/>
          <a:lstStyle/>
          <a:p>
            <a:r>
              <a:rPr kumimoji="1" lang="en-US" altLang="ja-JP" sz="6600" b="1" dirty="0">
                <a:solidFill>
                  <a:srgbClr val="B6E4E1"/>
                </a:solidFill>
                <a:latin typeface="+mn-ea"/>
                <a:ea typeface="+mn-ea"/>
              </a:rPr>
              <a:t>HEALPY</a:t>
            </a:r>
            <a:r>
              <a:rPr lang="ja-JP" altLang="en-US" b="1" dirty="0">
                <a:solidFill>
                  <a:srgbClr val="B6E4E1"/>
                </a:solidFill>
                <a:latin typeface="+mn-ea"/>
                <a:ea typeface="+mn-ea"/>
              </a:rPr>
              <a:t> </a:t>
            </a:r>
            <a:r>
              <a:rPr lang="en-US" altLang="ja-JP" sz="3600" b="1" dirty="0">
                <a:solidFill>
                  <a:srgbClr val="B6E4E1"/>
                </a:solidFill>
                <a:latin typeface="+mn-ea"/>
                <a:ea typeface="+mn-ea"/>
              </a:rPr>
              <a:t>Health×Happy</a:t>
            </a:r>
            <a:endParaRPr kumimoji="1" lang="ja-JP" altLang="en-US" sz="2800" b="1" dirty="0">
              <a:solidFill>
                <a:srgbClr val="B6E4E1"/>
              </a:solidFill>
              <a:latin typeface="+mn-ea"/>
              <a:ea typeface="+mn-ea"/>
            </a:endParaRPr>
          </a:p>
        </p:txBody>
      </p:sp>
      <p:sp>
        <p:nvSpPr>
          <p:cNvPr id="3" name="字幕 2">
            <a:extLst>
              <a:ext uri="{FF2B5EF4-FFF2-40B4-BE49-F238E27FC236}">
                <a16:creationId xmlns:a16="http://schemas.microsoft.com/office/drawing/2014/main" id="{1E75D97C-4032-446B-9A8C-07AF970C6DFE}"/>
              </a:ext>
            </a:extLst>
          </p:cNvPr>
          <p:cNvSpPr>
            <a:spLocks noGrp="1"/>
          </p:cNvSpPr>
          <p:nvPr>
            <p:ph type="subTitle" idx="1"/>
          </p:nvPr>
        </p:nvSpPr>
        <p:spPr>
          <a:xfrm>
            <a:off x="1524000" y="5418339"/>
            <a:ext cx="9144000" cy="417586"/>
          </a:xfrm>
        </p:spPr>
        <p:txBody>
          <a:bodyPr>
            <a:normAutofit lnSpcReduction="10000"/>
          </a:bodyPr>
          <a:lstStyle/>
          <a:p>
            <a:r>
              <a:rPr kumimoji="1" lang="ja-JP" altLang="en-US" dirty="0">
                <a:solidFill>
                  <a:schemeClr val="tx1">
                    <a:lumMod val="75000"/>
                    <a:lumOff val="25000"/>
                  </a:schemeClr>
                </a:solidFill>
                <a:latin typeface="+mj-lt"/>
                <a:ea typeface="+mj-ea"/>
              </a:rPr>
              <a:t>チーム乙女</a:t>
            </a:r>
            <a:r>
              <a:rPr lang="ja-JP" altLang="en-US" dirty="0">
                <a:solidFill>
                  <a:schemeClr val="tx1">
                    <a:lumMod val="75000"/>
                    <a:lumOff val="25000"/>
                  </a:schemeClr>
                </a:solidFill>
                <a:latin typeface="+mj-lt"/>
                <a:ea typeface="+mj-ea"/>
              </a:rPr>
              <a:t>：　豊島 由夏　畑本 珠貴</a:t>
            </a:r>
            <a:endParaRPr kumimoji="1" lang="ja-JP" altLang="en-US" dirty="0">
              <a:solidFill>
                <a:schemeClr val="tx1">
                  <a:lumMod val="75000"/>
                  <a:lumOff val="25000"/>
                </a:schemeClr>
              </a:solidFill>
              <a:latin typeface="+mj-lt"/>
              <a:ea typeface="+mj-ea"/>
            </a:endParaRPr>
          </a:p>
        </p:txBody>
      </p:sp>
      <p:sp>
        <p:nvSpPr>
          <p:cNvPr id="8" name="フリーフォーム: 図形 7">
            <a:extLst>
              <a:ext uri="{FF2B5EF4-FFF2-40B4-BE49-F238E27FC236}">
                <a16:creationId xmlns:a16="http://schemas.microsoft.com/office/drawing/2014/main" id="{70A09801-76FA-4917-996F-6A07655DBD26}"/>
              </a:ext>
            </a:extLst>
          </p:cNvPr>
          <p:cNvSpPr/>
          <p:nvPr/>
        </p:nvSpPr>
        <p:spPr>
          <a:xfrm>
            <a:off x="0" y="0"/>
            <a:ext cx="12192000" cy="6858000"/>
          </a:xfrm>
          <a:custGeom>
            <a:avLst/>
            <a:gdLst>
              <a:gd name="connsiteX0" fmla="*/ 545284 w 12192000"/>
              <a:gd name="connsiteY0" fmla="*/ 432033 h 6858000"/>
              <a:gd name="connsiteX1" fmla="*/ 545284 w 12192000"/>
              <a:gd name="connsiteY1" fmla="*/ 6425967 h 6858000"/>
              <a:gd name="connsiteX2" fmla="*/ 11669086 w 12192000"/>
              <a:gd name="connsiteY2" fmla="*/ 6425967 h 6858000"/>
              <a:gd name="connsiteX3" fmla="*/ 11669086 w 12192000"/>
              <a:gd name="connsiteY3" fmla="*/ 43203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45284" y="432033"/>
                </a:moveTo>
                <a:lnTo>
                  <a:pt x="545284" y="6425967"/>
                </a:lnTo>
                <a:lnTo>
                  <a:pt x="11669086" y="6425967"/>
                </a:lnTo>
                <a:lnTo>
                  <a:pt x="11669086" y="432033"/>
                </a:lnTo>
                <a:close/>
                <a:moveTo>
                  <a:pt x="0" y="0"/>
                </a:moveTo>
                <a:lnTo>
                  <a:pt x="12192000" y="0"/>
                </a:lnTo>
                <a:lnTo>
                  <a:pt x="12192000" y="6858000"/>
                </a:lnTo>
                <a:lnTo>
                  <a:pt x="0" y="6858000"/>
                </a:lnTo>
                <a:close/>
              </a:path>
            </a:pathLst>
          </a:custGeom>
          <a:solidFill>
            <a:srgbClr val="CD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507C182-2A5C-4D19-8516-986E3AA44BEF}"/>
              </a:ext>
            </a:extLst>
          </p:cNvPr>
          <p:cNvSpPr txBox="1"/>
          <p:nvPr/>
        </p:nvSpPr>
        <p:spPr>
          <a:xfrm>
            <a:off x="4372761" y="1625150"/>
            <a:ext cx="3446478" cy="369332"/>
          </a:xfrm>
          <a:prstGeom prst="rect">
            <a:avLst/>
          </a:prstGeom>
          <a:noFill/>
        </p:spPr>
        <p:txBody>
          <a:bodyPr wrap="square" rtlCol="0">
            <a:spAutoFit/>
          </a:bodyPr>
          <a:lstStyle/>
          <a:p>
            <a:r>
              <a:rPr lang="ja-JP" altLang="en-US" dirty="0">
                <a:solidFill>
                  <a:schemeClr val="tx1">
                    <a:lumMod val="75000"/>
                    <a:lumOff val="25000"/>
                  </a:schemeClr>
                </a:solidFill>
              </a:rPr>
              <a:t>健康管理</a:t>
            </a:r>
            <a:r>
              <a:rPr lang="en-US" altLang="ja-JP" dirty="0">
                <a:solidFill>
                  <a:schemeClr val="tx1">
                    <a:lumMod val="75000"/>
                    <a:lumOff val="25000"/>
                  </a:schemeClr>
                </a:solidFill>
              </a:rPr>
              <a:t>WEB</a:t>
            </a:r>
            <a:r>
              <a:rPr lang="ja-JP" altLang="en-US" dirty="0">
                <a:solidFill>
                  <a:schemeClr val="tx1">
                    <a:lumMod val="75000"/>
                    <a:lumOff val="25000"/>
                  </a:schemeClr>
                </a:solidFill>
              </a:rPr>
              <a:t>アプリケーション</a:t>
            </a:r>
            <a:endParaRPr kumimoji="1" lang="ja-JP" altLang="en-US" dirty="0">
              <a:solidFill>
                <a:schemeClr val="tx1">
                  <a:lumMod val="75000"/>
                  <a:lumOff val="25000"/>
                </a:schemeClr>
              </a:solidFill>
            </a:endParaRPr>
          </a:p>
        </p:txBody>
      </p:sp>
      <p:pic>
        <p:nvPicPr>
          <p:cNvPr id="11" name="図 10">
            <a:extLst>
              <a:ext uri="{FF2B5EF4-FFF2-40B4-BE49-F238E27FC236}">
                <a16:creationId xmlns:a16="http://schemas.microsoft.com/office/drawing/2014/main" id="{72C95451-47D5-4271-B916-6325B03FADCD}"/>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003162">
            <a:off x="870923" y="3879503"/>
            <a:ext cx="1530544" cy="1530544"/>
          </a:xfrm>
          <a:prstGeom prst="rect">
            <a:avLst/>
          </a:prstGeom>
        </p:spPr>
      </p:pic>
      <p:pic>
        <p:nvPicPr>
          <p:cNvPr id="15" name="図 14">
            <a:extLst>
              <a:ext uri="{FF2B5EF4-FFF2-40B4-BE49-F238E27FC236}">
                <a16:creationId xmlns:a16="http://schemas.microsoft.com/office/drawing/2014/main" id="{12757EFD-44AF-44D6-8E59-85CBA87E35D8}"/>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2615174">
            <a:off x="9679256" y="1236519"/>
            <a:ext cx="1036502" cy="1036502"/>
          </a:xfrm>
          <a:prstGeom prst="rect">
            <a:avLst/>
          </a:prstGeom>
        </p:spPr>
      </p:pic>
    </p:spTree>
    <p:extLst>
      <p:ext uri="{BB962C8B-B14F-4D97-AF65-F5344CB8AC3E}">
        <p14:creationId xmlns:p14="http://schemas.microsoft.com/office/powerpoint/2010/main" val="236231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A9EDA-38D0-40FD-B404-5953DAA76485}"/>
              </a:ext>
            </a:extLst>
          </p:cNvPr>
          <p:cNvSpPr>
            <a:spLocks noGrp="1"/>
          </p:cNvSpPr>
          <p:nvPr>
            <p:ph type="title"/>
          </p:nvPr>
        </p:nvSpPr>
        <p:spPr>
          <a:xfrm>
            <a:off x="1749344" y="365125"/>
            <a:ext cx="9604454" cy="1325563"/>
          </a:xfrm>
        </p:spPr>
        <p:txBody>
          <a:bodyPr>
            <a:normAutofit/>
          </a:bodyPr>
          <a:lstStyle/>
          <a:p>
            <a:r>
              <a:rPr lang="ja-JP" altLang="en-US" sz="3600" b="1" dirty="0">
                <a:solidFill>
                  <a:srgbClr val="B6E4E1"/>
                </a:solidFill>
                <a:latin typeface="+mn-ea"/>
                <a:ea typeface="+mn-ea"/>
              </a:rPr>
              <a:t>苦労した点、工夫した点、反省点　（畑本）</a:t>
            </a:r>
            <a:endParaRPr lang="en-US" altLang="ja-JP"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0FC87FE0-938F-4448-B28B-2FB7562BA3D0}"/>
              </a:ext>
            </a:extLst>
          </p:cNvPr>
          <p:cNvSpPr>
            <a:spLocks noGrp="1"/>
          </p:cNvSpPr>
          <p:nvPr>
            <p:ph idx="1"/>
          </p:nvPr>
        </p:nvSpPr>
        <p:spPr>
          <a:xfrm>
            <a:off x="1208014" y="1825625"/>
            <a:ext cx="10145785" cy="4351338"/>
          </a:xfrm>
        </p:spPr>
        <p:txBody>
          <a:bodyPr>
            <a:normAutofit/>
          </a:bodyPr>
          <a:lstStyle/>
          <a:p>
            <a:r>
              <a:rPr lang="ja-JP" altLang="en-US" sz="2000" dirty="0">
                <a:solidFill>
                  <a:schemeClr val="tx1">
                    <a:lumMod val="75000"/>
                    <a:lumOff val="25000"/>
                  </a:schemeClr>
                </a:solidFill>
                <a:latin typeface="+mn-ea"/>
              </a:rPr>
              <a:t>苦労した点：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ダイアログの実装</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工夫した点：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レシピ機能</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反省点：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テスト中にバグが見つかり、後から修正した点</a:t>
            </a:r>
          </a:p>
          <a:p>
            <a:endParaRPr kumimoji="1" lang="ja-JP" altLang="en-US" sz="2000"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C15E9B98-874D-4CC8-B183-092912CB0B66}"/>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527C56D-AFA5-4D48-90A9-8DDB3391CBB1}"/>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８</a:t>
            </a:r>
          </a:p>
        </p:txBody>
      </p:sp>
    </p:spTree>
    <p:extLst>
      <p:ext uri="{BB962C8B-B14F-4D97-AF65-F5344CB8AC3E}">
        <p14:creationId xmlns:p14="http://schemas.microsoft.com/office/powerpoint/2010/main" val="356847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19043A-4C4F-4406-A356-11F5E70D78B3}"/>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最後に</a:t>
            </a:r>
            <a:endParaRPr kumimoji="1" lang="ja-JP" altLang="en-US"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77C3474A-CE70-4F65-9A9B-4DE18710DF29}"/>
              </a:ext>
            </a:extLst>
          </p:cNvPr>
          <p:cNvSpPr>
            <a:spLocks noGrp="1"/>
          </p:cNvSpPr>
          <p:nvPr>
            <p:ph idx="1"/>
          </p:nvPr>
        </p:nvSpPr>
        <p:spPr>
          <a:xfrm>
            <a:off x="1197204" y="1825625"/>
            <a:ext cx="9502219" cy="4351338"/>
          </a:xfrm>
        </p:spPr>
        <p:txBody>
          <a:bodyPr>
            <a:normAutofit/>
          </a:bodyPr>
          <a:lstStyle/>
          <a:p>
            <a:pPr marL="0" indent="0" algn="ctr">
              <a:buNone/>
            </a:pPr>
            <a:r>
              <a:rPr kumimoji="1" lang="en-US" altLang="ja-JP" sz="2000" dirty="0">
                <a:solidFill>
                  <a:schemeClr val="tx1">
                    <a:lumMod val="75000"/>
                    <a:lumOff val="25000"/>
                  </a:schemeClr>
                </a:solidFill>
                <a:latin typeface="+mn-ea"/>
              </a:rPr>
              <a:t>11</a:t>
            </a:r>
            <a:r>
              <a:rPr kumimoji="1" lang="ja-JP" altLang="en-US" sz="2000" dirty="0">
                <a:solidFill>
                  <a:schemeClr val="tx1">
                    <a:lumMod val="75000"/>
                    <a:lumOff val="25000"/>
                  </a:schemeClr>
                </a:solidFill>
                <a:latin typeface="+mn-ea"/>
              </a:rPr>
              <a:t>日間という短いチーム開発演習ではありましたが、</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メンバーと役割を分担し分からないところは補い合いながら</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アプリケーションを開発することができました</a:t>
            </a:r>
            <a:endParaRPr kumimoji="1" lang="en-US" altLang="ja-JP" sz="2000" dirty="0">
              <a:solidFill>
                <a:schemeClr val="tx1">
                  <a:lumMod val="75000"/>
                  <a:lumOff val="25000"/>
                </a:schemeClr>
              </a:solidFill>
              <a:latin typeface="+mn-ea"/>
            </a:endParaRPr>
          </a:p>
          <a:p>
            <a:pPr marL="0" indent="0" algn="ctr">
              <a:buNone/>
            </a:pPr>
            <a:endParaRPr kumimoji="1" lang="en-US" altLang="ja-JP" sz="12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楽しく開発しながらプログラミングの知識も身につき、</a:t>
            </a:r>
            <a:endParaRPr kumimoji="1" lang="en-US" altLang="ja-JP" sz="2000" dirty="0">
              <a:solidFill>
                <a:schemeClr val="tx1">
                  <a:lumMod val="75000"/>
                  <a:lumOff val="25000"/>
                </a:schemeClr>
              </a:solidFill>
              <a:latin typeface="+mn-ea"/>
            </a:endParaRPr>
          </a:p>
          <a:p>
            <a:pPr marL="0" indent="0" algn="ctr">
              <a:buNone/>
            </a:pPr>
            <a:r>
              <a:rPr lang="ja-JP" altLang="ja-JP" sz="2000" dirty="0"/>
              <a:t>チームで開発することの楽しさも学ぶことができた</a:t>
            </a:r>
            <a:r>
              <a:rPr kumimoji="1" lang="ja-JP" altLang="en-US" sz="2000" dirty="0">
                <a:solidFill>
                  <a:schemeClr val="tx1">
                    <a:lumMod val="75000"/>
                    <a:lumOff val="25000"/>
                  </a:schemeClr>
                </a:solidFill>
                <a:latin typeface="+mn-ea"/>
              </a:rPr>
              <a:t>貴重な時間でした</a:t>
            </a:r>
            <a:endParaRPr kumimoji="1" lang="en-US" altLang="ja-JP" sz="2000" dirty="0">
              <a:solidFill>
                <a:schemeClr val="tx1">
                  <a:lumMod val="75000"/>
                  <a:lumOff val="25000"/>
                </a:schemeClr>
              </a:solidFill>
              <a:latin typeface="+mn-ea"/>
            </a:endParaRPr>
          </a:p>
          <a:p>
            <a:pPr algn="ctr"/>
            <a:endParaRPr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このチーム開発演習の学びをこれからの業務に生かしたいです</a:t>
            </a:r>
            <a:endParaRPr kumimoji="1" lang="en-US" altLang="ja-JP" sz="20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55F5D2C2-278C-445E-B8AB-A6D3C387AE4D}"/>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FFF29BB-0BAE-4E3A-B3D6-D489F4B7765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９</a:t>
            </a:r>
          </a:p>
        </p:txBody>
      </p:sp>
    </p:spTree>
    <p:extLst>
      <p:ext uri="{BB962C8B-B14F-4D97-AF65-F5344CB8AC3E}">
        <p14:creationId xmlns:p14="http://schemas.microsoft.com/office/powerpoint/2010/main" val="301033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52FC40-2337-423C-8289-A9AF4CB51BEF}"/>
              </a:ext>
            </a:extLst>
          </p:cNvPr>
          <p:cNvSpPr>
            <a:spLocks noGrp="1"/>
          </p:cNvSpPr>
          <p:nvPr>
            <p:ph type="title"/>
          </p:nvPr>
        </p:nvSpPr>
        <p:spPr>
          <a:xfrm>
            <a:off x="838200" y="2766218"/>
            <a:ext cx="10515600" cy="1325563"/>
          </a:xfrm>
        </p:spPr>
        <p:txBody>
          <a:bodyPr/>
          <a:lstStyle/>
          <a:p>
            <a:pPr algn="ctr"/>
            <a:r>
              <a:rPr kumimoji="1" lang="ja-JP" altLang="en-US" b="1" dirty="0">
                <a:solidFill>
                  <a:srgbClr val="9BE1DE"/>
                </a:solidFill>
                <a:latin typeface="+mn-ea"/>
                <a:ea typeface="+mn-ea"/>
              </a:rPr>
              <a:t>ご清聴ありがとうございました</a:t>
            </a:r>
          </a:p>
        </p:txBody>
      </p:sp>
      <p:sp>
        <p:nvSpPr>
          <p:cNvPr id="4" name="フリーフォーム: 図形 3">
            <a:extLst>
              <a:ext uri="{FF2B5EF4-FFF2-40B4-BE49-F238E27FC236}">
                <a16:creationId xmlns:a16="http://schemas.microsoft.com/office/drawing/2014/main" id="{6F27B111-D040-443D-B1D2-B1863D03343E}"/>
              </a:ext>
            </a:extLst>
          </p:cNvPr>
          <p:cNvSpPr/>
          <p:nvPr/>
        </p:nvSpPr>
        <p:spPr>
          <a:xfrm>
            <a:off x="0" y="0"/>
            <a:ext cx="12192000" cy="6858000"/>
          </a:xfrm>
          <a:custGeom>
            <a:avLst/>
            <a:gdLst>
              <a:gd name="connsiteX0" fmla="*/ 545284 w 12192000"/>
              <a:gd name="connsiteY0" fmla="*/ 432033 h 6858000"/>
              <a:gd name="connsiteX1" fmla="*/ 545284 w 12192000"/>
              <a:gd name="connsiteY1" fmla="*/ 6425967 h 6858000"/>
              <a:gd name="connsiteX2" fmla="*/ 11669086 w 12192000"/>
              <a:gd name="connsiteY2" fmla="*/ 6425967 h 6858000"/>
              <a:gd name="connsiteX3" fmla="*/ 11669086 w 12192000"/>
              <a:gd name="connsiteY3" fmla="*/ 43203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45284" y="432033"/>
                </a:moveTo>
                <a:lnTo>
                  <a:pt x="545284" y="6425967"/>
                </a:lnTo>
                <a:lnTo>
                  <a:pt x="11669086" y="6425967"/>
                </a:lnTo>
                <a:lnTo>
                  <a:pt x="11669086" y="432033"/>
                </a:lnTo>
                <a:close/>
                <a:moveTo>
                  <a:pt x="0" y="0"/>
                </a:moveTo>
                <a:lnTo>
                  <a:pt x="12192000" y="0"/>
                </a:lnTo>
                <a:lnTo>
                  <a:pt x="12192000" y="6858000"/>
                </a:lnTo>
                <a:lnTo>
                  <a:pt x="0" y="6858000"/>
                </a:lnTo>
                <a:close/>
              </a:path>
            </a:pathLst>
          </a:custGeom>
          <a:solidFill>
            <a:srgbClr val="CD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809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06103-2E53-4EC7-B5CC-2637922B70DC}"/>
              </a:ext>
            </a:extLst>
          </p:cNvPr>
          <p:cNvSpPr>
            <a:spLocks noGrp="1"/>
          </p:cNvSpPr>
          <p:nvPr>
            <p:ph type="title"/>
          </p:nvPr>
        </p:nvSpPr>
        <p:spPr>
          <a:xfrm>
            <a:off x="1749344" y="365125"/>
            <a:ext cx="9604455" cy="1325563"/>
          </a:xfrm>
        </p:spPr>
        <p:txBody>
          <a:bodyPr>
            <a:normAutofit/>
          </a:bodyPr>
          <a:lstStyle/>
          <a:p>
            <a:r>
              <a:rPr lang="ja-JP" altLang="en-US" sz="3600" b="1" dirty="0">
                <a:solidFill>
                  <a:srgbClr val="B6E4E1"/>
                </a:solidFill>
                <a:latin typeface="+mn-ea"/>
                <a:ea typeface="+mn-ea"/>
              </a:rPr>
              <a:t>目次</a:t>
            </a:r>
            <a:endParaRPr kumimoji="1" lang="ja-JP" altLang="en-US"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12ADD261-B7A3-4B53-9458-751E2BA5E377}"/>
              </a:ext>
            </a:extLst>
          </p:cNvPr>
          <p:cNvSpPr>
            <a:spLocks noGrp="1"/>
          </p:cNvSpPr>
          <p:nvPr>
            <p:ph idx="1"/>
          </p:nvPr>
        </p:nvSpPr>
        <p:spPr>
          <a:xfrm>
            <a:off x="1182848" y="1825625"/>
            <a:ext cx="10170952" cy="4351338"/>
          </a:xfrm>
        </p:spPr>
        <p:txBody>
          <a:bodyPr>
            <a:normAutofit fontScale="92500" lnSpcReduction="10000"/>
          </a:bodyPr>
          <a:lstStyle/>
          <a:p>
            <a:pPr>
              <a:lnSpc>
                <a:spcPct val="150000"/>
              </a:lnSpc>
            </a:pPr>
            <a:r>
              <a:rPr lang="ja-JP" altLang="en-US" sz="2400" dirty="0">
                <a:solidFill>
                  <a:schemeClr val="tx1">
                    <a:lumMod val="75000"/>
                    <a:lumOff val="25000"/>
                  </a:schemeClr>
                </a:solidFill>
              </a:rPr>
              <a:t>はじめに　～システムコンセプト～</a:t>
            </a:r>
          </a:p>
          <a:p>
            <a:pPr>
              <a:lnSpc>
                <a:spcPct val="150000"/>
              </a:lnSpc>
            </a:pPr>
            <a:r>
              <a:rPr lang="ja-JP" altLang="en-US" sz="2400" dirty="0">
                <a:solidFill>
                  <a:schemeClr val="tx1">
                    <a:lumMod val="75000"/>
                    <a:lumOff val="25000"/>
                  </a:schemeClr>
                </a:solidFill>
              </a:rPr>
              <a:t>チーム紹介　～メンバーと各担当～</a:t>
            </a:r>
          </a:p>
          <a:p>
            <a:pPr>
              <a:lnSpc>
                <a:spcPct val="150000"/>
              </a:lnSpc>
            </a:pPr>
            <a:r>
              <a:rPr lang="ja-JP" altLang="en-US" sz="2400" dirty="0">
                <a:solidFill>
                  <a:schemeClr val="tx1">
                    <a:lumMod val="75000"/>
                    <a:lumOff val="25000"/>
                  </a:schemeClr>
                </a:solidFill>
              </a:rPr>
              <a:t>システム規模と品質</a:t>
            </a:r>
          </a:p>
          <a:p>
            <a:pPr>
              <a:lnSpc>
                <a:spcPct val="150000"/>
              </a:lnSpc>
            </a:pPr>
            <a:r>
              <a:rPr lang="ja-JP" altLang="en-US" sz="2400" dirty="0">
                <a:solidFill>
                  <a:schemeClr val="tx1">
                    <a:lumMod val="75000"/>
                    <a:lumOff val="25000"/>
                  </a:schemeClr>
                </a:solidFill>
              </a:rPr>
              <a:t>開発工程</a:t>
            </a:r>
          </a:p>
          <a:p>
            <a:pPr>
              <a:lnSpc>
                <a:spcPct val="150000"/>
              </a:lnSpc>
            </a:pPr>
            <a:r>
              <a:rPr lang="ja-JP" altLang="en-US" sz="2400" dirty="0">
                <a:solidFill>
                  <a:schemeClr val="tx1">
                    <a:lumMod val="75000"/>
                    <a:lumOff val="25000"/>
                  </a:schemeClr>
                </a:solidFill>
              </a:rPr>
              <a:t>デモンストレーション</a:t>
            </a:r>
          </a:p>
          <a:p>
            <a:pPr>
              <a:lnSpc>
                <a:spcPct val="150000"/>
              </a:lnSpc>
            </a:pPr>
            <a:r>
              <a:rPr lang="ja-JP" altLang="en-US" sz="2400" dirty="0">
                <a:solidFill>
                  <a:schemeClr val="tx1">
                    <a:lumMod val="75000"/>
                    <a:lumOff val="25000"/>
                  </a:schemeClr>
                </a:solidFill>
              </a:rPr>
              <a:t>苦労した点、工夫した点、反省点</a:t>
            </a:r>
          </a:p>
          <a:p>
            <a:pPr>
              <a:lnSpc>
                <a:spcPct val="150000"/>
              </a:lnSpc>
            </a:pPr>
            <a:r>
              <a:rPr lang="ja-JP" altLang="en-US" sz="2400" dirty="0">
                <a:solidFill>
                  <a:schemeClr val="tx1">
                    <a:lumMod val="75000"/>
                    <a:lumOff val="25000"/>
                  </a:schemeClr>
                </a:solidFill>
              </a:rPr>
              <a:t>最後に</a:t>
            </a:r>
          </a:p>
          <a:p>
            <a:endParaRPr kumimoji="1" lang="ja-JP" altLang="en-US"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EFD35CDA-A8DD-4053-92CC-74CA5FA02D87}"/>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481F146-97D3-4B12-9114-828443FA9CC5}"/>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１</a:t>
            </a:r>
          </a:p>
        </p:txBody>
      </p:sp>
    </p:spTree>
    <p:extLst>
      <p:ext uri="{BB962C8B-B14F-4D97-AF65-F5344CB8AC3E}">
        <p14:creationId xmlns:p14="http://schemas.microsoft.com/office/powerpoint/2010/main" val="252334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80E743E-2017-4C88-B4E7-4309E26315E6}"/>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F4EEE83-5CEC-4AEE-A455-517F3105C86D}"/>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はじめに　～システムコンセプト～</a:t>
            </a:r>
          </a:p>
        </p:txBody>
      </p:sp>
      <p:sp>
        <p:nvSpPr>
          <p:cNvPr id="3" name="コンテンツ プレースホルダー 2">
            <a:extLst>
              <a:ext uri="{FF2B5EF4-FFF2-40B4-BE49-F238E27FC236}">
                <a16:creationId xmlns:a16="http://schemas.microsoft.com/office/drawing/2014/main" id="{3C2DBD93-30F1-46A0-9D1B-1E7AF44417BC}"/>
              </a:ext>
            </a:extLst>
          </p:cNvPr>
          <p:cNvSpPr>
            <a:spLocks noGrp="1"/>
          </p:cNvSpPr>
          <p:nvPr>
            <p:ph idx="1"/>
          </p:nvPr>
        </p:nvSpPr>
        <p:spPr>
          <a:xfrm>
            <a:off x="1333850" y="2141537"/>
            <a:ext cx="10019950" cy="4351338"/>
          </a:xfrm>
        </p:spPr>
        <p:txBody>
          <a:bodyPr/>
          <a:lstStyle/>
          <a:p>
            <a:pPr marL="0" indent="0">
              <a:buNone/>
            </a:pPr>
            <a:r>
              <a:rPr lang="en-US" altLang="ja-JP" sz="3200" dirty="0">
                <a:solidFill>
                  <a:schemeClr val="tx1">
                    <a:lumMod val="75000"/>
                    <a:lumOff val="25000"/>
                  </a:schemeClr>
                </a:solidFill>
                <a:latin typeface="+mn-ea"/>
              </a:rPr>
              <a:t>HEALPY</a:t>
            </a:r>
            <a:r>
              <a:rPr lang="ja-JP" altLang="en-US" sz="3200" dirty="0">
                <a:solidFill>
                  <a:schemeClr val="tx1">
                    <a:lumMod val="75000"/>
                    <a:lumOff val="25000"/>
                  </a:schemeClr>
                </a:solidFill>
                <a:latin typeface="+mn-ea"/>
              </a:rPr>
              <a:t>とは</a:t>
            </a:r>
            <a:endParaRPr lang="en-US" altLang="ja-JP" sz="3200" dirty="0">
              <a:solidFill>
                <a:schemeClr val="tx1">
                  <a:lumMod val="75000"/>
                  <a:lumOff val="25000"/>
                </a:schemeClr>
              </a:solidFill>
              <a:latin typeface="+mn-ea"/>
            </a:endParaRPr>
          </a:p>
          <a:p>
            <a:pPr marL="0" indent="0">
              <a:buNone/>
            </a:pPr>
            <a:endParaRPr lang="en-US" altLang="ja-JP" sz="9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「楽しさ」と「健康」＝　</a:t>
            </a:r>
            <a:r>
              <a:rPr lang="en-US" altLang="ja-JP" sz="2200" dirty="0" err="1">
                <a:solidFill>
                  <a:schemeClr val="tx1">
                    <a:lumMod val="75000"/>
                    <a:lumOff val="25000"/>
                  </a:schemeClr>
                </a:solidFill>
                <a:latin typeface="+mn-ea"/>
              </a:rPr>
              <a:t>Health×Happy</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１日の生活を振り返るアンケートに回答することで自身の健康度を</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簡単に把握でき、健康的な生活を意識づける</a:t>
            </a:r>
            <a:r>
              <a:rPr lang="en-US" altLang="ja-JP" sz="2200" dirty="0">
                <a:solidFill>
                  <a:schemeClr val="tx1">
                    <a:lumMod val="75000"/>
                    <a:lumOff val="25000"/>
                  </a:schemeClr>
                </a:solidFill>
                <a:latin typeface="+mn-ea"/>
              </a:rPr>
              <a:t>WEB</a:t>
            </a:r>
            <a:r>
              <a:rPr lang="ja-JP" altLang="en-US" sz="2200" dirty="0">
                <a:solidFill>
                  <a:schemeClr val="tx1">
                    <a:lumMod val="75000"/>
                    <a:lumOff val="25000"/>
                  </a:schemeClr>
                </a:solidFill>
                <a:latin typeface="+mn-ea"/>
              </a:rPr>
              <a:t>アプリケーション</a:t>
            </a:r>
            <a:endParaRPr lang="en-US" altLang="ja-JP" sz="2200" dirty="0">
              <a:solidFill>
                <a:schemeClr val="tx1">
                  <a:lumMod val="75000"/>
                  <a:lumOff val="25000"/>
                </a:schemeClr>
              </a:solidFill>
              <a:latin typeface="+mn-ea"/>
            </a:endParaRPr>
          </a:p>
          <a:p>
            <a:pPr marL="0" indent="0">
              <a:buNone/>
            </a:pPr>
            <a:endParaRPr lang="en-US" altLang="ja-JP" dirty="0">
              <a:solidFill>
                <a:schemeClr val="tx1">
                  <a:lumMod val="75000"/>
                  <a:lumOff val="25000"/>
                </a:schemeClr>
              </a:solidFill>
              <a:latin typeface="+mn-ea"/>
            </a:endParaRPr>
          </a:p>
          <a:p>
            <a:pPr marL="0" indent="0">
              <a:buNone/>
            </a:pPr>
            <a:endParaRPr lang="en-US" altLang="ja-JP"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ターゲット：女性</a:t>
            </a:r>
            <a:endParaRPr lang="en-US" altLang="ja-JP" sz="2200" dirty="0">
              <a:solidFill>
                <a:schemeClr val="tx1">
                  <a:lumMod val="75000"/>
                  <a:lumOff val="25000"/>
                </a:schemeClr>
              </a:solidFill>
              <a:latin typeface="+mn-ea"/>
            </a:endParaRPr>
          </a:p>
        </p:txBody>
      </p:sp>
      <p:sp>
        <p:nvSpPr>
          <p:cNvPr id="4" name="テキスト ボックス 3">
            <a:extLst>
              <a:ext uri="{FF2B5EF4-FFF2-40B4-BE49-F238E27FC236}">
                <a16:creationId xmlns:a16="http://schemas.microsoft.com/office/drawing/2014/main" id="{9370C3D5-CAE2-4D94-88B8-93A8FF4A3432}"/>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２</a:t>
            </a:r>
          </a:p>
        </p:txBody>
      </p:sp>
      <p:cxnSp>
        <p:nvCxnSpPr>
          <p:cNvPr id="7" name="直線コネクタ 6">
            <a:extLst>
              <a:ext uri="{FF2B5EF4-FFF2-40B4-BE49-F238E27FC236}">
                <a16:creationId xmlns:a16="http://schemas.microsoft.com/office/drawing/2014/main" id="{923A8314-8C12-4793-A174-D9274FF072A7}"/>
              </a:ext>
            </a:extLst>
          </p:cNvPr>
          <p:cNvCxnSpPr/>
          <p:nvPr/>
        </p:nvCxnSpPr>
        <p:spPr>
          <a:xfrm>
            <a:off x="1266738" y="2650921"/>
            <a:ext cx="8699383"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46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B135AF-3904-4FA9-917A-8F20B6470DC3}"/>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チーム紹介　～メンバーと各担当～　</a:t>
            </a:r>
          </a:p>
        </p:txBody>
      </p:sp>
      <p:sp>
        <p:nvSpPr>
          <p:cNvPr id="3" name="コンテンツ プレースホルダー 2">
            <a:extLst>
              <a:ext uri="{FF2B5EF4-FFF2-40B4-BE49-F238E27FC236}">
                <a16:creationId xmlns:a16="http://schemas.microsoft.com/office/drawing/2014/main" id="{3CA3102C-B168-4FC6-AABA-E8D162857833}"/>
              </a:ext>
            </a:extLst>
          </p:cNvPr>
          <p:cNvSpPr>
            <a:spLocks noGrp="1"/>
          </p:cNvSpPr>
          <p:nvPr>
            <p:ph idx="1"/>
          </p:nvPr>
        </p:nvSpPr>
        <p:spPr>
          <a:xfrm>
            <a:off x="1350628" y="1825625"/>
            <a:ext cx="10003172" cy="4351338"/>
          </a:xfrm>
        </p:spPr>
        <p:txBody>
          <a:bodyPr>
            <a:normAutofit/>
          </a:bodyPr>
          <a:lstStyle/>
          <a:p>
            <a:pPr marL="0" indent="0">
              <a:lnSpc>
                <a:spcPct val="150000"/>
              </a:lnSpc>
              <a:buNone/>
            </a:pPr>
            <a:r>
              <a:rPr kumimoji="1" lang="ja-JP" altLang="en-US" sz="2400" dirty="0">
                <a:solidFill>
                  <a:schemeClr val="tx1">
                    <a:lumMod val="75000"/>
                    <a:lumOff val="25000"/>
                  </a:schemeClr>
                </a:solidFill>
                <a:latin typeface="+mn-ea"/>
              </a:rPr>
              <a:t>リーダー</a:t>
            </a:r>
            <a:r>
              <a:rPr lang="ja-JP" altLang="en-US" sz="2400" dirty="0">
                <a:solidFill>
                  <a:schemeClr val="tx1">
                    <a:lumMod val="75000"/>
                    <a:lumOff val="25000"/>
                  </a:schemeClr>
                </a:solidFill>
                <a:latin typeface="+mn-ea"/>
              </a:rPr>
              <a:t>：</a:t>
            </a:r>
            <a:r>
              <a:rPr kumimoji="1" lang="ja-JP" altLang="en-US" sz="2400" dirty="0">
                <a:solidFill>
                  <a:schemeClr val="tx1">
                    <a:lumMod val="75000"/>
                    <a:lumOff val="25000"/>
                  </a:schemeClr>
                </a:solidFill>
                <a:latin typeface="+mn-ea"/>
              </a:rPr>
              <a:t>豊島 </a:t>
            </a:r>
            <a:r>
              <a:rPr lang="ja-JP" altLang="en-US" sz="2400" dirty="0">
                <a:solidFill>
                  <a:schemeClr val="tx1">
                    <a:lumMod val="75000"/>
                    <a:lumOff val="25000"/>
                  </a:schemeClr>
                </a:solidFill>
                <a:latin typeface="+mn-ea"/>
              </a:rPr>
              <a:t>由夏　</a:t>
            </a:r>
            <a:endParaRPr lang="en-US" altLang="ja-JP" sz="24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担当：各画面の</a:t>
            </a:r>
            <a:r>
              <a:rPr lang="en-US" altLang="ja-JP" sz="2200" dirty="0">
                <a:solidFill>
                  <a:schemeClr val="tx1">
                    <a:lumMod val="75000"/>
                    <a:lumOff val="25000"/>
                  </a:schemeClr>
                </a:solidFill>
                <a:latin typeface="+mn-ea"/>
              </a:rPr>
              <a:t>HTML</a:t>
            </a:r>
            <a:r>
              <a:rPr lang="ja-JP" altLang="en-US" sz="2200" dirty="0">
                <a:solidFill>
                  <a:schemeClr val="tx1">
                    <a:lumMod val="75000"/>
                    <a:lumOff val="25000"/>
                  </a:schemeClr>
                </a:solidFill>
                <a:latin typeface="+mn-ea"/>
              </a:rPr>
              <a:t>／</a:t>
            </a:r>
            <a:r>
              <a:rPr lang="en-US" altLang="ja-JP" sz="2200" dirty="0">
                <a:solidFill>
                  <a:schemeClr val="tx1">
                    <a:lumMod val="75000"/>
                    <a:lumOff val="25000"/>
                  </a:schemeClr>
                </a:solidFill>
                <a:latin typeface="+mn-ea"/>
              </a:rPr>
              <a:t>CSS</a:t>
            </a:r>
            <a:r>
              <a:rPr lang="ja-JP" altLang="en-US" sz="2200" dirty="0" err="1">
                <a:solidFill>
                  <a:schemeClr val="tx1">
                    <a:lumMod val="75000"/>
                    <a:lumOff val="25000"/>
                  </a:schemeClr>
                </a:solidFill>
                <a:latin typeface="+mn-ea"/>
              </a:rPr>
              <a:t>、</a:t>
            </a:r>
            <a:r>
              <a:rPr lang="en-US" altLang="ja-JP" sz="2200" dirty="0">
                <a:solidFill>
                  <a:schemeClr val="tx1">
                    <a:lumMod val="75000"/>
                    <a:lumOff val="25000"/>
                  </a:schemeClr>
                </a:solidFill>
                <a:latin typeface="+mn-ea"/>
              </a:rPr>
              <a:t> SEO</a:t>
            </a:r>
            <a:r>
              <a:rPr lang="ja-JP" altLang="en-US" sz="2200" dirty="0">
                <a:solidFill>
                  <a:schemeClr val="tx1">
                    <a:lumMod val="75000"/>
                    <a:lumOff val="25000"/>
                  </a:schemeClr>
                </a:solidFill>
                <a:latin typeface="+mn-ea"/>
              </a:rPr>
              <a:t>機能、健康チェック機能、グラフ機能、</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管理者ページ機能、フィードバックコメント機能</a:t>
            </a:r>
            <a:endParaRPr lang="en-US" altLang="ja-JP" sz="2200" dirty="0">
              <a:solidFill>
                <a:schemeClr val="tx1">
                  <a:lumMod val="75000"/>
                  <a:lumOff val="25000"/>
                </a:schemeClr>
              </a:solidFill>
              <a:latin typeface="+mn-ea"/>
            </a:endParaRPr>
          </a:p>
          <a:p>
            <a:pPr marL="0" indent="0">
              <a:buNone/>
            </a:pPr>
            <a:endParaRPr lang="en-US" altLang="ja-JP" sz="2200" dirty="0">
              <a:solidFill>
                <a:schemeClr val="tx1">
                  <a:lumMod val="75000"/>
                  <a:lumOff val="25000"/>
                </a:schemeClr>
              </a:solidFill>
              <a:latin typeface="+mn-ea"/>
            </a:endParaRPr>
          </a:p>
          <a:p>
            <a:pPr marL="0" indent="0">
              <a:lnSpc>
                <a:spcPct val="150000"/>
              </a:lnSpc>
              <a:buNone/>
            </a:pPr>
            <a:r>
              <a:rPr kumimoji="1" lang="ja-JP" altLang="en-US" sz="2400" dirty="0">
                <a:solidFill>
                  <a:schemeClr val="tx1">
                    <a:lumMod val="75000"/>
                    <a:lumOff val="25000"/>
                  </a:schemeClr>
                </a:solidFill>
                <a:latin typeface="+mn-ea"/>
              </a:rPr>
              <a:t>書記</a:t>
            </a:r>
            <a:r>
              <a:rPr lang="ja-JP" altLang="en-US" sz="2400" dirty="0">
                <a:solidFill>
                  <a:schemeClr val="tx1">
                    <a:lumMod val="75000"/>
                    <a:lumOff val="25000"/>
                  </a:schemeClr>
                </a:solidFill>
                <a:latin typeface="+mn-ea"/>
              </a:rPr>
              <a:t>：</a:t>
            </a:r>
            <a:r>
              <a:rPr kumimoji="1" lang="ja-JP" altLang="en-US" sz="2400" dirty="0">
                <a:solidFill>
                  <a:schemeClr val="tx1">
                    <a:lumMod val="75000"/>
                    <a:lumOff val="25000"/>
                  </a:schemeClr>
                </a:solidFill>
                <a:latin typeface="+mn-ea"/>
              </a:rPr>
              <a:t>畑本 珠貴　</a:t>
            </a:r>
            <a:endParaRPr kumimoji="1" lang="en-US" altLang="ja-JP" sz="24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役割：データベース作成、ログイン／ログアウト機能、新規登録、</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レシピ表示機能、登録情報表示／変更機能</a:t>
            </a:r>
            <a:endParaRPr lang="en-US" altLang="ja-JP" sz="22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12B7923F-7981-4FD3-A858-80CA1DB0CC8F}"/>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4AE9A0-B0DB-4D90-9887-96F0E3BC7BC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３</a:t>
            </a:r>
          </a:p>
        </p:txBody>
      </p:sp>
      <p:cxnSp>
        <p:nvCxnSpPr>
          <p:cNvPr id="7" name="直線コネクタ 6">
            <a:extLst>
              <a:ext uri="{FF2B5EF4-FFF2-40B4-BE49-F238E27FC236}">
                <a16:creationId xmlns:a16="http://schemas.microsoft.com/office/drawing/2014/main" id="{C132FF63-8E0F-41F4-9F9C-E57309F56153}"/>
              </a:ext>
            </a:extLst>
          </p:cNvPr>
          <p:cNvCxnSpPr>
            <a:cxnSpLocks/>
          </p:cNvCxnSpPr>
          <p:nvPr/>
        </p:nvCxnSpPr>
        <p:spPr>
          <a:xfrm>
            <a:off x="1210177" y="2407098"/>
            <a:ext cx="3314689"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80C0244-C18A-4E86-A352-F78A1EDC302F}"/>
              </a:ext>
            </a:extLst>
          </p:cNvPr>
          <p:cNvCxnSpPr>
            <a:cxnSpLocks/>
          </p:cNvCxnSpPr>
          <p:nvPr/>
        </p:nvCxnSpPr>
        <p:spPr>
          <a:xfrm>
            <a:off x="1210177" y="4611695"/>
            <a:ext cx="3314689"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99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EE6D1-6A7A-43B7-9DBD-51867E9B8D5C}"/>
              </a:ext>
            </a:extLst>
          </p:cNvPr>
          <p:cNvSpPr>
            <a:spLocks noGrp="1"/>
          </p:cNvSpPr>
          <p:nvPr>
            <p:ph type="title"/>
          </p:nvPr>
        </p:nvSpPr>
        <p:spPr>
          <a:xfrm>
            <a:off x="1749344" y="365125"/>
            <a:ext cx="9604456" cy="1325563"/>
          </a:xfrm>
        </p:spPr>
        <p:txBody>
          <a:bodyPr>
            <a:normAutofit/>
          </a:bodyPr>
          <a:lstStyle/>
          <a:p>
            <a:r>
              <a:rPr kumimoji="1" lang="ja-JP" altLang="en-US" sz="3600" b="1" dirty="0">
                <a:solidFill>
                  <a:srgbClr val="B6E4E1"/>
                </a:solidFill>
                <a:latin typeface="+mn-ea"/>
                <a:ea typeface="+mn-ea"/>
              </a:rPr>
              <a:t>システム規模と品質</a:t>
            </a:r>
          </a:p>
        </p:txBody>
      </p:sp>
      <p:sp>
        <p:nvSpPr>
          <p:cNvPr id="3" name="コンテンツ プレースホルダー 2">
            <a:extLst>
              <a:ext uri="{FF2B5EF4-FFF2-40B4-BE49-F238E27FC236}">
                <a16:creationId xmlns:a16="http://schemas.microsoft.com/office/drawing/2014/main" id="{7FBC7EE7-5D01-4323-896E-58F8D1BD4B18}"/>
              </a:ext>
            </a:extLst>
          </p:cNvPr>
          <p:cNvSpPr>
            <a:spLocks noGrp="1"/>
          </p:cNvSpPr>
          <p:nvPr>
            <p:ph idx="1"/>
          </p:nvPr>
        </p:nvSpPr>
        <p:spPr>
          <a:xfrm>
            <a:off x="1224792" y="1825625"/>
            <a:ext cx="10129007" cy="4351338"/>
          </a:xfrm>
        </p:spPr>
        <p:txBody>
          <a:bodyPr>
            <a:normAutofit/>
          </a:bodyPr>
          <a:lstStyle/>
          <a:p>
            <a:pPr>
              <a:lnSpc>
                <a:spcPct val="150000"/>
              </a:lnSpc>
            </a:pPr>
            <a:r>
              <a:rPr kumimoji="1" lang="ja-JP" altLang="en-US" sz="2200" dirty="0">
                <a:solidFill>
                  <a:schemeClr val="tx1">
                    <a:lumMod val="75000"/>
                    <a:lumOff val="25000"/>
                  </a:schemeClr>
                </a:solidFill>
                <a:latin typeface="+mn-ea"/>
              </a:rPr>
              <a:t>システム規模</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画面数：</a:t>
            </a:r>
            <a:r>
              <a:rPr lang="en-US" altLang="ja-JP" sz="2200" dirty="0">
                <a:solidFill>
                  <a:schemeClr val="tx1">
                    <a:lumMod val="75000"/>
                    <a:lumOff val="25000"/>
                  </a:schemeClr>
                </a:solidFill>
                <a:latin typeface="+mn-ea"/>
              </a:rPr>
              <a:t>16</a:t>
            </a:r>
          </a:p>
          <a:p>
            <a:pPr marL="0" indent="0">
              <a:buNone/>
            </a:pPr>
            <a:r>
              <a:rPr kumimoji="1" lang="ja-JP" altLang="en-US" sz="2200" dirty="0">
                <a:solidFill>
                  <a:schemeClr val="tx1">
                    <a:lumMod val="75000"/>
                    <a:lumOff val="25000"/>
                  </a:schemeClr>
                </a:solidFill>
                <a:latin typeface="+mn-ea"/>
              </a:rPr>
              <a:t>　ファイル数：</a:t>
            </a:r>
            <a:r>
              <a:rPr lang="en-US" altLang="ja-JP" sz="2200" dirty="0">
                <a:solidFill>
                  <a:schemeClr val="tx1">
                    <a:lumMod val="75000"/>
                    <a:lumOff val="25000"/>
                  </a:schemeClr>
                </a:solidFill>
                <a:latin typeface="+mn-ea"/>
              </a:rPr>
              <a:t>49</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kumimoji="1" lang="ja-JP" altLang="en-US" sz="2200" dirty="0">
                <a:solidFill>
                  <a:schemeClr val="tx1">
                    <a:lumMod val="75000"/>
                    <a:lumOff val="25000"/>
                  </a:schemeClr>
                </a:solidFill>
                <a:latin typeface="+mn-ea"/>
              </a:rPr>
              <a:t>品質</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テスト数：</a:t>
            </a:r>
            <a:r>
              <a:rPr lang="en-US" altLang="ja-JP" sz="2200" dirty="0">
                <a:solidFill>
                  <a:schemeClr val="tx1">
                    <a:lumMod val="75000"/>
                    <a:lumOff val="25000"/>
                  </a:schemeClr>
                </a:solidFill>
                <a:latin typeface="+mn-ea"/>
              </a:rPr>
              <a:t>57</a:t>
            </a:r>
          </a:p>
          <a:p>
            <a:pPr marL="0" indent="0">
              <a:buNone/>
            </a:pPr>
            <a:r>
              <a:rPr kumimoji="1" lang="ja-JP" altLang="en-US" sz="2200" dirty="0">
                <a:solidFill>
                  <a:schemeClr val="tx1">
                    <a:lumMod val="75000"/>
                    <a:lumOff val="25000"/>
                  </a:schemeClr>
                </a:solidFill>
                <a:latin typeface="+mn-ea"/>
              </a:rPr>
              <a:t>　総バグ数：約</a:t>
            </a:r>
            <a:r>
              <a:rPr kumimoji="1" lang="en-US" altLang="ja-JP" sz="2200" dirty="0">
                <a:solidFill>
                  <a:schemeClr val="tx1">
                    <a:lumMod val="75000"/>
                    <a:lumOff val="25000"/>
                  </a:schemeClr>
                </a:solidFill>
                <a:latin typeface="+mn-ea"/>
              </a:rPr>
              <a:t>40</a:t>
            </a:r>
            <a:r>
              <a:rPr kumimoji="1" lang="ja-JP" altLang="en-US" sz="2200" dirty="0">
                <a:solidFill>
                  <a:schemeClr val="tx1">
                    <a:lumMod val="75000"/>
                    <a:lumOff val="25000"/>
                  </a:schemeClr>
                </a:solidFill>
                <a:latin typeface="+mn-ea"/>
              </a:rPr>
              <a:t>件</a:t>
            </a:r>
            <a:endParaRPr kumimoji="1" lang="en-US" altLang="ja-JP" sz="1800" dirty="0">
              <a:solidFill>
                <a:schemeClr val="tx1">
                  <a:lumMod val="75000"/>
                  <a:lumOff val="25000"/>
                </a:schemeClr>
              </a:solidFill>
              <a:latin typeface="+mn-ea"/>
            </a:endParaRPr>
          </a:p>
          <a:p>
            <a:pPr marL="0" indent="0">
              <a:buNone/>
            </a:pPr>
            <a:r>
              <a:rPr lang="ja-JP" altLang="en-US" sz="1800" dirty="0">
                <a:solidFill>
                  <a:schemeClr val="tx1">
                    <a:lumMod val="75000"/>
                    <a:lumOff val="25000"/>
                  </a:schemeClr>
                </a:solidFill>
                <a:latin typeface="+mn-ea"/>
              </a:rPr>
              <a:t>　</a:t>
            </a:r>
            <a:r>
              <a:rPr lang="en-US" altLang="ja-JP" sz="1800" dirty="0">
                <a:solidFill>
                  <a:schemeClr val="tx1">
                    <a:lumMod val="75000"/>
                    <a:lumOff val="25000"/>
                  </a:schemeClr>
                </a:solidFill>
                <a:latin typeface="+mn-ea"/>
              </a:rPr>
              <a:t>※</a:t>
            </a:r>
            <a:r>
              <a:rPr lang="ja-JP" altLang="en-US" sz="1800" dirty="0">
                <a:solidFill>
                  <a:schemeClr val="tx1">
                    <a:lumMod val="75000"/>
                    <a:lumOff val="25000"/>
                  </a:schemeClr>
                </a:solidFill>
                <a:latin typeface="+mn-ea"/>
              </a:rPr>
              <a:t>発見したバグはすべて修正済みである</a:t>
            </a:r>
            <a:endParaRPr kumimoji="1" lang="ja-JP" altLang="en-US" sz="18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ACC1498C-0F98-464C-99DB-DDD109179CC8}"/>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32DAEDE-DEB1-49BF-9A42-386389272733}"/>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４</a:t>
            </a:r>
          </a:p>
        </p:txBody>
      </p:sp>
    </p:spTree>
    <p:extLst>
      <p:ext uri="{BB962C8B-B14F-4D97-AF65-F5344CB8AC3E}">
        <p14:creationId xmlns:p14="http://schemas.microsoft.com/office/powerpoint/2010/main" val="168882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B49D77-99E1-40B8-A8D5-D6AB31119E0A}"/>
              </a:ext>
            </a:extLst>
          </p:cNvPr>
          <p:cNvSpPr>
            <a:spLocks noGrp="1"/>
          </p:cNvSpPr>
          <p:nvPr>
            <p:ph type="title"/>
          </p:nvPr>
        </p:nvSpPr>
        <p:spPr>
          <a:xfrm>
            <a:off x="1749344" y="365125"/>
            <a:ext cx="9604455" cy="1325563"/>
          </a:xfrm>
        </p:spPr>
        <p:txBody>
          <a:bodyPr>
            <a:normAutofit/>
          </a:bodyPr>
          <a:lstStyle/>
          <a:p>
            <a:r>
              <a:rPr kumimoji="1" lang="ja-JP" altLang="en-US" sz="3600" b="1" dirty="0">
                <a:solidFill>
                  <a:srgbClr val="B6E4E1"/>
                </a:solidFill>
                <a:latin typeface="+mn-ea"/>
                <a:ea typeface="+mn-ea"/>
              </a:rPr>
              <a:t>開発工程</a:t>
            </a:r>
          </a:p>
        </p:txBody>
      </p:sp>
      <p:sp>
        <p:nvSpPr>
          <p:cNvPr id="3" name="コンテンツ プレースホルダー 2">
            <a:extLst>
              <a:ext uri="{FF2B5EF4-FFF2-40B4-BE49-F238E27FC236}">
                <a16:creationId xmlns:a16="http://schemas.microsoft.com/office/drawing/2014/main" id="{F849BCC0-5584-4DB7-865E-07659B0C732E}"/>
              </a:ext>
            </a:extLst>
          </p:cNvPr>
          <p:cNvSpPr>
            <a:spLocks noGrp="1"/>
          </p:cNvSpPr>
          <p:nvPr>
            <p:ph idx="1"/>
          </p:nvPr>
        </p:nvSpPr>
        <p:spPr>
          <a:xfrm>
            <a:off x="1241570" y="1825625"/>
            <a:ext cx="10112229" cy="4351338"/>
          </a:xfrm>
        </p:spPr>
        <p:txBody>
          <a:bodyPr>
            <a:normAutofit/>
          </a:bodyPr>
          <a:lstStyle/>
          <a:p>
            <a:r>
              <a:rPr kumimoji="1" lang="ja-JP" altLang="en-US" sz="2200" dirty="0">
                <a:solidFill>
                  <a:schemeClr val="tx1">
                    <a:lumMod val="75000"/>
                    <a:lumOff val="25000"/>
                  </a:schemeClr>
                </a:solidFill>
                <a:latin typeface="+mn-ea"/>
              </a:rPr>
              <a:t>要件定義書作成 </a:t>
            </a:r>
            <a:r>
              <a:rPr kumimoji="1"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lang="ja-JP" altLang="en-US" sz="2200" dirty="0">
                <a:solidFill>
                  <a:schemeClr val="tx1">
                    <a:lumMod val="75000"/>
                    <a:lumOff val="25000"/>
                  </a:schemeClr>
                </a:solidFill>
                <a:latin typeface="+mn-ea"/>
              </a:rPr>
              <a:t>基本設計書作成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画面遷移図作成やデータベース定義など、慣れないことが多く予定より</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a:t>
            </a:r>
            <a:r>
              <a:rPr lang="en-US" altLang="ja-JP" sz="2000" dirty="0">
                <a:solidFill>
                  <a:schemeClr val="tx1">
                    <a:lumMod val="75000"/>
                    <a:lumOff val="25000"/>
                  </a:schemeClr>
                </a:solidFill>
                <a:latin typeface="+mn-ea"/>
              </a:rPr>
              <a:t>1</a:t>
            </a:r>
            <a:r>
              <a:rPr lang="ja-JP" altLang="en-US" sz="2000" dirty="0">
                <a:solidFill>
                  <a:schemeClr val="tx1">
                    <a:lumMod val="75000"/>
                    <a:lumOff val="25000"/>
                  </a:schemeClr>
                </a:solidFill>
                <a:latin typeface="+mn-ea"/>
              </a:rPr>
              <a:t>日遅れた</a:t>
            </a:r>
            <a:endParaRPr lang="en-US" altLang="ja-JP" sz="20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lang="ja-JP" altLang="en-US" sz="2200" dirty="0">
                <a:solidFill>
                  <a:schemeClr val="tx1">
                    <a:lumMod val="75000"/>
                    <a:lumOff val="25000"/>
                  </a:schemeClr>
                </a:solidFill>
                <a:latin typeface="+mn-ea"/>
              </a:rPr>
              <a:t>作業工程表作成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1</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基本設計書の作成が遅れたため、作業工程表の作成にも遅れが生じた</a:t>
            </a:r>
            <a:endParaRPr lang="en-US" altLang="ja-JP" sz="22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1DD55998-F540-465A-9A5A-522A3263900E}"/>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FAF8B63-9695-4356-A1F6-801061777E9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５</a:t>
            </a:r>
          </a:p>
        </p:txBody>
      </p:sp>
    </p:spTree>
    <p:extLst>
      <p:ext uri="{BB962C8B-B14F-4D97-AF65-F5344CB8AC3E}">
        <p14:creationId xmlns:p14="http://schemas.microsoft.com/office/powerpoint/2010/main" val="29495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849BCC0-5584-4DB7-865E-07659B0C732E}"/>
              </a:ext>
            </a:extLst>
          </p:cNvPr>
          <p:cNvSpPr>
            <a:spLocks noGrp="1"/>
          </p:cNvSpPr>
          <p:nvPr>
            <p:ph idx="1"/>
          </p:nvPr>
        </p:nvSpPr>
        <p:spPr>
          <a:xfrm>
            <a:off x="1275126" y="1801921"/>
            <a:ext cx="10078673" cy="4690953"/>
          </a:xfrm>
        </p:spPr>
        <p:txBody>
          <a:bodyPr>
            <a:normAutofit fontScale="92500" lnSpcReduction="10000"/>
          </a:bodyPr>
          <a:lstStyle/>
          <a:p>
            <a:pPr>
              <a:lnSpc>
                <a:spcPct val="150000"/>
              </a:lnSpc>
            </a:pPr>
            <a:r>
              <a:rPr lang="ja-JP" altLang="en-US" sz="2200" dirty="0">
                <a:solidFill>
                  <a:schemeClr val="tx1">
                    <a:lumMod val="75000"/>
                    <a:lumOff val="25000"/>
                  </a:schemeClr>
                </a:solidFill>
                <a:latin typeface="+mn-ea"/>
              </a:rPr>
              <a:t>詳細設計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3</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メンバーと役割分担し取り組んだことで、作業がスムーズに進み、</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a:t>
            </a:r>
            <a:r>
              <a:rPr lang="en-US" altLang="ja-JP" sz="2000" dirty="0">
                <a:solidFill>
                  <a:schemeClr val="tx1">
                    <a:lumMod val="75000"/>
                    <a:lumOff val="25000"/>
                  </a:schemeClr>
                </a:solidFill>
                <a:latin typeface="+mn-ea"/>
              </a:rPr>
              <a:t>1</a:t>
            </a:r>
            <a:r>
              <a:rPr lang="ja-JP" altLang="en-US" sz="2000" dirty="0">
                <a:solidFill>
                  <a:schemeClr val="tx1">
                    <a:lumMod val="75000"/>
                    <a:lumOff val="25000"/>
                  </a:schemeClr>
                </a:solidFill>
                <a:latin typeface="+mn-ea"/>
              </a:rPr>
              <a:t>日前倒しとなった</a:t>
            </a:r>
          </a:p>
          <a:p>
            <a:endParaRPr kumimoji="1" lang="en-US" altLang="ja-JP" sz="2200" dirty="0">
              <a:solidFill>
                <a:schemeClr val="tx1">
                  <a:lumMod val="75000"/>
                  <a:lumOff val="25000"/>
                </a:schemeClr>
              </a:solidFill>
              <a:latin typeface="+mn-ea"/>
            </a:endParaRPr>
          </a:p>
          <a:p>
            <a:pPr>
              <a:lnSpc>
                <a:spcPct val="160000"/>
              </a:lnSpc>
            </a:pPr>
            <a:r>
              <a:rPr kumimoji="1" lang="ja-JP" altLang="en-US" sz="2200" dirty="0">
                <a:solidFill>
                  <a:schemeClr val="tx1">
                    <a:lumMod val="75000"/>
                    <a:lumOff val="25000"/>
                  </a:schemeClr>
                </a:solidFill>
                <a:latin typeface="+mn-ea"/>
              </a:rPr>
              <a:t>製造 </a:t>
            </a:r>
            <a:r>
              <a:rPr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5</a:t>
            </a:r>
            <a:r>
              <a:rPr kumimoji="1" lang="ja-JP" altLang="en-US" sz="2200" dirty="0">
                <a:solidFill>
                  <a:schemeClr val="tx1">
                    <a:lumMod val="75000"/>
                    <a:lumOff val="25000"/>
                  </a:schemeClr>
                </a:solidFill>
                <a:latin typeface="+mn-ea"/>
              </a:rPr>
              <a:t>日／実績</a:t>
            </a:r>
            <a:r>
              <a:rPr kumimoji="1" lang="en-US" altLang="ja-JP" sz="2200" dirty="0">
                <a:solidFill>
                  <a:schemeClr val="tx1">
                    <a:lumMod val="75000"/>
                    <a:lumOff val="25000"/>
                  </a:schemeClr>
                </a:solidFill>
                <a:latin typeface="+mn-ea"/>
              </a:rPr>
              <a:t>5</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lnSpc>
                <a:spcPct val="16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作業工程表通りにいかないこともあったが、予定通り開発することができた</a:t>
            </a:r>
            <a:endParaRPr lang="en-US" altLang="ja-JP" sz="2200" dirty="0">
              <a:solidFill>
                <a:schemeClr val="tx1">
                  <a:lumMod val="75000"/>
                  <a:lumOff val="25000"/>
                </a:schemeClr>
              </a:solidFill>
              <a:latin typeface="+mn-ea"/>
            </a:endParaRPr>
          </a:p>
          <a:p>
            <a:pPr marL="0" indent="0">
              <a:buNone/>
            </a:pPr>
            <a:endParaRPr lang="en-US" altLang="ja-JP" sz="2200" dirty="0">
              <a:solidFill>
                <a:schemeClr val="tx1">
                  <a:lumMod val="75000"/>
                  <a:lumOff val="25000"/>
                </a:schemeClr>
              </a:solidFill>
              <a:latin typeface="+mn-ea"/>
            </a:endParaRPr>
          </a:p>
          <a:p>
            <a:r>
              <a:rPr kumimoji="1" lang="ja-JP" altLang="en-US" sz="2200" dirty="0">
                <a:solidFill>
                  <a:schemeClr val="tx1">
                    <a:lumMod val="75000"/>
                    <a:lumOff val="25000"/>
                  </a:schemeClr>
                </a:solidFill>
                <a:latin typeface="+mn-ea"/>
              </a:rPr>
              <a:t>テスト、バグ修正 </a:t>
            </a:r>
            <a:r>
              <a:rPr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発表準備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ja-JP" altLang="en-US" sz="2200" dirty="0">
              <a:solidFill>
                <a:schemeClr val="tx1">
                  <a:lumMod val="75000"/>
                  <a:lumOff val="25000"/>
                </a:schemeClr>
              </a:solidFill>
              <a:latin typeface="+mn-ea"/>
            </a:endParaRPr>
          </a:p>
        </p:txBody>
      </p:sp>
      <p:sp>
        <p:nvSpPr>
          <p:cNvPr id="6" name="タイトル 1">
            <a:extLst>
              <a:ext uri="{FF2B5EF4-FFF2-40B4-BE49-F238E27FC236}">
                <a16:creationId xmlns:a16="http://schemas.microsoft.com/office/drawing/2014/main" id="{52664616-1408-4F54-9CE9-4A05EA965DE9}"/>
              </a:ext>
            </a:extLst>
          </p:cNvPr>
          <p:cNvSpPr>
            <a:spLocks noGrp="1"/>
          </p:cNvSpPr>
          <p:nvPr>
            <p:ph type="title"/>
          </p:nvPr>
        </p:nvSpPr>
        <p:spPr>
          <a:xfrm>
            <a:off x="1749344" y="365125"/>
            <a:ext cx="9604455" cy="1325563"/>
          </a:xfrm>
        </p:spPr>
        <p:txBody>
          <a:bodyPr>
            <a:normAutofit/>
          </a:bodyPr>
          <a:lstStyle/>
          <a:p>
            <a:r>
              <a:rPr kumimoji="1" lang="ja-JP" altLang="en-US" sz="3600" b="1" dirty="0">
                <a:solidFill>
                  <a:srgbClr val="B6E4E1"/>
                </a:solidFill>
                <a:latin typeface="+mn-ea"/>
                <a:ea typeface="+mn-ea"/>
              </a:rPr>
              <a:t>開発工程</a:t>
            </a:r>
          </a:p>
        </p:txBody>
      </p:sp>
      <p:sp>
        <p:nvSpPr>
          <p:cNvPr id="7" name="正方形/長方形 6">
            <a:extLst>
              <a:ext uri="{FF2B5EF4-FFF2-40B4-BE49-F238E27FC236}">
                <a16:creationId xmlns:a16="http://schemas.microsoft.com/office/drawing/2014/main" id="{3B7F3634-27F5-420E-B608-89F00E97F5A4}"/>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A4354E6-3F2B-43CD-AA4F-0D9ABF5AE71C}"/>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５</a:t>
            </a:r>
          </a:p>
        </p:txBody>
      </p:sp>
    </p:spTree>
    <p:extLst>
      <p:ext uri="{BB962C8B-B14F-4D97-AF65-F5344CB8AC3E}">
        <p14:creationId xmlns:p14="http://schemas.microsoft.com/office/powerpoint/2010/main" val="361958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D13F0-EFFD-444F-AF87-70FDCD555EB3}"/>
              </a:ext>
            </a:extLst>
          </p:cNvPr>
          <p:cNvSpPr>
            <a:spLocks noGrp="1"/>
          </p:cNvSpPr>
          <p:nvPr>
            <p:ph type="title"/>
          </p:nvPr>
        </p:nvSpPr>
        <p:spPr>
          <a:xfrm>
            <a:off x="1749344" y="365125"/>
            <a:ext cx="9604456" cy="1325563"/>
          </a:xfrm>
        </p:spPr>
        <p:txBody>
          <a:bodyPr>
            <a:normAutofit/>
          </a:bodyPr>
          <a:lstStyle/>
          <a:p>
            <a:r>
              <a:rPr kumimoji="1" lang="ja-JP" altLang="en-US" sz="3600" b="1" dirty="0">
                <a:solidFill>
                  <a:srgbClr val="B6E4E1"/>
                </a:solidFill>
                <a:latin typeface="+mn-ea"/>
                <a:ea typeface="+mn-ea"/>
              </a:rPr>
              <a:t>デモンストレーション</a:t>
            </a:r>
          </a:p>
        </p:txBody>
      </p:sp>
      <p:sp>
        <p:nvSpPr>
          <p:cNvPr id="3" name="コンテンツ プレースホルダー 2">
            <a:extLst>
              <a:ext uri="{FF2B5EF4-FFF2-40B4-BE49-F238E27FC236}">
                <a16:creationId xmlns:a16="http://schemas.microsoft.com/office/drawing/2014/main" id="{6CFDED61-2066-4FE9-9D2B-DDFB369939EB}"/>
              </a:ext>
            </a:extLst>
          </p:cNvPr>
          <p:cNvSpPr>
            <a:spLocks noGrp="1"/>
          </p:cNvSpPr>
          <p:nvPr>
            <p:ph idx="1"/>
          </p:nvPr>
        </p:nvSpPr>
        <p:spPr>
          <a:xfrm>
            <a:off x="1166070" y="2032479"/>
            <a:ext cx="10187730" cy="4351338"/>
          </a:xfrm>
        </p:spPr>
        <p:txBody>
          <a:bodyPr>
            <a:normAutofit/>
          </a:bodyPr>
          <a:lstStyle/>
          <a:p>
            <a:pPr marL="0" indent="0" algn="ctr">
              <a:buNone/>
            </a:pPr>
            <a:r>
              <a:rPr kumimoji="1" lang="ja-JP" altLang="en-US" sz="2200" dirty="0">
                <a:solidFill>
                  <a:schemeClr val="tx1">
                    <a:lumMod val="75000"/>
                    <a:lumOff val="25000"/>
                  </a:schemeClr>
                </a:solidFill>
                <a:latin typeface="+mn-ea"/>
              </a:rPr>
              <a:t>システムをデモンストレーションにてご説明いたします。</a:t>
            </a:r>
          </a:p>
        </p:txBody>
      </p:sp>
      <p:sp>
        <p:nvSpPr>
          <p:cNvPr id="5" name="正方形/長方形 4">
            <a:extLst>
              <a:ext uri="{FF2B5EF4-FFF2-40B4-BE49-F238E27FC236}">
                <a16:creationId xmlns:a16="http://schemas.microsoft.com/office/drawing/2014/main" id="{BD134812-98E6-451C-AB23-68AAC88D516B}"/>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03E545F-B7CA-4AC2-9894-214F00D46FF9}"/>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６</a:t>
            </a:r>
          </a:p>
        </p:txBody>
      </p:sp>
    </p:spTree>
    <p:extLst>
      <p:ext uri="{BB962C8B-B14F-4D97-AF65-F5344CB8AC3E}">
        <p14:creationId xmlns:p14="http://schemas.microsoft.com/office/powerpoint/2010/main" val="371608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A9EDA-38D0-40FD-B404-5953DAA76485}"/>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苦労した点、工夫した点、反省点　（豊島）</a:t>
            </a:r>
            <a:endParaRPr lang="en-US" altLang="ja-JP"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0FC87FE0-938F-4448-B28B-2FB7562BA3D0}"/>
              </a:ext>
            </a:extLst>
          </p:cNvPr>
          <p:cNvSpPr>
            <a:spLocks noGrp="1"/>
          </p:cNvSpPr>
          <p:nvPr>
            <p:ph idx="1"/>
          </p:nvPr>
        </p:nvSpPr>
        <p:spPr>
          <a:xfrm>
            <a:off x="1208014" y="1825625"/>
            <a:ext cx="10145785" cy="4351338"/>
          </a:xfrm>
        </p:spPr>
        <p:txBody>
          <a:bodyPr>
            <a:normAutofit/>
          </a:bodyPr>
          <a:lstStyle/>
          <a:p>
            <a:r>
              <a:rPr kumimoji="1" lang="ja-JP" altLang="en-US" sz="2000" dirty="0">
                <a:solidFill>
                  <a:schemeClr val="tx1">
                    <a:lumMod val="75000"/>
                    <a:lumOff val="25000"/>
                  </a:schemeClr>
                </a:solidFill>
                <a:latin typeface="+mn-ea"/>
              </a:rPr>
              <a:t>苦労した点</a:t>
            </a:r>
            <a:r>
              <a:rPr lang="ja-JP" altLang="en-US" sz="2000" dirty="0">
                <a:solidFill>
                  <a:schemeClr val="tx1">
                    <a:lumMod val="75000"/>
                    <a:lumOff val="25000"/>
                  </a:schemeClr>
                </a:solidFill>
                <a:latin typeface="+mn-ea"/>
              </a:rPr>
              <a:t>：</a:t>
            </a:r>
            <a:endParaRPr lang="en-US" altLang="ja-JP" sz="2000" dirty="0">
              <a:solidFill>
                <a:schemeClr val="tx1">
                  <a:lumMod val="75000"/>
                  <a:lumOff val="25000"/>
                </a:schemeClr>
              </a:solidFill>
              <a:latin typeface="+mn-ea"/>
            </a:endParaRPr>
          </a:p>
          <a:p>
            <a:pPr marL="0" indent="0">
              <a:buNone/>
            </a:pPr>
            <a:r>
              <a:rPr kumimoji="1" lang="ja-JP" altLang="en-US" sz="2000" dirty="0">
                <a:solidFill>
                  <a:schemeClr val="tx1">
                    <a:lumMod val="75000"/>
                    <a:lumOff val="25000"/>
                  </a:schemeClr>
                </a:solidFill>
                <a:latin typeface="+mn-ea"/>
              </a:rPr>
              <a:t>　グラフの実装、健康チェック機能実装</a:t>
            </a:r>
            <a:endParaRPr kumimoji="1" lang="en-US" altLang="ja-JP" sz="2000" dirty="0">
              <a:solidFill>
                <a:schemeClr val="tx1">
                  <a:lumMod val="75000"/>
                  <a:lumOff val="25000"/>
                </a:schemeClr>
              </a:solidFill>
              <a:latin typeface="+mn-ea"/>
            </a:endParaRPr>
          </a:p>
          <a:p>
            <a:endParaRPr kumimoji="1"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工夫した点：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レイアウト、配色</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kumimoji="1" lang="ja-JP" altLang="en-US" sz="2000" dirty="0">
                <a:solidFill>
                  <a:schemeClr val="tx1">
                    <a:lumMod val="75000"/>
                    <a:lumOff val="25000"/>
                  </a:schemeClr>
                </a:solidFill>
                <a:latin typeface="+mn-ea"/>
              </a:rPr>
              <a:t>反省点：</a:t>
            </a:r>
            <a:endParaRPr kumimoji="1" lang="en-US" altLang="ja-JP" sz="2000" dirty="0">
              <a:solidFill>
                <a:schemeClr val="tx1">
                  <a:lumMod val="75000"/>
                  <a:lumOff val="25000"/>
                </a:schemeClr>
              </a:solidFill>
              <a:latin typeface="+mn-ea"/>
            </a:endParaRPr>
          </a:p>
          <a:p>
            <a:pPr marL="0" indent="0">
              <a:buNone/>
            </a:pPr>
            <a:r>
              <a:rPr kumimoji="1" lang="ja-JP" altLang="en-US" sz="2000" dirty="0">
                <a:solidFill>
                  <a:schemeClr val="tx1">
                    <a:lumMod val="75000"/>
                    <a:lumOff val="25000"/>
                  </a:schemeClr>
                </a:solidFill>
                <a:latin typeface="+mn-ea"/>
              </a:rPr>
              <a:t>　開発途中でどのように実装すべきか悩むことがあった</a:t>
            </a:r>
            <a:endParaRPr kumimoji="1" lang="en-US" altLang="ja-JP" sz="2000" dirty="0">
              <a:solidFill>
                <a:schemeClr val="tx1">
                  <a:lumMod val="75000"/>
                  <a:lumOff val="25000"/>
                </a:schemeClr>
              </a:solidFill>
              <a:latin typeface="+mn-ea"/>
            </a:endParaRPr>
          </a:p>
          <a:p>
            <a:endParaRPr kumimoji="1" lang="en-US" altLang="ja-JP" sz="2000" dirty="0">
              <a:solidFill>
                <a:schemeClr val="tx1">
                  <a:lumMod val="75000"/>
                  <a:lumOff val="25000"/>
                </a:schemeClr>
              </a:solidFill>
              <a:latin typeface="+mn-ea"/>
            </a:endParaRPr>
          </a:p>
          <a:p>
            <a:endParaRPr kumimoji="1" lang="ja-JP" altLang="en-US" sz="20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BED43407-9C59-45C8-885A-AC881D01600F}"/>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E55223-BE1F-493A-8275-7EFAE5010386}"/>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７</a:t>
            </a:r>
          </a:p>
        </p:txBody>
      </p:sp>
    </p:spTree>
    <p:extLst>
      <p:ext uri="{BB962C8B-B14F-4D97-AF65-F5344CB8AC3E}">
        <p14:creationId xmlns:p14="http://schemas.microsoft.com/office/powerpoint/2010/main" val="3078712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1284</Words>
  <Application>Microsoft Office PowerPoint</Application>
  <PresentationFormat>ワイド画面</PresentationFormat>
  <Paragraphs>147</Paragraphs>
  <Slides>12</Slides>
  <Notes>12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HEALPY Health×Happy</vt:lpstr>
      <vt:lpstr>目次</vt:lpstr>
      <vt:lpstr>はじめに　～システムコンセプト～</vt:lpstr>
      <vt:lpstr>チーム紹介　～メンバーと各担当～　</vt:lpstr>
      <vt:lpstr>システム規模と品質</vt:lpstr>
      <vt:lpstr>開発工程</vt:lpstr>
      <vt:lpstr>開発工程</vt:lpstr>
      <vt:lpstr>デモンストレーション</vt:lpstr>
      <vt:lpstr>苦労した点、工夫した点、反省点　（豊島）</vt:lpstr>
      <vt:lpstr>苦労した点、工夫した点、反省点　（畑本）</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HEALPY Health×Happy</dc:title>
  <dc:creator>豊島　由夏</dc:creator>
  <cp:lastModifiedBy>豊島　由夏</cp:lastModifiedBy>
  <cp:revision>43</cp:revision>
  <dcterms:created xsi:type="dcterms:W3CDTF">2021-05-27T02:21:09Z</dcterms:created>
  <dcterms:modified xsi:type="dcterms:W3CDTF">2021-05-28T06:03:50Z</dcterms:modified>
</cp:coreProperties>
</file>