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41786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005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88405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11844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33957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2302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75901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61808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72147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21119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30440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C579F-7650-4936-A667-0D17DEB48928}" type="datetimeFigureOut">
              <a:rPr kumimoji="1" lang="ja-JP" altLang="en-US" smtClean="0"/>
              <a:t>2021/5/17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479656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おさらい演習</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２０２１．０５．１</a:t>
            </a:r>
            <a:r>
              <a:rPr kumimoji="1" lang="en-US" altLang="ja-JP" dirty="0" smtClean="0"/>
              <a:t>7</a:t>
            </a:r>
            <a:endParaRPr kumimoji="1" lang="ja-JP" altLang="en-US" dirty="0"/>
          </a:p>
        </p:txBody>
      </p:sp>
    </p:spTree>
    <p:extLst>
      <p:ext uri="{BB962C8B-B14F-4D97-AF65-F5344CB8AC3E}">
        <p14:creationId xmlns:p14="http://schemas.microsoft.com/office/powerpoint/2010/main" val="227138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２０２１．０５．１４ ②</a:t>
            </a:r>
            <a:endParaRPr lang="ja-JP" altLang="en-US" dirty="0"/>
          </a:p>
        </p:txBody>
      </p:sp>
      <p:sp>
        <p:nvSpPr>
          <p:cNvPr id="3" name="コンテンツ プレースホルダー 2"/>
          <p:cNvSpPr txBox="1">
            <a:spLocks/>
          </p:cNvSpPr>
          <p:nvPr/>
        </p:nvSpPr>
        <p:spPr>
          <a:xfrm>
            <a:off x="838200" y="1825625"/>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startAt="12"/>
            </a:pPr>
            <a:r>
              <a:rPr lang="en-US" altLang="ja-JP" dirty="0" err="1" smtClean="0"/>
              <a:t>login_ok.php</a:t>
            </a:r>
            <a:r>
              <a:rPr lang="ja-JP" altLang="en-US" dirty="0" smtClean="0"/>
              <a:t>を複製して</a:t>
            </a:r>
            <a:r>
              <a:rPr lang="en-US" altLang="ja-JP" dirty="0" err="1" smtClean="0"/>
              <a:t>setting.php</a:t>
            </a:r>
            <a:r>
              <a:rPr lang="ja-JP" altLang="en-US" dirty="0" smtClean="0"/>
              <a:t>を作りなさい。</a:t>
            </a:r>
            <a:endParaRPr lang="en-US" altLang="ja-JP" dirty="0" smtClean="0"/>
          </a:p>
          <a:p>
            <a:pPr marL="514350" indent="-514350">
              <a:buFont typeface="+mj-lt"/>
              <a:buAutoNum type="arabicPeriod" startAt="12"/>
            </a:pPr>
            <a:r>
              <a:rPr lang="en-US" altLang="ja-JP" dirty="0" err="1" smtClean="0"/>
              <a:t>setting.php</a:t>
            </a:r>
            <a:r>
              <a:rPr lang="ja-JP" altLang="en-US" dirty="0" smtClean="0"/>
              <a:t>のタイトルを「マイページ」としなさい。</a:t>
            </a:r>
            <a:r>
              <a:rPr lang="en-US" altLang="ja-JP" dirty="0"/>
              <a:t/>
            </a:r>
            <a:br>
              <a:rPr lang="en-US" altLang="ja-JP" dirty="0"/>
            </a:br>
            <a:r>
              <a:rPr lang="ja-JP" altLang="en-US" dirty="0" smtClean="0"/>
              <a:t>また</a:t>
            </a:r>
            <a:r>
              <a:rPr lang="en-US" altLang="ja-JP" dirty="0" smtClean="0"/>
              <a:t>body</a:t>
            </a:r>
            <a:r>
              <a:rPr lang="ja-JP" altLang="en-US" dirty="0" smtClean="0"/>
              <a:t>要素の中からタイトル以外を削除しなさい。</a:t>
            </a:r>
            <a:endParaRPr lang="en-US" altLang="ja-JP" dirty="0" smtClean="0"/>
          </a:p>
          <a:p>
            <a:pPr marL="514350" indent="-514350">
              <a:buFont typeface="+mj-lt"/>
              <a:buAutoNum type="arabicPeriod" startAt="12"/>
            </a:pPr>
            <a:r>
              <a:rPr lang="en-US" altLang="ja-JP" dirty="0" smtClean="0"/>
              <a:t>form</a:t>
            </a:r>
            <a:r>
              <a:rPr lang="ja-JP" altLang="en-US" dirty="0" smtClean="0"/>
              <a:t>要素を用意して名前（</a:t>
            </a:r>
            <a:r>
              <a:rPr lang="en-US" altLang="ja-JP" dirty="0" smtClean="0"/>
              <a:t>name</a:t>
            </a:r>
            <a:r>
              <a:rPr lang="ja-JP" altLang="en-US" dirty="0" smtClean="0"/>
              <a:t>）と出身地</a:t>
            </a:r>
            <a:r>
              <a:rPr lang="en-US" altLang="ja-JP" dirty="0" smtClean="0"/>
              <a:t>(place)</a:t>
            </a:r>
            <a:r>
              <a:rPr lang="ja-JP" altLang="en-US" dirty="0" smtClean="0"/>
              <a:t>をテキスト入力を用意しなさい</a:t>
            </a:r>
            <a:endParaRPr lang="en-US" altLang="ja-JP" dirty="0" smtClean="0"/>
          </a:p>
          <a:p>
            <a:pPr marL="514350" indent="-514350">
              <a:buFont typeface="+mj-lt"/>
              <a:buAutoNum type="arabicPeriod" startAt="12"/>
            </a:pPr>
            <a:r>
              <a:rPr lang="ja-JP" altLang="en-US" dirty="0" smtClean="0"/>
              <a:t>［変更」ボタンを用意しなさい。</a:t>
            </a:r>
            <a:endParaRPr lang="en-US" altLang="ja-JP" dirty="0" smtClean="0"/>
          </a:p>
          <a:p>
            <a:pPr marL="514350" indent="-514350">
              <a:buFont typeface="+mj-lt"/>
              <a:buAutoNum type="arabicPeriod" startAt="12"/>
            </a:pPr>
            <a:r>
              <a:rPr lang="en-US" altLang="ja-JP" dirty="0" err="1" smtClean="0"/>
              <a:t>setting.php</a:t>
            </a:r>
            <a:r>
              <a:rPr lang="ja-JP" altLang="en-US" dirty="0" smtClean="0"/>
              <a:t>を開いたとき、ログインしていたらテキスト入力の値に名前と出身地を表示してください。</a:t>
            </a:r>
            <a:endParaRPr lang="en-US" altLang="ja-JP" dirty="0" smtClean="0"/>
          </a:p>
          <a:p>
            <a:pPr marL="514350" indent="-514350">
              <a:buFont typeface="+mj-lt"/>
              <a:buAutoNum type="arabicPeriod" startAt="12"/>
            </a:pPr>
            <a:r>
              <a:rPr lang="ja-JP" altLang="en-US" dirty="0" smtClean="0"/>
              <a:t>隠し入力フィールド（</a:t>
            </a:r>
            <a:r>
              <a:rPr lang="en-US" altLang="ja-JP" dirty="0" err="1" smtClean="0"/>
              <a:t>userID</a:t>
            </a:r>
            <a:r>
              <a:rPr lang="ja-JP" altLang="en-US" dirty="0" smtClean="0"/>
              <a:t>）を</a:t>
            </a:r>
            <a:r>
              <a:rPr lang="en-US" altLang="ja-JP" dirty="0" smtClean="0"/>
              <a:t>form</a:t>
            </a:r>
            <a:r>
              <a:rPr lang="ja-JP" altLang="en-US" dirty="0" smtClean="0"/>
              <a:t>要素内に用意して、ユーザー</a:t>
            </a:r>
            <a:r>
              <a:rPr lang="en-US" altLang="ja-JP" dirty="0" smtClean="0"/>
              <a:t>ID</a:t>
            </a:r>
            <a:r>
              <a:rPr lang="ja-JP" altLang="en-US" smtClean="0"/>
              <a:t>を値としなさい。</a:t>
            </a:r>
            <a:endParaRPr lang="en-US" altLang="ja-JP" dirty="0" smtClean="0"/>
          </a:p>
          <a:p>
            <a:pPr marL="514350" indent="-514350">
              <a:buFont typeface="+mj-lt"/>
              <a:buAutoNum type="arabicPeriod" startAt="12"/>
            </a:pPr>
            <a:r>
              <a:rPr lang="ja-JP" altLang="en-US" dirty="0" smtClean="0"/>
              <a:t>名前または出身地を変更して「変更」ボタンを押したら、</a:t>
            </a:r>
            <a:r>
              <a:rPr lang="en-US" altLang="ja-JP" dirty="0" smtClean="0"/>
              <a:t>DB</a:t>
            </a:r>
            <a:r>
              <a:rPr lang="ja-JP" altLang="en-US" dirty="0" smtClean="0"/>
              <a:t>も書き換えるようにしなさい。</a:t>
            </a:r>
            <a:endParaRPr lang="en-US" altLang="ja-JP" dirty="0" smtClean="0"/>
          </a:p>
        </p:txBody>
      </p:sp>
    </p:spTree>
    <p:extLst>
      <p:ext uri="{BB962C8B-B14F-4D97-AF65-F5344CB8AC3E}">
        <p14:creationId xmlns:p14="http://schemas.microsoft.com/office/powerpoint/2010/main" val="40835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テーブルの相関関係　</a:t>
            </a:r>
            <a:r>
              <a:rPr lang="en-US" altLang="ja-JP" dirty="0" smtClean="0"/>
              <a:t>ER</a:t>
            </a:r>
            <a:r>
              <a:rPr lang="ja-JP" altLang="en-US" dirty="0" smtClean="0"/>
              <a:t>図</a:t>
            </a:r>
            <a:endParaRPr kumimoji="1" lang="ja-JP" altLang="en-US" dirty="0"/>
          </a:p>
        </p:txBody>
      </p:sp>
      <p:grpSp>
        <p:nvGrpSpPr>
          <p:cNvPr id="7" name="グループ化 6"/>
          <p:cNvGrpSpPr/>
          <p:nvPr/>
        </p:nvGrpSpPr>
        <p:grpSpPr>
          <a:xfrm>
            <a:off x="1546537" y="1983346"/>
            <a:ext cx="2239852" cy="2743200"/>
            <a:chOff x="838199" y="1983346"/>
            <a:chExt cx="2239852" cy="2743200"/>
          </a:xfrm>
        </p:grpSpPr>
        <p:sp>
          <p:nvSpPr>
            <p:cNvPr id="3" name="正方形/長方形 2"/>
            <p:cNvSpPr/>
            <p:nvPr/>
          </p:nvSpPr>
          <p:spPr>
            <a:xfrm>
              <a:off x="838200" y="1983346"/>
              <a:ext cx="2239851" cy="2743200"/>
            </a:xfrm>
            <a:prstGeom prst="rect">
              <a:avLst/>
            </a:prstGeom>
            <a:effectLst/>
          </p:spPr>
          <p:style>
            <a:lnRef idx="2">
              <a:schemeClr val="dk1"/>
            </a:lnRef>
            <a:fillRef idx="1">
              <a:schemeClr val="lt1"/>
            </a:fillRef>
            <a:effectRef idx="0">
              <a:schemeClr val="dk1"/>
            </a:effectRef>
            <a:fontRef idx="minor">
              <a:schemeClr val="dk1"/>
            </a:fontRef>
          </p:style>
          <p:txBody>
            <a:bodyPr rtlCol="0" anchor="t" anchorCtr="0"/>
            <a:lstStyle/>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lang="en-US" altLang="ja-JP" dirty="0" smtClean="0"/>
            </a:p>
            <a:p>
              <a:pPr marL="285750" indent="-285750">
                <a:buFont typeface="Wingdings" panose="05000000000000000000" pitchFamily="2" charset="2"/>
                <a:buChar char="Ø"/>
              </a:pPr>
              <a:r>
                <a:rPr kumimoji="1" lang="ja-JP" altLang="en-US" dirty="0" smtClean="0"/>
                <a:t>★　</a:t>
              </a:r>
              <a:r>
                <a:rPr kumimoji="1" lang="en-US" altLang="ja-JP" dirty="0" smtClean="0"/>
                <a:t>Id</a:t>
              </a:r>
            </a:p>
            <a:p>
              <a:pPr marL="285750" indent="-285750">
                <a:buFont typeface="Wingdings" panose="05000000000000000000" pitchFamily="2" charset="2"/>
                <a:buChar char="Ø"/>
              </a:pPr>
              <a:r>
                <a:rPr lang="ja-JP" altLang="en-US" dirty="0" smtClean="0"/>
                <a:t>　　</a:t>
              </a:r>
              <a:r>
                <a:rPr lang="en-US" altLang="ja-JP" dirty="0" smtClean="0"/>
                <a:t>name</a:t>
              </a:r>
            </a:p>
            <a:p>
              <a:pPr marL="285750" indent="-285750">
                <a:buFont typeface="Wingdings" panose="05000000000000000000" pitchFamily="2" charset="2"/>
                <a:buChar char="Ø"/>
              </a:pPr>
              <a:r>
                <a:rPr lang="ja-JP" altLang="en-US" dirty="0" smtClean="0"/>
                <a:t>　　</a:t>
              </a:r>
              <a:r>
                <a:rPr lang="en-US" altLang="ja-JP" dirty="0" smtClean="0"/>
                <a:t>email</a:t>
              </a:r>
            </a:p>
            <a:p>
              <a:pPr marL="285750" indent="-285750">
                <a:buFont typeface="Wingdings" panose="05000000000000000000" pitchFamily="2" charset="2"/>
                <a:buChar char="Ø"/>
              </a:pPr>
              <a:r>
                <a:rPr lang="ja-JP" altLang="en-US" dirty="0" smtClean="0"/>
                <a:t>　　</a:t>
              </a:r>
              <a:r>
                <a:rPr lang="en-US" altLang="ja-JP" dirty="0" smtClean="0"/>
                <a:t>gender</a:t>
              </a:r>
            </a:p>
            <a:p>
              <a:pPr marL="285750" indent="-285750">
                <a:buFont typeface="Wingdings" panose="05000000000000000000" pitchFamily="2" charset="2"/>
                <a:buChar char="Ø"/>
              </a:pPr>
              <a:r>
                <a:rPr lang="ja-JP" altLang="en-US" dirty="0" smtClean="0"/>
                <a:t>　　</a:t>
              </a:r>
              <a:r>
                <a:rPr lang="en-US" altLang="ja-JP" dirty="0" smtClean="0"/>
                <a:t>age</a:t>
              </a:r>
            </a:p>
            <a:p>
              <a:pPr marL="285750" indent="-285750">
                <a:buFont typeface="Wingdings" panose="05000000000000000000" pitchFamily="2" charset="2"/>
                <a:buChar char="Ø"/>
              </a:pPr>
              <a:r>
                <a:rPr lang="ja-JP" altLang="en-US" dirty="0" smtClean="0"/>
                <a:t>　　</a:t>
              </a:r>
              <a:r>
                <a:rPr lang="en-US" altLang="ja-JP" dirty="0" err="1" smtClean="0"/>
                <a:t>rg_date</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up_date</a:t>
              </a:r>
              <a:endParaRPr lang="en-US" altLang="ja-JP" dirty="0" smtClean="0"/>
            </a:p>
            <a:p>
              <a:pPr marL="285750" indent="-285750">
                <a:buFont typeface="Arial" panose="020B0604020202020204" pitchFamily="34" charset="0"/>
                <a:buChar char="•"/>
              </a:pPr>
              <a:endParaRPr lang="en-US" altLang="ja-JP" dirty="0" smtClean="0"/>
            </a:p>
          </p:txBody>
        </p:sp>
        <p:sp>
          <p:nvSpPr>
            <p:cNvPr id="4" name="正方形/長方形 3"/>
            <p:cNvSpPr/>
            <p:nvPr/>
          </p:nvSpPr>
          <p:spPr>
            <a:xfrm>
              <a:off x="838199" y="2009104"/>
              <a:ext cx="2239851" cy="399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users</a:t>
              </a:r>
              <a:endParaRPr kumimoji="1" lang="ja-JP" altLang="en-US" b="1" dirty="0"/>
            </a:p>
          </p:txBody>
        </p:sp>
      </p:grpSp>
      <p:grpSp>
        <p:nvGrpSpPr>
          <p:cNvPr id="8" name="グループ化 7"/>
          <p:cNvGrpSpPr/>
          <p:nvPr/>
        </p:nvGrpSpPr>
        <p:grpSpPr>
          <a:xfrm>
            <a:off x="6423337" y="1983346"/>
            <a:ext cx="2239852" cy="2459865"/>
            <a:chOff x="6423337" y="1983346"/>
            <a:chExt cx="2239852" cy="2459865"/>
          </a:xfrm>
        </p:grpSpPr>
        <p:sp>
          <p:nvSpPr>
            <p:cNvPr id="5" name="正方形/長方形 4"/>
            <p:cNvSpPr/>
            <p:nvPr/>
          </p:nvSpPr>
          <p:spPr>
            <a:xfrm>
              <a:off x="6423338" y="2009104"/>
              <a:ext cx="2239851" cy="2434107"/>
            </a:xfrm>
            <a:prstGeom prst="rect">
              <a:avLst/>
            </a:prstGeom>
            <a:effectLst/>
          </p:spPr>
          <p:style>
            <a:lnRef idx="2">
              <a:schemeClr val="dk1"/>
            </a:lnRef>
            <a:fillRef idx="1">
              <a:schemeClr val="lt1"/>
            </a:fillRef>
            <a:effectRef idx="0">
              <a:schemeClr val="dk1"/>
            </a:effectRef>
            <a:fontRef idx="minor">
              <a:schemeClr val="dk1"/>
            </a:fontRef>
          </p:style>
          <p:txBody>
            <a:bodyPr rtlCol="0" anchor="t" anchorCtr="0"/>
            <a:lstStyle/>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lang="en-US" altLang="ja-JP" dirty="0" smtClean="0"/>
            </a:p>
            <a:p>
              <a:pPr marL="285750" indent="-285750">
                <a:buFont typeface="Wingdings" panose="05000000000000000000" pitchFamily="2" charset="2"/>
                <a:buChar char="Ø"/>
              </a:pPr>
              <a:r>
                <a:rPr kumimoji="1" lang="ja-JP" altLang="en-US" dirty="0" smtClean="0"/>
                <a:t>★　</a:t>
              </a:r>
              <a:r>
                <a:rPr kumimoji="1" lang="en-US" altLang="ja-JP" dirty="0" smtClean="0"/>
                <a:t>Id</a:t>
              </a:r>
            </a:p>
            <a:p>
              <a:pPr marL="285750" indent="-285750">
                <a:buFont typeface="Wingdings" panose="05000000000000000000" pitchFamily="2" charset="2"/>
                <a:buChar char="Ø"/>
              </a:pPr>
              <a:r>
                <a:rPr lang="ja-JP" altLang="en-US" dirty="0" smtClean="0"/>
                <a:t>　　</a:t>
              </a:r>
              <a:r>
                <a:rPr lang="en-US" altLang="ja-JP" dirty="0" err="1" smtClean="0"/>
                <a:t>user_id</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meta_key</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meta_value</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rg_date</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up_date</a:t>
              </a:r>
              <a:endParaRPr lang="en-US" altLang="ja-JP" dirty="0" smtClean="0"/>
            </a:p>
            <a:p>
              <a:pPr marL="285750" indent="-285750">
                <a:buFont typeface="Arial" panose="020B0604020202020204" pitchFamily="34" charset="0"/>
                <a:buChar char="•"/>
              </a:pPr>
              <a:endParaRPr lang="en-US" altLang="ja-JP" dirty="0" smtClean="0"/>
            </a:p>
          </p:txBody>
        </p:sp>
        <p:sp>
          <p:nvSpPr>
            <p:cNvPr id="6" name="正方形/長方形 5"/>
            <p:cNvSpPr/>
            <p:nvPr/>
          </p:nvSpPr>
          <p:spPr>
            <a:xfrm>
              <a:off x="6423337" y="1983346"/>
              <a:ext cx="2239851" cy="399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err="1" smtClean="0"/>
                <a:t>user_meta</a:t>
              </a:r>
              <a:endParaRPr kumimoji="1" lang="ja-JP" altLang="en-US" b="1" dirty="0"/>
            </a:p>
          </p:txBody>
        </p:sp>
      </p:grpSp>
      <p:cxnSp>
        <p:nvCxnSpPr>
          <p:cNvPr id="10" name="カギ線コネクタ 9"/>
          <p:cNvCxnSpPr/>
          <p:nvPr/>
        </p:nvCxnSpPr>
        <p:spPr>
          <a:xfrm>
            <a:off x="3786388" y="2665927"/>
            <a:ext cx="2636949" cy="360608"/>
          </a:xfrm>
          <a:prstGeom prst="bentConnector3">
            <a:avLst/>
          </a:prstGeom>
          <a:ln w="38100" cap="rnd">
            <a:headEnd w="lg" len="med"/>
          </a:ln>
        </p:spPr>
        <p:style>
          <a:lnRef idx="1">
            <a:schemeClr val="accent1"/>
          </a:lnRef>
          <a:fillRef idx="0">
            <a:schemeClr val="accent1"/>
          </a:fillRef>
          <a:effectRef idx="0">
            <a:schemeClr val="accent1"/>
          </a:effectRef>
          <a:fontRef idx="minor">
            <a:schemeClr val="tx1"/>
          </a:fontRef>
        </p:style>
      </p:cxnSp>
      <p:grpSp>
        <p:nvGrpSpPr>
          <p:cNvPr id="11" name="グループ化 10"/>
          <p:cNvGrpSpPr/>
          <p:nvPr/>
        </p:nvGrpSpPr>
        <p:grpSpPr>
          <a:xfrm>
            <a:off x="6423336" y="4587890"/>
            <a:ext cx="2239852" cy="2049092"/>
            <a:chOff x="6315180" y="2168738"/>
            <a:chExt cx="2239852" cy="2049092"/>
          </a:xfrm>
        </p:grpSpPr>
        <p:sp>
          <p:nvSpPr>
            <p:cNvPr id="12" name="正方形/長方形 11"/>
            <p:cNvSpPr/>
            <p:nvPr/>
          </p:nvSpPr>
          <p:spPr>
            <a:xfrm>
              <a:off x="6315181" y="2182969"/>
              <a:ext cx="2239851" cy="2034861"/>
            </a:xfrm>
            <a:prstGeom prst="rect">
              <a:avLst/>
            </a:prstGeom>
            <a:effectLst/>
          </p:spPr>
          <p:style>
            <a:lnRef idx="2">
              <a:schemeClr val="dk1"/>
            </a:lnRef>
            <a:fillRef idx="1">
              <a:schemeClr val="lt1"/>
            </a:fillRef>
            <a:effectRef idx="0">
              <a:schemeClr val="dk1"/>
            </a:effectRef>
            <a:fontRef idx="minor">
              <a:schemeClr val="dk1"/>
            </a:fontRef>
          </p:style>
          <p:txBody>
            <a:bodyPr rtlCol="0" anchor="t" anchorCtr="0"/>
            <a:lstStyle/>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lang="en-US" altLang="ja-JP" dirty="0" smtClean="0"/>
            </a:p>
            <a:p>
              <a:pPr marL="285750" indent="-285750">
                <a:buFont typeface="Wingdings" panose="05000000000000000000" pitchFamily="2" charset="2"/>
                <a:buChar char="Ø"/>
              </a:pPr>
              <a:r>
                <a:rPr kumimoji="1" lang="ja-JP" altLang="en-US" dirty="0" smtClean="0"/>
                <a:t>★　</a:t>
              </a:r>
              <a:r>
                <a:rPr kumimoji="1" lang="en-US" altLang="ja-JP" dirty="0" smtClean="0"/>
                <a:t>Id</a:t>
              </a:r>
            </a:p>
            <a:p>
              <a:pPr marL="285750" indent="-285750">
                <a:buFont typeface="Wingdings" panose="05000000000000000000" pitchFamily="2" charset="2"/>
                <a:buChar char="Ø"/>
              </a:pPr>
              <a:r>
                <a:rPr lang="ja-JP" altLang="en-US" dirty="0" smtClean="0"/>
                <a:t>　　</a:t>
              </a:r>
              <a:r>
                <a:rPr lang="en-US" altLang="ja-JP" dirty="0" err="1" smtClean="0"/>
                <a:t>user_id</a:t>
              </a:r>
              <a:endParaRPr lang="en-US" altLang="ja-JP" dirty="0" smtClean="0"/>
            </a:p>
            <a:p>
              <a:pPr marL="285750" indent="-285750">
                <a:buFont typeface="Wingdings" panose="05000000000000000000" pitchFamily="2" charset="2"/>
                <a:buChar char="Ø"/>
              </a:pPr>
              <a:r>
                <a:rPr lang="ja-JP" altLang="en-US" dirty="0" smtClean="0"/>
                <a:t>　　</a:t>
              </a:r>
              <a:r>
                <a:rPr lang="en-US" altLang="ja-JP" dirty="0" smtClean="0"/>
                <a:t>point</a:t>
              </a:r>
            </a:p>
            <a:p>
              <a:pPr marL="285750" indent="-285750">
                <a:buFont typeface="Wingdings" panose="05000000000000000000" pitchFamily="2" charset="2"/>
                <a:buChar char="Ø"/>
              </a:pPr>
              <a:r>
                <a:rPr lang="ja-JP" altLang="en-US" dirty="0" smtClean="0"/>
                <a:t>　　</a:t>
              </a:r>
              <a:r>
                <a:rPr lang="en-US" altLang="ja-JP" dirty="0" err="1" smtClean="0"/>
                <a:t>rg_date</a:t>
              </a:r>
              <a:endParaRPr lang="en-US" altLang="ja-JP" dirty="0" smtClean="0"/>
            </a:p>
            <a:p>
              <a:pPr marL="285750" indent="-285750">
                <a:buFont typeface="Wingdings" panose="05000000000000000000" pitchFamily="2" charset="2"/>
                <a:buChar char="Ø"/>
              </a:pPr>
              <a:r>
                <a:rPr lang="ja-JP" altLang="en-US" dirty="0" smtClean="0"/>
                <a:t>　　</a:t>
              </a:r>
              <a:r>
                <a:rPr lang="en-US" altLang="ja-JP" dirty="0" err="1" smtClean="0"/>
                <a:t>up_date</a:t>
              </a:r>
              <a:endParaRPr lang="en-US" altLang="ja-JP" dirty="0" smtClean="0"/>
            </a:p>
            <a:p>
              <a:pPr marL="285750" indent="-285750">
                <a:buFont typeface="Arial" panose="020B0604020202020204" pitchFamily="34" charset="0"/>
                <a:buChar char="•"/>
              </a:pPr>
              <a:endParaRPr lang="en-US" altLang="ja-JP" dirty="0" smtClean="0"/>
            </a:p>
          </p:txBody>
        </p:sp>
        <p:sp>
          <p:nvSpPr>
            <p:cNvPr id="13" name="正方形/長方形 12"/>
            <p:cNvSpPr/>
            <p:nvPr/>
          </p:nvSpPr>
          <p:spPr>
            <a:xfrm>
              <a:off x="6315180" y="2168738"/>
              <a:ext cx="2239851" cy="399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err="1" smtClean="0"/>
                <a:t>user_point</a:t>
              </a:r>
              <a:endParaRPr kumimoji="1" lang="ja-JP" altLang="en-US" b="1" dirty="0"/>
            </a:p>
          </p:txBody>
        </p:sp>
      </p:grpSp>
      <p:cxnSp>
        <p:nvCxnSpPr>
          <p:cNvPr id="14" name="カギ線コネクタ 13"/>
          <p:cNvCxnSpPr>
            <a:endCxn id="12" idx="1"/>
          </p:cNvCxnSpPr>
          <p:nvPr/>
        </p:nvCxnSpPr>
        <p:spPr>
          <a:xfrm rot="16200000" flipH="1">
            <a:off x="3856650" y="3052864"/>
            <a:ext cx="2953625" cy="2179750"/>
          </a:xfrm>
          <a:prstGeom prst="bentConnector2">
            <a:avLst/>
          </a:prstGeom>
          <a:ln w="38100" cap="rnd">
            <a:headEnd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9413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33</Words>
  <Application>Microsoft Office PowerPoint</Application>
  <PresentationFormat>ワイド画面</PresentationFormat>
  <Paragraphs>38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ＭＳ Ｐゴシック</vt:lpstr>
      <vt:lpstr>Arial</vt:lpstr>
      <vt:lpstr>Calibri</vt:lpstr>
      <vt:lpstr>Calibri Light</vt:lpstr>
      <vt:lpstr>Wingdings</vt:lpstr>
      <vt:lpstr>Office テーマ</vt:lpstr>
      <vt:lpstr>おさらい演習</vt:lpstr>
      <vt:lpstr>PowerPoint プレゼンテーション</vt:lpstr>
      <vt:lpstr>テーブルの相関関係　ER図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おさらい演習</dc:title>
  <dc:creator>aaa</dc:creator>
  <cp:lastModifiedBy>aaa</cp:lastModifiedBy>
  <cp:revision>29</cp:revision>
  <dcterms:created xsi:type="dcterms:W3CDTF">2021-05-12T00:29:35Z</dcterms:created>
  <dcterms:modified xsi:type="dcterms:W3CDTF">2021-05-17T07:49:14Z</dcterms:modified>
</cp:coreProperties>
</file>