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sldIdLst>
    <p:sldId id="256" r:id="rId2"/>
    <p:sldId id="276" r:id="rId3"/>
    <p:sldId id="278" r:id="rId4"/>
    <p:sldId id="280" r:id="rId5"/>
    <p:sldId id="283" r:id="rId6"/>
    <p:sldId id="279" r:id="rId7"/>
    <p:sldId id="281" r:id="rId8"/>
    <p:sldId id="282" r:id="rId9"/>
    <p:sldId id="284" r:id="rId10"/>
    <p:sldId id="287" r:id="rId11"/>
    <p:sldId id="285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61" r:id="rId23"/>
    <p:sldId id="270" r:id="rId24"/>
    <p:sldId id="299" r:id="rId25"/>
    <p:sldId id="300" r:id="rId26"/>
    <p:sldId id="286" r:id="rId27"/>
    <p:sldId id="301" r:id="rId28"/>
    <p:sldId id="302" r:id="rId29"/>
    <p:sldId id="303" r:id="rId30"/>
    <p:sldId id="304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33727-3D26-46D0-9CEA-96841A14A6FD}" type="datetimeFigureOut">
              <a:rPr lang="en-US" smtClean="0"/>
              <a:pPr/>
              <a:t>9/30/2020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494C-8DF5-46A0-AA1C-37E97DDFC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38BF9-FA73-4019-B8B7-E26F9F1D3458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A816-D485-401B-918D-137607534280}" type="datetime1">
              <a:rPr lang="en-US" smtClean="0"/>
              <a:t>9/30/2020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4E53-ABE4-492B-87AF-5C7B7978F28C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3A6-CE80-4B7D-ACCB-21B097B37142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A40A-64D6-4B5D-9CAF-B05037A26A6B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2EF-4979-423C-854F-EA9FF417C8AA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E33-9EB2-43C8-BD0C-B18C9100E4A1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A4E5-2308-480D-B210-464EC2FE2833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4A15-608E-493C-BA20-B28218B80163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3CA-4B4A-450D-8976-AECE4D3CDA81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FFE-AE59-48E1-9CAF-17786E1E4007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1CC-5AAA-4C49-85E3-7C5EB420BFC4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3B84BD-9701-403F-88B4-1A4D7007A373}" type="datetime1">
              <a:rPr lang="en-US" smtClean="0"/>
              <a:t>9/30/2020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Copyright©ElectroSoft  by S Hussain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racle.com/in/java/technologies/javase/javase-jdk8-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-short-history-of-jav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history-of-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74073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Shakir Hussain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4" name="Picture 2" descr="Java (programming language) - Wikipedia">
            <a:extLst>
              <a:ext uri="{FF2B5EF4-FFF2-40B4-BE49-F238E27FC236}">
                <a16:creationId xmlns:a16="http://schemas.microsoft.com/office/drawing/2014/main" id="{2DF3229E-360E-4DB1-832F-2863DD77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32082"/>
            <a:ext cx="4267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C4A-F651-4C71-9F76-6F0D7910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9D09-F4F0-4B82-B5AD-9C658969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33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oftware-only platform that runs on top of other hardware-based platforms.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Environment in which java program runs.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52DE5-A5E0-4F8C-B900-61732E01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2" name="Picture 4" descr="Figure showing MyProgram.java, API, Java Virtual Machine, and Hardware-Based Platform">
            <a:extLst>
              <a:ext uri="{FF2B5EF4-FFF2-40B4-BE49-F238E27FC236}">
                <a16:creationId xmlns:a16="http://schemas.microsoft.com/office/drawing/2014/main" id="{F53E9477-A8A3-4BCF-8F8C-E2E99413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799"/>
            <a:ext cx="6324600" cy="301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9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6831-72AF-4BDA-9BF3-78FE74AB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Dev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16BF-640A-4536-898F-AD18AA1E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write and run java program?</a:t>
            </a:r>
          </a:p>
          <a:p>
            <a:pPr lvl="1"/>
            <a:r>
              <a:rPr lang="en-US" dirty="0"/>
              <a:t>Java Development Kit (JDK)</a:t>
            </a:r>
          </a:p>
          <a:p>
            <a:pPr lvl="1"/>
            <a:r>
              <a:rPr lang="en-US" dirty="0"/>
              <a:t>ASCII Text Editor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C748-7615-4AA0-9145-3DEFC5C2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C824-5DE0-4C75-8E19-1A51DD7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EACE-2D65-48FA-B536-1AC7E0E9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https://www.oracle.com/in/java/technologies/javase/javase-jdk8-downloads.html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the below section, download platform specific installer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D45A-3638-4280-B2B0-A7EB6734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5D07E-BEE5-4765-BF91-DFFA9BA5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3810000"/>
            <a:ext cx="7708392" cy="2169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C3432-A9F9-41D5-957B-17F894346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6144667"/>
            <a:ext cx="7348728" cy="5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C824-5DE0-4C75-8E19-1A51DD7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EACE-2D65-48FA-B536-1AC7E0E9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2133600"/>
            <a:ext cx="7498080" cy="4114800"/>
          </a:xfrm>
        </p:spPr>
        <p:txBody>
          <a:bodyPr/>
          <a:lstStyle/>
          <a:p>
            <a:r>
              <a:rPr lang="en-US" dirty="0"/>
              <a:t>Once downloaded (e.g.  Jdk-8u261-windows-x64.exe) , click to install.</a:t>
            </a:r>
          </a:p>
          <a:p>
            <a:endParaRPr lang="en-US" dirty="0"/>
          </a:p>
          <a:p>
            <a:r>
              <a:rPr lang="en-US" dirty="0"/>
              <a:t>Steps for windows JDK will be shown in next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D45A-3638-4280-B2B0-A7EB6734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41FB-C172-4313-9C52-E64F407C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 – 1</a:t>
            </a:r>
            <a:r>
              <a:rPr lang="en-US" baseline="30000" dirty="0"/>
              <a:t>st</a:t>
            </a:r>
            <a:r>
              <a:rPr lang="en-US" dirty="0"/>
              <a:t> 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5668-CB72-47D7-A471-09F4AC28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7C0F9-EC69-488F-8B1A-B400EBCB6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54" y="1600200"/>
            <a:ext cx="7530734" cy="43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4A58-47EF-4411-A98A-996CA9EB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 – 2</a:t>
            </a:r>
            <a:r>
              <a:rPr lang="en-US" baseline="30000" dirty="0"/>
              <a:t>nd</a:t>
            </a:r>
            <a:r>
              <a:rPr lang="en-US" dirty="0"/>
              <a:t> 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DDCDC-36B6-4EEF-9D05-1CD70DBC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9A6AC-23D6-4B07-867D-0D1BDE3C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8" y="1524000"/>
            <a:ext cx="720852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FB1-C71C-471C-855C-B64FC42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 – 3rd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DA503-9764-435A-9FE7-6B342E2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E3F5F-15A3-4D3A-A6D0-71118815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03" y="1676400"/>
            <a:ext cx="738230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9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FB1-C71C-471C-855C-B64FC42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 - 4th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DA503-9764-435A-9FE7-6B342E2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42680-E24B-4BA7-9E85-5497497B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76400"/>
            <a:ext cx="7287779" cy="40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7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FB1-C71C-471C-855C-B64FC42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 – 5</a:t>
            </a:r>
            <a:r>
              <a:rPr lang="en-US" baseline="30000" dirty="0"/>
              <a:t>th</a:t>
            </a:r>
            <a:r>
              <a:rPr lang="en-US" dirty="0"/>
              <a:t>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DA503-9764-435A-9FE7-6B342E2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5E534-5802-4E21-9F21-BAA06757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73" y="1417638"/>
            <a:ext cx="7458075" cy="477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4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46AB-71C3-4D5F-9297-25B08423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6401-A2F9-4C3C-AB6F-05AD8CEF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Verify JDK and JRE on your hard disc.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Set the </a:t>
            </a:r>
            <a:r>
              <a:rPr lang="en-US" dirty="0">
                <a:solidFill>
                  <a:schemeClr val="accent1"/>
                </a:solidFill>
              </a:rPr>
              <a:t>path</a:t>
            </a:r>
            <a:r>
              <a:rPr lang="en-US" dirty="0"/>
              <a:t> environment variable as explained in next slide.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CC1A-EA80-4FF5-9AED-2BA4A3A0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8BA11-ED79-4B3B-BB3A-5BF79320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73" y="2286000"/>
            <a:ext cx="6838950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438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2425-1E0C-4E1A-BC92-EADA9B5B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147E-1E55-48D3-B84B-F78AC57B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Java?</a:t>
            </a:r>
          </a:p>
          <a:p>
            <a:endParaRPr lang="en-US" dirty="0"/>
          </a:p>
          <a:p>
            <a:r>
              <a:rPr lang="en-US" dirty="0"/>
              <a:t>Brief history of Java</a:t>
            </a:r>
          </a:p>
          <a:p>
            <a:endParaRPr lang="en-US" dirty="0"/>
          </a:p>
          <a:p>
            <a:r>
              <a:rPr lang="en-US" dirty="0"/>
              <a:t>The Java Programming Language</a:t>
            </a:r>
          </a:p>
          <a:p>
            <a:pPr lvl="1"/>
            <a:r>
              <a:rPr lang="en-US" dirty="0"/>
              <a:t>Buzzwords</a:t>
            </a:r>
          </a:p>
          <a:p>
            <a:endParaRPr lang="en-US" dirty="0"/>
          </a:p>
          <a:p>
            <a:r>
              <a:rPr lang="en-US" dirty="0"/>
              <a:t>The Java Platform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Development Environment Setup</a:t>
            </a:r>
          </a:p>
          <a:p>
            <a:endParaRPr lang="en-US" dirty="0"/>
          </a:p>
          <a:p>
            <a:r>
              <a:rPr lang="en-US" dirty="0"/>
              <a:t>First Java Program</a:t>
            </a:r>
          </a:p>
          <a:p>
            <a:endParaRPr lang="en-US" dirty="0"/>
          </a:p>
          <a:p>
            <a:r>
              <a:rPr lang="en-US" dirty="0"/>
              <a:t>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F046C-906B-475F-A549-D69514EA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381C-8A34-4A3C-9FC5-515FD6C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186E7-4BB4-4DF2-8EC2-3A3814F5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1A0DB-F1CE-4603-9011-3514E050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6" y="1546207"/>
            <a:ext cx="7693152" cy="49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4ACC-7208-4D9E-8543-A1E4AD1A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58D44-CF7C-4835-B82C-9551F118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34E64-681A-4AD8-82AE-3D2458A9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8118"/>
            <a:ext cx="4665205" cy="52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4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need?</a:t>
            </a:r>
          </a:p>
          <a:p>
            <a:pPr lvl="1"/>
            <a:r>
              <a:rPr lang="en-US" dirty="0"/>
              <a:t>Java Development Kit (JDK)</a:t>
            </a:r>
          </a:p>
          <a:p>
            <a:pPr lvl="1"/>
            <a:r>
              <a:rPr lang="en-US" dirty="0"/>
              <a:t>A Text Editor</a:t>
            </a:r>
          </a:p>
          <a:p>
            <a:pPr lvl="1"/>
            <a:endParaRPr lang="en-US" dirty="0"/>
          </a:p>
          <a:p>
            <a:r>
              <a:rPr lang="en-US" dirty="0"/>
              <a:t>Open the notepad, write the following code and save the file  as  </a:t>
            </a:r>
            <a:r>
              <a:rPr lang="en-US" dirty="0">
                <a:solidFill>
                  <a:schemeClr val="accent1"/>
                </a:solidFill>
              </a:rPr>
              <a:t>Hello.java (</a:t>
            </a:r>
            <a:r>
              <a:rPr lang="en-US" sz="2000" dirty="0"/>
              <a:t>Let’s say file is saved as E:/test/Hello.java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181600"/>
            <a:ext cx="74096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Now, open command prompt, change directory to the folder where you have saved your file.</a:t>
            </a:r>
          </a:p>
          <a:p>
            <a:r>
              <a:rPr lang="en-US" sz="2000" dirty="0"/>
              <a:t>Compile  (</a:t>
            </a:r>
            <a:r>
              <a:rPr lang="en-US" sz="2000" dirty="0" err="1">
                <a:solidFill>
                  <a:schemeClr val="accent1"/>
                </a:solidFill>
              </a:rPr>
              <a:t>javac</a:t>
            </a:r>
            <a:r>
              <a:rPr lang="en-US" sz="2000" dirty="0">
                <a:solidFill>
                  <a:schemeClr val="accent1"/>
                </a:solidFill>
              </a:rPr>
              <a:t> Hello.java</a:t>
            </a:r>
            <a:r>
              <a:rPr lang="en-US" sz="2000" dirty="0"/>
              <a:t>)</a:t>
            </a:r>
          </a:p>
          <a:p>
            <a:r>
              <a:rPr lang="en-US" sz="2000" dirty="0"/>
              <a:t>Run (</a:t>
            </a:r>
            <a:r>
              <a:rPr lang="en-US" sz="2000" dirty="0">
                <a:solidFill>
                  <a:schemeClr val="accent1"/>
                </a:solidFill>
              </a:rPr>
              <a:t>java Hello</a:t>
            </a:r>
            <a:r>
              <a:rPr lang="en-US" sz="2000" dirty="0"/>
              <a:t>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95650"/>
            <a:ext cx="67913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528" y="46990"/>
            <a:ext cx="7498080" cy="1143000"/>
          </a:xfrm>
        </p:spPr>
        <p:txBody>
          <a:bodyPr/>
          <a:lstStyle/>
          <a:p>
            <a:r>
              <a:rPr lang="en-US" dirty="0"/>
              <a:t>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528" y="914400"/>
            <a:ext cx="7498080" cy="4800600"/>
          </a:xfrm>
        </p:spPr>
        <p:txBody>
          <a:bodyPr/>
          <a:lstStyle/>
          <a:p>
            <a:r>
              <a:rPr lang="en-US" dirty="0"/>
              <a:t>Compilation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Java Compiler</a:t>
            </a:r>
            <a:r>
              <a:rPr lang="en-US" dirty="0"/>
              <a:t> translates the java source file into the class file</a:t>
            </a:r>
          </a:p>
          <a:p>
            <a:pPr lvl="1"/>
            <a:r>
              <a:rPr lang="en-US" dirty="0"/>
              <a:t>Class file contains bytecodes, the “machine language” of the java Virtual machine (JVM).</a:t>
            </a:r>
          </a:p>
          <a:p>
            <a:pPr lvl="1"/>
            <a:r>
              <a:rPr lang="en-US" dirty="0"/>
              <a:t>This java class file can run on any hardware platform and Operating System, which hosts JVM.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4719637"/>
            <a:ext cx="73723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6324600"/>
            <a:ext cx="3981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Loader </a:t>
            </a:r>
          </a:p>
          <a:p>
            <a:pPr lvl="1"/>
            <a:r>
              <a:rPr lang="en-US" dirty="0"/>
              <a:t>Class Loader loads class files into memory. </a:t>
            </a:r>
          </a:p>
          <a:p>
            <a:pPr lvl="1"/>
            <a:r>
              <a:rPr lang="en-US" dirty="0"/>
              <a:t>Class file can be loaded from local disc, network or over the internet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8525" y="3352800"/>
            <a:ext cx="44862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0485"/>
            <a:ext cx="7498080" cy="1143000"/>
          </a:xfrm>
        </p:spPr>
        <p:txBody>
          <a:bodyPr/>
          <a:lstStyle/>
          <a:p>
            <a:r>
              <a:rPr lang="en-US" dirty="0"/>
              <a:t>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791200"/>
          </a:xfrm>
        </p:spPr>
        <p:txBody>
          <a:bodyPr/>
          <a:lstStyle/>
          <a:p>
            <a:r>
              <a:rPr lang="en-US" dirty="0"/>
              <a:t>Bytecode Verifier</a:t>
            </a:r>
          </a:p>
          <a:p>
            <a:pPr lvl="1"/>
            <a:r>
              <a:rPr lang="en-US" dirty="0"/>
              <a:t>It verifies that the bytecodes are valid and safe.</a:t>
            </a:r>
          </a:p>
          <a:p>
            <a:pPr lvl="1"/>
            <a:r>
              <a:rPr lang="en-US" dirty="0"/>
              <a:t>Does not violate java security restrictions</a:t>
            </a:r>
          </a:p>
          <a:p>
            <a:pPr lvl="1"/>
            <a:r>
              <a:rPr lang="en-US" dirty="0"/>
              <a:t>Checks the internal consistency of the class and validity of the code</a:t>
            </a:r>
          </a:p>
          <a:p>
            <a:pPr lvl="1"/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921792"/>
            <a:ext cx="3495675" cy="254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61925"/>
            <a:ext cx="7498080" cy="1143000"/>
          </a:xfrm>
        </p:spPr>
        <p:txBody>
          <a:bodyPr/>
          <a:lstStyle/>
          <a:p>
            <a:r>
              <a:rPr lang="en-US" dirty="0"/>
              <a:t>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768" y="990600"/>
            <a:ext cx="7239000" cy="5172384"/>
          </a:xfrm>
        </p:spPr>
        <p:txBody>
          <a:bodyPr/>
          <a:lstStyle/>
          <a:p>
            <a:r>
              <a:rPr lang="en-US" dirty="0"/>
              <a:t>Java Virtual Machine</a:t>
            </a:r>
          </a:p>
          <a:p>
            <a:pPr lvl="1"/>
            <a:r>
              <a:rPr lang="en-US" dirty="0"/>
              <a:t>Translates the byte code into machine code depending upon the underling operating system and hardware combination. Which later executed by processor.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608" y="3429000"/>
            <a:ext cx="44862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7453" y="4140509"/>
            <a:ext cx="26574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355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JDK : Java Development Kit</a:t>
            </a:r>
          </a:p>
          <a:p>
            <a:pPr lvl="1"/>
            <a:r>
              <a:rPr lang="en-US" dirty="0"/>
              <a:t>All you need to  develop, compile, debug and run your java program.</a:t>
            </a:r>
          </a:p>
          <a:p>
            <a:pPr lvl="1"/>
            <a:endParaRPr lang="en-US" dirty="0"/>
          </a:p>
          <a:p>
            <a:r>
              <a:rPr lang="en-US" dirty="0"/>
              <a:t> JRE : Java Runtime Environment</a:t>
            </a:r>
          </a:p>
          <a:p>
            <a:pPr lvl="1"/>
            <a:r>
              <a:rPr lang="en-US" dirty="0"/>
              <a:t>Subset of JDK</a:t>
            </a:r>
          </a:p>
          <a:p>
            <a:pPr lvl="1"/>
            <a:r>
              <a:rPr lang="en-US" dirty="0"/>
              <a:t>Includes Minimum Elements required to run java class file</a:t>
            </a:r>
          </a:p>
          <a:p>
            <a:pPr lvl="1"/>
            <a:r>
              <a:rPr lang="en-US" dirty="0"/>
              <a:t>Does not contain development tools like compiler, debugger etc.</a:t>
            </a:r>
          </a:p>
          <a:p>
            <a:pPr lvl="1"/>
            <a:endParaRPr lang="en-US" dirty="0"/>
          </a:p>
          <a:p>
            <a:r>
              <a:rPr lang="en-US" dirty="0"/>
              <a:t>JVM : Java Virtual Machine</a:t>
            </a:r>
          </a:p>
          <a:p>
            <a:pPr lvl="1"/>
            <a:r>
              <a:rPr lang="en-US" dirty="0"/>
              <a:t>Actually runs the java program and uses the library and other supporting files provided by JRE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Terminology</a:t>
            </a:r>
          </a:p>
        </p:txBody>
      </p:sp>
      <p:pic>
        <p:nvPicPr>
          <p:cNvPr id="1026" name="Picture 2" descr="http://1.bp.blogspot.com/-95i7-k42zIo/TgDIvUHhTjI/AAAAAAAAAFs/scXJDlR8PUc/s320/JDK_JRE%252BJV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4495800" cy="4495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A37D-B836-40B7-8F65-6A94D75D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2C61-7C5F-4347-8C6B-3772F947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High level </a:t>
            </a:r>
            <a:r>
              <a:rPr lang="en-US" dirty="0">
                <a:highlight>
                  <a:srgbClr val="00FF00"/>
                </a:highlight>
              </a:rPr>
              <a:t>programming language</a:t>
            </a:r>
          </a:p>
          <a:p>
            <a:endParaRPr lang="en-US" dirty="0"/>
          </a:p>
          <a:p>
            <a:r>
              <a:rPr lang="en-US" dirty="0"/>
              <a:t>Originally developed by </a:t>
            </a:r>
            <a:r>
              <a:rPr lang="en-US" dirty="0">
                <a:solidFill>
                  <a:schemeClr val="accent1"/>
                </a:solidFill>
              </a:rPr>
              <a:t>Sun Microsystems (now, Oracle), </a:t>
            </a:r>
            <a:r>
              <a:rPr lang="en-US" dirty="0"/>
              <a:t>Which was initiated by</a:t>
            </a:r>
            <a:r>
              <a:rPr lang="en-US" dirty="0">
                <a:solidFill>
                  <a:schemeClr val="accent1"/>
                </a:solidFill>
              </a:rPr>
              <a:t> James Gosling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Designed with a concept of </a:t>
            </a:r>
            <a:r>
              <a:rPr lang="en-US" dirty="0">
                <a:solidFill>
                  <a:schemeClr val="accent1"/>
                </a:solidFill>
              </a:rPr>
              <a:t>write once and run anywhere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First version of java released in 1995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Initial name was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Greentalk</a:t>
            </a:r>
            <a:r>
              <a:rPr lang="en-US" dirty="0"/>
              <a:t>, later renamed to</a:t>
            </a:r>
            <a:r>
              <a:rPr lang="en-US" dirty="0">
                <a:solidFill>
                  <a:schemeClr val="accent1"/>
                </a:solidFill>
              </a:rPr>
              <a:t> Oak </a:t>
            </a:r>
            <a:r>
              <a:rPr lang="en-US" dirty="0"/>
              <a:t>and finally </a:t>
            </a:r>
            <a:r>
              <a:rPr lang="en-US" dirty="0">
                <a:solidFill>
                  <a:schemeClr val="accent1"/>
                </a:solidFill>
              </a:rPr>
              <a:t>Java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3100" dirty="0"/>
              <a:t>Java is </a:t>
            </a:r>
            <a:r>
              <a:rPr lang="en-US" sz="3100" dirty="0">
                <a:highlight>
                  <a:srgbClr val="00FF00"/>
                </a:highlight>
              </a:rPr>
              <a:t>a Platform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83FF7-98ED-4300-85DB-B39071B4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Compiler, JVM .. All are platform dependent. </a:t>
            </a:r>
          </a:p>
          <a:p>
            <a:endParaRPr lang="en-US" dirty="0"/>
          </a:p>
          <a:p>
            <a:r>
              <a:rPr lang="en-US" dirty="0"/>
              <a:t>Only java class file (Bytecode) is platform independent.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4471-DD39-4F77-95F0-9D43F5D549CF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628800"/>
            <a:ext cx="4392488" cy="43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96F4-1407-45FB-AF9E-47C4E3EE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9335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Brief history of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37F7-E30A-48EF-9B41-83463AAD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3" descr="java_founders_team.jpg">
            <a:extLst>
              <a:ext uri="{FF2B5EF4-FFF2-40B4-BE49-F238E27FC236}">
                <a16:creationId xmlns:a16="http://schemas.microsoft.com/office/drawing/2014/main" id="{508713BA-0535-43E5-8911-6DDEE9B96F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5148" y="1502054"/>
            <a:ext cx="7239000" cy="4019588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64B16846-776C-487D-8203-CD2EBACD831D}"/>
              </a:ext>
            </a:extLst>
          </p:cNvPr>
          <p:cNvSpPr/>
          <p:nvPr/>
        </p:nvSpPr>
        <p:spPr>
          <a:xfrm flipH="1">
            <a:off x="6553200" y="1336358"/>
            <a:ext cx="76200" cy="1143000"/>
          </a:xfrm>
          <a:prstGeom prst="down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615AD-7FA8-453D-B07E-61DABE306887}"/>
              </a:ext>
            </a:extLst>
          </p:cNvPr>
          <p:cNvSpPr txBox="1"/>
          <p:nvPr/>
        </p:nvSpPr>
        <p:spPr>
          <a:xfrm>
            <a:off x="6004079" y="104987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James Gosling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1D58D-FD32-4874-856E-E4C06EEABF2B}"/>
              </a:ext>
            </a:extLst>
          </p:cNvPr>
          <p:cNvSpPr txBox="1"/>
          <p:nvPr/>
        </p:nvSpPr>
        <p:spPr>
          <a:xfrm>
            <a:off x="1565148" y="5581471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https://dzone.com/articles/a-short-history-of-java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https://www.javatpoint.com/history-of-java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2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9AF6-6AE1-474C-85EE-24A51AB4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The Java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22B2C-FE76-46B8-8DDF-0F7D592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0150-733F-44E4-8A94-5D6072A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Language - Buzzwords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6F0F-3664-4326-855E-A5093BEB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 Independent (architecture neutral)</a:t>
            </a:r>
          </a:p>
          <a:p>
            <a:pPr lvl="1"/>
            <a:r>
              <a:rPr lang="en-US" i="1" dirty="0"/>
              <a:t>Write once run anywhere</a:t>
            </a:r>
          </a:p>
          <a:p>
            <a:pPr lvl="1"/>
            <a:endParaRPr lang="en-US" dirty="0"/>
          </a:p>
          <a:p>
            <a:r>
              <a:rPr lang="en-US" dirty="0"/>
              <a:t>Simple</a:t>
            </a:r>
          </a:p>
          <a:p>
            <a:pPr lvl="1"/>
            <a:r>
              <a:rPr lang="en-US" i="1" dirty="0"/>
              <a:t>Small language, large libraries</a:t>
            </a:r>
          </a:p>
          <a:p>
            <a:pPr lvl="1"/>
            <a:endParaRPr lang="en-US" i="1" dirty="0"/>
          </a:p>
          <a:p>
            <a:r>
              <a:rPr lang="en-US" dirty="0"/>
              <a:t>Object Oriented</a:t>
            </a:r>
          </a:p>
          <a:p>
            <a:pPr lvl="1"/>
            <a:r>
              <a:rPr lang="en-US" i="1" dirty="0"/>
              <a:t>Supports Abstraction, Encapsulation, Polymorphism, Inheritance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42AA-A407-49B8-B80B-4CF25917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0150-733F-44E4-8A94-5D6072A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Language - Buzzwords..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6F0F-3664-4326-855E-A5093BEB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Garbage Collection</a:t>
            </a:r>
          </a:p>
          <a:p>
            <a:pPr lvl="1"/>
            <a:r>
              <a:rPr lang="en-US" i="1" dirty="0"/>
              <a:t>Memory management handled by Java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Secure</a:t>
            </a:r>
          </a:p>
          <a:p>
            <a:pPr lvl="1"/>
            <a:r>
              <a:rPr lang="en-US" i="1" dirty="0"/>
              <a:t>No memory pointers, program run inside virtual machine</a:t>
            </a:r>
          </a:p>
          <a:p>
            <a:pPr lvl="1"/>
            <a:r>
              <a:rPr lang="en-US" i="1" dirty="0"/>
              <a:t>Java Bytecode verification</a:t>
            </a:r>
          </a:p>
          <a:p>
            <a:pPr lvl="1"/>
            <a:r>
              <a:rPr lang="en-US" i="1" dirty="0"/>
              <a:t>Array Index limit checki</a:t>
            </a:r>
            <a:r>
              <a:rPr lang="en-US" dirty="0"/>
              <a:t>ng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42AA-A407-49B8-B80B-4CF25917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5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0150-733F-44E4-8A94-5D6072A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Language – Buzzwords…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6F0F-3664-4326-855E-A5093BEB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Portable</a:t>
            </a:r>
          </a:p>
          <a:p>
            <a:pPr lvl="1"/>
            <a:r>
              <a:rPr lang="en-US" i="1" dirty="0"/>
              <a:t>Primitive data type size and their arithmetic behavior are specified by the language.</a:t>
            </a:r>
          </a:p>
          <a:p>
            <a:pPr lvl="1"/>
            <a:r>
              <a:rPr lang="en-US" i="1" dirty="0"/>
              <a:t>Libraries define portable interfaces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i="1" dirty="0"/>
              <a:t>Libraries for network programming</a:t>
            </a:r>
          </a:p>
          <a:p>
            <a:pPr lvl="1"/>
            <a:r>
              <a:rPr lang="en-US" i="1" dirty="0"/>
              <a:t>Remote method invocation</a:t>
            </a:r>
          </a:p>
          <a:p>
            <a:pPr lvl="1">
              <a:buNone/>
            </a:pP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42AA-A407-49B8-B80B-4CF25917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9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33FA-40D6-4763-9BCD-C050A44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Language – Buzzwords….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5397-369B-4246-9C6D-56261002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Multithreaded</a:t>
            </a:r>
          </a:p>
          <a:p>
            <a:pPr lvl="1"/>
            <a:r>
              <a:rPr lang="en-US" i="1" dirty="0"/>
              <a:t>Easy to create and use</a:t>
            </a:r>
          </a:p>
          <a:p>
            <a:endParaRPr lang="en-US" dirty="0"/>
          </a:p>
          <a:p>
            <a:r>
              <a:rPr lang="en-US" dirty="0"/>
              <a:t>Robust</a:t>
            </a:r>
          </a:p>
          <a:p>
            <a:pPr lvl="1"/>
            <a:r>
              <a:rPr lang="en-US" i="1" dirty="0"/>
              <a:t>Strong memory mgmt.</a:t>
            </a:r>
          </a:p>
          <a:p>
            <a:pPr lvl="1"/>
            <a:endParaRPr lang="en-US" i="1" dirty="0"/>
          </a:p>
          <a:p>
            <a:r>
              <a:rPr lang="en-US" dirty="0"/>
              <a:t>Dynamic</a:t>
            </a:r>
          </a:p>
          <a:p>
            <a:pPr lvl="1"/>
            <a:r>
              <a:rPr lang="en-US" i="1" dirty="0"/>
              <a:t>Finding runtime type information is easy.</a:t>
            </a:r>
          </a:p>
          <a:p>
            <a:pPr lvl="1"/>
            <a:r>
              <a:rPr lang="en-US" i="1" dirty="0"/>
              <a:t>The linking of data and methods to where they are located, is done at run-time. </a:t>
            </a:r>
          </a:p>
          <a:p>
            <a:pPr lvl="1"/>
            <a:r>
              <a:rPr lang="en-US" i="1" dirty="0"/>
              <a:t>New classes can be loaded while a program is running. Linking is done on the fly.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1D64B-FCA2-4566-8E83-ACA084A1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9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762</Words>
  <Application>Microsoft Office PowerPoint</Application>
  <PresentationFormat>On-screen Show (4:3)</PresentationFormat>
  <Paragraphs>168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Gill Sans MT</vt:lpstr>
      <vt:lpstr>Verdana</vt:lpstr>
      <vt:lpstr>Wingdings 2</vt:lpstr>
      <vt:lpstr>Theme2</vt:lpstr>
      <vt:lpstr>Introduction to Java</vt:lpstr>
      <vt:lpstr>Contents</vt:lpstr>
      <vt:lpstr>What is Java?</vt:lpstr>
      <vt:lpstr>Brief history of Java</vt:lpstr>
      <vt:lpstr>The Java Programming Language</vt:lpstr>
      <vt:lpstr>Java Language - Buzzwords</vt:lpstr>
      <vt:lpstr>Java Language - Buzzwords..</vt:lpstr>
      <vt:lpstr>Java Language – Buzzwords…</vt:lpstr>
      <vt:lpstr>Java Language – Buzzwords….</vt:lpstr>
      <vt:lpstr>The Java Platform</vt:lpstr>
      <vt:lpstr>Setup Dev Environment</vt:lpstr>
      <vt:lpstr>Download JDK</vt:lpstr>
      <vt:lpstr>Install Steps</vt:lpstr>
      <vt:lpstr>Install Steps – 1st  Window</vt:lpstr>
      <vt:lpstr>Install Steps – 2nd  Window</vt:lpstr>
      <vt:lpstr>Install Steps – 3rd Window</vt:lpstr>
      <vt:lpstr>Install Steps - 4th Window</vt:lpstr>
      <vt:lpstr>Install Steps – 5th Window</vt:lpstr>
      <vt:lpstr>Setup </vt:lpstr>
      <vt:lpstr>Setup..</vt:lpstr>
      <vt:lpstr>Setup…</vt:lpstr>
      <vt:lpstr>First Java Program</vt:lpstr>
      <vt:lpstr>First Java Program</vt:lpstr>
      <vt:lpstr>Java Environment</vt:lpstr>
      <vt:lpstr>Java Environment</vt:lpstr>
      <vt:lpstr>Java Environment</vt:lpstr>
      <vt:lpstr>Java Environment</vt:lpstr>
      <vt:lpstr>Java Terminology</vt:lpstr>
      <vt:lpstr>Java Terminology</vt:lpstr>
      <vt:lpstr>Points to remember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>hussain</dc:creator>
  <cp:lastModifiedBy>Shakir Hussain</cp:lastModifiedBy>
  <cp:revision>60</cp:revision>
  <dcterms:created xsi:type="dcterms:W3CDTF">2006-08-16T00:00:00Z</dcterms:created>
  <dcterms:modified xsi:type="dcterms:W3CDTF">2020-09-30T04:06:15Z</dcterms:modified>
</cp:coreProperties>
</file>