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4"/>
  </p:sldMasterIdLst>
  <p:sldIdLst>
    <p:sldId id="256" r:id="rId5"/>
    <p:sldId id="257" r:id="rId6"/>
    <p:sldId id="259" r:id="rId7"/>
    <p:sldId id="258" r:id="rId8"/>
    <p:sldId id="260" r:id="rId9"/>
    <p:sldId id="261" r:id="rId10"/>
    <p:sldId id="262" r:id="rId11"/>
    <p:sldId id="263" r:id="rId12"/>
    <p:sldId id="264" r:id="rId13"/>
    <p:sldId id="265" r:id="rId14"/>
    <p:sldId id="266"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62075B-99AC-45DD-9AAD-1A6FE0696CCB}" v="2" dt="2020-10-15T19:35:35.4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vish Jhamb" userId="95e8aa49-de03-4c9b-b911-bad41d58b76c" providerId="ADAL" clId="{E762075B-99AC-45DD-9AAD-1A6FE0696CCB}"/>
    <pc:docChg chg="custSel mod addSld modSld">
      <pc:chgData name="Lavish Jhamb" userId="95e8aa49-de03-4c9b-b911-bad41d58b76c" providerId="ADAL" clId="{E762075B-99AC-45DD-9AAD-1A6FE0696CCB}" dt="2020-10-15T19:36:19.971" v="17" actId="26606"/>
      <pc:docMkLst>
        <pc:docMk/>
      </pc:docMkLst>
      <pc:sldChg chg="addSp modSp add mod setBg">
        <pc:chgData name="Lavish Jhamb" userId="95e8aa49-de03-4c9b-b911-bad41d58b76c" providerId="ADAL" clId="{E762075B-99AC-45DD-9AAD-1A6FE0696CCB}" dt="2020-10-15T19:36:19.971" v="17" actId="26606"/>
        <pc:sldMkLst>
          <pc:docMk/>
          <pc:sldMk cId="1654796050" sldId="267"/>
        </pc:sldMkLst>
        <pc:spChg chg="mod">
          <ac:chgData name="Lavish Jhamb" userId="95e8aa49-de03-4c9b-b911-bad41d58b76c" providerId="ADAL" clId="{E762075B-99AC-45DD-9AAD-1A6FE0696CCB}" dt="2020-10-15T19:36:19.971" v="17" actId="26606"/>
          <ac:spMkLst>
            <pc:docMk/>
            <pc:sldMk cId="1654796050" sldId="267"/>
            <ac:spMk id="2" creationId="{E2DF75EC-7576-4CE3-BA28-9E01FF9FFF5F}"/>
          </ac:spMkLst>
        </pc:spChg>
        <pc:spChg chg="mod">
          <ac:chgData name="Lavish Jhamb" userId="95e8aa49-de03-4c9b-b911-bad41d58b76c" providerId="ADAL" clId="{E762075B-99AC-45DD-9AAD-1A6FE0696CCB}" dt="2020-10-15T19:36:19.971" v="17" actId="26606"/>
          <ac:spMkLst>
            <pc:docMk/>
            <pc:sldMk cId="1654796050" sldId="267"/>
            <ac:spMk id="3" creationId="{DB0DEBEE-AF57-4455-81DB-16D2F995E2DB}"/>
          </ac:spMkLst>
        </pc:spChg>
        <pc:spChg chg="add">
          <ac:chgData name="Lavish Jhamb" userId="95e8aa49-de03-4c9b-b911-bad41d58b76c" providerId="ADAL" clId="{E762075B-99AC-45DD-9AAD-1A6FE0696CCB}" dt="2020-10-15T19:36:19.971" v="17" actId="26606"/>
          <ac:spMkLst>
            <pc:docMk/>
            <pc:sldMk cId="1654796050" sldId="267"/>
            <ac:spMk id="8" creationId="{DAF1966E-FD40-4A4A-B61B-C4DF7FA05F06}"/>
          </ac:spMkLst>
        </pc:spChg>
        <pc:spChg chg="add">
          <ac:chgData name="Lavish Jhamb" userId="95e8aa49-de03-4c9b-b911-bad41d58b76c" providerId="ADAL" clId="{E762075B-99AC-45DD-9AAD-1A6FE0696CCB}" dt="2020-10-15T19:36:19.971" v="17" actId="26606"/>
          <ac:spMkLst>
            <pc:docMk/>
            <pc:sldMk cId="1654796050" sldId="267"/>
            <ac:spMk id="10" creationId="{047BFA19-D45E-416B-A404-7AF2F3F27017}"/>
          </ac:spMkLst>
        </pc:spChg>
        <pc:spChg chg="add">
          <ac:chgData name="Lavish Jhamb" userId="95e8aa49-de03-4c9b-b911-bad41d58b76c" providerId="ADAL" clId="{E762075B-99AC-45DD-9AAD-1A6FE0696CCB}" dt="2020-10-15T19:36:19.971" v="17" actId="26606"/>
          <ac:spMkLst>
            <pc:docMk/>
            <pc:sldMk cId="1654796050" sldId="267"/>
            <ac:spMk id="12" creationId="{8E0105E7-23DB-4CF2-8258-FF47C7620F6E}"/>
          </ac:spMkLst>
        </pc:spChg>
        <pc:spChg chg="add">
          <ac:chgData name="Lavish Jhamb" userId="95e8aa49-de03-4c9b-b911-bad41d58b76c" providerId="ADAL" clId="{E762075B-99AC-45DD-9AAD-1A6FE0696CCB}" dt="2020-10-15T19:36:19.971" v="17" actId="26606"/>
          <ac:spMkLst>
            <pc:docMk/>
            <pc:sldMk cId="1654796050" sldId="267"/>
            <ac:spMk id="14" creationId="{074B4F7D-14B2-478B-8BF5-01E4E0C5D263}"/>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6BB5A5-5B65-4BB2-A979-3D3840E63B9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0A13E17-1774-4C5E-8A32-CECA9301249C}">
      <dgm:prSet/>
      <dgm:spPr/>
      <dgm:t>
        <a:bodyPr/>
        <a:lstStyle/>
        <a:p>
          <a:r>
            <a:rPr lang="en-US"/>
            <a:t>Processes carry out tasks within the operating system. </a:t>
          </a:r>
        </a:p>
      </dgm:t>
    </dgm:pt>
    <dgm:pt modelId="{0A57E13F-3304-4904-B36C-2AE01D24FD6C}" type="parTrans" cxnId="{21B52B0C-0742-4DBE-BEA4-E8F40A943BD6}">
      <dgm:prSet/>
      <dgm:spPr/>
      <dgm:t>
        <a:bodyPr/>
        <a:lstStyle/>
        <a:p>
          <a:endParaRPr lang="en-US"/>
        </a:p>
      </dgm:t>
    </dgm:pt>
    <dgm:pt modelId="{BCA83A23-6A84-4550-9E23-300ED6302ABE}" type="sibTrans" cxnId="{21B52B0C-0742-4DBE-BEA4-E8F40A943BD6}">
      <dgm:prSet/>
      <dgm:spPr/>
      <dgm:t>
        <a:bodyPr/>
        <a:lstStyle/>
        <a:p>
          <a:endParaRPr lang="en-US"/>
        </a:p>
      </dgm:t>
    </dgm:pt>
    <dgm:pt modelId="{D38A8436-3D8B-46BC-903B-A8D0F9BA2D51}">
      <dgm:prSet/>
      <dgm:spPr/>
      <dgm:t>
        <a:bodyPr/>
        <a:lstStyle/>
        <a:p>
          <a:r>
            <a:rPr lang="en-US"/>
            <a:t>A program is a set of machine code instructions and data stored in an executable image on disk and is, as such, a passive entity; a process can be thought of as a computer program in action.</a:t>
          </a:r>
        </a:p>
      </dgm:t>
    </dgm:pt>
    <dgm:pt modelId="{5D7036F2-323C-48F0-BCAC-F8F7A88328EB}" type="parTrans" cxnId="{77F4478E-10CD-4447-9953-F285A629BF0C}">
      <dgm:prSet/>
      <dgm:spPr/>
      <dgm:t>
        <a:bodyPr/>
        <a:lstStyle/>
        <a:p>
          <a:endParaRPr lang="en-US"/>
        </a:p>
      </dgm:t>
    </dgm:pt>
    <dgm:pt modelId="{582F04CB-61E0-4EBA-A393-3D86F58CC2F6}" type="sibTrans" cxnId="{77F4478E-10CD-4447-9953-F285A629BF0C}">
      <dgm:prSet/>
      <dgm:spPr/>
      <dgm:t>
        <a:bodyPr/>
        <a:lstStyle/>
        <a:p>
          <a:endParaRPr lang="en-US"/>
        </a:p>
      </dgm:t>
    </dgm:pt>
    <dgm:pt modelId="{A25CE8B0-5FE7-4607-B69B-9BB42EA26BD9}" type="pres">
      <dgm:prSet presAssocID="{D46BB5A5-5B65-4BB2-A979-3D3840E63B93}" presName="root" presStyleCnt="0">
        <dgm:presLayoutVars>
          <dgm:dir/>
          <dgm:resizeHandles val="exact"/>
        </dgm:presLayoutVars>
      </dgm:prSet>
      <dgm:spPr/>
    </dgm:pt>
    <dgm:pt modelId="{BDDE13A6-141B-493E-8D7E-6E16CCF5CE67}" type="pres">
      <dgm:prSet presAssocID="{80A13E17-1774-4C5E-8A32-CECA9301249C}" presName="compNode" presStyleCnt="0"/>
      <dgm:spPr/>
    </dgm:pt>
    <dgm:pt modelId="{6AD85CBF-925A-43E9-BBC1-0728E2915448}" type="pres">
      <dgm:prSet presAssocID="{80A13E17-1774-4C5E-8A32-CECA9301249C}" presName="bgRect" presStyleLbl="bgShp" presStyleIdx="0" presStyleCnt="2"/>
      <dgm:spPr/>
    </dgm:pt>
    <dgm:pt modelId="{DF23CAB6-9AF7-416E-A724-2FCB0D04FE5A}" type="pres">
      <dgm:prSet presAssocID="{80A13E17-1774-4C5E-8A32-CECA9301249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erarchy"/>
        </a:ext>
      </dgm:extLst>
    </dgm:pt>
    <dgm:pt modelId="{5597F5C2-6DD7-4A4A-BF26-07DDB7FC44D6}" type="pres">
      <dgm:prSet presAssocID="{80A13E17-1774-4C5E-8A32-CECA9301249C}" presName="spaceRect" presStyleCnt="0"/>
      <dgm:spPr/>
    </dgm:pt>
    <dgm:pt modelId="{F18A1D28-BBB8-4FD4-895B-823EBE3D49C5}" type="pres">
      <dgm:prSet presAssocID="{80A13E17-1774-4C5E-8A32-CECA9301249C}" presName="parTx" presStyleLbl="revTx" presStyleIdx="0" presStyleCnt="2">
        <dgm:presLayoutVars>
          <dgm:chMax val="0"/>
          <dgm:chPref val="0"/>
        </dgm:presLayoutVars>
      </dgm:prSet>
      <dgm:spPr/>
    </dgm:pt>
    <dgm:pt modelId="{7A07ABC3-F770-4F1A-8CAB-ED8D3BAE3F97}" type="pres">
      <dgm:prSet presAssocID="{BCA83A23-6A84-4550-9E23-300ED6302ABE}" presName="sibTrans" presStyleCnt="0"/>
      <dgm:spPr/>
    </dgm:pt>
    <dgm:pt modelId="{6D2C676C-125B-48EB-933A-C0BA4BEA51B4}" type="pres">
      <dgm:prSet presAssocID="{D38A8436-3D8B-46BC-903B-A8D0F9BA2D51}" presName="compNode" presStyleCnt="0"/>
      <dgm:spPr/>
    </dgm:pt>
    <dgm:pt modelId="{A632602F-B1E3-4357-A6D3-839338CEED9A}" type="pres">
      <dgm:prSet presAssocID="{D38A8436-3D8B-46BC-903B-A8D0F9BA2D51}" presName="bgRect" presStyleLbl="bgShp" presStyleIdx="1" presStyleCnt="2"/>
      <dgm:spPr/>
    </dgm:pt>
    <dgm:pt modelId="{41B32541-7A2E-48BB-A946-E28828921EEE}" type="pres">
      <dgm:prSet presAssocID="{D38A8436-3D8B-46BC-903B-A8D0F9BA2D5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k"/>
        </a:ext>
      </dgm:extLst>
    </dgm:pt>
    <dgm:pt modelId="{511F8620-3E62-4A8E-BEB3-C3801DC7E7A5}" type="pres">
      <dgm:prSet presAssocID="{D38A8436-3D8B-46BC-903B-A8D0F9BA2D51}" presName="spaceRect" presStyleCnt="0"/>
      <dgm:spPr/>
    </dgm:pt>
    <dgm:pt modelId="{B9895CE4-1182-4B77-967C-6D4647C57854}" type="pres">
      <dgm:prSet presAssocID="{D38A8436-3D8B-46BC-903B-A8D0F9BA2D51}" presName="parTx" presStyleLbl="revTx" presStyleIdx="1" presStyleCnt="2">
        <dgm:presLayoutVars>
          <dgm:chMax val="0"/>
          <dgm:chPref val="0"/>
        </dgm:presLayoutVars>
      </dgm:prSet>
      <dgm:spPr/>
    </dgm:pt>
  </dgm:ptLst>
  <dgm:cxnLst>
    <dgm:cxn modelId="{BDF5FD08-2060-46B9-AD50-6DE31F04C109}" type="presOf" srcId="{80A13E17-1774-4C5E-8A32-CECA9301249C}" destId="{F18A1D28-BBB8-4FD4-895B-823EBE3D49C5}" srcOrd="0" destOrd="0" presId="urn:microsoft.com/office/officeart/2018/2/layout/IconVerticalSolidList"/>
    <dgm:cxn modelId="{21B52B0C-0742-4DBE-BEA4-E8F40A943BD6}" srcId="{D46BB5A5-5B65-4BB2-A979-3D3840E63B93}" destId="{80A13E17-1774-4C5E-8A32-CECA9301249C}" srcOrd="0" destOrd="0" parTransId="{0A57E13F-3304-4904-B36C-2AE01D24FD6C}" sibTransId="{BCA83A23-6A84-4550-9E23-300ED6302ABE}"/>
    <dgm:cxn modelId="{489BF83B-9228-41C9-AF7C-934763283260}" type="presOf" srcId="{D46BB5A5-5B65-4BB2-A979-3D3840E63B93}" destId="{A25CE8B0-5FE7-4607-B69B-9BB42EA26BD9}" srcOrd="0" destOrd="0" presId="urn:microsoft.com/office/officeart/2018/2/layout/IconVerticalSolidList"/>
    <dgm:cxn modelId="{77F4478E-10CD-4447-9953-F285A629BF0C}" srcId="{D46BB5A5-5B65-4BB2-A979-3D3840E63B93}" destId="{D38A8436-3D8B-46BC-903B-A8D0F9BA2D51}" srcOrd="1" destOrd="0" parTransId="{5D7036F2-323C-48F0-BCAC-F8F7A88328EB}" sibTransId="{582F04CB-61E0-4EBA-A393-3D86F58CC2F6}"/>
    <dgm:cxn modelId="{FC7742C5-7C24-49E1-9E35-E5383719520E}" type="presOf" srcId="{D38A8436-3D8B-46BC-903B-A8D0F9BA2D51}" destId="{B9895CE4-1182-4B77-967C-6D4647C57854}" srcOrd="0" destOrd="0" presId="urn:microsoft.com/office/officeart/2018/2/layout/IconVerticalSolidList"/>
    <dgm:cxn modelId="{3D8A7BF0-E7C7-4B20-8B8D-4729DA83BF67}" type="presParOf" srcId="{A25CE8B0-5FE7-4607-B69B-9BB42EA26BD9}" destId="{BDDE13A6-141B-493E-8D7E-6E16CCF5CE67}" srcOrd="0" destOrd="0" presId="urn:microsoft.com/office/officeart/2018/2/layout/IconVerticalSolidList"/>
    <dgm:cxn modelId="{9B664E0D-6B9B-492B-BD8A-70B788EBF3E7}" type="presParOf" srcId="{BDDE13A6-141B-493E-8D7E-6E16CCF5CE67}" destId="{6AD85CBF-925A-43E9-BBC1-0728E2915448}" srcOrd="0" destOrd="0" presId="urn:microsoft.com/office/officeart/2018/2/layout/IconVerticalSolidList"/>
    <dgm:cxn modelId="{A1037753-8C08-49CD-8C66-5016C792D191}" type="presParOf" srcId="{BDDE13A6-141B-493E-8D7E-6E16CCF5CE67}" destId="{DF23CAB6-9AF7-416E-A724-2FCB0D04FE5A}" srcOrd="1" destOrd="0" presId="urn:microsoft.com/office/officeart/2018/2/layout/IconVerticalSolidList"/>
    <dgm:cxn modelId="{4FAEAB32-28A4-43F4-867B-DDBF7AFD5B6D}" type="presParOf" srcId="{BDDE13A6-141B-493E-8D7E-6E16CCF5CE67}" destId="{5597F5C2-6DD7-4A4A-BF26-07DDB7FC44D6}" srcOrd="2" destOrd="0" presId="urn:microsoft.com/office/officeart/2018/2/layout/IconVerticalSolidList"/>
    <dgm:cxn modelId="{02DD1CF1-F82F-467F-831D-DAC1F1D81E8B}" type="presParOf" srcId="{BDDE13A6-141B-493E-8D7E-6E16CCF5CE67}" destId="{F18A1D28-BBB8-4FD4-895B-823EBE3D49C5}" srcOrd="3" destOrd="0" presId="urn:microsoft.com/office/officeart/2018/2/layout/IconVerticalSolidList"/>
    <dgm:cxn modelId="{A4E7C929-CDE1-444D-9232-C97CC06E778C}" type="presParOf" srcId="{A25CE8B0-5FE7-4607-B69B-9BB42EA26BD9}" destId="{7A07ABC3-F770-4F1A-8CAB-ED8D3BAE3F97}" srcOrd="1" destOrd="0" presId="urn:microsoft.com/office/officeart/2018/2/layout/IconVerticalSolidList"/>
    <dgm:cxn modelId="{51997DC4-13CF-4AF5-9593-E0C53C1A59E2}" type="presParOf" srcId="{A25CE8B0-5FE7-4607-B69B-9BB42EA26BD9}" destId="{6D2C676C-125B-48EB-933A-C0BA4BEA51B4}" srcOrd="2" destOrd="0" presId="urn:microsoft.com/office/officeart/2018/2/layout/IconVerticalSolidList"/>
    <dgm:cxn modelId="{F33223C0-6AA5-4824-852C-E0BECEE0233D}" type="presParOf" srcId="{6D2C676C-125B-48EB-933A-C0BA4BEA51B4}" destId="{A632602F-B1E3-4357-A6D3-839338CEED9A}" srcOrd="0" destOrd="0" presId="urn:microsoft.com/office/officeart/2018/2/layout/IconVerticalSolidList"/>
    <dgm:cxn modelId="{5E0B5E04-CD06-4991-AD54-238A493901F4}" type="presParOf" srcId="{6D2C676C-125B-48EB-933A-C0BA4BEA51B4}" destId="{41B32541-7A2E-48BB-A946-E28828921EEE}" srcOrd="1" destOrd="0" presId="urn:microsoft.com/office/officeart/2018/2/layout/IconVerticalSolidList"/>
    <dgm:cxn modelId="{E4846D1A-4B11-4737-B5C9-1EC5282DF49A}" type="presParOf" srcId="{6D2C676C-125B-48EB-933A-C0BA4BEA51B4}" destId="{511F8620-3E62-4A8E-BEB3-C3801DC7E7A5}" srcOrd="2" destOrd="0" presId="urn:microsoft.com/office/officeart/2018/2/layout/IconVerticalSolidList"/>
    <dgm:cxn modelId="{21BA7338-DAFC-4555-8D50-A3B294F56672}" type="presParOf" srcId="{6D2C676C-125B-48EB-933A-C0BA4BEA51B4}" destId="{B9895CE4-1182-4B77-967C-6D4647C5785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C953C55-3CEC-4292-8F57-0C88F1BFBAF5}" type="doc">
      <dgm:prSet loTypeId="urn:microsoft.com/office/officeart/2005/8/layout/vList2" loCatId="list" qsTypeId="urn:microsoft.com/office/officeart/2005/8/quickstyle/simple2" qsCatId="simple" csTypeId="urn:microsoft.com/office/officeart/2005/8/colors/accent2_2" csCatId="accent2"/>
      <dgm:spPr/>
      <dgm:t>
        <a:bodyPr/>
        <a:lstStyle/>
        <a:p>
          <a:endParaRPr lang="en-US"/>
        </a:p>
      </dgm:t>
    </dgm:pt>
    <dgm:pt modelId="{4FD247EC-16D4-4BDD-8408-1FA2C5B020F2}">
      <dgm:prSet/>
      <dgm:spPr/>
      <dgm:t>
        <a:bodyPr/>
        <a:lstStyle/>
        <a:p>
          <a:r>
            <a:rPr lang="en-US"/>
            <a:t>A process may not continue to run when you log out or close your terminal. </a:t>
          </a:r>
        </a:p>
      </dgm:t>
    </dgm:pt>
    <dgm:pt modelId="{5B51732B-A967-49DA-943A-258706927E65}" type="parTrans" cxnId="{EF000CCD-4ACB-4EEF-8B9E-7E4B1BFDB0DD}">
      <dgm:prSet/>
      <dgm:spPr/>
      <dgm:t>
        <a:bodyPr/>
        <a:lstStyle/>
        <a:p>
          <a:endParaRPr lang="en-US"/>
        </a:p>
      </dgm:t>
    </dgm:pt>
    <dgm:pt modelId="{D0D9943A-88F5-4CEA-86BD-1F962864DD0E}" type="sibTrans" cxnId="{EF000CCD-4ACB-4EEF-8B9E-7E4B1BFDB0DD}">
      <dgm:prSet/>
      <dgm:spPr/>
      <dgm:t>
        <a:bodyPr/>
        <a:lstStyle/>
        <a:p>
          <a:endParaRPr lang="en-US"/>
        </a:p>
      </dgm:t>
    </dgm:pt>
    <dgm:pt modelId="{7B9D10F7-CCC5-4167-81BF-DAF5BE9950F4}">
      <dgm:prSet/>
      <dgm:spPr/>
      <dgm:t>
        <a:bodyPr/>
        <a:lstStyle/>
        <a:p>
          <a:r>
            <a:rPr lang="en-US"/>
            <a:t>Use nohup to handle this situation.</a:t>
          </a:r>
        </a:p>
      </dgm:t>
    </dgm:pt>
    <dgm:pt modelId="{84C93A15-C2D0-443F-A102-28F9B6D69E2E}" type="parTrans" cxnId="{625FD46E-80E8-4169-A5D0-A15810B7397D}">
      <dgm:prSet/>
      <dgm:spPr/>
      <dgm:t>
        <a:bodyPr/>
        <a:lstStyle/>
        <a:p>
          <a:endParaRPr lang="en-US"/>
        </a:p>
      </dgm:t>
    </dgm:pt>
    <dgm:pt modelId="{061C67EB-954F-450E-8687-F7D4F1AA9515}" type="sibTrans" cxnId="{625FD46E-80E8-4169-A5D0-A15810B7397D}">
      <dgm:prSet/>
      <dgm:spPr/>
      <dgm:t>
        <a:bodyPr/>
        <a:lstStyle/>
        <a:p>
          <a:endParaRPr lang="en-US"/>
        </a:p>
      </dgm:t>
    </dgm:pt>
    <dgm:pt modelId="{4AC9376C-C93C-4789-9A83-27EE8DBBDA30}">
      <dgm:prSet/>
      <dgm:spPr/>
      <dgm:t>
        <a:bodyPr/>
        <a:lstStyle/>
        <a:p>
          <a:r>
            <a:rPr lang="en-US"/>
            <a:t>nohup &lt;script&gt;.sh &amp;</a:t>
          </a:r>
        </a:p>
      </dgm:t>
    </dgm:pt>
    <dgm:pt modelId="{AF47D3AE-585C-48DA-9A8E-22D5580AC65E}" type="parTrans" cxnId="{DD002B51-8ECE-4092-90FC-C046CAD94D0B}">
      <dgm:prSet/>
      <dgm:spPr/>
      <dgm:t>
        <a:bodyPr/>
        <a:lstStyle/>
        <a:p>
          <a:endParaRPr lang="en-US"/>
        </a:p>
      </dgm:t>
    </dgm:pt>
    <dgm:pt modelId="{7712CDD7-F171-40E3-8D0E-E167D20F565C}" type="sibTrans" cxnId="{DD002B51-8ECE-4092-90FC-C046CAD94D0B}">
      <dgm:prSet/>
      <dgm:spPr/>
      <dgm:t>
        <a:bodyPr/>
        <a:lstStyle/>
        <a:p>
          <a:endParaRPr lang="en-US"/>
        </a:p>
      </dgm:t>
    </dgm:pt>
    <dgm:pt modelId="{3254526F-D699-4D32-B9D4-93B1198882A9}">
      <dgm:prSet/>
      <dgm:spPr/>
      <dgm:t>
        <a:bodyPr/>
        <a:lstStyle/>
        <a:p>
          <a:r>
            <a:rPr lang="en-US"/>
            <a:t>Appending an ampersand (&amp;) will send the process to the background and allow you to continue using the terminal</a:t>
          </a:r>
        </a:p>
      </dgm:t>
    </dgm:pt>
    <dgm:pt modelId="{D8E5ED6D-51D6-4535-93C9-6B2B9410D1E5}" type="parTrans" cxnId="{0C0C0DE4-3EB7-4A60-B0E6-8F91B9EF887E}">
      <dgm:prSet/>
      <dgm:spPr/>
      <dgm:t>
        <a:bodyPr/>
        <a:lstStyle/>
        <a:p>
          <a:endParaRPr lang="en-US"/>
        </a:p>
      </dgm:t>
    </dgm:pt>
    <dgm:pt modelId="{7D514AFC-C727-4E10-A5EC-0D6F5DCA0003}" type="sibTrans" cxnId="{0C0C0DE4-3EB7-4A60-B0E6-8F91B9EF887E}">
      <dgm:prSet/>
      <dgm:spPr/>
      <dgm:t>
        <a:bodyPr/>
        <a:lstStyle/>
        <a:p>
          <a:endParaRPr lang="en-US"/>
        </a:p>
      </dgm:t>
    </dgm:pt>
    <dgm:pt modelId="{A444F473-160C-48D9-AEC3-7EDB23C946CA}" type="pres">
      <dgm:prSet presAssocID="{FC953C55-3CEC-4292-8F57-0C88F1BFBAF5}" presName="linear" presStyleCnt="0">
        <dgm:presLayoutVars>
          <dgm:animLvl val="lvl"/>
          <dgm:resizeHandles val="exact"/>
        </dgm:presLayoutVars>
      </dgm:prSet>
      <dgm:spPr/>
    </dgm:pt>
    <dgm:pt modelId="{D45FFCD6-0BB1-4532-8165-2C5B2BF5FFEB}" type="pres">
      <dgm:prSet presAssocID="{4FD247EC-16D4-4BDD-8408-1FA2C5B020F2}" presName="parentText" presStyleLbl="node1" presStyleIdx="0" presStyleCnt="4">
        <dgm:presLayoutVars>
          <dgm:chMax val="0"/>
          <dgm:bulletEnabled val="1"/>
        </dgm:presLayoutVars>
      </dgm:prSet>
      <dgm:spPr/>
    </dgm:pt>
    <dgm:pt modelId="{2D1F81D7-647F-4477-B738-81F82B5B7C5A}" type="pres">
      <dgm:prSet presAssocID="{D0D9943A-88F5-4CEA-86BD-1F962864DD0E}" presName="spacer" presStyleCnt="0"/>
      <dgm:spPr/>
    </dgm:pt>
    <dgm:pt modelId="{7B1D1640-9B5C-48E1-A096-2A835F4B8560}" type="pres">
      <dgm:prSet presAssocID="{7B9D10F7-CCC5-4167-81BF-DAF5BE9950F4}" presName="parentText" presStyleLbl="node1" presStyleIdx="1" presStyleCnt="4">
        <dgm:presLayoutVars>
          <dgm:chMax val="0"/>
          <dgm:bulletEnabled val="1"/>
        </dgm:presLayoutVars>
      </dgm:prSet>
      <dgm:spPr/>
    </dgm:pt>
    <dgm:pt modelId="{E215AA13-9857-468E-9AA9-95BB28EB140D}" type="pres">
      <dgm:prSet presAssocID="{061C67EB-954F-450E-8687-F7D4F1AA9515}" presName="spacer" presStyleCnt="0"/>
      <dgm:spPr/>
    </dgm:pt>
    <dgm:pt modelId="{9073805B-F4A7-4A9B-94C0-582BA16A66C2}" type="pres">
      <dgm:prSet presAssocID="{4AC9376C-C93C-4789-9A83-27EE8DBBDA30}" presName="parentText" presStyleLbl="node1" presStyleIdx="2" presStyleCnt="4">
        <dgm:presLayoutVars>
          <dgm:chMax val="0"/>
          <dgm:bulletEnabled val="1"/>
        </dgm:presLayoutVars>
      </dgm:prSet>
      <dgm:spPr/>
    </dgm:pt>
    <dgm:pt modelId="{A610C792-05D0-44FA-BF63-C55E9157A81E}" type="pres">
      <dgm:prSet presAssocID="{7712CDD7-F171-40E3-8D0E-E167D20F565C}" presName="spacer" presStyleCnt="0"/>
      <dgm:spPr/>
    </dgm:pt>
    <dgm:pt modelId="{A5C30B5D-5264-413D-AE0C-D57AB95C10A6}" type="pres">
      <dgm:prSet presAssocID="{3254526F-D699-4D32-B9D4-93B1198882A9}" presName="parentText" presStyleLbl="node1" presStyleIdx="3" presStyleCnt="4">
        <dgm:presLayoutVars>
          <dgm:chMax val="0"/>
          <dgm:bulletEnabled val="1"/>
        </dgm:presLayoutVars>
      </dgm:prSet>
      <dgm:spPr/>
    </dgm:pt>
  </dgm:ptLst>
  <dgm:cxnLst>
    <dgm:cxn modelId="{46D83B38-D09F-4544-8578-398623FAAF0A}" type="presOf" srcId="{7B9D10F7-CCC5-4167-81BF-DAF5BE9950F4}" destId="{7B1D1640-9B5C-48E1-A096-2A835F4B8560}" srcOrd="0" destOrd="0" presId="urn:microsoft.com/office/officeart/2005/8/layout/vList2"/>
    <dgm:cxn modelId="{1960A73D-C435-4670-A430-4B87DFC8EE8F}" type="presOf" srcId="{3254526F-D699-4D32-B9D4-93B1198882A9}" destId="{A5C30B5D-5264-413D-AE0C-D57AB95C10A6}" srcOrd="0" destOrd="0" presId="urn:microsoft.com/office/officeart/2005/8/layout/vList2"/>
    <dgm:cxn modelId="{0D310C65-D9EB-4C3C-A7FD-D3055F1BF8E5}" type="presOf" srcId="{4AC9376C-C93C-4789-9A83-27EE8DBBDA30}" destId="{9073805B-F4A7-4A9B-94C0-582BA16A66C2}" srcOrd="0" destOrd="0" presId="urn:microsoft.com/office/officeart/2005/8/layout/vList2"/>
    <dgm:cxn modelId="{625FD46E-80E8-4169-A5D0-A15810B7397D}" srcId="{FC953C55-3CEC-4292-8F57-0C88F1BFBAF5}" destId="{7B9D10F7-CCC5-4167-81BF-DAF5BE9950F4}" srcOrd="1" destOrd="0" parTransId="{84C93A15-C2D0-443F-A102-28F9B6D69E2E}" sibTransId="{061C67EB-954F-450E-8687-F7D4F1AA9515}"/>
    <dgm:cxn modelId="{DD002B51-8ECE-4092-90FC-C046CAD94D0B}" srcId="{FC953C55-3CEC-4292-8F57-0C88F1BFBAF5}" destId="{4AC9376C-C93C-4789-9A83-27EE8DBBDA30}" srcOrd="2" destOrd="0" parTransId="{AF47D3AE-585C-48DA-9A8E-22D5580AC65E}" sibTransId="{7712CDD7-F171-40E3-8D0E-E167D20F565C}"/>
    <dgm:cxn modelId="{847D775A-2D2E-4632-B3D9-B6FAE3D8ED33}" type="presOf" srcId="{4FD247EC-16D4-4BDD-8408-1FA2C5B020F2}" destId="{D45FFCD6-0BB1-4532-8165-2C5B2BF5FFEB}" srcOrd="0" destOrd="0" presId="urn:microsoft.com/office/officeart/2005/8/layout/vList2"/>
    <dgm:cxn modelId="{955824B3-EEF4-4EE0-901F-9DC0A4830B03}" type="presOf" srcId="{FC953C55-3CEC-4292-8F57-0C88F1BFBAF5}" destId="{A444F473-160C-48D9-AEC3-7EDB23C946CA}" srcOrd="0" destOrd="0" presId="urn:microsoft.com/office/officeart/2005/8/layout/vList2"/>
    <dgm:cxn modelId="{EF000CCD-4ACB-4EEF-8B9E-7E4B1BFDB0DD}" srcId="{FC953C55-3CEC-4292-8F57-0C88F1BFBAF5}" destId="{4FD247EC-16D4-4BDD-8408-1FA2C5B020F2}" srcOrd="0" destOrd="0" parTransId="{5B51732B-A967-49DA-943A-258706927E65}" sibTransId="{D0D9943A-88F5-4CEA-86BD-1F962864DD0E}"/>
    <dgm:cxn modelId="{0C0C0DE4-3EB7-4A60-B0E6-8F91B9EF887E}" srcId="{FC953C55-3CEC-4292-8F57-0C88F1BFBAF5}" destId="{3254526F-D699-4D32-B9D4-93B1198882A9}" srcOrd="3" destOrd="0" parTransId="{D8E5ED6D-51D6-4535-93C9-6B2B9410D1E5}" sibTransId="{7D514AFC-C727-4E10-A5EC-0D6F5DCA0003}"/>
    <dgm:cxn modelId="{4E332A36-D2BE-4240-BE2B-C1B473862F46}" type="presParOf" srcId="{A444F473-160C-48D9-AEC3-7EDB23C946CA}" destId="{D45FFCD6-0BB1-4532-8165-2C5B2BF5FFEB}" srcOrd="0" destOrd="0" presId="urn:microsoft.com/office/officeart/2005/8/layout/vList2"/>
    <dgm:cxn modelId="{7720CBA3-7335-4C0C-8E31-0DCDF5FE5BC3}" type="presParOf" srcId="{A444F473-160C-48D9-AEC3-7EDB23C946CA}" destId="{2D1F81D7-647F-4477-B738-81F82B5B7C5A}" srcOrd="1" destOrd="0" presId="urn:microsoft.com/office/officeart/2005/8/layout/vList2"/>
    <dgm:cxn modelId="{F203C6C6-E7D9-44C9-BDD8-582271BBCDE9}" type="presParOf" srcId="{A444F473-160C-48D9-AEC3-7EDB23C946CA}" destId="{7B1D1640-9B5C-48E1-A096-2A835F4B8560}" srcOrd="2" destOrd="0" presId="urn:microsoft.com/office/officeart/2005/8/layout/vList2"/>
    <dgm:cxn modelId="{5AC1C874-60A2-49AB-B4C8-63A42D646064}" type="presParOf" srcId="{A444F473-160C-48D9-AEC3-7EDB23C946CA}" destId="{E215AA13-9857-468E-9AA9-95BB28EB140D}" srcOrd="3" destOrd="0" presId="urn:microsoft.com/office/officeart/2005/8/layout/vList2"/>
    <dgm:cxn modelId="{BEDF76D7-8E8E-45BD-B2ED-4B160690EA7B}" type="presParOf" srcId="{A444F473-160C-48D9-AEC3-7EDB23C946CA}" destId="{9073805B-F4A7-4A9B-94C0-582BA16A66C2}" srcOrd="4" destOrd="0" presId="urn:microsoft.com/office/officeart/2005/8/layout/vList2"/>
    <dgm:cxn modelId="{9C87F83C-8564-459F-8CEE-99E93715C99C}" type="presParOf" srcId="{A444F473-160C-48D9-AEC3-7EDB23C946CA}" destId="{A610C792-05D0-44FA-BF63-C55E9157A81E}" srcOrd="5" destOrd="0" presId="urn:microsoft.com/office/officeart/2005/8/layout/vList2"/>
    <dgm:cxn modelId="{D90C857E-5F36-4D82-974E-046BC3431BEC}" type="presParOf" srcId="{A444F473-160C-48D9-AEC3-7EDB23C946CA}" destId="{A5C30B5D-5264-413D-AE0C-D57AB95C10A6}"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D85CBF-925A-43E9-BBC1-0728E2915448}">
      <dsp:nvSpPr>
        <dsp:cNvPr id="0" name=""/>
        <dsp:cNvSpPr/>
      </dsp:nvSpPr>
      <dsp:spPr>
        <a:xfrm>
          <a:off x="0" y="708097"/>
          <a:ext cx="10515600" cy="130725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23CAB6-9AF7-416E-A724-2FCB0D04FE5A}">
      <dsp:nvSpPr>
        <dsp:cNvPr id="0" name=""/>
        <dsp:cNvSpPr/>
      </dsp:nvSpPr>
      <dsp:spPr>
        <a:xfrm>
          <a:off x="395445" y="1002230"/>
          <a:ext cx="718991" cy="7189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8A1D28-BBB8-4FD4-895B-823EBE3D49C5}">
      <dsp:nvSpPr>
        <dsp:cNvPr id="0" name=""/>
        <dsp:cNvSpPr/>
      </dsp:nvSpPr>
      <dsp:spPr>
        <a:xfrm>
          <a:off x="1509882" y="708097"/>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1066800">
            <a:lnSpc>
              <a:spcPct val="90000"/>
            </a:lnSpc>
            <a:spcBef>
              <a:spcPct val="0"/>
            </a:spcBef>
            <a:spcAft>
              <a:spcPct val="35000"/>
            </a:spcAft>
            <a:buNone/>
          </a:pPr>
          <a:r>
            <a:rPr lang="en-US" sz="2400" kern="1200"/>
            <a:t>Processes carry out tasks within the operating system. </a:t>
          </a:r>
        </a:p>
      </dsp:txBody>
      <dsp:txXfrm>
        <a:off x="1509882" y="708097"/>
        <a:ext cx="9005717" cy="1307257"/>
      </dsp:txXfrm>
    </dsp:sp>
    <dsp:sp modelId="{A632602F-B1E3-4357-A6D3-839338CEED9A}">
      <dsp:nvSpPr>
        <dsp:cNvPr id="0" name=""/>
        <dsp:cNvSpPr/>
      </dsp:nvSpPr>
      <dsp:spPr>
        <a:xfrm>
          <a:off x="0" y="2342169"/>
          <a:ext cx="10515600" cy="130725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B32541-7A2E-48BB-A946-E28828921EEE}">
      <dsp:nvSpPr>
        <dsp:cNvPr id="0" name=""/>
        <dsp:cNvSpPr/>
      </dsp:nvSpPr>
      <dsp:spPr>
        <a:xfrm>
          <a:off x="395445" y="2636302"/>
          <a:ext cx="718991" cy="7189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895CE4-1182-4B77-967C-6D4647C57854}">
      <dsp:nvSpPr>
        <dsp:cNvPr id="0" name=""/>
        <dsp:cNvSpPr/>
      </dsp:nvSpPr>
      <dsp:spPr>
        <a:xfrm>
          <a:off x="1509882" y="2342169"/>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1066800">
            <a:lnSpc>
              <a:spcPct val="90000"/>
            </a:lnSpc>
            <a:spcBef>
              <a:spcPct val="0"/>
            </a:spcBef>
            <a:spcAft>
              <a:spcPct val="35000"/>
            </a:spcAft>
            <a:buNone/>
          </a:pPr>
          <a:r>
            <a:rPr lang="en-US" sz="2400" kern="1200"/>
            <a:t>A program is a set of machine code instructions and data stored in an executable image on disk and is, as such, a passive entity; a process can be thought of as a computer program in action.</a:t>
          </a:r>
        </a:p>
      </dsp:txBody>
      <dsp:txXfrm>
        <a:off x="1509882" y="2342169"/>
        <a:ext cx="9005717" cy="13072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5FFCD6-0BB1-4532-8165-2C5B2BF5FFEB}">
      <dsp:nvSpPr>
        <dsp:cNvPr id="0" name=""/>
        <dsp:cNvSpPr/>
      </dsp:nvSpPr>
      <dsp:spPr>
        <a:xfrm>
          <a:off x="0" y="81411"/>
          <a:ext cx="10515600" cy="993128"/>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A process may not continue to run when you log out or close your terminal. </a:t>
          </a:r>
        </a:p>
      </dsp:txBody>
      <dsp:txXfrm>
        <a:off x="48481" y="129892"/>
        <a:ext cx="10418638" cy="896166"/>
      </dsp:txXfrm>
    </dsp:sp>
    <dsp:sp modelId="{7B1D1640-9B5C-48E1-A096-2A835F4B8560}">
      <dsp:nvSpPr>
        <dsp:cNvPr id="0" name=""/>
        <dsp:cNvSpPr/>
      </dsp:nvSpPr>
      <dsp:spPr>
        <a:xfrm>
          <a:off x="0" y="1146540"/>
          <a:ext cx="10515600" cy="993128"/>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Use nohup to handle this situation.</a:t>
          </a:r>
        </a:p>
      </dsp:txBody>
      <dsp:txXfrm>
        <a:off x="48481" y="1195021"/>
        <a:ext cx="10418638" cy="896166"/>
      </dsp:txXfrm>
    </dsp:sp>
    <dsp:sp modelId="{9073805B-F4A7-4A9B-94C0-582BA16A66C2}">
      <dsp:nvSpPr>
        <dsp:cNvPr id="0" name=""/>
        <dsp:cNvSpPr/>
      </dsp:nvSpPr>
      <dsp:spPr>
        <a:xfrm>
          <a:off x="0" y="2211669"/>
          <a:ext cx="10515600" cy="993128"/>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nohup &lt;script&gt;.sh &amp;</a:t>
          </a:r>
        </a:p>
      </dsp:txBody>
      <dsp:txXfrm>
        <a:off x="48481" y="2260150"/>
        <a:ext cx="10418638" cy="896166"/>
      </dsp:txXfrm>
    </dsp:sp>
    <dsp:sp modelId="{A5C30B5D-5264-413D-AE0C-D57AB95C10A6}">
      <dsp:nvSpPr>
        <dsp:cNvPr id="0" name=""/>
        <dsp:cNvSpPr/>
      </dsp:nvSpPr>
      <dsp:spPr>
        <a:xfrm>
          <a:off x="0" y="3276797"/>
          <a:ext cx="10515600" cy="993128"/>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Appending an ampersand (&amp;) will send the process to the background and allow you to continue using the terminal</a:t>
          </a:r>
        </a:p>
      </dsp:txBody>
      <dsp:txXfrm>
        <a:off x="48481" y="3325278"/>
        <a:ext cx="10418638" cy="89616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F357FF-9C83-48BA-9B0B-BAAAB7BB729F}" type="datetimeFigureOut">
              <a:rPr lang="en-US" smtClean="0"/>
              <a:t>10/16/2020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624297-49D2-4C6D-B7EE-5550B5A4D1F4}" type="slidenum">
              <a:rPr lang="en-US" smtClean="0"/>
              <a:t>‹#›</a:t>
            </a:fld>
            <a:endParaRPr lang="en-US"/>
          </a:p>
        </p:txBody>
      </p:sp>
    </p:spTree>
    <p:extLst>
      <p:ext uri="{BB962C8B-B14F-4D97-AF65-F5344CB8AC3E}">
        <p14:creationId xmlns:p14="http://schemas.microsoft.com/office/powerpoint/2010/main" val="971794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F357FF-9C83-48BA-9B0B-BAAAB7BB729F}" type="datetimeFigureOut">
              <a:rPr lang="en-US" smtClean="0"/>
              <a:t>10/16/2020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624297-49D2-4C6D-B7EE-5550B5A4D1F4}" type="slidenum">
              <a:rPr lang="en-US" smtClean="0"/>
              <a:t>‹#›</a:t>
            </a:fld>
            <a:endParaRPr lang="en-US"/>
          </a:p>
        </p:txBody>
      </p:sp>
    </p:spTree>
    <p:extLst>
      <p:ext uri="{BB962C8B-B14F-4D97-AF65-F5344CB8AC3E}">
        <p14:creationId xmlns:p14="http://schemas.microsoft.com/office/powerpoint/2010/main" val="1152488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F357FF-9C83-48BA-9B0B-BAAAB7BB729F}" type="datetimeFigureOut">
              <a:rPr lang="en-US" smtClean="0"/>
              <a:t>10/16/2020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624297-49D2-4C6D-B7EE-5550B5A4D1F4}" type="slidenum">
              <a:rPr lang="en-US" smtClean="0"/>
              <a:t>‹#›</a:t>
            </a:fld>
            <a:endParaRPr lang="en-US"/>
          </a:p>
        </p:txBody>
      </p:sp>
    </p:spTree>
    <p:extLst>
      <p:ext uri="{BB962C8B-B14F-4D97-AF65-F5344CB8AC3E}">
        <p14:creationId xmlns:p14="http://schemas.microsoft.com/office/powerpoint/2010/main" val="3623405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F357FF-9C83-48BA-9B0B-BAAAB7BB729F}" type="datetimeFigureOut">
              <a:rPr lang="en-US" smtClean="0"/>
              <a:t>10/16/2020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624297-49D2-4C6D-B7EE-5550B5A4D1F4}" type="slidenum">
              <a:rPr lang="en-US" smtClean="0"/>
              <a:t>‹#›</a:t>
            </a:fld>
            <a:endParaRPr lang="en-US"/>
          </a:p>
        </p:txBody>
      </p:sp>
    </p:spTree>
    <p:extLst>
      <p:ext uri="{BB962C8B-B14F-4D97-AF65-F5344CB8AC3E}">
        <p14:creationId xmlns:p14="http://schemas.microsoft.com/office/powerpoint/2010/main" val="3738841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F357FF-9C83-48BA-9B0B-BAAAB7BB729F}" type="datetimeFigureOut">
              <a:rPr lang="en-US" smtClean="0"/>
              <a:t>10/16/2020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624297-49D2-4C6D-B7EE-5550B5A4D1F4}" type="slidenum">
              <a:rPr lang="en-US" smtClean="0"/>
              <a:t>‹#›</a:t>
            </a:fld>
            <a:endParaRPr lang="en-US"/>
          </a:p>
        </p:txBody>
      </p:sp>
    </p:spTree>
    <p:extLst>
      <p:ext uri="{BB962C8B-B14F-4D97-AF65-F5344CB8AC3E}">
        <p14:creationId xmlns:p14="http://schemas.microsoft.com/office/powerpoint/2010/main" val="2883380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F357FF-9C83-48BA-9B0B-BAAAB7BB729F}" type="datetimeFigureOut">
              <a:rPr lang="en-US" smtClean="0"/>
              <a:t>10/16/2020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624297-49D2-4C6D-B7EE-5550B5A4D1F4}" type="slidenum">
              <a:rPr lang="en-US" smtClean="0"/>
              <a:t>‹#›</a:t>
            </a:fld>
            <a:endParaRPr lang="en-US"/>
          </a:p>
        </p:txBody>
      </p:sp>
    </p:spTree>
    <p:extLst>
      <p:ext uri="{BB962C8B-B14F-4D97-AF65-F5344CB8AC3E}">
        <p14:creationId xmlns:p14="http://schemas.microsoft.com/office/powerpoint/2010/main" val="308391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F357FF-9C83-48BA-9B0B-BAAAB7BB729F}" type="datetimeFigureOut">
              <a:rPr lang="en-US" smtClean="0"/>
              <a:t>10/16/2020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624297-49D2-4C6D-B7EE-5550B5A4D1F4}" type="slidenum">
              <a:rPr lang="en-US" smtClean="0"/>
              <a:t>‹#›</a:t>
            </a:fld>
            <a:endParaRPr lang="en-US"/>
          </a:p>
        </p:txBody>
      </p:sp>
    </p:spTree>
    <p:extLst>
      <p:ext uri="{BB962C8B-B14F-4D97-AF65-F5344CB8AC3E}">
        <p14:creationId xmlns:p14="http://schemas.microsoft.com/office/powerpoint/2010/main" val="319446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F357FF-9C83-48BA-9B0B-BAAAB7BB729F}" type="datetimeFigureOut">
              <a:rPr lang="en-US" smtClean="0"/>
              <a:t>10/16/2020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624297-49D2-4C6D-B7EE-5550B5A4D1F4}" type="slidenum">
              <a:rPr lang="en-US" smtClean="0"/>
              <a:t>‹#›</a:t>
            </a:fld>
            <a:endParaRPr lang="en-US"/>
          </a:p>
        </p:txBody>
      </p:sp>
    </p:spTree>
    <p:extLst>
      <p:ext uri="{BB962C8B-B14F-4D97-AF65-F5344CB8AC3E}">
        <p14:creationId xmlns:p14="http://schemas.microsoft.com/office/powerpoint/2010/main" val="173226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F357FF-9C83-48BA-9B0B-BAAAB7BB729F}" type="datetimeFigureOut">
              <a:rPr lang="en-US" smtClean="0"/>
              <a:t>10/16/2020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624297-49D2-4C6D-B7EE-5550B5A4D1F4}" type="slidenum">
              <a:rPr lang="en-US" smtClean="0"/>
              <a:t>‹#›</a:t>
            </a:fld>
            <a:endParaRPr lang="en-US"/>
          </a:p>
        </p:txBody>
      </p:sp>
    </p:spTree>
    <p:extLst>
      <p:ext uri="{BB962C8B-B14F-4D97-AF65-F5344CB8AC3E}">
        <p14:creationId xmlns:p14="http://schemas.microsoft.com/office/powerpoint/2010/main" val="321430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F357FF-9C83-48BA-9B0B-BAAAB7BB729F}" type="datetimeFigureOut">
              <a:rPr lang="en-US" smtClean="0"/>
              <a:t>10/16/2020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624297-49D2-4C6D-B7EE-5550B5A4D1F4}" type="slidenum">
              <a:rPr lang="en-US" smtClean="0"/>
              <a:t>‹#›</a:t>
            </a:fld>
            <a:endParaRPr lang="en-US"/>
          </a:p>
        </p:txBody>
      </p:sp>
    </p:spTree>
    <p:extLst>
      <p:ext uri="{BB962C8B-B14F-4D97-AF65-F5344CB8AC3E}">
        <p14:creationId xmlns:p14="http://schemas.microsoft.com/office/powerpoint/2010/main" val="2594233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F357FF-9C83-48BA-9B0B-BAAAB7BB729F}" type="datetimeFigureOut">
              <a:rPr lang="en-US" smtClean="0"/>
              <a:t>10/16/2020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624297-49D2-4C6D-B7EE-5550B5A4D1F4}" type="slidenum">
              <a:rPr lang="en-US" smtClean="0"/>
              <a:t>‹#›</a:t>
            </a:fld>
            <a:endParaRPr lang="en-US"/>
          </a:p>
        </p:txBody>
      </p:sp>
    </p:spTree>
    <p:extLst>
      <p:ext uri="{BB962C8B-B14F-4D97-AF65-F5344CB8AC3E}">
        <p14:creationId xmlns:p14="http://schemas.microsoft.com/office/powerpoint/2010/main" val="719444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F357FF-9C83-48BA-9B0B-BAAAB7BB729F}" type="datetimeFigureOut">
              <a:rPr lang="en-US" smtClean="0"/>
              <a:t>10/16/2020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624297-49D2-4C6D-B7EE-5550B5A4D1F4}" type="slidenum">
              <a:rPr lang="en-US" smtClean="0"/>
              <a:t>‹#›</a:t>
            </a:fld>
            <a:endParaRPr lang="en-US"/>
          </a:p>
        </p:txBody>
      </p:sp>
    </p:spTree>
    <p:extLst>
      <p:ext uri="{BB962C8B-B14F-4D97-AF65-F5344CB8AC3E}">
        <p14:creationId xmlns:p14="http://schemas.microsoft.com/office/powerpoint/2010/main" val="14200188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6B35B-8877-43C7-BC8F-E4039D1805ED}"/>
              </a:ext>
            </a:extLst>
          </p:cNvPr>
          <p:cNvSpPr>
            <a:spLocks noGrp="1"/>
          </p:cNvSpPr>
          <p:nvPr>
            <p:ph type="title"/>
          </p:nvPr>
        </p:nvSpPr>
        <p:spPr>
          <a:xfrm>
            <a:off x="841248" y="256032"/>
            <a:ext cx="10506456" cy="1014984"/>
          </a:xfrm>
        </p:spPr>
        <p:txBody>
          <a:bodyPr anchor="b">
            <a:normAutofit/>
          </a:bodyPr>
          <a:lstStyle/>
          <a:p>
            <a:r>
              <a:rPr lang="en-US" dirty="0"/>
              <a:t>Process in Linux</a:t>
            </a:r>
          </a:p>
        </p:txBody>
      </p:sp>
      <p:graphicFrame>
        <p:nvGraphicFramePr>
          <p:cNvPr id="5" name="Content Placeholder 2">
            <a:extLst>
              <a:ext uri="{FF2B5EF4-FFF2-40B4-BE49-F238E27FC236}">
                <a16:creationId xmlns:a16="http://schemas.microsoft.com/office/drawing/2014/main" id="{A14879EE-3027-4345-984F-FA7B0F25C8A2}"/>
              </a:ext>
            </a:extLst>
          </p:cNvPr>
          <p:cNvGraphicFramePr>
            <a:graphicFrameLocks noGrp="1"/>
          </p:cNvGraphicFramePr>
          <p:nvPr>
            <p:ph idx="1"/>
            <p:extLst>
              <p:ext uri="{D42A27DB-BD31-4B8C-83A1-F6EECF244321}">
                <p14:modId xmlns:p14="http://schemas.microsoft.com/office/powerpoint/2010/main" val="1554616195"/>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7194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A80B85A-61AA-49AD-8B7F-D42670ABADA6}"/>
              </a:ext>
            </a:extLst>
          </p:cNvPr>
          <p:cNvSpPr>
            <a:spLocks noGrp="1"/>
          </p:cNvSpPr>
          <p:nvPr>
            <p:ph type="title"/>
          </p:nvPr>
        </p:nvSpPr>
        <p:spPr>
          <a:xfrm>
            <a:off x="1115568" y="548640"/>
            <a:ext cx="10168128" cy="1179576"/>
          </a:xfrm>
        </p:spPr>
        <p:txBody>
          <a:bodyPr>
            <a:normAutofit/>
          </a:bodyPr>
          <a:lstStyle/>
          <a:p>
            <a:r>
              <a:rPr lang="en-US" sz="4000"/>
              <a:t>Listing Running Processes</a:t>
            </a:r>
          </a:p>
        </p:txBody>
      </p:sp>
      <p:sp>
        <p:nvSpPr>
          <p:cNvPr id="9"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75BDE94-02DF-401C-8DA9-3BB6178EFEBA}"/>
              </a:ext>
            </a:extLst>
          </p:cNvPr>
          <p:cNvSpPr>
            <a:spLocks noGrp="1"/>
          </p:cNvSpPr>
          <p:nvPr>
            <p:ph idx="1"/>
          </p:nvPr>
        </p:nvSpPr>
        <p:spPr>
          <a:xfrm>
            <a:off x="1115568" y="2481943"/>
            <a:ext cx="10168128" cy="3695020"/>
          </a:xfrm>
        </p:spPr>
        <p:txBody>
          <a:bodyPr>
            <a:normAutofit/>
          </a:bodyPr>
          <a:lstStyle/>
          <a:p>
            <a:pPr marL="0" indent="0">
              <a:buNone/>
            </a:pPr>
            <a:r>
              <a:rPr lang="en-US" sz="2200">
                <a:latin typeface="+mj-lt"/>
              </a:rPr>
              <a:t>ps </a:t>
            </a:r>
          </a:p>
          <a:p>
            <a:pPr marL="0" indent="0">
              <a:buNone/>
            </a:pPr>
            <a:r>
              <a:rPr lang="en-US" sz="2200">
                <a:latin typeface="+mj-lt"/>
              </a:rPr>
              <a:t>ps -f   &gt;&gt; full listing</a:t>
            </a:r>
          </a:p>
          <a:p>
            <a:pPr marL="0" indent="0">
              <a:buNone/>
            </a:pPr>
            <a:r>
              <a:rPr lang="en-US" sz="2200">
                <a:latin typeface="+mj-lt"/>
              </a:rPr>
              <a:t>ps -elf &gt;&gt; every running process (-e) and a full listing (-f).</a:t>
            </a:r>
          </a:p>
          <a:p>
            <a:pPr marL="0" indent="0">
              <a:buNone/>
            </a:pPr>
            <a:endParaRPr lang="en-US" sz="2200">
              <a:latin typeface="+mj-lt"/>
            </a:endParaRPr>
          </a:p>
          <a:p>
            <a:pPr marL="0" indent="0">
              <a:buNone/>
            </a:pPr>
            <a:r>
              <a:rPr lang="en-US" sz="2200">
                <a:latin typeface="+mj-lt"/>
              </a:rPr>
              <a:t>Daemons</a:t>
            </a:r>
          </a:p>
          <a:p>
            <a:pPr marL="0" indent="0">
              <a:buNone/>
            </a:pPr>
            <a:r>
              <a:rPr lang="en-US" sz="2200">
                <a:latin typeface="+mj-lt"/>
              </a:rPr>
              <a:t>These are special types of background processes that start at system startup and keep running forever as a service; they don’t die</a:t>
            </a:r>
          </a:p>
          <a:p>
            <a:pPr marL="0" indent="0">
              <a:buNone/>
            </a:pPr>
            <a:endParaRPr lang="en-US" sz="2200">
              <a:latin typeface="+mj-lt"/>
            </a:endParaRPr>
          </a:p>
        </p:txBody>
      </p:sp>
    </p:spTree>
    <p:extLst>
      <p:ext uri="{BB962C8B-B14F-4D97-AF65-F5344CB8AC3E}">
        <p14:creationId xmlns:p14="http://schemas.microsoft.com/office/powerpoint/2010/main" val="1716841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 name="Rectangle 23">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0AE1E24-1C0D-4E88-ABFF-524F32CED522}"/>
              </a:ext>
            </a:extLst>
          </p:cNvPr>
          <p:cNvSpPr>
            <a:spLocks noGrp="1"/>
          </p:cNvSpPr>
          <p:nvPr>
            <p:ph type="title"/>
          </p:nvPr>
        </p:nvSpPr>
        <p:spPr>
          <a:xfrm>
            <a:off x="1115568" y="548640"/>
            <a:ext cx="10168128" cy="1179576"/>
          </a:xfrm>
        </p:spPr>
        <p:txBody>
          <a:bodyPr>
            <a:normAutofit/>
          </a:bodyPr>
          <a:lstStyle/>
          <a:p>
            <a:r>
              <a:rPr lang="en-US" sz="3700"/>
              <a:t>Parent and Child process</a:t>
            </a:r>
            <a:br>
              <a:rPr lang="en-US" sz="3700"/>
            </a:br>
            <a:endParaRPr lang="en-US" sz="3700"/>
          </a:p>
        </p:txBody>
      </p:sp>
      <p:sp>
        <p:nvSpPr>
          <p:cNvPr id="26" name="Rectangle 25">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Content Placeholder 2">
            <a:extLst>
              <a:ext uri="{FF2B5EF4-FFF2-40B4-BE49-F238E27FC236}">
                <a16:creationId xmlns:a16="http://schemas.microsoft.com/office/drawing/2014/main" id="{0AEB0EFB-B6E8-488F-8843-7D49BBBBB862}"/>
              </a:ext>
            </a:extLst>
          </p:cNvPr>
          <p:cNvSpPr>
            <a:spLocks noGrp="1"/>
          </p:cNvSpPr>
          <p:nvPr>
            <p:ph idx="1"/>
          </p:nvPr>
        </p:nvSpPr>
        <p:spPr>
          <a:xfrm>
            <a:off x="1115568" y="2481943"/>
            <a:ext cx="10168128" cy="3695020"/>
          </a:xfrm>
        </p:spPr>
        <p:txBody>
          <a:bodyPr>
            <a:normAutofit/>
          </a:bodyPr>
          <a:lstStyle/>
          <a:p>
            <a:endParaRPr lang="en-US" sz="2200" dirty="0">
              <a:latin typeface="+mj-lt"/>
            </a:endParaRPr>
          </a:p>
          <a:p>
            <a:r>
              <a:rPr lang="en-US" sz="2200" dirty="0">
                <a:latin typeface="+mj-lt"/>
              </a:rPr>
              <a:t>Parent processes – these are processes that create other processes during run-time.</a:t>
            </a:r>
          </a:p>
          <a:p>
            <a:r>
              <a:rPr lang="en-US" sz="2200" dirty="0">
                <a:latin typeface="+mj-lt"/>
              </a:rPr>
              <a:t>Child processes – these processes are created by other processes during run-time.</a:t>
            </a:r>
          </a:p>
          <a:p>
            <a:r>
              <a:rPr lang="en-US" sz="2200" dirty="0">
                <a:latin typeface="+mj-lt"/>
              </a:rPr>
              <a:t>PID	--&gt;	PID</a:t>
            </a:r>
          </a:p>
          <a:p>
            <a:r>
              <a:rPr lang="en-US" sz="2200" dirty="0">
                <a:latin typeface="+mj-lt"/>
              </a:rPr>
              <a:t>PPID	--&gt;	Parent ID of the process</a:t>
            </a:r>
          </a:p>
        </p:txBody>
      </p:sp>
    </p:spTree>
    <p:extLst>
      <p:ext uri="{BB962C8B-B14F-4D97-AF65-F5344CB8AC3E}">
        <p14:creationId xmlns:p14="http://schemas.microsoft.com/office/powerpoint/2010/main" val="1548766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2DF75EC-7576-4CE3-BA28-9E01FF9FFF5F}"/>
              </a:ext>
            </a:extLst>
          </p:cNvPr>
          <p:cNvSpPr>
            <a:spLocks noGrp="1"/>
          </p:cNvSpPr>
          <p:nvPr>
            <p:ph type="title"/>
          </p:nvPr>
        </p:nvSpPr>
        <p:spPr>
          <a:xfrm>
            <a:off x="1115568" y="548640"/>
            <a:ext cx="10168128" cy="1179576"/>
          </a:xfrm>
        </p:spPr>
        <p:txBody>
          <a:bodyPr>
            <a:normAutofit/>
          </a:bodyPr>
          <a:lstStyle/>
          <a:p>
            <a:r>
              <a:rPr lang="en-US" sz="4000"/>
              <a:t>Scheduling</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DB0DEBEE-AF57-4455-81DB-16D2F995E2DB}"/>
              </a:ext>
            </a:extLst>
          </p:cNvPr>
          <p:cNvSpPr>
            <a:spLocks noGrp="1"/>
          </p:cNvSpPr>
          <p:nvPr>
            <p:ph idx="1"/>
          </p:nvPr>
        </p:nvSpPr>
        <p:spPr>
          <a:xfrm>
            <a:off x="1115568" y="2481943"/>
            <a:ext cx="10168128" cy="3695020"/>
          </a:xfrm>
        </p:spPr>
        <p:txBody>
          <a:bodyPr>
            <a:normAutofit/>
          </a:bodyPr>
          <a:lstStyle/>
          <a:p>
            <a:pPr marL="0" indent="0">
              <a:buNone/>
            </a:pPr>
            <a:r>
              <a:rPr lang="en-US" sz="2200" b="1">
                <a:latin typeface="+mj-lt"/>
              </a:rPr>
              <a:t>Preemptive Scheduling</a:t>
            </a:r>
            <a:r>
              <a:rPr lang="en-US" sz="2200">
                <a:latin typeface="+mj-lt"/>
              </a:rPr>
              <a:t>	</a:t>
            </a:r>
          </a:p>
          <a:p>
            <a:pPr marL="0" indent="0">
              <a:buNone/>
            </a:pPr>
            <a:r>
              <a:rPr lang="en-US" sz="2200">
                <a:latin typeface="+mj-lt"/>
              </a:rPr>
              <a:t>The process can be interrupted, even before the completion.	</a:t>
            </a:r>
          </a:p>
          <a:p>
            <a:pPr marL="0" indent="0">
              <a:buNone/>
            </a:pPr>
            <a:endParaRPr lang="en-US" sz="2200" b="1">
              <a:latin typeface="+mj-lt"/>
            </a:endParaRPr>
          </a:p>
          <a:p>
            <a:pPr marL="0" indent="0">
              <a:buNone/>
            </a:pPr>
            <a:r>
              <a:rPr lang="en-US" sz="2200" b="1">
                <a:latin typeface="+mj-lt"/>
              </a:rPr>
              <a:t>Non-Preemptive Scheduling</a:t>
            </a:r>
          </a:p>
          <a:p>
            <a:pPr marL="0" indent="0">
              <a:buNone/>
            </a:pPr>
            <a:r>
              <a:rPr lang="en-US" sz="2200">
                <a:latin typeface="+mj-lt"/>
              </a:rPr>
              <a:t>The process is not interrupted until its life cycle is complete.</a:t>
            </a:r>
          </a:p>
        </p:txBody>
      </p:sp>
    </p:spTree>
    <p:extLst>
      <p:ext uri="{BB962C8B-B14F-4D97-AF65-F5344CB8AC3E}">
        <p14:creationId xmlns:p14="http://schemas.microsoft.com/office/powerpoint/2010/main" val="1654796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CD6B35B-8877-43C7-BC8F-E4039D1805ED}"/>
              </a:ext>
            </a:extLst>
          </p:cNvPr>
          <p:cNvSpPr>
            <a:spLocks noGrp="1"/>
          </p:cNvSpPr>
          <p:nvPr>
            <p:ph type="title"/>
          </p:nvPr>
        </p:nvSpPr>
        <p:spPr>
          <a:xfrm>
            <a:off x="1115568" y="548640"/>
            <a:ext cx="10168128" cy="1179576"/>
          </a:xfrm>
        </p:spPr>
        <p:txBody>
          <a:bodyPr>
            <a:normAutofit/>
          </a:bodyPr>
          <a:lstStyle/>
          <a:p>
            <a:r>
              <a:rPr lang="en-US" sz="4000"/>
              <a:t>States of Process</a:t>
            </a:r>
          </a:p>
        </p:txBody>
      </p:sp>
      <p:sp>
        <p:nvSpPr>
          <p:cNvPr id="16"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E771BB12-47F6-457B-BFA4-BFF3D9833B03}"/>
              </a:ext>
            </a:extLst>
          </p:cNvPr>
          <p:cNvSpPr>
            <a:spLocks noGrp="1"/>
          </p:cNvSpPr>
          <p:nvPr>
            <p:ph idx="1"/>
          </p:nvPr>
        </p:nvSpPr>
        <p:spPr>
          <a:xfrm>
            <a:off x="1115568" y="2481943"/>
            <a:ext cx="10168128" cy="3695020"/>
          </a:xfrm>
        </p:spPr>
        <p:txBody>
          <a:bodyPr>
            <a:normAutofit/>
          </a:bodyPr>
          <a:lstStyle/>
          <a:p>
            <a:pPr marL="0" indent="0">
              <a:buNone/>
            </a:pPr>
            <a:r>
              <a:rPr lang="en-US" sz="1500" b="1">
                <a:latin typeface="+mj-lt"/>
              </a:rPr>
              <a:t>Running</a:t>
            </a:r>
          </a:p>
          <a:p>
            <a:pPr marL="0" indent="0">
              <a:buNone/>
            </a:pPr>
            <a:r>
              <a:rPr lang="en-US" sz="1500">
                <a:latin typeface="+mj-lt"/>
              </a:rPr>
              <a:t>The process is either running (it is the current process in the system) or it is ready to run (it is waiting to be assigned to one of the system's CPUs).</a:t>
            </a:r>
          </a:p>
          <a:p>
            <a:pPr marL="0" indent="0">
              <a:buNone/>
            </a:pPr>
            <a:r>
              <a:rPr lang="en-US" sz="1500" b="1">
                <a:latin typeface="+mj-lt"/>
              </a:rPr>
              <a:t>Waiting</a:t>
            </a:r>
          </a:p>
          <a:p>
            <a:pPr marL="0" indent="0">
              <a:buNone/>
            </a:pPr>
            <a:r>
              <a:rPr lang="en-US" sz="1500">
                <a:latin typeface="+mj-lt"/>
              </a:rPr>
              <a:t>The process is waiting for an event or for a resource. Linux differentiates between two types of waiting process; interruptible and uninterruptible. Interruptible waiting processes can be interrupted by signals whereas uninterruptible waiting processes are waiting directly on hardware conditions and cannot be interrupted under any circumstances.</a:t>
            </a:r>
          </a:p>
          <a:p>
            <a:pPr marL="0" indent="0">
              <a:buNone/>
            </a:pPr>
            <a:r>
              <a:rPr lang="en-US" sz="1500" b="1">
                <a:latin typeface="+mj-lt"/>
              </a:rPr>
              <a:t>Stopped</a:t>
            </a:r>
          </a:p>
          <a:p>
            <a:pPr marL="0" indent="0">
              <a:buNone/>
            </a:pPr>
            <a:r>
              <a:rPr lang="en-US" sz="1500">
                <a:latin typeface="+mj-lt"/>
              </a:rPr>
              <a:t>The process has been stopped, usually by receiving a signal. A process that is being debugged can be in a stopped state.</a:t>
            </a:r>
          </a:p>
          <a:p>
            <a:pPr marL="0" indent="0">
              <a:buNone/>
            </a:pPr>
            <a:r>
              <a:rPr lang="en-US" sz="1500" b="1">
                <a:latin typeface="+mj-lt"/>
              </a:rPr>
              <a:t>Zombie</a:t>
            </a:r>
          </a:p>
          <a:p>
            <a:pPr marL="0" indent="0">
              <a:buNone/>
            </a:pPr>
            <a:r>
              <a:rPr lang="en-US" sz="1500">
                <a:latin typeface="+mj-lt"/>
              </a:rPr>
              <a:t>This is a halted process which, for some reason, still has a task_struct data structure in the task vector. It is what it sounds like, a dead process.</a:t>
            </a:r>
          </a:p>
        </p:txBody>
      </p:sp>
    </p:spTree>
    <p:extLst>
      <p:ext uri="{BB962C8B-B14F-4D97-AF65-F5344CB8AC3E}">
        <p14:creationId xmlns:p14="http://schemas.microsoft.com/office/powerpoint/2010/main" val="1310026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CD6B35B-8877-43C7-BC8F-E4039D1805ED}"/>
              </a:ext>
            </a:extLst>
          </p:cNvPr>
          <p:cNvSpPr>
            <a:spLocks noGrp="1"/>
          </p:cNvSpPr>
          <p:nvPr>
            <p:ph type="title"/>
          </p:nvPr>
        </p:nvSpPr>
        <p:spPr>
          <a:xfrm>
            <a:off x="1115568" y="548640"/>
            <a:ext cx="10168128" cy="1179576"/>
          </a:xfrm>
        </p:spPr>
        <p:txBody>
          <a:bodyPr>
            <a:normAutofit/>
          </a:bodyPr>
          <a:lstStyle/>
          <a:p>
            <a:r>
              <a:rPr lang="en-US" sz="4000"/>
              <a:t>Initializing a process</a:t>
            </a:r>
          </a:p>
        </p:txBody>
      </p:sp>
      <p:sp>
        <p:nvSpPr>
          <p:cNvPr id="16"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E771BB12-47F6-457B-BFA4-BFF3D9833B03}"/>
              </a:ext>
            </a:extLst>
          </p:cNvPr>
          <p:cNvSpPr>
            <a:spLocks noGrp="1"/>
          </p:cNvSpPr>
          <p:nvPr>
            <p:ph idx="1"/>
          </p:nvPr>
        </p:nvSpPr>
        <p:spPr>
          <a:xfrm>
            <a:off x="1115568" y="2481943"/>
            <a:ext cx="10168128" cy="3695020"/>
          </a:xfrm>
        </p:spPr>
        <p:txBody>
          <a:bodyPr>
            <a:normAutofit/>
          </a:bodyPr>
          <a:lstStyle/>
          <a:p>
            <a:pPr marL="0" indent="0">
              <a:buNone/>
            </a:pPr>
            <a:r>
              <a:rPr lang="en-US" sz="1500">
                <a:latin typeface="+mj-lt"/>
              </a:rPr>
              <a:t>A process can be run in two ways:</a:t>
            </a:r>
          </a:p>
          <a:p>
            <a:pPr marL="0" indent="0">
              <a:buNone/>
            </a:pPr>
            <a:endParaRPr lang="en-US" sz="1500">
              <a:latin typeface="+mj-lt"/>
            </a:endParaRPr>
          </a:p>
          <a:p>
            <a:pPr marL="0" indent="0">
              <a:buNone/>
            </a:pPr>
            <a:r>
              <a:rPr lang="en-US" sz="1500" b="1">
                <a:latin typeface="+mj-lt"/>
              </a:rPr>
              <a:t>Foreground Process </a:t>
            </a:r>
          </a:p>
          <a:p>
            <a:pPr marL="0" indent="0">
              <a:buNone/>
            </a:pPr>
            <a:r>
              <a:rPr lang="en-US" sz="1500">
                <a:latin typeface="+mj-lt"/>
              </a:rPr>
              <a:t>Every process when started runs in foreground by default, receives input from the keyboard and sends output to the screen.</a:t>
            </a:r>
          </a:p>
          <a:p>
            <a:pPr marL="0" indent="0">
              <a:buNone/>
            </a:pPr>
            <a:r>
              <a:rPr lang="en-US" sz="1500">
                <a:latin typeface="+mj-lt"/>
              </a:rPr>
              <a:t>When a command/process is running in the foreground and is taking a lot of time, no other processes can be run or started because the prompt would not be available until the program finishes processing and comes out</a:t>
            </a:r>
          </a:p>
          <a:p>
            <a:pPr marL="0" indent="0">
              <a:buNone/>
            </a:pPr>
            <a:endParaRPr lang="en-US" sz="1500" b="1">
              <a:latin typeface="+mj-lt"/>
            </a:endParaRPr>
          </a:p>
          <a:p>
            <a:pPr marL="0" indent="0">
              <a:buNone/>
            </a:pPr>
            <a:r>
              <a:rPr lang="en-US" sz="1500" b="1">
                <a:latin typeface="+mj-lt"/>
              </a:rPr>
              <a:t>Background Process </a:t>
            </a:r>
          </a:p>
          <a:p>
            <a:pPr marL="0" indent="0">
              <a:buNone/>
            </a:pPr>
            <a:r>
              <a:rPr lang="en-US" sz="1500">
                <a:latin typeface="+mj-lt"/>
              </a:rPr>
              <a:t>It runs in the background without keyboard input and waits till keyboard input is required. Thus, other processes can be done in parallel with the process running in background since they do not have to wait for the previous process to be completed.</a:t>
            </a:r>
          </a:p>
        </p:txBody>
      </p:sp>
    </p:spTree>
    <p:extLst>
      <p:ext uri="{BB962C8B-B14F-4D97-AF65-F5344CB8AC3E}">
        <p14:creationId xmlns:p14="http://schemas.microsoft.com/office/powerpoint/2010/main" val="3300156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CD6B35B-8877-43C7-BC8F-E4039D1805ED}"/>
              </a:ext>
            </a:extLst>
          </p:cNvPr>
          <p:cNvSpPr>
            <a:spLocks noGrp="1"/>
          </p:cNvSpPr>
          <p:nvPr>
            <p:ph type="title"/>
          </p:nvPr>
        </p:nvSpPr>
        <p:spPr>
          <a:xfrm>
            <a:off x="1115568" y="548640"/>
            <a:ext cx="10168128" cy="1179576"/>
          </a:xfrm>
        </p:spPr>
        <p:txBody>
          <a:bodyPr>
            <a:normAutofit/>
          </a:bodyPr>
          <a:lstStyle/>
          <a:p>
            <a:r>
              <a:rPr lang="en-US" sz="4000"/>
              <a:t>Initializing a process – Continued…</a:t>
            </a:r>
          </a:p>
        </p:txBody>
      </p:sp>
      <p:sp>
        <p:nvSpPr>
          <p:cNvPr id="16"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E771BB12-47F6-457B-BFA4-BFF3D9833B03}"/>
              </a:ext>
            </a:extLst>
          </p:cNvPr>
          <p:cNvSpPr>
            <a:spLocks noGrp="1"/>
          </p:cNvSpPr>
          <p:nvPr>
            <p:ph idx="1"/>
          </p:nvPr>
        </p:nvSpPr>
        <p:spPr>
          <a:xfrm>
            <a:off x="1115568" y="2481943"/>
            <a:ext cx="10168128" cy="3695020"/>
          </a:xfrm>
        </p:spPr>
        <p:txBody>
          <a:bodyPr>
            <a:normAutofit/>
          </a:bodyPr>
          <a:lstStyle/>
          <a:p>
            <a:pPr marL="0" indent="0">
              <a:buNone/>
            </a:pPr>
            <a:r>
              <a:rPr lang="en-US" sz="2200">
                <a:latin typeface="+mj-lt"/>
              </a:rPr>
              <a:t>bg</a:t>
            </a:r>
            <a:r>
              <a:rPr lang="en-US" sz="2200" dirty="0">
                <a:latin typeface="+mj-lt"/>
              </a:rPr>
              <a:t> %&lt;</a:t>
            </a:r>
            <a:r>
              <a:rPr lang="en-US" sz="2200">
                <a:latin typeface="+mj-lt"/>
              </a:rPr>
              <a:t>job_id</a:t>
            </a:r>
            <a:r>
              <a:rPr lang="en-US" sz="2200" dirty="0">
                <a:latin typeface="+mj-lt"/>
              </a:rPr>
              <a:t>&gt; </a:t>
            </a:r>
          </a:p>
          <a:p>
            <a:pPr marL="0" indent="0">
              <a:buNone/>
            </a:pPr>
            <a:r>
              <a:rPr lang="en-US" sz="2200" dirty="0">
                <a:latin typeface="+mj-lt"/>
              </a:rPr>
              <a:t>The </a:t>
            </a:r>
            <a:r>
              <a:rPr lang="en-US" sz="2200">
                <a:latin typeface="+mj-lt"/>
              </a:rPr>
              <a:t>bg</a:t>
            </a:r>
            <a:r>
              <a:rPr lang="en-US" sz="2200" dirty="0">
                <a:latin typeface="+mj-lt"/>
              </a:rPr>
              <a:t> command is used on Linux in order to send a process to the background</a:t>
            </a:r>
          </a:p>
          <a:p>
            <a:pPr marL="0" indent="0">
              <a:buNone/>
            </a:pPr>
            <a:endParaRPr lang="en-US" sz="2200" dirty="0">
              <a:latin typeface="+mj-lt"/>
            </a:endParaRPr>
          </a:p>
          <a:p>
            <a:pPr marL="0" indent="0">
              <a:buNone/>
            </a:pPr>
            <a:r>
              <a:rPr lang="en-US" sz="2200">
                <a:latin typeface="+mj-lt"/>
              </a:rPr>
              <a:t>fg</a:t>
            </a:r>
            <a:r>
              <a:rPr lang="en-US" sz="2200" dirty="0">
                <a:latin typeface="+mj-lt"/>
              </a:rPr>
              <a:t> %&lt;</a:t>
            </a:r>
            <a:r>
              <a:rPr lang="en-US" sz="2200">
                <a:latin typeface="+mj-lt"/>
              </a:rPr>
              <a:t>job_id</a:t>
            </a:r>
            <a:r>
              <a:rPr lang="en-US" sz="2200" dirty="0">
                <a:latin typeface="+mj-lt"/>
              </a:rPr>
              <a:t>&gt; </a:t>
            </a:r>
          </a:p>
          <a:p>
            <a:pPr marL="0" indent="0">
              <a:buNone/>
            </a:pPr>
            <a:r>
              <a:rPr lang="en-US" sz="2200" dirty="0">
                <a:latin typeface="+mj-lt"/>
              </a:rPr>
              <a:t>The </a:t>
            </a:r>
            <a:r>
              <a:rPr lang="en-US" sz="2200">
                <a:latin typeface="+mj-lt"/>
              </a:rPr>
              <a:t>fg</a:t>
            </a:r>
            <a:r>
              <a:rPr lang="en-US" sz="2200" dirty="0">
                <a:latin typeface="+mj-lt"/>
              </a:rPr>
              <a:t> command is used in order to send a process to the foreground</a:t>
            </a:r>
          </a:p>
          <a:p>
            <a:pPr marL="0" indent="0">
              <a:buNone/>
            </a:pPr>
            <a:endParaRPr lang="en-US" sz="2200" dirty="0">
              <a:latin typeface="+mj-lt"/>
            </a:endParaRPr>
          </a:p>
        </p:txBody>
      </p:sp>
    </p:spTree>
    <p:extLst>
      <p:ext uri="{BB962C8B-B14F-4D97-AF65-F5344CB8AC3E}">
        <p14:creationId xmlns:p14="http://schemas.microsoft.com/office/powerpoint/2010/main" val="1077530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3023203-A86F-4FF4-9A50-C612CF2B8323}"/>
              </a:ext>
            </a:extLst>
          </p:cNvPr>
          <p:cNvPicPr>
            <a:picLocks noChangeAspect="1"/>
          </p:cNvPicPr>
          <p:nvPr/>
        </p:nvPicPr>
        <p:blipFill rotWithShape="1">
          <a:blip r:embed="rId2">
            <a:duotone>
              <a:schemeClr val="bg2">
                <a:shade val="45000"/>
                <a:satMod val="135000"/>
              </a:schemeClr>
              <a:prstClr val="white"/>
            </a:duotone>
          </a:blip>
          <a:srcRect t="22843" r="9091" b="548"/>
          <a:stretch/>
        </p:blipFill>
        <p:spPr>
          <a:xfrm>
            <a:off x="20" y="10"/>
            <a:ext cx="12191980" cy="6857990"/>
          </a:xfrm>
          <a:prstGeom prst="rect">
            <a:avLst/>
          </a:prstGeom>
        </p:spPr>
      </p:pic>
      <p:sp>
        <p:nvSpPr>
          <p:cNvPr id="2" name="Title 1">
            <a:extLst>
              <a:ext uri="{FF2B5EF4-FFF2-40B4-BE49-F238E27FC236}">
                <a16:creationId xmlns:a16="http://schemas.microsoft.com/office/drawing/2014/main" id="{BCD6B35B-8877-43C7-BC8F-E4039D1805ED}"/>
              </a:ext>
            </a:extLst>
          </p:cNvPr>
          <p:cNvSpPr>
            <a:spLocks noGrp="1"/>
          </p:cNvSpPr>
          <p:nvPr>
            <p:ph type="title"/>
          </p:nvPr>
        </p:nvSpPr>
        <p:spPr/>
        <p:txBody>
          <a:bodyPr>
            <a:normAutofit/>
          </a:bodyPr>
          <a:lstStyle/>
          <a:p>
            <a:r>
              <a:rPr lang="en-US" dirty="0"/>
              <a:t>NOHUP</a:t>
            </a:r>
          </a:p>
        </p:txBody>
      </p:sp>
      <p:graphicFrame>
        <p:nvGraphicFramePr>
          <p:cNvPr id="5" name="Content Placeholder 2">
            <a:extLst>
              <a:ext uri="{FF2B5EF4-FFF2-40B4-BE49-F238E27FC236}">
                <a16:creationId xmlns:a16="http://schemas.microsoft.com/office/drawing/2014/main" id="{664F93B2-A97A-4E72-9695-4835C1E6A35F}"/>
              </a:ext>
            </a:extLst>
          </p:cNvPr>
          <p:cNvGraphicFramePr>
            <a:graphicFrameLocks noGrp="1"/>
          </p:cNvGraphicFramePr>
          <p:nvPr>
            <p:ph idx="1"/>
            <p:extLst>
              <p:ext uri="{D42A27DB-BD31-4B8C-83A1-F6EECF244321}">
                <p14:modId xmlns:p14="http://schemas.microsoft.com/office/powerpoint/2010/main" val="180531110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7498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CD6B35B-8877-43C7-BC8F-E4039D1805ED}"/>
              </a:ext>
            </a:extLst>
          </p:cNvPr>
          <p:cNvSpPr>
            <a:spLocks noGrp="1"/>
          </p:cNvSpPr>
          <p:nvPr>
            <p:ph type="title"/>
          </p:nvPr>
        </p:nvSpPr>
        <p:spPr>
          <a:xfrm>
            <a:off x="1115568" y="548640"/>
            <a:ext cx="10168128" cy="1179576"/>
          </a:xfrm>
        </p:spPr>
        <p:txBody>
          <a:bodyPr>
            <a:normAutofit/>
          </a:bodyPr>
          <a:lstStyle/>
          <a:p>
            <a:r>
              <a:rPr lang="en-US" sz="4000"/>
              <a:t>Nice value</a:t>
            </a:r>
          </a:p>
        </p:txBody>
      </p:sp>
      <p:sp>
        <p:nvSpPr>
          <p:cNvPr id="16"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E771BB12-47F6-457B-BFA4-BFF3D9833B03}"/>
              </a:ext>
            </a:extLst>
          </p:cNvPr>
          <p:cNvSpPr>
            <a:spLocks noGrp="1"/>
          </p:cNvSpPr>
          <p:nvPr>
            <p:ph idx="1"/>
          </p:nvPr>
        </p:nvSpPr>
        <p:spPr>
          <a:xfrm>
            <a:off x="1115568" y="2481943"/>
            <a:ext cx="10168128" cy="3695020"/>
          </a:xfrm>
        </p:spPr>
        <p:txBody>
          <a:bodyPr>
            <a:normAutofit/>
          </a:bodyPr>
          <a:lstStyle/>
          <a:p>
            <a:pPr marL="0" indent="0">
              <a:buNone/>
            </a:pPr>
            <a:r>
              <a:rPr lang="en-US" sz="1700">
                <a:latin typeface="+mj-lt"/>
              </a:rPr>
              <a:t>A nice value of -20 represents highest priority, and a nice value of 19 represent least priority for a process.</a:t>
            </a:r>
          </a:p>
          <a:p>
            <a:pPr marL="0" indent="0">
              <a:buNone/>
            </a:pPr>
            <a:endParaRPr lang="en-US" sz="1700">
              <a:latin typeface="+mj-lt"/>
            </a:endParaRPr>
          </a:p>
          <a:p>
            <a:pPr marL="0" indent="0">
              <a:buNone/>
            </a:pPr>
            <a:r>
              <a:rPr lang="en-US" sz="1700" b="1">
                <a:latin typeface="+mj-lt"/>
              </a:rPr>
              <a:t>Changing Process Priority</a:t>
            </a:r>
          </a:p>
          <a:p>
            <a:pPr marL="0" indent="0">
              <a:buNone/>
            </a:pPr>
            <a:endParaRPr lang="en-US" sz="1700">
              <a:latin typeface="+mj-lt"/>
            </a:endParaRPr>
          </a:p>
          <a:p>
            <a:pPr marL="0" indent="0">
              <a:buNone/>
            </a:pPr>
            <a:r>
              <a:rPr lang="en-US" sz="1700">
                <a:latin typeface="+mj-lt"/>
              </a:rPr>
              <a:t>Increase the priority</a:t>
            </a:r>
          </a:p>
          <a:p>
            <a:pPr marL="0" indent="0">
              <a:buNone/>
            </a:pPr>
            <a:r>
              <a:rPr lang="en-US" sz="1700">
                <a:latin typeface="+mj-lt"/>
              </a:rPr>
              <a:t>nice -n -5 -p &lt;PID&gt;</a:t>
            </a:r>
          </a:p>
          <a:p>
            <a:pPr marL="0" indent="0">
              <a:buNone/>
            </a:pPr>
            <a:endParaRPr lang="en-US" sz="1700">
              <a:latin typeface="+mj-lt"/>
            </a:endParaRPr>
          </a:p>
          <a:p>
            <a:pPr marL="0" indent="0">
              <a:buNone/>
            </a:pPr>
            <a:r>
              <a:rPr lang="en-US" sz="1700">
                <a:latin typeface="+mj-lt"/>
              </a:rPr>
              <a:t>Decrease the priority:</a:t>
            </a:r>
          </a:p>
          <a:p>
            <a:pPr marL="0" indent="0">
              <a:buNone/>
            </a:pPr>
            <a:r>
              <a:rPr lang="en-US" sz="1700">
                <a:latin typeface="+mj-lt"/>
              </a:rPr>
              <a:t>nice -n 5 -p &lt;PID&gt;</a:t>
            </a:r>
          </a:p>
        </p:txBody>
      </p:sp>
    </p:spTree>
    <p:extLst>
      <p:ext uri="{BB962C8B-B14F-4D97-AF65-F5344CB8AC3E}">
        <p14:creationId xmlns:p14="http://schemas.microsoft.com/office/powerpoint/2010/main" val="1881545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6B35B-8877-43C7-BC8F-E4039D1805ED}"/>
              </a:ext>
            </a:extLst>
          </p:cNvPr>
          <p:cNvSpPr>
            <a:spLocks noGrp="1"/>
          </p:cNvSpPr>
          <p:nvPr>
            <p:ph type="title"/>
          </p:nvPr>
        </p:nvSpPr>
        <p:spPr/>
        <p:txBody>
          <a:bodyPr/>
          <a:lstStyle/>
          <a:p>
            <a:r>
              <a:rPr lang="en-US"/>
              <a:t>Change the Priority of All Processes Owned by User</a:t>
            </a:r>
            <a:endParaRPr lang="en-US" dirty="0"/>
          </a:p>
        </p:txBody>
      </p:sp>
      <p:sp>
        <p:nvSpPr>
          <p:cNvPr id="3" name="Content Placeholder 2">
            <a:extLst>
              <a:ext uri="{FF2B5EF4-FFF2-40B4-BE49-F238E27FC236}">
                <a16:creationId xmlns:a16="http://schemas.microsoft.com/office/drawing/2014/main" id="{E771BB12-47F6-457B-BFA4-BFF3D9833B03}"/>
              </a:ext>
            </a:extLst>
          </p:cNvPr>
          <p:cNvSpPr>
            <a:spLocks noGrp="1"/>
          </p:cNvSpPr>
          <p:nvPr>
            <p:ph idx="1"/>
          </p:nvPr>
        </p:nvSpPr>
        <p:spPr/>
        <p:txBody>
          <a:bodyPr>
            <a:normAutofit/>
          </a:bodyPr>
          <a:lstStyle/>
          <a:p>
            <a:pPr marL="0" indent="0">
              <a:buNone/>
            </a:pPr>
            <a:r>
              <a:rPr lang="en-US" sz="1800">
                <a:latin typeface="+mj-lt"/>
              </a:rPr>
              <a:t>renice -n 5 -u &lt;username&gt;</a:t>
            </a:r>
          </a:p>
          <a:p>
            <a:pPr marL="0" indent="0">
              <a:buNone/>
            </a:pPr>
            <a:endParaRPr lang="en-US" sz="1800">
              <a:latin typeface="+mj-lt"/>
            </a:endParaRPr>
          </a:p>
          <a:p>
            <a:pPr marL="0" indent="0">
              <a:buNone/>
            </a:pPr>
            <a:endParaRPr lang="en-US" sz="1800">
              <a:latin typeface="+mj-lt"/>
            </a:endParaRPr>
          </a:p>
          <a:p>
            <a:pPr marL="0" indent="0">
              <a:buNone/>
            </a:pPr>
            <a:endParaRPr lang="en-US" sz="1800" dirty="0">
              <a:latin typeface="+mj-lt"/>
            </a:endParaRPr>
          </a:p>
        </p:txBody>
      </p:sp>
      <p:pic>
        <p:nvPicPr>
          <p:cNvPr id="4" name="Picture 3">
            <a:extLst>
              <a:ext uri="{FF2B5EF4-FFF2-40B4-BE49-F238E27FC236}">
                <a16:creationId xmlns:a16="http://schemas.microsoft.com/office/drawing/2014/main" id="{444DA571-EC8C-49FA-8946-4EE3BF263F2C}"/>
              </a:ext>
            </a:extLst>
          </p:cNvPr>
          <p:cNvPicPr>
            <a:picLocks noChangeAspect="1"/>
          </p:cNvPicPr>
          <p:nvPr/>
        </p:nvPicPr>
        <p:blipFill>
          <a:blip r:embed="rId2"/>
          <a:stretch>
            <a:fillRect/>
          </a:stretch>
        </p:blipFill>
        <p:spPr>
          <a:xfrm>
            <a:off x="838200" y="2946375"/>
            <a:ext cx="8766355" cy="1205870"/>
          </a:xfrm>
          <a:prstGeom prst="rect">
            <a:avLst/>
          </a:prstGeom>
        </p:spPr>
      </p:pic>
    </p:spTree>
    <p:extLst>
      <p:ext uri="{BB962C8B-B14F-4D97-AF65-F5344CB8AC3E}">
        <p14:creationId xmlns:p14="http://schemas.microsoft.com/office/powerpoint/2010/main" val="122895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6B35B-8877-43C7-BC8F-E4039D1805ED}"/>
              </a:ext>
            </a:extLst>
          </p:cNvPr>
          <p:cNvSpPr>
            <a:spLocks noGrp="1"/>
          </p:cNvSpPr>
          <p:nvPr>
            <p:ph type="title"/>
          </p:nvPr>
        </p:nvSpPr>
        <p:spPr/>
        <p:txBody>
          <a:bodyPr/>
          <a:lstStyle/>
          <a:p>
            <a:r>
              <a:rPr lang="en-US" dirty="0"/>
              <a:t>To find the process ID and parent process ID of the current shell</a:t>
            </a:r>
          </a:p>
        </p:txBody>
      </p:sp>
      <p:sp>
        <p:nvSpPr>
          <p:cNvPr id="3" name="Content Placeholder 2">
            <a:extLst>
              <a:ext uri="{FF2B5EF4-FFF2-40B4-BE49-F238E27FC236}">
                <a16:creationId xmlns:a16="http://schemas.microsoft.com/office/drawing/2014/main" id="{E771BB12-47F6-457B-BFA4-BFF3D9833B03}"/>
              </a:ext>
            </a:extLst>
          </p:cNvPr>
          <p:cNvSpPr>
            <a:spLocks noGrp="1"/>
          </p:cNvSpPr>
          <p:nvPr>
            <p:ph idx="1"/>
          </p:nvPr>
        </p:nvSpPr>
        <p:spPr/>
        <p:txBody>
          <a:bodyPr>
            <a:normAutofit/>
          </a:bodyPr>
          <a:lstStyle/>
          <a:p>
            <a:pPr marL="0" indent="0">
              <a:buNone/>
            </a:pPr>
            <a:r>
              <a:rPr lang="en-US" sz="1800" dirty="0">
                <a:latin typeface="+mj-lt"/>
              </a:rPr>
              <a:t>echo $$</a:t>
            </a:r>
          </a:p>
          <a:p>
            <a:pPr marL="0" indent="0">
              <a:buNone/>
            </a:pPr>
            <a:r>
              <a:rPr lang="en-US" sz="1800" dirty="0">
                <a:latin typeface="+mj-lt"/>
              </a:rPr>
              <a:t>echo $PPID</a:t>
            </a:r>
          </a:p>
          <a:p>
            <a:pPr marL="0" indent="0">
              <a:buNone/>
            </a:pPr>
            <a:endParaRPr lang="en-US" sz="1800" dirty="0">
              <a:latin typeface="+mj-lt"/>
            </a:endParaRPr>
          </a:p>
          <a:p>
            <a:pPr marL="0" indent="0">
              <a:buNone/>
            </a:pPr>
            <a:endParaRPr lang="en-US" sz="1800" dirty="0">
              <a:latin typeface="+mj-lt"/>
            </a:endParaRPr>
          </a:p>
        </p:txBody>
      </p:sp>
      <p:pic>
        <p:nvPicPr>
          <p:cNvPr id="4" name="Picture 3">
            <a:extLst>
              <a:ext uri="{FF2B5EF4-FFF2-40B4-BE49-F238E27FC236}">
                <a16:creationId xmlns:a16="http://schemas.microsoft.com/office/drawing/2014/main" id="{B99C1D9D-E8D6-4ADC-B7D3-8C22368813A9}"/>
              </a:ext>
            </a:extLst>
          </p:cNvPr>
          <p:cNvPicPr>
            <a:picLocks noChangeAspect="1"/>
          </p:cNvPicPr>
          <p:nvPr/>
        </p:nvPicPr>
        <p:blipFill>
          <a:blip r:embed="rId2"/>
          <a:stretch>
            <a:fillRect/>
          </a:stretch>
        </p:blipFill>
        <p:spPr>
          <a:xfrm>
            <a:off x="750160" y="2755865"/>
            <a:ext cx="7485900" cy="2354615"/>
          </a:xfrm>
          <a:prstGeom prst="rect">
            <a:avLst/>
          </a:prstGeom>
        </p:spPr>
      </p:pic>
    </p:spTree>
    <p:extLst>
      <p:ext uri="{BB962C8B-B14F-4D97-AF65-F5344CB8AC3E}">
        <p14:creationId xmlns:p14="http://schemas.microsoft.com/office/powerpoint/2010/main" val="789533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346EC-A21A-45B8-B798-8AFAD4B519B2}"/>
              </a:ext>
            </a:extLst>
          </p:cNvPr>
          <p:cNvSpPr>
            <a:spLocks noGrp="1"/>
          </p:cNvSpPr>
          <p:nvPr>
            <p:ph type="title"/>
          </p:nvPr>
        </p:nvSpPr>
        <p:spPr/>
        <p:txBody>
          <a:bodyPr/>
          <a:lstStyle/>
          <a:p>
            <a:r>
              <a:rPr lang="en-US" dirty="0"/>
              <a:t>How to check </a:t>
            </a:r>
            <a:r>
              <a:rPr lang="en-US" dirty="0" err="1"/>
              <a:t>pid</a:t>
            </a:r>
            <a:r>
              <a:rPr lang="en-US" dirty="0"/>
              <a:t> of a process </a:t>
            </a:r>
          </a:p>
        </p:txBody>
      </p:sp>
      <p:sp>
        <p:nvSpPr>
          <p:cNvPr id="3" name="Content Placeholder 2">
            <a:extLst>
              <a:ext uri="{FF2B5EF4-FFF2-40B4-BE49-F238E27FC236}">
                <a16:creationId xmlns:a16="http://schemas.microsoft.com/office/drawing/2014/main" id="{D271644E-F4E9-48F3-A693-207E8C44F618}"/>
              </a:ext>
            </a:extLst>
          </p:cNvPr>
          <p:cNvSpPr>
            <a:spLocks noGrp="1"/>
          </p:cNvSpPr>
          <p:nvPr>
            <p:ph idx="1"/>
          </p:nvPr>
        </p:nvSpPr>
        <p:spPr/>
        <p:txBody>
          <a:bodyPr>
            <a:normAutofit/>
          </a:bodyPr>
          <a:lstStyle/>
          <a:p>
            <a:pPr marL="0" indent="0">
              <a:buNone/>
            </a:pPr>
            <a:r>
              <a:rPr lang="en-US" sz="1800" dirty="0" err="1">
                <a:latin typeface="+mj-lt"/>
              </a:rPr>
              <a:t>pidof</a:t>
            </a:r>
            <a:r>
              <a:rPr lang="en-US" sz="1800" dirty="0">
                <a:latin typeface="+mj-lt"/>
              </a:rPr>
              <a:t> &lt;process name&gt;</a:t>
            </a:r>
          </a:p>
          <a:p>
            <a:pPr marL="0" indent="0">
              <a:buNone/>
            </a:pPr>
            <a:endParaRPr lang="en-US" sz="1800" dirty="0">
              <a:latin typeface="+mj-lt"/>
            </a:endParaRPr>
          </a:p>
          <a:p>
            <a:pPr marL="0" indent="0">
              <a:buNone/>
            </a:pPr>
            <a:r>
              <a:rPr lang="en-US" sz="1800" dirty="0" err="1">
                <a:latin typeface="+mj-lt"/>
              </a:rPr>
              <a:t>pidof</a:t>
            </a:r>
            <a:r>
              <a:rPr lang="en-US" sz="1800" dirty="0">
                <a:latin typeface="+mj-lt"/>
              </a:rPr>
              <a:t> system</a:t>
            </a:r>
          </a:p>
          <a:p>
            <a:pPr marL="0" indent="0">
              <a:buNone/>
            </a:pPr>
            <a:endParaRPr lang="en-US" sz="1800" dirty="0">
              <a:latin typeface="+mj-lt"/>
            </a:endParaRPr>
          </a:p>
        </p:txBody>
      </p:sp>
      <p:pic>
        <p:nvPicPr>
          <p:cNvPr id="4" name="Picture 3">
            <a:extLst>
              <a:ext uri="{FF2B5EF4-FFF2-40B4-BE49-F238E27FC236}">
                <a16:creationId xmlns:a16="http://schemas.microsoft.com/office/drawing/2014/main" id="{9EFB03DA-897C-401F-A562-1A59794A3FB4}"/>
              </a:ext>
            </a:extLst>
          </p:cNvPr>
          <p:cNvPicPr>
            <a:picLocks noChangeAspect="1"/>
          </p:cNvPicPr>
          <p:nvPr/>
        </p:nvPicPr>
        <p:blipFill>
          <a:blip r:embed="rId2"/>
          <a:stretch>
            <a:fillRect/>
          </a:stretch>
        </p:blipFill>
        <p:spPr>
          <a:xfrm>
            <a:off x="784444" y="3101958"/>
            <a:ext cx="10252722" cy="1774842"/>
          </a:xfrm>
          <a:prstGeom prst="rect">
            <a:avLst/>
          </a:prstGeom>
        </p:spPr>
      </p:pic>
    </p:spTree>
    <p:extLst>
      <p:ext uri="{BB962C8B-B14F-4D97-AF65-F5344CB8AC3E}">
        <p14:creationId xmlns:p14="http://schemas.microsoft.com/office/powerpoint/2010/main" val="145957962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B752D771BD0654B8BBE921FDF9D8CD9" ma:contentTypeVersion="12" ma:contentTypeDescription="Create a new document." ma:contentTypeScope="" ma:versionID="1054dae2c320bc1658bb77ee50ca00e3">
  <xsd:schema xmlns:xsd="http://www.w3.org/2001/XMLSchema" xmlns:xs="http://www.w3.org/2001/XMLSchema" xmlns:p="http://schemas.microsoft.com/office/2006/metadata/properties" xmlns:ns3="c531b43a-daef-4fd0-b9b6-babdb3960995" xmlns:ns4="e6a76c39-113f-4e3b-9e11-66bc9129ac93" targetNamespace="http://schemas.microsoft.com/office/2006/metadata/properties" ma:root="true" ma:fieldsID="1973df3fb189788c50e1af2ed28806a0" ns3:_="" ns4:_="">
    <xsd:import namespace="c531b43a-daef-4fd0-b9b6-babdb3960995"/>
    <xsd:import namespace="e6a76c39-113f-4e3b-9e11-66bc9129ac93"/>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31b43a-daef-4fd0-b9b6-babdb396099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6a76c39-113f-4e3b-9e11-66bc9129ac93"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55563A2-A32D-4C0E-80FB-77361A303CE9}">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DB44705A-38C7-4843-B6E2-A5CC4ECFC963}">
  <ds:schemaRefs>
    <ds:schemaRef ds:uri="http://schemas.microsoft.com/sharepoint/v3/contenttype/forms"/>
  </ds:schemaRefs>
</ds:datastoreItem>
</file>

<file path=customXml/itemProps3.xml><?xml version="1.0" encoding="utf-8"?>
<ds:datastoreItem xmlns:ds="http://schemas.openxmlformats.org/officeDocument/2006/customXml" ds:itemID="{04F70BED-FC1A-491A-94A0-DF39ADC44B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31b43a-daef-4fd0-b9b6-babdb3960995"/>
    <ds:schemaRef ds:uri="e6a76c39-113f-4e3b-9e11-66bc9129ac9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658</Words>
  <Application>Microsoft Office PowerPoint</Application>
  <PresentationFormat>Widescreen</PresentationFormat>
  <Paragraphs>71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Process in Linux</vt:lpstr>
      <vt:lpstr>States of Process</vt:lpstr>
      <vt:lpstr>Initializing a process</vt:lpstr>
      <vt:lpstr>Initializing a process – Continued…</vt:lpstr>
      <vt:lpstr>NOHUP</vt:lpstr>
      <vt:lpstr>Nice value</vt:lpstr>
      <vt:lpstr>Change the Priority of All Processes Owned by User</vt:lpstr>
      <vt:lpstr>To find the process ID and parent process ID of the current shell</vt:lpstr>
      <vt:lpstr>How to check pid of a process </vt:lpstr>
      <vt:lpstr>Listing Running Processes</vt:lpstr>
      <vt:lpstr>Parent and Child process </vt:lpstr>
      <vt:lpstr>Scheduling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in Linux</dc:title>
  <dc:creator>Lavish Jhamb</dc:creator>
  <cp:lastModifiedBy>Lavish Jhamb</cp:lastModifiedBy>
  <cp:revision>1</cp:revision>
  <dcterms:created xsi:type="dcterms:W3CDTF">2020-10-15T19:36:19Z</dcterms:created>
  <dcterms:modified xsi:type="dcterms:W3CDTF">2020-10-15T19:36:21Z</dcterms:modified>
</cp:coreProperties>
</file>