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c6aa8bcb9f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c6aa8bcb9f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c6aa8bcb9f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c6aa8bcb9f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c6aa8bcb9f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c6aa8bcb9f_0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6aa8bcb9f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c6aa8bcb9f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c6aa8bcb9f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6aa8bcb9f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c6aa8bcb9f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c6aa8bcb9f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c6aa8bcb9f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c6aa8bcb9f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c6aa8bcb9f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c6aa8bcb9f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c6aa8bcb9f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c6aa8bcb9f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2c6aa8bcb9f_0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c6aa8bcb9f_0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c6aa8bcb9f_0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2c6aa8bcb9f_0_1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6aa8bcb9f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c6aa8bcb9f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c6aa8bcb9f_0_1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c6aa8bcb9f_0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c6aa8bcb9f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c6aa8bcb9f_0_1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c6aa8bcb9f_0_1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c6aa8bcb9f_0_1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c6aa8bcb9f_0_1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c6aa8bcb9f_0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c6aa8bcb9f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2c6aa8bcb9f_0_1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c6aa8bcb9f_0_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c6aa8bcb9f_0_2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2c6aa8bcb9f_0_2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c6aa8bcb9f_0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c6aa8bcb9f_0_2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2c6aa8bcb9f_0_2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6aa8bcb9f_0_2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6aa8bcb9f_0_2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c6aa8bcb9f_0_2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6aa8bcb9f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6aa8bcb9f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c6aa8bcb9f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6aa8bcb9f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6aa8bcb9f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c6aa8bcb9f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6aa8bcb9f_0_2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6aa8bcb9f_0_2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c6aa8bcb9f_0_2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6aa8bcb9f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6aa8bcb9f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c6aa8bcb9f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6aa8bcb9f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c6aa8bcb9f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c6aa8bcb9f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5521569"/>
            <a:ext cx="12192000" cy="1336431"/>
          </a:xfrm>
          <a:prstGeom prst="rect">
            <a:avLst/>
          </a:prstGeom>
          <a:solidFill>
            <a:srgbClr val="052E6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-79572" y="5907970"/>
            <a:ext cx="1835544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NYCU</a:t>
            </a:r>
            <a:endParaRPr b="1" i="0" sz="35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18;p2"/>
          <p:cNvCxnSpPr/>
          <p:nvPr/>
        </p:nvCxnSpPr>
        <p:spPr>
          <a:xfrm>
            <a:off x="1524000" y="3367454"/>
            <a:ext cx="9144000" cy="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9" name="Google Shape;19;p2"/>
          <p:cNvSpPr txBox="1"/>
          <p:nvPr>
            <p:ph type="ctrTitle"/>
          </p:nvPr>
        </p:nvSpPr>
        <p:spPr>
          <a:xfrm>
            <a:off x="1524000" y="593377"/>
            <a:ext cx="9144000" cy="23257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524000" y="4037981"/>
            <a:ext cx="9144000" cy="132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10680153" y="136525"/>
            <a:ext cx="1521070" cy="1313814"/>
            <a:chOff x="10680153" y="136525"/>
            <a:chExt cx="1521070" cy="1313814"/>
          </a:xfrm>
        </p:grpSpPr>
        <p:pic>
          <p:nvPicPr>
            <p:cNvPr id="25" name="Google Shape;2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832124" y="136525"/>
              <a:ext cx="1217129" cy="9137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26;p2"/>
            <p:cNvSpPr/>
            <p:nvPr/>
          </p:nvSpPr>
          <p:spPr>
            <a:xfrm>
              <a:off x="10680153" y="1050229"/>
              <a:ext cx="15210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52E6E"/>
                  </a:solidFill>
                  <a:latin typeface="Calibri"/>
                  <a:ea typeface="Calibri"/>
                  <a:cs typeface="Calibri"/>
                  <a:sym typeface="Calibri"/>
                </a:rPr>
                <a:t>BASIC LAB</a:t>
              </a:r>
              <a:endParaRPr b="0" i="0" sz="2000" u="none" cap="none" strike="noStrike">
                <a:solidFill>
                  <a:srgbClr val="052E6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2"/>
          <p:cNvSpPr/>
          <p:nvPr/>
        </p:nvSpPr>
        <p:spPr>
          <a:xfrm>
            <a:off x="9368418" y="2945319"/>
            <a:ext cx="870439" cy="870439"/>
          </a:xfrm>
          <a:prstGeom prst="ellipse">
            <a:avLst/>
          </a:prstGeom>
          <a:solidFill>
            <a:srgbClr val="F0DF8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3" name="Google Shape;113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76418"/>
            <a:ext cx="2381582" cy="238158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/>
          <p:nvPr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rgbClr val="052E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0522916" y="5861492"/>
            <a:ext cx="1835544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NYCU</a:t>
            </a:r>
            <a:endParaRPr b="0" i="0" sz="3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 txBox="1"/>
          <p:nvPr>
            <p:ph type="title"/>
          </p:nvPr>
        </p:nvSpPr>
        <p:spPr>
          <a:xfrm>
            <a:off x="838200" y="365125"/>
            <a:ext cx="7315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838200" y="2312377"/>
            <a:ext cx="7315200" cy="386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7" name="Google Shape;37;p3"/>
          <p:cNvGrpSpPr/>
          <p:nvPr/>
        </p:nvGrpSpPr>
        <p:grpSpPr>
          <a:xfrm>
            <a:off x="10680153" y="136525"/>
            <a:ext cx="1521070" cy="1313814"/>
            <a:chOff x="10680153" y="136525"/>
            <a:chExt cx="1521070" cy="1313814"/>
          </a:xfrm>
        </p:grpSpPr>
        <p:pic>
          <p:nvPicPr>
            <p:cNvPr id="38" name="Google Shape;38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832124" y="136525"/>
              <a:ext cx="1217129" cy="9137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39;p3"/>
            <p:cNvSpPr/>
            <p:nvPr/>
          </p:nvSpPr>
          <p:spPr>
            <a:xfrm>
              <a:off x="10680153" y="1050229"/>
              <a:ext cx="15210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BASIC LAB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0" name="Google Shape;40;p3"/>
          <p:cNvCxnSpPr/>
          <p:nvPr/>
        </p:nvCxnSpPr>
        <p:spPr>
          <a:xfrm>
            <a:off x="838200" y="1889613"/>
            <a:ext cx="4771292" cy="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9810418" y="2139480"/>
            <a:ext cx="2381582" cy="4718520"/>
            <a:chOff x="9810418" y="2139480"/>
            <a:chExt cx="2381582" cy="4718520"/>
          </a:xfrm>
        </p:grpSpPr>
        <p:pic>
          <p:nvPicPr>
            <p:cNvPr id="43" name="Google Shape;43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9810418" y="4476418"/>
              <a:ext cx="2381582" cy="23815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5400000">
              <a:off x="9810418" y="2139480"/>
              <a:ext cx="2381582" cy="23815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4"/>
          <p:cNvSpPr/>
          <p:nvPr/>
        </p:nvSpPr>
        <p:spPr>
          <a:xfrm>
            <a:off x="0" y="0"/>
            <a:ext cx="609048" cy="6919546"/>
          </a:xfrm>
          <a:prstGeom prst="rect">
            <a:avLst/>
          </a:prstGeom>
          <a:solidFill>
            <a:srgbClr val="052E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rot="-5400000">
            <a:off x="-624623" y="5686303"/>
            <a:ext cx="1835544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NYCU</a:t>
            </a:r>
            <a:endParaRPr b="0" i="0" sz="3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47;p4"/>
          <p:cNvCxnSpPr/>
          <p:nvPr/>
        </p:nvCxnSpPr>
        <p:spPr>
          <a:xfrm>
            <a:off x="8476215" y="1690688"/>
            <a:ext cx="3725008" cy="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8" name="Google Shape;48;p4"/>
          <p:cNvSpPr txBox="1"/>
          <p:nvPr>
            <p:ph type="title"/>
          </p:nvPr>
        </p:nvSpPr>
        <p:spPr>
          <a:xfrm>
            <a:off x="838200" y="365125"/>
            <a:ext cx="975653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2" name="Google Shape;52;p4"/>
          <p:cNvGrpSpPr/>
          <p:nvPr/>
        </p:nvGrpSpPr>
        <p:grpSpPr>
          <a:xfrm>
            <a:off x="10680153" y="136525"/>
            <a:ext cx="1521070" cy="1313814"/>
            <a:chOff x="10680153" y="136525"/>
            <a:chExt cx="1521070" cy="1313814"/>
          </a:xfrm>
        </p:grpSpPr>
        <p:pic>
          <p:nvPicPr>
            <p:cNvPr id="53" name="Google Shape;53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832124" y="136525"/>
              <a:ext cx="1217129" cy="9137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Google Shape;54;p4"/>
            <p:cNvSpPr/>
            <p:nvPr/>
          </p:nvSpPr>
          <p:spPr>
            <a:xfrm>
              <a:off x="10680153" y="1050229"/>
              <a:ext cx="15210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52E6E"/>
                  </a:solidFill>
                  <a:latin typeface="Calibri"/>
                  <a:ea typeface="Calibri"/>
                  <a:cs typeface="Calibri"/>
                  <a:sym typeface="Calibri"/>
                </a:rPr>
                <a:t>BASIC LAB</a:t>
              </a:r>
              <a:endParaRPr b="0" i="0" sz="2000" u="none" cap="none" strike="noStrike">
                <a:solidFill>
                  <a:srgbClr val="052E6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只有標題">
  <p:cSld name="1_只有標題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5"/>
          <p:cNvGrpSpPr/>
          <p:nvPr/>
        </p:nvGrpSpPr>
        <p:grpSpPr>
          <a:xfrm>
            <a:off x="9854106" y="5020837"/>
            <a:ext cx="2337894" cy="1168948"/>
            <a:chOff x="9854106" y="5020837"/>
            <a:chExt cx="2337894" cy="1168948"/>
          </a:xfrm>
        </p:grpSpPr>
        <p:pic>
          <p:nvPicPr>
            <p:cNvPr id="57" name="Google Shape;57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5400000">
              <a:off x="9854106" y="5020837"/>
              <a:ext cx="1168947" cy="11689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023053" y="5020838"/>
              <a:ext cx="1168947" cy="11689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5"/>
          <p:cNvSpPr/>
          <p:nvPr/>
        </p:nvSpPr>
        <p:spPr>
          <a:xfrm>
            <a:off x="0" y="6189785"/>
            <a:ext cx="12201223" cy="668215"/>
          </a:xfrm>
          <a:prstGeom prst="rect">
            <a:avLst/>
          </a:prstGeom>
          <a:solidFill>
            <a:srgbClr val="052E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10522916" y="6208421"/>
            <a:ext cx="1835544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NYCU</a:t>
            </a:r>
            <a:endParaRPr b="0" i="0" sz="35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"/>
          <p:cNvSpPr txBox="1"/>
          <p:nvPr>
            <p:ph type="title"/>
          </p:nvPr>
        </p:nvSpPr>
        <p:spPr>
          <a:xfrm>
            <a:off x="838200" y="342901"/>
            <a:ext cx="9756531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5"/>
          <p:cNvGrpSpPr/>
          <p:nvPr/>
        </p:nvGrpSpPr>
        <p:grpSpPr>
          <a:xfrm>
            <a:off x="10680153" y="136525"/>
            <a:ext cx="1521070" cy="1313814"/>
            <a:chOff x="10680153" y="136525"/>
            <a:chExt cx="1521070" cy="1313814"/>
          </a:xfrm>
        </p:grpSpPr>
        <p:pic>
          <p:nvPicPr>
            <p:cNvPr id="66" name="Google Shape;66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832124" y="136525"/>
              <a:ext cx="1217129" cy="9137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5"/>
            <p:cNvSpPr/>
            <p:nvPr/>
          </p:nvSpPr>
          <p:spPr>
            <a:xfrm>
              <a:off x="10680153" y="1050229"/>
              <a:ext cx="15210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52E6E"/>
                  </a:solidFill>
                  <a:latin typeface="Calibri"/>
                  <a:ea typeface="Calibri"/>
                  <a:cs typeface="Calibri"/>
                  <a:sym typeface="Calibri"/>
                </a:rPr>
                <a:t>BASIC LAB</a:t>
              </a:r>
              <a:endParaRPr b="0" i="0" sz="2000" u="none" cap="none" strike="noStrike">
                <a:solidFill>
                  <a:srgbClr val="052E6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8" name="Google Shape;68;p5"/>
          <p:cNvCxnSpPr/>
          <p:nvPr/>
        </p:nvCxnSpPr>
        <p:spPr>
          <a:xfrm>
            <a:off x="0" y="342900"/>
            <a:ext cx="10680153" cy="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只有標題">
  <p:cSld name="2_只有標題">
    <p:bg>
      <p:bgPr>
        <a:solidFill>
          <a:srgbClr val="052E6E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6"/>
          <p:cNvCxnSpPr/>
          <p:nvPr/>
        </p:nvCxnSpPr>
        <p:spPr>
          <a:xfrm>
            <a:off x="2743200" y="1945639"/>
            <a:ext cx="6705600" cy="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6"/>
          <p:cNvSpPr/>
          <p:nvPr/>
        </p:nvSpPr>
        <p:spPr>
          <a:xfrm>
            <a:off x="-79572" y="5907970"/>
            <a:ext cx="1835544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NYCU</a:t>
            </a:r>
            <a:endParaRPr b="0" i="0" sz="35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9972245" y="4638245"/>
            <a:ext cx="2219755" cy="221975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 txBox="1"/>
          <p:nvPr>
            <p:ph type="title"/>
          </p:nvPr>
        </p:nvSpPr>
        <p:spPr>
          <a:xfrm>
            <a:off x="1217734" y="351897"/>
            <a:ext cx="9756531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32124" y="136525"/>
            <a:ext cx="1217129" cy="91370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6"/>
          <p:cNvSpPr/>
          <p:nvPr/>
        </p:nvSpPr>
        <p:spPr>
          <a:xfrm>
            <a:off x="10680153" y="1050229"/>
            <a:ext cx="15210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52E6E"/>
                </a:solidFill>
                <a:latin typeface="Calibri"/>
                <a:ea typeface="Calibri"/>
                <a:cs typeface="Calibri"/>
                <a:sym typeface="Calibri"/>
              </a:rPr>
              <a:t>BASIC LAB</a:t>
            </a:r>
            <a:endParaRPr b="0" i="0" sz="2000" u="none" cap="none" strike="noStrike">
              <a:solidFill>
                <a:srgbClr val="052E6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0" y="0"/>
            <a:ext cx="2219755" cy="22197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6"/>
          <p:cNvGrpSpPr/>
          <p:nvPr/>
        </p:nvGrpSpPr>
        <p:grpSpPr>
          <a:xfrm>
            <a:off x="4920394" y="4325508"/>
            <a:ext cx="2351210" cy="2030842"/>
            <a:chOff x="10680153" y="136526"/>
            <a:chExt cx="1521070" cy="1313814"/>
          </a:xfrm>
        </p:grpSpPr>
        <p:pic>
          <p:nvPicPr>
            <p:cNvPr id="81" name="Google Shape;81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832124" y="136526"/>
              <a:ext cx="1217129" cy="9137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6"/>
            <p:cNvSpPr/>
            <p:nvPr/>
          </p:nvSpPr>
          <p:spPr>
            <a:xfrm>
              <a:off x="10680153" y="1050230"/>
              <a:ext cx="15210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BASIC LAB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6"/>
          <p:cNvSpPr txBox="1"/>
          <p:nvPr>
            <p:ph idx="1" type="body"/>
          </p:nvPr>
        </p:nvSpPr>
        <p:spPr>
          <a:xfrm>
            <a:off x="838200" y="2626235"/>
            <a:ext cx="10515600" cy="12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>
  <p:cSld name="章節標題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7" name="Google Shape;8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0" name="Google Shape;100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24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8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idx="1" type="subTitle"/>
          </p:nvPr>
        </p:nvSpPr>
        <p:spPr>
          <a:xfrm>
            <a:off x="1524000" y="4037981"/>
            <a:ext cx="9144000" cy="132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Presenter：</a:t>
            </a:r>
            <a:r>
              <a:rPr lang="en-US"/>
              <a:t>冉繼元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38" y="560025"/>
            <a:ext cx="953452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4630725" y="2548450"/>
            <a:ext cx="596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ICML 2023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838200" y="365125"/>
            <a:ext cx="9756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224" name="Google Shape;224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24"/>
          <p:cNvSpPr txBox="1"/>
          <p:nvPr>
            <p:ph idx="4294967295" type="body"/>
          </p:nvPr>
        </p:nvSpPr>
        <p:spPr>
          <a:xfrm>
            <a:off x="838200" y="1848325"/>
            <a:ext cx="100185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For x0 ~ D</a:t>
            </a:r>
            <a:endParaRPr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t-err definition: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Provement: </a:t>
            </a:r>
            <a:endParaRPr/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918" y="1946650"/>
            <a:ext cx="1691706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5504" y="2747800"/>
            <a:ext cx="3834825" cy="6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6650" y="4328663"/>
            <a:ext cx="478155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46650" y="5745575"/>
            <a:ext cx="4249413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838200" y="365125"/>
            <a:ext cx="9756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236" name="Google Shape;236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25"/>
          <p:cNvSpPr txBox="1"/>
          <p:nvPr>
            <p:ph idx="4294967295" type="body"/>
          </p:nvPr>
        </p:nvSpPr>
        <p:spPr>
          <a:xfrm>
            <a:off x="838200" y="1848325"/>
            <a:ext cx="100185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t-err for memberset and hold-out set at each time step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 smaller t triggers more “memory” </a:t>
            </a:r>
            <a:endParaRPr sz="2400"/>
          </a:p>
        </p:txBody>
      </p:sp>
      <p:pic>
        <p:nvPicPr>
          <p:cNvPr id="238" name="Google Shape;2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300" y="2815038"/>
            <a:ext cx="50577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838200" y="365125"/>
            <a:ext cx="9756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245" name="Google Shape;245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26"/>
          <p:cNvSpPr txBox="1"/>
          <p:nvPr>
            <p:ph idx="4294967295" type="body"/>
          </p:nvPr>
        </p:nvSpPr>
        <p:spPr>
          <a:xfrm>
            <a:off x="838200" y="1848325"/>
            <a:ext cx="100185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Inference: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Statistic</a:t>
            </a:r>
            <a:r>
              <a:rPr lang="en-US"/>
              <a:t>-based inference: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 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Neural-Network-based inference: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 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Only take one time step t-err.</a:t>
            </a:r>
            <a:endParaRPr/>
          </a:p>
        </p:txBody>
      </p:sp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288" y="2692588"/>
            <a:ext cx="25241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8288" y="4163325"/>
            <a:ext cx="418147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type="title"/>
          </p:nvPr>
        </p:nvSpPr>
        <p:spPr>
          <a:xfrm>
            <a:off x="838200" y="342901"/>
            <a:ext cx="9756531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Experiment</a:t>
            </a:r>
            <a:endParaRPr/>
          </a:p>
        </p:txBody>
      </p:sp>
      <p:sp>
        <p:nvSpPr>
          <p:cNvPr id="254" name="Google Shape;25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27"/>
          <p:cNvSpPr txBox="1"/>
          <p:nvPr>
            <p:ph idx="4294967295" type="body"/>
          </p:nvPr>
        </p:nvSpPr>
        <p:spPr>
          <a:xfrm>
            <a:off x="838200" y="1505000"/>
            <a:ext cx="100185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For all dataset, randomly pick 50% of training samples as DM and the rest as DH.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Model: DDPM, train from scratch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Attack Model: Resnet-18, 20% of {DH, DM} as training samples.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Tsec = 100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Dataset: CIFAR10/100, STL10-U, Tiny-IN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838200" y="342901"/>
            <a:ext cx="9756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Experiment</a:t>
            </a:r>
            <a:endParaRPr/>
          </a:p>
        </p:txBody>
      </p:sp>
      <p:sp>
        <p:nvSpPr>
          <p:cNvPr id="261" name="Google Shape;261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2" name="Google Shape;2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025" y="2576776"/>
            <a:ext cx="100965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838200" y="342901"/>
            <a:ext cx="9756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Experiment</a:t>
            </a:r>
            <a:endParaRPr/>
          </a:p>
        </p:txBody>
      </p:sp>
      <p:sp>
        <p:nvSpPr>
          <p:cNvPr id="268" name="Google Shape;268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9" name="Google Shape;2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38" y="2189576"/>
            <a:ext cx="1113472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>
            <p:ph type="title"/>
          </p:nvPr>
        </p:nvSpPr>
        <p:spPr>
          <a:xfrm>
            <a:off x="838200" y="342901"/>
            <a:ext cx="9756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Experiment</a:t>
            </a:r>
            <a:endParaRPr/>
          </a:p>
        </p:txBody>
      </p:sp>
      <p:sp>
        <p:nvSpPr>
          <p:cNvPr id="275" name="Google Shape;275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6" name="Google Shape;2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650" y="2332526"/>
            <a:ext cx="94488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>
            <p:ph type="title"/>
          </p:nvPr>
        </p:nvSpPr>
        <p:spPr>
          <a:xfrm>
            <a:off x="838200" y="342901"/>
            <a:ext cx="9756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Experiment</a:t>
            </a:r>
            <a:endParaRPr/>
          </a:p>
        </p:txBody>
      </p:sp>
      <p:sp>
        <p:nvSpPr>
          <p:cNvPr id="282" name="Google Shape;282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3" name="Google Shape;2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88" y="2376826"/>
            <a:ext cx="111156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>
            <p:ph type="title"/>
          </p:nvPr>
        </p:nvSpPr>
        <p:spPr>
          <a:xfrm>
            <a:off x="838200" y="342901"/>
            <a:ext cx="9756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Ablation Study</a:t>
            </a:r>
            <a:endParaRPr/>
          </a:p>
        </p:txBody>
      </p:sp>
      <p:sp>
        <p:nvSpPr>
          <p:cNvPr id="289" name="Google Shape;289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0" name="Google Shape;2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025" y="2501176"/>
            <a:ext cx="4810125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2"/>
          <p:cNvSpPr txBox="1"/>
          <p:nvPr>
            <p:ph idx="4294967295" type="body"/>
          </p:nvPr>
        </p:nvSpPr>
        <p:spPr>
          <a:xfrm>
            <a:off x="838200" y="1769350"/>
            <a:ext cx="100185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Attack performance doesn’t sensitive to certain timesteps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title"/>
          </p:nvPr>
        </p:nvSpPr>
        <p:spPr>
          <a:xfrm>
            <a:off x="838200" y="342901"/>
            <a:ext cx="9756600" cy="102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Ablation study</a:t>
            </a:r>
            <a:endParaRPr/>
          </a:p>
        </p:txBody>
      </p:sp>
      <p:sp>
        <p:nvSpPr>
          <p:cNvPr id="298" name="Google Shape;298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9" name="Google Shape;2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575" y="1933801"/>
            <a:ext cx="5400675" cy="39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3"/>
          <p:cNvSpPr txBox="1"/>
          <p:nvPr>
            <p:ph idx="4294967295" type="body"/>
          </p:nvPr>
        </p:nvSpPr>
        <p:spPr>
          <a:xfrm>
            <a:off x="838200" y="1481850"/>
            <a:ext cx="100185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Attack performance doesn’t sensitive to certain timesteps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38200" y="365125"/>
            <a:ext cx="7315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38200" y="2312377"/>
            <a:ext cx="7315200" cy="386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/>
              <a:t>Introduction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Related work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Method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Experiment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Ablation study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Experiment-defence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Experiment-LDM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Conclusion</a:t>
            </a:r>
            <a:endParaRPr/>
          </a:p>
        </p:txBody>
      </p:sp>
      <p:sp>
        <p:nvSpPr>
          <p:cNvPr id="150" name="Google Shape;15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/>
          <p:nvPr>
            <p:ph type="title"/>
          </p:nvPr>
        </p:nvSpPr>
        <p:spPr>
          <a:xfrm>
            <a:off x="838200" y="342901"/>
            <a:ext cx="9756600" cy="102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Experiment-Defence</a:t>
            </a:r>
            <a:endParaRPr/>
          </a:p>
        </p:txBody>
      </p:sp>
      <p:sp>
        <p:nvSpPr>
          <p:cNvPr id="307" name="Google Shape;307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8" name="Google Shape;3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350" y="2487600"/>
            <a:ext cx="5787250" cy="30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title"/>
          </p:nvPr>
        </p:nvSpPr>
        <p:spPr>
          <a:xfrm>
            <a:off x="838200" y="342901"/>
            <a:ext cx="9756600" cy="102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Experiment-LDMs</a:t>
            </a:r>
            <a:endParaRPr/>
          </a:p>
        </p:txBody>
      </p:sp>
      <p:sp>
        <p:nvSpPr>
          <p:cNvPr id="315" name="Google Shape;315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p35"/>
          <p:cNvSpPr txBox="1"/>
          <p:nvPr>
            <p:ph idx="4294967295" type="body"/>
          </p:nvPr>
        </p:nvSpPr>
        <p:spPr>
          <a:xfrm>
            <a:off x="838200" y="1505000"/>
            <a:ext cx="100185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Model: Stable-Diffusion.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Dataset: Pokemon, COCO2017-Val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Finetune: 15000, 150000 steps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>
            <p:ph type="title"/>
          </p:nvPr>
        </p:nvSpPr>
        <p:spPr>
          <a:xfrm>
            <a:off x="838200" y="342901"/>
            <a:ext cx="9756600" cy="102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Experiment-LDMs</a:t>
            </a:r>
            <a:endParaRPr/>
          </a:p>
        </p:txBody>
      </p:sp>
      <p:sp>
        <p:nvSpPr>
          <p:cNvPr id="323" name="Google Shape;323;p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36"/>
          <p:cNvSpPr txBox="1"/>
          <p:nvPr>
            <p:ph idx="4294967295" type="body"/>
          </p:nvPr>
        </p:nvSpPr>
        <p:spPr>
          <a:xfrm>
            <a:off x="838200" y="1505000"/>
            <a:ext cx="100185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For different dataset, the effect of prompts are different</a:t>
            </a:r>
            <a:endParaRPr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Might because the Pokemon dataset has highly centralized images and  text, which is all the characters of PokemonGo with a very uniform style.</a:t>
            </a:r>
            <a:endParaRPr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Even if the text is not accessible, the pseudo-prompt can still make SecMI applicable.</a:t>
            </a:r>
            <a:endParaRPr/>
          </a:p>
        </p:txBody>
      </p:sp>
      <p:pic>
        <p:nvPicPr>
          <p:cNvPr id="325" name="Google Shape;3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825" y="3952151"/>
            <a:ext cx="6036776" cy="24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/>
          <p:nvPr>
            <p:ph type="title"/>
          </p:nvPr>
        </p:nvSpPr>
        <p:spPr>
          <a:xfrm>
            <a:off x="838200" y="342901"/>
            <a:ext cx="9756600" cy="102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32" name="Google Shape;332;p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3" name="Google Shape;333;p37"/>
          <p:cNvSpPr txBox="1"/>
          <p:nvPr>
            <p:ph idx="4294967295" type="body"/>
          </p:nvPr>
        </p:nvSpPr>
        <p:spPr>
          <a:xfrm>
            <a:off x="838200" y="1505000"/>
            <a:ext cx="100185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1. Investigate if Diffusion model is vulnerable to MIAs.</a:t>
            </a:r>
            <a:endParaRPr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2. Summarize the existing methods and show them ineffective for diffusion model.</a:t>
            </a:r>
            <a:endParaRPr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3. Propose SecMI and demonstrate </a:t>
            </a:r>
            <a:r>
              <a:rPr lang="en-US"/>
              <a:t>its</a:t>
            </a:r>
            <a:r>
              <a:rPr lang="en-US"/>
              <a:t> effectiveness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 txBox="1"/>
          <p:nvPr>
            <p:ph type="title"/>
          </p:nvPr>
        </p:nvSpPr>
        <p:spPr>
          <a:xfrm>
            <a:off x="838200" y="342901"/>
            <a:ext cx="9756600" cy="102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Limitation</a:t>
            </a:r>
            <a:endParaRPr/>
          </a:p>
        </p:txBody>
      </p:sp>
      <p:sp>
        <p:nvSpPr>
          <p:cNvPr id="340" name="Google Shape;340;p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p38"/>
          <p:cNvSpPr txBox="1"/>
          <p:nvPr>
            <p:ph idx="4294967295" type="body"/>
          </p:nvPr>
        </p:nvSpPr>
        <p:spPr>
          <a:xfrm>
            <a:off x="838200" y="1505000"/>
            <a:ext cx="100185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1. Diffusion models are normally black-box API, and without the intermediate results, SecMI cannot work.</a:t>
            </a:r>
            <a:endParaRPr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2. T</a:t>
            </a:r>
            <a:r>
              <a:rPr lang="en-US"/>
              <a:t>he effectiveness and sensitivity to a given demographic (or a subgroup of a dataset) is not investigated yet.</a:t>
            </a:r>
            <a:endParaRPr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3. Although MIA is one of the most common privacy concern in academia, the scope of MIA is limited in the real world.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/>
          <p:nvPr>
            <p:ph type="title"/>
          </p:nvPr>
        </p:nvSpPr>
        <p:spPr>
          <a:xfrm>
            <a:off x="838200" y="342901"/>
            <a:ext cx="9756600" cy="102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348" name="Google Shape;348;p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p39"/>
          <p:cNvSpPr txBox="1"/>
          <p:nvPr>
            <p:ph idx="4294967295" type="body"/>
          </p:nvPr>
        </p:nvSpPr>
        <p:spPr>
          <a:xfrm>
            <a:off x="838200" y="1505000"/>
            <a:ext cx="100185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1. What’s the reason that the conventional MIAs have poor performance on diffusion model</a:t>
            </a:r>
            <a:endParaRPr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2. </a:t>
            </a:r>
            <a:r>
              <a:rPr lang="en-US"/>
              <a:t>Briefly explain the t-err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"/>
          <p:cNvSpPr txBox="1"/>
          <p:nvPr>
            <p:ph type="title"/>
          </p:nvPr>
        </p:nvSpPr>
        <p:spPr>
          <a:xfrm>
            <a:off x="1217734" y="351897"/>
            <a:ext cx="9756531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-US"/>
              <a:t>THANK YOU FOR LISTENING</a:t>
            </a:r>
            <a:endParaRPr/>
          </a:p>
        </p:txBody>
      </p:sp>
      <p:sp>
        <p:nvSpPr>
          <p:cNvPr id="355" name="Google Shape;355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40"/>
          <p:cNvSpPr txBox="1"/>
          <p:nvPr>
            <p:ph idx="1" type="body"/>
          </p:nvPr>
        </p:nvSpPr>
        <p:spPr>
          <a:xfrm>
            <a:off x="838200" y="2626235"/>
            <a:ext cx="10515600" cy="12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/>
              <a:t>Big data Analytics and Social Intelligent Computing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/>
              <a:t>LABoratory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38200" y="365125"/>
            <a:ext cx="975653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56" name="Google Shape;15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17"/>
          <p:cNvSpPr txBox="1"/>
          <p:nvPr>
            <p:ph idx="4294967295" type="body"/>
          </p:nvPr>
        </p:nvSpPr>
        <p:spPr>
          <a:xfrm>
            <a:off x="838200" y="1815100"/>
            <a:ext cx="100185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/>
              <a:t>Purpose: Apply Membership Inference attack on diffusion model.</a:t>
            </a:r>
            <a:endParaRPr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Conventional MIA has poor result on diffusion model.</a:t>
            </a:r>
            <a:endParaRPr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First work on MIA with diffusion model.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38200" y="365125"/>
            <a:ext cx="9756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4" name="Google Shape;164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8"/>
          <p:cNvSpPr txBox="1"/>
          <p:nvPr>
            <p:ph idx="4294967295" type="body"/>
          </p:nvPr>
        </p:nvSpPr>
        <p:spPr>
          <a:xfrm>
            <a:off x="838200" y="1815100"/>
            <a:ext cx="100185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Membership inference attack:</a:t>
            </a:r>
            <a:endParaRPr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 kind of attack trying to test if a data is used for training a model or not.  If this input is in the target model’s training dataset, we call it a member; otherwise, we call it a non-member.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963" y="3930450"/>
            <a:ext cx="9853174" cy="271347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/>
          <p:nvPr/>
        </p:nvSpPr>
        <p:spPr>
          <a:xfrm>
            <a:off x="2548450" y="6079450"/>
            <a:ext cx="498300" cy="276900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838200" y="365125"/>
            <a:ext cx="9756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19"/>
          <p:cNvSpPr txBox="1"/>
          <p:nvPr>
            <p:ph idx="4294967295" type="body"/>
          </p:nvPr>
        </p:nvSpPr>
        <p:spPr>
          <a:xfrm>
            <a:off x="838200" y="1848325"/>
            <a:ext cx="100185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Experiment shows most conventional MIA on GAN or VAE doesn’t perform well on diffusion model.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650" y="2825338"/>
            <a:ext cx="462915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838200" y="365125"/>
            <a:ext cx="9756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20"/>
          <p:cNvSpPr txBox="1"/>
          <p:nvPr>
            <p:ph idx="4294967295" type="body"/>
          </p:nvPr>
        </p:nvSpPr>
        <p:spPr>
          <a:xfrm>
            <a:off x="838200" y="1848325"/>
            <a:ext cx="100185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Analysis: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1. Stronger evaluation: Old work evaluates the performance with limited size of member data(e.g. &lt; 10%), while the author use 50%. (smaller dataset is easier to cause overfitting.)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2. Limited exploitation of diffusion model: Existing MIAs don’t exploit the property of diffusion model.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3. Diffusion model generalize better: All MIAs utilize the property of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                            , but after measure the FID between </a:t>
            </a:r>
            <a:r>
              <a:rPr lang="en-US" sz="2400"/>
              <a:t>pθ and DM is 9.66 while pθ and DH is 9.85.</a:t>
            </a:r>
            <a:endParaRPr sz="2400"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200" y="5000375"/>
            <a:ext cx="2567805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838200" y="365125"/>
            <a:ext cx="9756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Related work</a:t>
            </a:r>
            <a:endParaRPr/>
          </a:p>
        </p:txBody>
      </p:sp>
      <p:sp>
        <p:nvSpPr>
          <p:cNvPr id="192" name="Google Shape;192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600" y="2541000"/>
            <a:ext cx="75819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>
            <p:ph idx="4294967295" type="body"/>
          </p:nvPr>
        </p:nvSpPr>
        <p:spPr>
          <a:xfrm>
            <a:off x="1004325" y="1730084"/>
            <a:ext cx="49776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Diffusion model-DDPM</a:t>
            </a: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7775" y="4874625"/>
            <a:ext cx="490537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838200" y="365125"/>
            <a:ext cx="9756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202" name="Google Shape;202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22"/>
          <p:cNvSpPr txBox="1"/>
          <p:nvPr>
            <p:ph idx="4294967295" type="body"/>
          </p:nvPr>
        </p:nvSpPr>
        <p:spPr>
          <a:xfrm>
            <a:off x="838200" y="1815100"/>
            <a:ext cx="100185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Approximated MIA function: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Recall that the diffusion model training: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Through the membership exposure, we knows that the member set have smaller estimation error compared to hold-out set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		</a:t>
            </a:r>
            <a:endParaRPr sz="2400"/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063" y="2336500"/>
            <a:ext cx="24860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600" y="3439363"/>
            <a:ext cx="34480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1125" y="3491765"/>
            <a:ext cx="265176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0975" y="5098975"/>
            <a:ext cx="2830875" cy="5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838200" y="365125"/>
            <a:ext cx="9756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214" name="Google Shape;214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23"/>
          <p:cNvSpPr txBox="1"/>
          <p:nvPr>
            <p:ph idx="4294967295" type="body"/>
          </p:nvPr>
        </p:nvSpPr>
        <p:spPr>
          <a:xfrm>
            <a:off x="838200" y="1848325"/>
            <a:ext cx="100185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Diffusion inversion</a:t>
            </a:r>
            <a:endParaRPr sz="2400"/>
          </a:p>
        </p:txBody>
      </p:sp>
      <p:pic>
        <p:nvPicPr>
          <p:cNvPr id="216" name="Google Shape;2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425" y="2414376"/>
            <a:ext cx="4748789" cy="267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1850" y="5176750"/>
            <a:ext cx="6956976" cy="9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