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2" r:id="rId9"/>
    <p:sldId id="264" r:id="rId10"/>
    <p:sldId id="274" r:id="rId11"/>
    <p:sldId id="265" r:id="rId12"/>
    <p:sldId id="273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6B50"/>
    <a:srgbClr val="70C46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8" autoAdjust="0"/>
    <p:restoredTop sz="84848"/>
  </p:normalViewPr>
  <p:slideViewPr>
    <p:cSldViewPr snapToGrid="0">
      <p:cViewPr varScale="1">
        <p:scale>
          <a:sx n="106" d="100"/>
          <a:sy n="106" d="100"/>
        </p:scale>
        <p:origin x="1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85FCF2-C0F8-9A4A-99DA-1C0743E620F4}" type="datetimeFigureOut">
              <a:rPr kumimoji="1" lang="zh-TW" altLang="en-US" smtClean="0"/>
              <a:t>2024/3/13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E1A75-C0E7-0E4E-B2B0-21AF9046C76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067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5776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235565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1751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12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11840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354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89362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53172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8069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561582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78228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6230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E1A75-C0E7-0E4E-B2B0-21AF9046C760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61920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2024/3/13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58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2024/3/13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067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2024/3/13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57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ea typeface="微軟正黑體" panose="020B0604030504040204" pitchFamily="34" charset="-120"/>
              </a:defRPr>
            </a:lvl1pPr>
            <a:lvl2pPr>
              <a:defRPr baseline="0">
                <a:ea typeface="微軟正黑體" panose="020B0604030504040204" pitchFamily="34" charset="-120"/>
              </a:defRPr>
            </a:lvl2pPr>
            <a:lvl3pPr>
              <a:defRPr baseline="0">
                <a:ea typeface="微軟正黑體" panose="020B0604030504040204" pitchFamily="34" charset="-120"/>
              </a:defRPr>
            </a:lvl3pPr>
            <a:lvl4pPr>
              <a:defRPr baseline="0">
                <a:ea typeface="微軟正黑體" panose="020B0604030504040204" pitchFamily="34" charset="-120"/>
              </a:defRPr>
            </a:lvl4pPr>
            <a:lvl5pPr>
              <a:defRPr baseline="0"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2024/3/13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809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2024/3/13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840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2024/3/13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0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2024/3/13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28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2024/3/13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2488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2024/3/13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06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2024/3/13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49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3ACE7-941C-4DC7-9EF5-D8FBE5EBA156}" type="datetimeFigureOut">
              <a:rPr lang="zh-TW" altLang="en-US" smtClean="0"/>
              <a:t>2024/3/13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97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3ACE7-941C-4DC7-9EF5-D8FBE5EBA156}" type="datetimeFigureOut">
              <a:rPr lang="zh-TW" altLang="en-US" smtClean="0"/>
              <a:t>2024/3/13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53A0A-6776-4A7F-A981-2D2FFF33BC6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30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mingw-w64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cc.gnu.org/projects/cxx-status.html" TargetMode="External"/><Relationship Id="rId4" Type="http://schemas.openxmlformats.org/officeDocument/2006/relationships/hyperlink" Target="https://code.visualstudio.com/docs/cpp/config-ws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/>
              <a:t>Data Science HW1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TW" sz="3200" dirty="0"/>
              <a:t>Due date: </a:t>
            </a:r>
            <a:r>
              <a:rPr lang="en-US" altLang="zh-TW" sz="3200" b="1" dirty="0">
                <a:solidFill>
                  <a:srgbClr val="FF0000"/>
                </a:solidFill>
              </a:rPr>
              <a:t>4/2</a:t>
            </a:r>
            <a:r>
              <a:rPr lang="zh-TW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TW" sz="3200" b="1" dirty="0">
                <a:solidFill>
                  <a:srgbClr val="FF0000"/>
                </a:solidFill>
              </a:rPr>
              <a:t>(Tue)</a:t>
            </a:r>
            <a:r>
              <a:rPr lang="zh-TW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TW" sz="3200" b="1" dirty="0">
                <a:solidFill>
                  <a:srgbClr val="FF0000"/>
                </a:solidFill>
              </a:rPr>
              <a:t>23:59</a:t>
            </a:r>
          </a:p>
          <a:p>
            <a:pPr>
              <a:lnSpc>
                <a:spcPct val="200000"/>
              </a:lnSpc>
            </a:pPr>
            <a:r>
              <a:rPr lang="en-US" altLang="zh-TW" b="1" dirty="0">
                <a:solidFill>
                  <a:srgbClr val="FF0000"/>
                </a:solidFill>
              </a:rPr>
              <a:t>TA: </a:t>
            </a:r>
            <a:r>
              <a:rPr lang="zh-TW" altLang="en-US" b="1" dirty="0">
                <a:solidFill>
                  <a:srgbClr val="FF0000"/>
                </a:solidFill>
              </a:rPr>
              <a:t>張辰浩 </a:t>
            </a:r>
            <a:r>
              <a:rPr lang="en-US" altLang="zh-TW" b="1" dirty="0">
                <a:solidFill>
                  <a:srgbClr val="FF0000"/>
                </a:solidFill>
              </a:rPr>
              <a:t>, </a:t>
            </a:r>
            <a:r>
              <a:rPr lang="zh-TW" altLang="en-US" b="1" dirty="0">
                <a:solidFill>
                  <a:srgbClr val="FF0000"/>
                </a:solidFill>
              </a:rPr>
              <a:t>資電館</a:t>
            </a:r>
            <a:r>
              <a:rPr lang="en-US" altLang="zh-TW" b="1" dirty="0">
                <a:solidFill>
                  <a:srgbClr val="FF0000"/>
                </a:solidFill>
              </a:rPr>
              <a:t>744</a:t>
            </a:r>
          </a:p>
          <a:p>
            <a:r>
              <a:rPr lang="en-US" altLang="zh-TW" b="1" dirty="0"/>
              <a:t>TA</a:t>
            </a:r>
            <a:r>
              <a:rPr lang="zh-TW" altLang="en-US" b="1" dirty="0"/>
              <a:t> </a:t>
            </a:r>
            <a:r>
              <a:rPr lang="en-US" altLang="zh-TW" b="1" dirty="0"/>
              <a:t>email:</a:t>
            </a:r>
            <a:r>
              <a:rPr lang="zh-TW" altLang="en-US" b="1" dirty="0"/>
              <a:t> </a:t>
            </a:r>
            <a:r>
              <a:rPr lang="en" altLang="zh-TW" b="1" i="0" dirty="0" err="1">
                <a:solidFill>
                  <a:srgbClr val="444746"/>
                </a:solidFill>
                <a:effectLst/>
              </a:rPr>
              <a:t>lobsterlab.cs.nthu@gmail.com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199078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E2976C-BBF5-4291-ACDE-0D09EA1BA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Prejudge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257987-3C98-41D7-B143-CBA2A6D26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/>
              <a:t>以 </a:t>
            </a:r>
            <a:r>
              <a:rPr lang="en-US" altLang="zh-TW" b="1" dirty="0">
                <a:solidFill>
                  <a:srgbClr val="FF0000"/>
                </a:solidFill>
              </a:rPr>
              <a:t>3/26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23:59</a:t>
            </a:r>
            <a:r>
              <a:rPr lang="zh-TW" altLang="en-US" dirty="0"/>
              <a:t> 前交的版本為主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可自行決定要不要參加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主要目的是讓大家知道</a:t>
            </a:r>
            <a:r>
              <a:rPr lang="zh-TW" altLang="en-US" b="1" dirty="0"/>
              <a:t>程式是否有問題</a:t>
            </a:r>
            <a:r>
              <a:rPr lang="zh-TW" altLang="en-US" dirty="0"/>
              <a:t>以及</a:t>
            </a:r>
            <a:r>
              <a:rPr lang="zh-TW" altLang="en-US" b="1" dirty="0"/>
              <a:t>執行速度</a:t>
            </a:r>
            <a:endParaRPr lang="en-US" altLang="zh-TW" b="1" dirty="0"/>
          </a:p>
          <a:p>
            <a:pPr>
              <a:lnSpc>
                <a:spcPct val="150000"/>
              </a:lnSpc>
            </a:pPr>
            <a:endParaRPr lang="en-US" altLang="zh-TW" b="1" dirty="0"/>
          </a:p>
          <a:p>
            <a:pPr>
              <a:lnSpc>
                <a:spcPct val="15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0377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繳交和執行環境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C++</a:t>
            </a:r>
            <a:r>
              <a:rPr lang="zh-TW" altLang="en-US" dirty="0"/>
              <a:t> 或 </a:t>
            </a:r>
            <a:r>
              <a:rPr lang="en-US" altLang="zh-TW" dirty="0"/>
              <a:t>python3</a:t>
            </a:r>
            <a:r>
              <a:rPr lang="zh-TW" altLang="en-US" dirty="0"/>
              <a:t> 擇一繳交到</a:t>
            </a:r>
            <a:r>
              <a:rPr lang="en-US" altLang="zh-TW" dirty="0"/>
              <a:t> </a:t>
            </a:r>
            <a:r>
              <a:rPr lang="en-US" altLang="zh-TW" dirty="0" err="1"/>
              <a:t>eeclass</a:t>
            </a:r>
            <a:r>
              <a:rPr lang="zh-TW" altLang="en-US" dirty="0"/>
              <a:t> </a:t>
            </a:r>
            <a:endParaRPr lang="en-US" altLang="zh-TW" dirty="0"/>
          </a:p>
          <a:p>
            <a:pPr lvl="1"/>
            <a:r>
              <a:rPr lang="zh-TW" altLang="en-US" b="1" dirty="0">
                <a:solidFill>
                  <a:srgbClr val="FF0000"/>
                </a:solidFill>
              </a:rPr>
              <a:t>你的學號</a:t>
            </a:r>
            <a:r>
              <a:rPr lang="en-US" altLang="zh-TW" b="1" dirty="0">
                <a:solidFill>
                  <a:srgbClr val="FF0000"/>
                </a:solidFill>
              </a:rPr>
              <a:t>_hw1.cpp</a:t>
            </a:r>
            <a:r>
              <a:rPr lang="zh-TW" altLang="en-US" dirty="0"/>
              <a:t> </a:t>
            </a:r>
            <a:r>
              <a:rPr lang="en-US" altLang="zh-TW" dirty="0"/>
              <a:t>or</a:t>
            </a:r>
            <a:r>
              <a:rPr lang="zh-TW" altLang="en-US" dirty="0"/>
              <a:t> </a:t>
            </a:r>
            <a:r>
              <a:rPr lang="zh-TW" altLang="en-US" b="1" dirty="0">
                <a:solidFill>
                  <a:srgbClr val="FF0000"/>
                </a:solidFill>
              </a:rPr>
              <a:t>你的學號</a:t>
            </a:r>
            <a:r>
              <a:rPr lang="en-US" altLang="zh-TW" b="1" dirty="0">
                <a:solidFill>
                  <a:srgbClr val="FF0000"/>
                </a:solidFill>
              </a:rPr>
              <a:t>_hw1.py</a:t>
            </a:r>
          </a:p>
          <a:p>
            <a:r>
              <a:rPr lang="zh-TW" altLang="en-US" dirty="0"/>
              <a:t>請注意逾期</a:t>
            </a:r>
            <a:r>
              <a:rPr lang="zh-TW" altLang="en-US" b="1" u="sng" dirty="0"/>
              <a:t>遲交不接受補交</a:t>
            </a:r>
            <a:r>
              <a:rPr lang="zh-TW" altLang="en-US" dirty="0"/>
              <a:t>！！</a:t>
            </a:r>
            <a:endParaRPr lang="en-US" altLang="zh-TW" dirty="0"/>
          </a:p>
          <a:p>
            <a:r>
              <a:rPr lang="zh-TW" altLang="en-US" dirty="0"/>
              <a:t>執行環境</a:t>
            </a:r>
            <a:endParaRPr lang="en-US" altLang="zh-TW" dirty="0"/>
          </a:p>
          <a:p>
            <a:pPr lvl="1"/>
            <a:r>
              <a:rPr lang="en-US" altLang="zh-TW" dirty="0"/>
              <a:t>CPU: i7-8700k</a:t>
            </a:r>
          </a:p>
          <a:p>
            <a:pPr lvl="1"/>
            <a:r>
              <a:rPr lang="en-US" altLang="zh-TW" dirty="0"/>
              <a:t>RAM: 32G</a:t>
            </a:r>
          </a:p>
          <a:p>
            <a:pPr lvl="1"/>
            <a:r>
              <a:rPr lang="en-US" altLang="zh-TW" dirty="0"/>
              <a:t>OS:</a:t>
            </a:r>
            <a:r>
              <a:rPr lang="zh-TW" altLang="en-US" dirty="0"/>
              <a:t> </a:t>
            </a:r>
            <a:r>
              <a:rPr lang="en-US" altLang="zh-TW" dirty="0"/>
              <a:t>Ubuntu 20.04.3 LTS</a:t>
            </a:r>
          </a:p>
          <a:p>
            <a:pPr lvl="1"/>
            <a:r>
              <a:rPr lang="en-US" altLang="zh-TW" dirty="0" err="1"/>
              <a:t>gcc</a:t>
            </a:r>
            <a:r>
              <a:rPr lang="en-US" altLang="zh-TW" dirty="0"/>
              <a:t> </a:t>
            </a:r>
            <a:r>
              <a:rPr lang="en-US" altLang="zh-TW" dirty="0" err="1"/>
              <a:t>vesion</a:t>
            </a:r>
            <a:r>
              <a:rPr lang="en-US" altLang="zh-TW" dirty="0"/>
              <a:t>: 11.3.0 </a:t>
            </a:r>
          </a:p>
          <a:p>
            <a:pPr lvl="1"/>
            <a:r>
              <a:rPr lang="en-US" altLang="zh-TW" dirty="0"/>
              <a:t>Python version: python 3.9.13 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9530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651F75-AE89-46CD-A5C6-A3DF71D4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Your</a:t>
            </a:r>
            <a:r>
              <a:rPr lang="zh-TW" altLang="en-US" dirty="0"/>
              <a:t> </a:t>
            </a:r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A691D2-5011-4038-8834-E8B6118FD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設定</a:t>
            </a:r>
            <a:r>
              <a:rPr lang="en-US" altLang="zh-TW" dirty="0"/>
              <a:t> </a:t>
            </a:r>
            <a:r>
              <a:rPr lang="en-US" altLang="zh-TW" dirty="0" err="1"/>
              <a:t>VSCode</a:t>
            </a:r>
            <a:endParaRPr lang="en-US" altLang="zh-TW" dirty="0">
              <a:hlinkClick r:id="rId3"/>
            </a:endParaRPr>
          </a:p>
          <a:p>
            <a:pPr lvl="1"/>
            <a:r>
              <a:rPr lang="en-US" altLang="zh-TW" dirty="0">
                <a:hlinkClick r:id="rId3"/>
              </a:rPr>
              <a:t>https://code.visualstudio.com/docs/cpp/config-mingw</a:t>
            </a:r>
          </a:p>
          <a:p>
            <a:pPr lvl="1"/>
            <a:r>
              <a:rPr lang="en-US" altLang="zh-TW" dirty="0">
                <a:hlinkClick r:id="rId4"/>
              </a:rPr>
              <a:t>https://code.visualstudio.com/docs/cpp/config-wsl</a:t>
            </a:r>
            <a:endParaRPr lang="en-US" altLang="zh-TW" dirty="0">
              <a:hlinkClick r:id="rId3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hlinkClick r:id="rId5"/>
              </a:rPr>
              <a:t>https://gcc.gnu.org/projects/cxx-status.html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>
                <a:hlinkClick r:id="rId3"/>
              </a:rPr>
              <a:t>https://sourceforge.net/projects/mingw-w64/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Add</a:t>
            </a:r>
            <a:r>
              <a:rPr lang="zh-TW" altLang="en-US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#include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&lt;climits&gt;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if</a:t>
            </a:r>
            <a:r>
              <a:rPr lang="zh-TW" altLang="en-US" dirty="0"/>
              <a:t> </a:t>
            </a:r>
            <a:r>
              <a:rPr lang="en-US" altLang="zh-TW" dirty="0"/>
              <a:t>you</a:t>
            </a:r>
            <a:r>
              <a:rPr lang="zh-TW" altLang="en-US" dirty="0"/>
              <a:t> </a:t>
            </a:r>
            <a:r>
              <a:rPr lang="en-US" altLang="zh-TW" dirty="0"/>
              <a:t>use</a:t>
            </a:r>
            <a:r>
              <a:rPr lang="zh-TW" altLang="en-US" dirty="0"/>
              <a:t> </a:t>
            </a:r>
            <a:r>
              <a:rPr lang="en-US" altLang="zh-TW" b="1" dirty="0"/>
              <a:t>INT_MAX,</a:t>
            </a:r>
            <a:r>
              <a:rPr lang="zh-TW" altLang="en-US" b="1" dirty="0"/>
              <a:t> </a:t>
            </a:r>
            <a:r>
              <a:rPr lang="en-US" altLang="zh-TW" b="1" dirty="0"/>
              <a:t>INT_MIN, </a:t>
            </a:r>
            <a:r>
              <a:rPr lang="en-US" altLang="zh-TW" dirty="0"/>
              <a:t>etc.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Add </a:t>
            </a:r>
            <a:r>
              <a:rPr lang="en-US" altLang="zh-TW" b="1" dirty="0">
                <a:solidFill>
                  <a:srgbClr val="FF0000"/>
                </a:solidFill>
              </a:rPr>
              <a:t>#include &lt;cstring&gt;</a:t>
            </a:r>
            <a:r>
              <a:rPr lang="en-US" altLang="zh-TW" dirty="0"/>
              <a:t> if you use </a:t>
            </a:r>
            <a:r>
              <a:rPr lang="en-US" altLang="zh-TW" b="1" dirty="0"/>
              <a:t>strcpy</a:t>
            </a:r>
            <a:r>
              <a:rPr lang="en-US" altLang="zh-TW" dirty="0"/>
              <a:t>, </a:t>
            </a:r>
            <a:r>
              <a:rPr lang="en-US" altLang="zh-TW" b="1" dirty="0"/>
              <a:t>strtok</a:t>
            </a:r>
            <a:r>
              <a:rPr lang="en-US" altLang="zh-TW" dirty="0"/>
              <a:t>, </a:t>
            </a:r>
            <a:r>
              <a:rPr lang="en-US" altLang="zh-TW" dirty="0" err="1"/>
              <a:t>etc.c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437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目標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給定 </a:t>
            </a:r>
            <a:r>
              <a:rPr lang="en-US" altLang="zh-TW" dirty="0"/>
              <a:t>transactions</a:t>
            </a:r>
            <a:r>
              <a:rPr lang="zh-TW" altLang="en-US" dirty="0"/>
              <a:t> 和 </a:t>
            </a:r>
            <a:r>
              <a:rPr lang="en-US" altLang="zh-TW" dirty="0"/>
              <a:t>min support (</a:t>
            </a:r>
            <a:r>
              <a:rPr lang="zh-TW" altLang="en-US" dirty="0"/>
              <a:t>頻率</a:t>
            </a:r>
            <a:r>
              <a:rPr lang="en-US" altLang="zh-TW" dirty="0"/>
              <a:t>)</a:t>
            </a:r>
            <a:r>
              <a:rPr lang="zh-TW" altLang="en-US" dirty="0"/>
              <a:t>，實作演算法找出 </a:t>
            </a:r>
            <a:r>
              <a:rPr lang="en-US" altLang="zh-TW" dirty="0"/>
              <a:t>frequent patterns</a:t>
            </a:r>
          </a:p>
          <a:p>
            <a:r>
              <a:rPr lang="zh-TW" altLang="en-US" dirty="0"/>
              <a:t>可使用 </a:t>
            </a:r>
            <a:r>
              <a:rPr lang="en-US" altLang="zh-TW" dirty="0">
                <a:solidFill>
                  <a:srgbClr val="FF0000"/>
                </a:solidFill>
              </a:rPr>
              <a:t>python3 </a:t>
            </a:r>
            <a:r>
              <a:rPr lang="zh-TW" altLang="en-US" dirty="0"/>
              <a:t>或是 </a:t>
            </a:r>
            <a:r>
              <a:rPr lang="en-US" altLang="zh-TW" dirty="0">
                <a:solidFill>
                  <a:srgbClr val="FF0000"/>
                </a:solidFill>
              </a:rPr>
              <a:t>C++</a:t>
            </a:r>
          </a:p>
          <a:p>
            <a:r>
              <a:rPr lang="zh-TW" altLang="en-US" dirty="0"/>
              <a:t>演算法不限，</a:t>
            </a:r>
            <a:r>
              <a:rPr lang="en-US" altLang="zh-TW" dirty="0" err="1"/>
              <a:t>Apriori</a:t>
            </a:r>
            <a:r>
              <a:rPr lang="zh-TW" altLang="en-US" dirty="0"/>
              <a:t>、</a:t>
            </a:r>
            <a:r>
              <a:rPr lang="en-US" altLang="zh-TW" dirty="0"/>
              <a:t>FP Growth </a:t>
            </a:r>
            <a:r>
              <a:rPr lang="zh-TW" altLang="en-US" dirty="0"/>
              <a:t>等皆可</a:t>
            </a:r>
            <a:endParaRPr lang="en-US" altLang="zh-TW" dirty="0"/>
          </a:p>
          <a:p>
            <a:r>
              <a:rPr lang="zh-TW" altLang="en-US" b="1" dirty="0"/>
              <a:t>不得使用 </a:t>
            </a:r>
            <a:r>
              <a:rPr lang="en-US" altLang="zh-TW" b="1" dirty="0"/>
              <a:t>frequent patterns</a:t>
            </a:r>
            <a:r>
              <a:rPr lang="zh-TW" altLang="en-US" b="1" dirty="0"/>
              <a:t> 相關的 </a:t>
            </a:r>
            <a:r>
              <a:rPr lang="en-US" altLang="zh-TW" b="1" dirty="0"/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val="197720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輸入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輸入存有 </a:t>
            </a:r>
            <a:r>
              <a:rPr lang="en-US" altLang="zh-TW" dirty="0"/>
              <a:t>transactions </a:t>
            </a:r>
            <a:r>
              <a:rPr lang="zh-TW" altLang="en-US" dirty="0"/>
              <a:t>的 </a:t>
            </a:r>
            <a:r>
              <a:rPr lang="en-US" altLang="zh-TW" dirty="0"/>
              <a:t>txt </a:t>
            </a:r>
            <a:r>
              <a:rPr lang="zh-TW" altLang="en-US" dirty="0"/>
              <a:t>檔</a:t>
            </a:r>
            <a:endParaRPr lang="en-US" altLang="zh-TW" dirty="0"/>
          </a:p>
          <a:p>
            <a:r>
              <a:rPr lang="en-US" altLang="zh-TW" dirty="0"/>
              <a:t>Item </a:t>
            </a:r>
            <a:r>
              <a:rPr lang="zh-TW" altLang="en-US" dirty="0"/>
              <a:t>以數字表示，範圍為 </a:t>
            </a:r>
            <a:r>
              <a:rPr lang="en-US" altLang="zh-TW" dirty="0">
                <a:solidFill>
                  <a:srgbClr val="FF0000"/>
                </a:solidFill>
              </a:rPr>
              <a:t>0~999</a:t>
            </a:r>
          </a:p>
          <a:p>
            <a:r>
              <a:rPr lang="en-US" altLang="zh-TW" dirty="0"/>
              <a:t>Transactions </a:t>
            </a:r>
            <a:r>
              <a:rPr lang="zh-TW" altLang="en-US" dirty="0"/>
              <a:t>最多 </a:t>
            </a:r>
            <a:r>
              <a:rPr lang="en-US" altLang="zh-TW" dirty="0">
                <a:solidFill>
                  <a:srgbClr val="FF0000"/>
                </a:solidFill>
              </a:rPr>
              <a:t>100,000 </a:t>
            </a:r>
            <a:r>
              <a:rPr lang="zh-TW" altLang="en-US" dirty="0"/>
              <a:t>筆</a:t>
            </a:r>
            <a:endParaRPr lang="en-US" altLang="zh-TW" dirty="0"/>
          </a:p>
          <a:p>
            <a:r>
              <a:rPr lang="zh-TW" altLang="en-US" dirty="0"/>
              <a:t>每筆 </a:t>
            </a:r>
            <a:r>
              <a:rPr lang="en-US" altLang="zh-TW" dirty="0"/>
              <a:t>transaction </a:t>
            </a:r>
            <a:r>
              <a:rPr lang="zh-TW" altLang="en-US" dirty="0"/>
              <a:t>最多 </a:t>
            </a:r>
            <a:r>
              <a:rPr lang="en-US" altLang="zh-TW" dirty="0">
                <a:solidFill>
                  <a:srgbClr val="FF0000"/>
                </a:solidFill>
              </a:rPr>
              <a:t>200</a:t>
            </a:r>
            <a:r>
              <a:rPr lang="zh-TW" altLang="en-US" dirty="0"/>
              <a:t> 個 </a:t>
            </a:r>
            <a:r>
              <a:rPr lang="en-US" altLang="zh-TW" dirty="0"/>
              <a:t>item</a:t>
            </a:r>
          </a:p>
          <a:p>
            <a:r>
              <a:rPr lang="zh-TW" altLang="en-US" dirty="0"/>
              <a:t>每一行代表一筆 </a:t>
            </a:r>
            <a:r>
              <a:rPr lang="en-US" altLang="zh-TW" dirty="0"/>
              <a:t>transaction</a:t>
            </a:r>
            <a:r>
              <a:rPr lang="zh-TW" altLang="en-US" dirty="0"/>
              <a:t>，每筆 </a:t>
            </a:r>
            <a:r>
              <a:rPr lang="en-US" altLang="zh-TW" dirty="0"/>
              <a:t>transaction </a:t>
            </a:r>
            <a:r>
              <a:rPr lang="zh-TW" altLang="en-US" dirty="0"/>
              <a:t>的 </a:t>
            </a:r>
            <a:r>
              <a:rPr lang="en-US" altLang="zh-TW" dirty="0"/>
              <a:t>Item </a:t>
            </a:r>
            <a:r>
              <a:rPr lang="zh-TW" altLang="en-US" dirty="0"/>
              <a:t>之間用 </a:t>
            </a:r>
            <a:r>
              <a:rPr lang="en-US" altLang="zh-TW" dirty="0"/>
              <a:t>“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” </a:t>
            </a:r>
            <a:r>
              <a:rPr lang="zh-TW" altLang="en-US" dirty="0"/>
              <a:t>區隔無空格</a:t>
            </a:r>
          </a:p>
          <a:p>
            <a:r>
              <a:rPr lang="zh-TW" altLang="en-US" dirty="0"/>
              <a:t>換行採用 </a:t>
            </a:r>
            <a:r>
              <a:rPr lang="en-US" altLang="zh-TW" b="1" dirty="0">
                <a:solidFill>
                  <a:srgbClr val="FF0000"/>
                </a:solidFill>
              </a:rPr>
              <a:t>\n </a:t>
            </a:r>
            <a:r>
              <a:rPr lang="en-US" altLang="zh-TW" dirty="0"/>
              <a:t>(LF)</a:t>
            </a:r>
            <a:r>
              <a:rPr lang="zh-TW" altLang="en-US" dirty="0"/>
              <a:t>，而不是 </a:t>
            </a:r>
            <a:r>
              <a:rPr lang="en-US" altLang="zh-TW" b="1" dirty="0"/>
              <a:t>\r\n </a:t>
            </a:r>
            <a:r>
              <a:rPr lang="en-US" altLang="zh-TW" dirty="0"/>
              <a:t>(CRLF)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84376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輸入 </a:t>
            </a:r>
            <a:r>
              <a:rPr lang="en-US" altLang="zh-TW" b="1" dirty="0"/>
              <a:t>(cont’d)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r>
              <a:rPr lang="zh-TW" altLang="en-US" dirty="0"/>
              <a:t>範例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sample.txt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149" y="1271317"/>
            <a:ext cx="2873101" cy="507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64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輸出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輸出一個 </a:t>
            </a:r>
            <a:r>
              <a:rPr lang="en-US" altLang="zh-TW" dirty="0"/>
              <a:t>txt </a:t>
            </a:r>
            <a:r>
              <a:rPr lang="zh-TW" altLang="en-US" dirty="0"/>
              <a:t>檔</a:t>
            </a:r>
            <a:endParaRPr lang="en-US" altLang="zh-TW" dirty="0"/>
          </a:p>
          <a:p>
            <a:r>
              <a:rPr lang="zh-TW" altLang="en-US" dirty="0"/>
              <a:t>一行為一組 </a:t>
            </a:r>
            <a:r>
              <a:rPr lang="en-US" altLang="zh-TW" dirty="0"/>
              <a:t>frequent pattern</a:t>
            </a:r>
            <a:r>
              <a:rPr lang="zh-TW" altLang="en-US" dirty="0"/>
              <a:t>，</a:t>
            </a:r>
            <a:r>
              <a:rPr lang="en-US" altLang="zh-TW" dirty="0"/>
              <a:t>frequent pattern</a:t>
            </a:r>
            <a:r>
              <a:rPr lang="zh-TW" altLang="en-US" dirty="0"/>
              <a:t>後接上 </a:t>
            </a:r>
            <a:r>
              <a:rPr lang="en-US" altLang="zh-TW" dirty="0"/>
              <a:t>”</a:t>
            </a:r>
            <a:r>
              <a:rPr lang="en-US" altLang="zh-TW" b="1" dirty="0">
                <a:solidFill>
                  <a:srgbClr val="FF0000"/>
                </a:solidFill>
              </a:rPr>
              <a:t>:</a:t>
            </a:r>
            <a:r>
              <a:rPr lang="en-US" altLang="zh-TW" dirty="0"/>
              <a:t>”</a:t>
            </a:r>
            <a:r>
              <a:rPr lang="zh-TW" altLang="en-US" dirty="0"/>
              <a:t>，再接上</a:t>
            </a:r>
            <a:r>
              <a:rPr lang="en-US" altLang="zh-TW" dirty="0"/>
              <a:t>support (</a:t>
            </a:r>
            <a:r>
              <a:rPr lang="zh-TW" altLang="en-US" dirty="0"/>
              <a:t>出現頻率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Example: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1,2,3:0.2500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Support </a:t>
            </a:r>
            <a:r>
              <a:rPr lang="zh-TW" altLang="en-US" dirty="0">
                <a:solidFill>
                  <a:srgbClr val="FF0000"/>
                </a:solidFill>
              </a:rPr>
              <a:t>四捨五入到小數點後第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zh-TW" altLang="en-US" dirty="0">
                <a:solidFill>
                  <a:srgbClr val="FF0000"/>
                </a:solidFill>
              </a:rPr>
              <a:t>位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輸出的部分不需要特別排序，助教評分時會自行處理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73869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輸出 </a:t>
            </a:r>
            <a:r>
              <a:rPr lang="en-US" altLang="zh-TW" b="1" dirty="0"/>
              <a:t>(cont’d)</a:t>
            </a:r>
            <a:endParaRPr lang="zh-TW" altLang="en-US" b="1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範例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sample.txt (min support = 0.2)</a:t>
            </a:r>
            <a:r>
              <a:rPr lang="zh-TW" altLang="en-US" dirty="0"/>
              <a:t> 計算出的 </a:t>
            </a:r>
            <a:r>
              <a:rPr lang="en-US" altLang="zh-TW" dirty="0"/>
              <a:t>output </a:t>
            </a:r>
          </a:p>
          <a:p>
            <a:pPr marL="0" indent="0">
              <a:buNone/>
            </a:pPr>
            <a:r>
              <a:rPr lang="en-US" altLang="zh-TW" dirty="0"/>
              <a:t>   sample_out.txt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079" y="2420178"/>
            <a:ext cx="3850999" cy="41179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F1DA360-2346-48B7-89DA-1904EC7013D9}"/>
              </a:ext>
            </a:extLst>
          </p:cNvPr>
          <p:cNvSpPr/>
          <p:nvPr/>
        </p:nvSpPr>
        <p:spPr>
          <a:xfrm>
            <a:off x="5508901" y="2450115"/>
            <a:ext cx="2487369" cy="1483059"/>
          </a:xfrm>
          <a:prstGeom prst="rect">
            <a:avLst/>
          </a:prstGeom>
          <a:solidFill>
            <a:srgbClr val="5B9BD5">
              <a:alpha val="20000"/>
            </a:srgbClr>
          </a:solidFill>
          <a:ln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091381-18B3-49E3-A995-2573613915DC}"/>
              </a:ext>
            </a:extLst>
          </p:cNvPr>
          <p:cNvSpPr/>
          <p:nvPr/>
        </p:nvSpPr>
        <p:spPr>
          <a:xfrm>
            <a:off x="5508902" y="3961705"/>
            <a:ext cx="2487370" cy="1437815"/>
          </a:xfrm>
          <a:prstGeom prst="rect">
            <a:avLst/>
          </a:prstGeom>
          <a:solidFill>
            <a:srgbClr val="70C46C">
              <a:alpha val="20000"/>
            </a:srgbClr>
          </a:solidFill>
          <a:ln>
            <a:solidFill>
              <a:srgbClr val="70C4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92A263-4BD6-4011-B738-91305635E73E}"/>
              </a:ext>
            </a:extLst>
          </p:cNvPr>
          <p:cNvSpPr/>
          <p:nvPr/>
        </p:nvSpPr>
        <p:spPr>
          <a:xfrm>
            <a:off x="5514892" y="5421745"/>
            <a:ext cx="2481379" cy="1110027"/>
          </a:xfrm>
          <a:prstGeom prst="rect">
            <a:avLst/>
          </a:prstGeom>
          <a:solidFill>
            <a:srgbClr val="E06B50">
              <a:alpha val="20000"/>
            </a:srgbClr>
          </a:solidFill>
          <a:ln>
            <a:solidFill>
              <a:srgbClr val="E06B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226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要求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dirty="0"/>
              <a:t>C++ </a:t>
            </a:r>
            <a:r>
              <a:rPr lang="zh-TW" altLang="en-US" dirty="0"/>
              <a:t>或 </a:t>
            </a:r>
            <a:r>
              <a:rPr lang="en-US" altLang="zh-TW" dirty="0"/>
              <a:t>python3 </a:t>
            </a:r>
            <a:r>
              <a:rPr lang="zh-TW" altLang="en-US" dirty="0"/>
              <a:t>擇一，程式檔名為</a:t>
            </a:r>
            <a:r>
              <a:rPr lang="zh-TW" altLang="en-US" b="1" dirty="0">
                <a:solidFill>
                  <a:srgbClr val="FF0000"/>
                </a:solidFill>
              </a:rPr>
              <a:t>你的學號</a:t>
            </a:r>
            <a:r>
              <a:rPr lang="en-US" altLang="zh-TW" b="1" dirty="0">
                <a:solidFill>
                  <a:srgbClr val="FF0000"/>
                </a:solidFill>
              </a:rPr>
              <a:t>_hw1.cpp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002060"/>
                </a:solidFill>
              </a:rPr>
              <a:t>or</a:t>
            </a:r>
            <a:r>
              <a:rPr lang="zh-TW" altLang="en-US" b="1" dirty="0">
                <a:solidFill>
                  <a:srgbClr val="FF0000"/>
                </a:solidFill>
              </a:rPr>
              <a:t> 你的學號</a:t>
            </a:r>
            <a:r>
              <a:rPr lang="en-US" altLang="zh-TW" b="1" dirty="0">
                <a:solidFill>
                  <a:srgbClr val="FF0000"/>
                </a:solidFill>
              </a:rPr>
              <a:t>_hw1.py</a:t>
            </a:r>
          </a:p>
          <a:p>
            <a:pPr>
              <a:lnSpc>
                <a:spcPct val="110000"/>
              </a:lnSpc>
            </a:pPr>
            <a:r>
              <a:rPr lang="zh-TW" altLang="en-US" b="1" dirty="0"/>
              <a:t>不得使用 </a:t>
            </a:r>
            <a:r>
              <a:rPr lang="en-US" altLang="zh-TW" b="1" dirty="0"/>
              <a:t>frequent patterns</a:t>
            </a:r>
            <a:r>
              <a:rPr lang="zh-TW" altLang="en-US" b="1" dirty="0"/>
              <a:t> 相關的 </a:t>
            </a:r>
            <a:r>
              <a:rPr lang="en-US" altLang="zh-TW" b="1" dirty="0"/>
              <a:t>library</a:t>
            </a:r>
            <a:r>
              <a:rPr lang="zh-TW" altLang="en-US" b="1" dirty="0"/>
              <a:t>；</a:t>
            </a:r>
            <a:r>
              <a:rPr lang="en-US" altLang="zh-TW" dirty="0"/>
              <a:t>Python</a:t>
            </a:r>
            <a:r>
              <a:rPr lang="zh-TW" altLang="en-US" dirty="0"/>
              <a:t> </a:t>
            </a:r>
            <a:r>
              <a:rPr lang="zh-TW" altLang="en-US" b="1" dirty="0"/>
              <a:t>禁止</a:t>
            </a:r>
            <a:r>
              <a:rPr lang="zh-TW" altLang="en-US" dirty="0"/>
              <a:t>使用 </a:t>
            </a:r>
            <a:r>
              <a:rPr lang="en-US" altLang="zh-TW" dirty="0"/>
              <a:t>apyori</a:t>
            </a:r>
            <a:r>
              <a:rPr lang="zh-TW" altLang="en-US" dirty="0"/>
              <a:t>、</a:t>
            </a:r>
            <a:r>
              <a:rPr lang="en-US" altLang="zh-TW" dirty="0" err="1"/>
              <a:t>pyfpgrowth</a:t>
            </a:r>
            <a:r>
              <a:rPr lang="zh-TW" altLang="en-US" dirty="0"/>
              <a:t> 等相關的套件，若是不確定某個</a:t>
            </a:r>
            <a:r>
              <a:rPr lang="en-US" altLang="zh-TW" dirty="0"/>
              <a:t>library/package</a:t>
            </a:r>
            <a:r>
              <a:rPr lang="zh-TW" altLang="en-US" dirty="0"/>
              <a:t>能否使用，</a:t>
            </a:r>
            <a:r>
              <a:rPr lang="zh-TW" altLang="en-US" b="1" dirty="0"/>
              <a:t>請在</a:t>
            </a:r>
            <a:r>
              <a:rPr lang="en-US" altLang="zh-TW" b="1" dirty="0" err="1"/>
              <a:t>eeclass</a:t>
            </a:r>
            <a:r>
              <a:rPr lang="zh-TW" altLang="en-US" b="1" dirty="0"/>
              <a:t>提問跟助教確認</a:t>
            </a:r>
            <a:endParaRPr lang="en-US" altLang="zh-TW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zh-TW" altLang="en-US" dirty="0"/>
              <a:t>在執行程式時</a:t>
            </a:r>
            <a:r>
              <a:rPr lang="zh-TW" altLang="en-US" b="1" dirty="0"/>
              <a:t>需在後面依序輸入</a:t>
            </a:r>
            <a:r>
              <a:rPr lang="en-US" altLang="zh-TW" b="1" dirty="0"/>
              <a:t>3</a:t>
            </a:r>
            <a:r>
              <a:rPr lang="zh-TW" altLang="en-US" b="1" dirty="0"/>
              <a:t>個參數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min support</a:t>
            </a:r>
            <a:r>
              <a:rPr lang="zh-TW" altLang="en-US" dirty="0"/>
              <a:t>、輸入檔名、輸出檔名</a:t>
            </a:r>
            <a:endParaRPr lang="en-US" altLang="zh-TW" dirty="0"/>
          </a:p>
          <a:p>
            <a:pPr>
              <a:lnSpc>
                <a:spcPct val="110000"/>
              </a:lnSpc>
            </a:pPr>
            <a:r>
              <a:rPr lang="zh-TW" altLang="en-US" b="1" dirty="0"/>
              <a:t>輸入輸出檔名請不要寫死！</a:t>
            </a:r>
            <a:r>
              <a:rPr lang="en-US" altLang="zh-TW" b="1" dirty="0"/>
              <a:t>(</a:t>
            </a:r>
            <a:r>
              <a:rPr lang="zh-TW" altLang="en-US" b="1" dirty="0"/>
              <a:t>無法順利執行以零分計</a:t>
            </a:r>
            <a:r>
              <a:rPr lang="en-US" altLang="zh-TW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4570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要求 </a:t>
            </a:r>
            <a:r>
              <a:rPr lang="en-US" altLang="zh-TW" b="1" dirty="0"/>
              <a:t>(cont’d)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TW" b="1" dirty="0"/>
              <a:t>C++</a:t>
            </a:r>
            <a:r>
              <a:rPr lang="zh-TW" altLang="en-US" b="1" dirty="0"/>
              <a:t> 執行方式</a:t>
            </a:r>
            <a:endParaRPr lang="en-US" altLang="zh-TW" b="1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Compile:</a:t>
            </a:r>
            <a:r>
              <a:rPr lang="zh-TW" altLang="en-US" dirty="0"/>
              <a:t> </a:t>
            </a:r>
            <a:r>
              <a:rPr lang="en-US" altLang="zh-TW" dirty="0"/>
              <a:t>g++ -std=</a:t>
            </a:r>
            <a:r>
              <a:rPr lang="en-US" altLang="zh-TW" dirty="0" err="1"/>
              <a:t>c++</a:t>
            </a:r>
            <a:r>
              <a:rPr lang="en-US" altLang="zh-TW" dirty="0"/>
              <a:t>2a 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</a:rPr>
              <a:t>pthread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 -fopenmp </a:t>
            </a:r>
            <a:r>
              <a:rPr lang="en-US" altLang="zh-TW" dirty="0"/>
              <a:t>-O2</a:t>
            </a:r>
            <a:r>
              <a:rPr lang="zh-TW" altLang="en-US" dirty="0"/>
              <a:t> </a:t>
            </a:r>
            <a:r>
              <a:rPr lang="en-US" altLang="zh-TW" dirty="0"/>
              <a:t>-o </a:t>
            </a:r>
            <a:r>
              <a:rPr lang="zh-TW" altLang="en-US" dirty="0"/>
              <a:t>你的學號</a:t>
            </a:r>
            <a:r>
              <a:rPr lang="en-US" altLang="zh-TW" dirty="0"/>
              <a:t>_hw1 </a:t>
            </a:r>
            <a:r>
              <a:rPr lang="zh-TW" altLang="en-US" b="1" dirty="0"/>
              <a:t>你的學號</a:t>
            </a:r>
            <a:r>
              <a:rPr lang="en-US" altLang="zh-TW" b="1" dirty="0"/>
              <a:t>_hw1.cpp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Run: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./</a:t>
            </a:r>
            <a:r>
              <a:rPr lang="zh-TW" altLang="en-US" dirty="0">
                <a:solidFill>
                  <a:srgbClr val="FF0000"/>
                </a:solidFill>
              </a:rPr>
              <a:t>你的學號</a:t>
            </a:r>
            <a:r>
              <a:rPr lang="en-US" altLang="zh-TW" dirty="0">
                <a:solidFill>
                  <a:srgbClr val="FF0000"/>
                </a:solidFill>
              </a:rPr>
              <a:t>_hw1 [min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support] [</a:t>
            </a:r>
            <a:r>
              <a:rPr lang="zh-TW" altLang="en-US" dirty="0">
                <a:solidFill>
                  <a:srgbClr val="FF0000"/>
                </a:solidFill>
              </a:rPr>
              <a:t>輸入檔名</a:t>
            </a:r>
            <a:r>
              <a:rPr lang="en-US" altLang="zh-TW" dirty="0">
                <a:solidFill>
                  <a:srgbClr val="FF0000"/>
                </a:solidFill>
              </a:rPr>
              <a:t>] [</a:t>
            </a:r>
            <a:r>
              <a:rPr lang="zh-TW" altLang="en-US" dirty="0">
                <a:solidFill>
                  <a:srgbClr val="FF0000"/>
                </a:solidFill>
              </a:rPr>
              <a:t>輸出檔名</a:t>
            </a:r>
            <a:r>
              <a:rPr lang="en-US" altLang="zh-TW" dirty="0">
                <a:solidFill>
                  <a:srgbClr val="FF0000"/>
                </a:solidFill>
              </a:rPr>
              <a:t>]</a:t>
            </a:r>
            <a:br>
              <a:rPr lang="en-US" altLang="zh-TW" dirty="0"/>
            </a:br>
            <a:r>
              <a:rPr lang="en-US" altLang="zh-TW" dirty="0"/>
              <a:t>(windows</a:t>
            </a:r>
            <a:r>
              <a:rPr lang="zh-TW" altLang="en-US" dirty="0"/>
              <a:t>環境下為你的學號</a:t>
            </a:r>
            <a:r>
              <a:rPr lang="en-US" altLang="zh-TW" dirty="0"/>
              <a:t>_hw1.exe [min</a:t>
            </a:r>
            <a:r>
              <a:rPr lang="zh-TW" altLang="en-US" dirty="0"/>
              <a:t> </a:t>
            </a:r>
            <a:r>
              <a:rPr lang="en-US" altLang="zh-TW" dirty="0"/>
              <a:t>support] [</a:t>
            </a:r>
            <a:r>
              <a:rPr lang="zh-TW" altLang="en-US" dirty="0"/>
              <a:t>輸入檔名</a:t>
            </a:r>
            <a:r>
              <a:rPr lang="en-US" altLang="zh-TW" dirty="0"/>
              <a:t>] [</a:t>
            </a:r>
            <a:r>
              <a:rPr lang="zh-TW" altLang="en-US" dirty="0"/>
              <a:t>輸出檔名</a:t>
            </a:r>
            <a:r>
              <a:rPr lang="en-US" altLang="zh-TW" dirty="0"/>
              <a:t>])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Ex: </a:t>
            </a:r>
            <a:r>
              <a:rPr lang="en-US" altLang="zh-TW" dirty="0">
                <a:solidFill>
                  <a:srgbClr val="002060"/>
                </a:solidFill>
              </a:rPr>
              <a:t>./</a:t>
            </a:r>
            <a:r>
              <a:rPr lang="en-US" altLang="zh-TW" b="1" dirty="0">
                <a:solidFill>
                  <a:srgbClr val="002060"/>
                </a:solidFill>
              </a:rPr>
              <a:t>12345_hw1</a:t>
            </a:r>
            <a:r>
              <a:rPr lang="en-US" altLang="zh-TW" dirty="0">
                <a:solidFill>
                  <a:srgbClr val="002060"/>
                </a:solidFill>
              </a:rPr>
              <a:t> 0.2 input1.txt ouput1.txt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b="1" dirty="0"/>
              <a:t>Python</a:t>
            </a:r>
            <a:r>
              <a:rPr lang="zh-TW" altLang="en-US" b="1" dirty="0"/>
              <a:t> 執行方式</a:t>
            </a:r>
            <a:endParaRPr lang="en-US" altLang="zh-TW" b="1" dirty="0"/>
          </a:p>
          <a:p>
            <a:pPr lvl="1">
              <a:lnSpc>
                <a:spcPct val="150000"/>
              </a:lnSpc>
            </a:pPr>
            <a:r>
              <a:rPr lang="en-US" altLang="zh-TW" dirty="0"/>
              <a:t>Run: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python3 </a:t>
            </a:r>
            <a:r>
              <a:rPr lang="zh-TW" altLang="en-US" b="1" dirty="0">
                <a:solidFill>
                  <a:srgbClr val="FF0000"/>
                </a:solidFill>
              </a:rPr>
              <a:t>你的學號</a:t>
            </a:r>
            <a:r>
              <a:rPr lang="en-US" altLang="zh-TW" b="1" dirty="0">
                <a:solidFill>
                  <a:srgbClr val="FF0000"/>
                </a:solidFill>
              </a:rPr>
              <a:t>_hw1.py</a:t>
            </a:r>
            <a:r>
              <a:rPr lang="en-US" altLang="zh-TW" dirty="0">
                <a:solidFill>
                  <a:srgbClr val="FF0000"/>
                </a:solidFill>
              </a:rPr>
              <a:t> [min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support] [</a:t>
            </a:r>
            <a:r>
              <a:rPr lang="zh-TW" altLang="en-US" dirty="0">
                <a:solidFill>
                  <a:srgbClr val="FF0000"/>
                </a:solidFill>
              </a:rPr>
              <a:t>輸入檔名</a:t>
            </a:r>
            <a:r>
              <a:rPr lang="en-US" altLang="zh-TW" dirty="0">
                <a:solidFill>
                  <a:srgbClr val="FF0000"/>
                </a:solidFill>
              </a:rPr>
              <a:t>] [</a:t>
            </a:r>
            <a:r>
              <a:rPr lang="zh-TW" altLang="en-US" dirty="0">
                <a:solidFill>
                  <a:srgbClr val="FF0000"/>
                </a:solidFill>
              </a:rPr>
              <a:t>輸出檔名</a:t>
            </a:r>
            <a:r>
              <a:rPr lang="en-US" altLang="zh-TW" dirty="0">
                <a:solidFill>
                  <a:srgbClr val="FF0000"/>
                </a:solidFill>
              </a:rPr>
              <a:t>]</a:t>
            </a:r>
            <a:r>
              <a:rPr lang="zh-TW" altLang="en-US" dirty="0"/>
              <a:t> 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2940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/>
              <a:t>評分標準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81449" y="1842101"/>
            <a:ext cx="10515600" cy="4351338"/>
          </a:xfrm>
        </p:spPr>
        <p:txBody>
          <a:bodyPr/>
          <a:lstStyle/>
          <a:p>
            <a:r>
              <a:rPr lang="zh-TW" altLang="en-US" b="1" dirty="0"/>
              <a:t>共 </a:t>
            </a:r>
            <a:r>
              <a:rPr lang="en-US" altLang="zh-TW" b="1" dirty="0"/>
              <a:t>5</a:t>
            </a:r>
            <a:r>
              <a:rPr lang="zh-TW" altLang="en-US" b="1" dirty="0"/>
              <a:t> 筆測資</a:t>
            </a:r>
            <a:r>
              <a:rPr lang="zh-TW" altLang="en-US" dirty="0"/>
              <a:t>，分數</a:t>
            </a:r>
            <a:r>
              <a:rPr lang="zh-TW" altLang="en-US" dirty="0">
                <a:ea typeface="微軟正黑體" panose="020B0604030504040204" pitchFamily="34" charset="-120"/>
              </a:rPr>
              <a:t>根據</a:t>
            </a:r>
            <a:r>
              <a:rPr lang="zh-TW" altLang="en-US" dirty="0"/>
              <a:t>過的筆數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</a:rPr>
              <a:t>一筆全對才有分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0~5</a:t>
            </a:r>
            <a:r>
              <a:rPr lang="zh-TW" altLang="en-US" dirty="0"/>
              <a:t> 依序為 </a:t>
            </a:r>
            <a:r>
              <a:rPr lang="en-US" altLang="zh-TW" dirty="0"/>
              <a:t>0</a:t>
            </a:r>
            <a:r>
              <a:rPr lang="zh-TW" altLang="en-US" dirty="0"/>
              <a:t>、</a:t>
            </a:r>
            <a:r>
              <a:rPr lang="en-US" altLang="zh-TW" dirty="0"/>
              <a:t>60</a:t>
            </a:r>
            <a:r>
              <a:rPr lang="zh-TW" altLang="en-US" dirty="0"/>
              <a:t>、</a:t>
            </a:r>
            <a:r>
              <a:rPr lang="en-US" altLang="zh-TW" dirty="0"/>
              <a:t>70</a:t>
            </a:r>
            <a:r>
              <a:rPr lang="zh-TW" altLang="en-US" dirty="0"/>
              <a:t>、</a:t>
            </a:r>
            <a:r>
              <a:rPr lang="en-US" altLang="zh-TW" dirty="0"/>
              <a:t>80</a:t>
            </a:r>
            <a:r>
              <a:rPr lang="zh-TW" altLang="en-US" dirty="0"/>
              <a:t>、</a:t>
            </a:r>
            <a:r>
              <a:rPr lang="en-US" altLang="zh-TW" dirty="0"/>
              <a:t>85</a:t>
            </a:r>
            <a:r>
              <a:rPr lang="zh-TW" altLang="en-US" dirty="0"/>
              <a:t>、</a:t>
            </a:r>
            <a:r>
              <a:rPr lang="en-US" altLang="zh-TW" dirty="0"/>
              <a:t>100(or 90 or 95)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最後一筆測資如果輸出正確的話，會</a:t>
            </a:r>
            <a:r>
              <a:rPr lang="zh-TW" altLang="en-US" b="1" dirty="0"/>
              <a:t>根據速度給分</a:t>
            </a:r>
            <a:r>
              <a:rPr lang="zh-TW" altLang="en-US" dirty="0"/>
              <a:t>，前 </a:t>
            </a:r>
            <a:r>
              <a:rPr lang="en-US" altLang="zh-TW" dirty="0"/>
              <a:t>33%</a:t>
            </a:r>
            <a:r>
              <a:rPr lang="zh-TW" altLang="en-US" dirty="0"/>
              <a:t> 快的得</a:t>
            </a:r>
            <a:r>
              <a:rPr lang="en-US" altLang="zh-TW" dirty="0"/>
              <a:t>15</a:t>
            </a:r>
            <a:r>
              <a:rPr lang="zh-TW" altLang="en-US" dirty="0"/>
              <a:t>分，中 </a:t>
            </a:r>
            <a:r>
              <a:rPr lang="en-US" altLang="zh-TW" dirty="0"/>
              <a:t>33%</a:t>
            </a:r>
            <a:r>
              <a:rPr lang="zh-TW" altLang="en-US" dirty="0"/>
              <a:t> 的得 </a:t>
            </a:r>
            <a:r>
              <a:rPr lang="en-US" altLang="zh-TW" dirty="0"/>
              <a:t>10</a:t>
            </a:r>
            <a:r>
              <a:rPr lang="zh-TW" altLang="en-US" dirty="0"/>
              <a:t> 分，後 </a:t>
            </a:r>
            <a:r>
              <a:rPr lang="en-US" altLang="zh-TW" dirty="0"/>
              <a:t>33%</a:t>
            </a:r>
            <a:r>
              <a:rPr lang="zh-TW" altLang="en-US" dirty="0"/>
              <a:t> 的得 </a:t>
            </a:r>
            <a:r>
              <a:rPr lang="en-US" altLang="zh-TW" dirty="0"/>
              <a:t>5</a:t>
            </a:r>
            <a:r>
              <a:rPr lang="zh-TW" altLang="en-US" dirty="0"/>
              <a:t> 分。</a:t>
            </a:r>
          </a:p>
          <a:p>
            <a:endParaRPr lang="zh-TW" altLang="en-US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4E1FD0D6-61BC-4EBF-A419-38476172C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204031"/>
              </p:ext>
            </p:extLst>
          </p:nvPr>
        </p:nvGraphicFramePr>
        <p:xfrm>
          <a:off x="2032000" y="3854887"/>
          <a:ext cx="8127999" cy="2225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597540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8356088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56879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助教 </a:t>
                      </a:r>
                      <a:r>
                        <a:rPr lang="en-US" altLang="zh-TW" b="1" dirty="0"/>
                        <a:t>FP Growth</a:t>
                      </a:r>
                      <a:r>
                        <a:rPr lang="zh-TW" altLang="en-US" b="1" dirty="0"/>
                        <a:t> </a:t>
                      </a:r>
                      <a:r>
                        <a:rPr lang="en-US" altLang="zh-TW" b="1" dirty="0"/>
                        <a:t>(C++)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Time limit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960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測資</a:t>
                      </a:r>
                      <a:r>
                        <a:rPr lang="en-US" altLang="zh-TW" b="1" dirty="0"/>
                        <a:t>1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&lt;&lt;</a:t>
                      </a:r>
                      <a:r>
                        <a:rPr lang="zh-TW" altLang="en-US" b="0" dirty="0"/>
                        <a:t> </a:t>
                      </a:r>
                      <a:r>
                        <a:rPr lang="en-US" altLang="zh-TW" b="0" dirty="0"/>
                        <a:t>1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15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3323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測資</a:t>
                      </a:r>
                      <a:r>
                        <a:rPr lang="en-US" altLang="zh-TW" b="1" dirty="0"/>
                        <a:t>2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1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60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942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測資</a:t>
                      </a:r>
                      <a:r>
                        <a:rPr lang="en-US" altLang="zh-TW" b="1" dirty="0"/>
                        <a:t>3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2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baseline="0" dirty="0"/>
                        <a:t>150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483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測資</a:t>
                      </a:r>
                      <a:r>
                        <a:rPr lang="en-US" altLang="zh-TW" b="1" dirty="0"/>
                        <a:t>4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4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400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5503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/>
                        <a:t>測資</a:t>
                      </a:r>
                      <a:r>
                        <a:rPr lang="en-US" altLang="zh-TW" b="1" dirty="0"/>
                        <a:t>5</a:t>
                      </a:r>
                      <a:endParaRPr lang="zh-TW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30 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baseline="0" dirty="0"/>
                        <a:t>400 </a:t>
                      </a:r>
                      <a:r>
                        <a:rPr lang="en-US" altLang="zh-TW" b="0" dirty="0"/>
                        <a:t>sec</a:t>
                      </a:r>
                      <a:endParaRPr lang="zh-TW" alt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3433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231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Calibri Light"/>
        <a:ea typeface="微軟正黑體 Light"/>
        <a:cs typeface=""/>
      </a:majorFont>
      <a:minorFont>
        <a:latin typeface="Calibr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17652</TotalTime>
  <Words>763</Words>
  <Application>Microsoft Macintosh PowerPoint</Application>
  <PresentationFormat>寬螢幕</PresentationFormat>
  <Paragraphs>93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佈景主題</vt:lpstr>
      <vt:lpstr>Data Science HW1</vt:lpstr>
      <vt:lpstr>目標</vt:lpstr>
      <vt:lpstr>輸入</vt:lpstr>
      <vt:lpstr>輸入 (cont’d)</vt:lpstr>
      <vt:lpstr>輸出</vt:lpstr>
      <vt:lpstr>輸出 (cont’d)</vt:lpstr>
      <vt:lpstr>要求</vt:lpstr>
      <vt:lpstr>要求 (cont’d)</vt:lpstr>
      <vt:lpstr>評分標準</vt:lpstr>
      <vt:lpstr>Prejudge</vt:lpstr>
      <vt:lpstr>繳交和執行環境</vt:lpstr>
      <vt:lpstr>For Your 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HW2</dc:title>
  <dc:creator>舜仁 鄧</dc:creator>
  <cp:lastModifiedBy>蕭皓隆</cp:lastModifiedBy>
  <cp:revision>78</cp:revision>
  <dcterms:created xsi:type="dcterms:W3CDTF">2020-04-08T04:02:11Z</dcterms:created>
  <dcterms:modified xsi:type="dcterms:W3CDTF">2024-03-22T14:32:31Z</dcterms:modified>
</cp:coreProperties>
</file>