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1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F433F7-8328-43A3-9C95-5F4672B784B7}" type="datetimeFigureOut">
              <a:rPr lang="en-US" smtClean="0"/>
              <a:pPr/>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C11FB-FFD7-45DB-AC51-21386C056A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433F7-8328-43A3-9C95-5F4672B784B7}" type="datetimeFigureOut">
              <a:rPr lang="en-US" smtClean="0"/>
              <a:pPr/>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C11FB-FFD7-45DB-AC51-21386C056A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433F7-8328-43A3-9C95-5F4672B784B7}" type="datetimeFigureOut">
              <a:rPr lang="en-US" smtClean="0"/>
              <a:pPr/>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C11FB-FFD7-45DB-AC51-21386C056A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433F7-8328-43A3-9C95-5F4672B784B7}" type="datetimeFigureOut">
              <a:rPr lang="en-US" smtClean="0"/>
              <a:pPr/>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C11FB-FFD7-45DB-AC51-21386C056A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433F7-8328-43A3-9C95-5F4672B784B7}" type="datetimeFigureOut">
              <a:rPr lang="en-US" smtClean="0"/>
              <a:pPr/>
              <a:t>12/22/2015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C11FB-FFD7-45DB-AC51-21386C056A7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AF433F7-8328-43A3-9C95-5F4672B784B7}" type="datetimeFigureOut">
              <a:rPr lang="en-US" smtClean="0"/>
              <a:pPr/>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C11FB-FFD7-45DB-AC51-21386C056A7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F433F7-8328-43A3-9C95-5F4672B784B7}" type="datetimeFigureOut">
              <a:rPr lang="en-US" smtClean="0"/>
              <a:pPr/>
              <a:t>12/22/2015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C11FB-FFD7-45DB-AC51-21386C056A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F433F7-8328-43A3-9C95-5F4672B784B7}" type="datetimeFigureOut">
              <a:rPr lang="en-US" smtClean="0"/>
              <a:pPr/>
              <a:t>12/22/2015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C11FB-FFD7-45DB-AC51-21386C056A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433F7-8328-43A3-9C95-5F4672B784B7}" type="datetimeFigureOut">
              <a:rPr lang="en-US" smtClean="0"/>
              <a:pPr/>
              <a:t>12/22/2015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C11FB-FFD7-45DB-AC51-21386C056A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433F7-8328-43A3-9C95-5F4672B784B7}" type="datetimeFigureOut">
              <a:rPr lang="en-US" smtClean="0"/>
              <a:pPr/>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C11FB-FFD7-45DB-AC51-21386C056A7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433F7-8328-43A3-9C95-5F4672B784B7}" type="datetimeFigureOut">
              <a:rPr lang="en-US" smtClean="0"/>
              <a:pPr/>
              <a:t>12/22/2015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C11FB-FFD7-45DB-AC51-21386C056A7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F433F7-8328-43A3-9C95-5F4672B784B7}" type="datetimeFigureOut">
              <a:rPr lang="en-US" smtClean="0"/>
              <a:pPr/>
              <a:t>12/22/2015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C11FB-FFD7-45DB-AC51-21386C056A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ECE-C432 Ch 4 Lecture 3</a:t>
            </a:r>
            <a:endParaRPr lang="en-US" dirty="0"/>
          </a:p>
        </p:txBody>
      </p:sp>
      <p:sp>
        <p:nvSpPr>
          <p:cNvPr id="3" name="Subtitle 2"/>
          <p:cNvSpPr>
            <a:spLocks noGrp="1"/>
          </p:cNvSpPr>
          <p:nvPr>
            <p:ph type="subTitle" idx="1"/>
          </p:nvPr>
        </p:nvSpPr>
        <p:spPr/>
        <p:txBody>
          <a:bodyPr/>
          <a:lstStyle/>
          <a:p>
            <a:r>
              <a:rPr lang="en-US" dirty="0" smtClean="0">
                <a:solidFill>
                  <a:schemeClr val="tx1"/>
                </a:solidFill>
              </a:rPr>
              <a:t>Ch 4 – Network Layer</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Multicast Protocols </a:t>
            </a:r>
            <a:endParaRPr lang="en-US" dirty="0"/>
          </a:p>
        </p:txBody>
      </p:sp>
      <p:sp>
        <p:nvSpPr>
          <p:cNvPr id="3" name="Content Placeholder 2"/>
          <p:cNvSpPr>
            <a:spLocks noGrp="1"/>
          </p:cNvSpPr>
          <p:nvPr>
            <p:ph idx="1"/>
          </p:nvPr>
        </p:nvSpPr>
        <p:spPr/>
        <p:txBody>
          <a:bodyPr/>
          <a:lstStyle/>
          <a:p>
            <a:r>
              <a:rPr lang="en-US" dirty="0" smtClean="0"/>
              <a:t>The Internet multicasting protocols are:</a:t>
            </a:r>
          </a:p>
          <a:p>
            <a:pPr>
              <a:buFontTx/>
              <a:buNone/>
            </a:pPr>
            <a:r>
              <a:rPr lang="en-US" dirty="0" smtClean="0"/>
              <a:t>  - Distance Vector Multicast Routing Protocol (DVMRP). Implements source based routing with Reverse Path Forwarding (RPF)</a:t>
            </a:r>
          </a:p>
          <a:p>
            <a:pPr>
              <a:buFontTx/>
              <a:buNone/>
            </a:pPr>
            <a:r>
              <a:rPr lang="en-US" dirty="0" smtClean="0"/>
              <a:t> - Protocol Independent Multicast (PIM)</a:t>
            </a:r>
          </a:p>
          <a:p>
            <a:pPr>
              <a:buFontTx/>
              <a:buNone/>
            </a:pPr>
            <a:r>
              <a:rPr lang="en-US" dirty="0" smtClean="0"/>
              <a:t>    Has 2 modes, ‘dense’ and ‘sparse’</a:t>
            </a:r>
          </a:p>
          <a:p>
            <a:pPr>
              <a:buFontTx/>
              <a:buNone/>
            </a:pPr>
            <a:r>
              <a:rPr lang="en-US" dirty="0" smtClean="0"/>
              <a:t>    Dense mode implements source based tree whereas sparse mode uses group-shared tree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Broadcast Protocols</a:t>
            </a:r>
          </a:p>
        </p:txBody>
      </p:sp>
      <p:sp>
        <p:nvSpPr>
          <p:cNvPr id="7171" name="Rectangle 3"/>
          <p:cNvSpPr>
            <a:spLocks noGrp="1" noChangeArrowheads="1"/>
          </p:cNvSpPr>
          <p:nvPr>
            <p:ph type="body" idx="1"/>
          </p:nvPr>
        </p:nvSpPr>
        <p:spPr/>
        <p:txBody>
          <a:bodyPr/>
          <a:lstStyle/>
          <a:p>
            <a:pPr eaLnBrk="1" hangingPunct="1">
              <a:lnSpc>
                <a:spcPct val="90000"/>
              </a:lnSpc>
            </a:pPr>
            <a:r>
              <a:rPr lang="en-US" smtClean="0"/>
              <a:t>Protocols are needed so a node does not have to send multiple copies of the message to each recipient</a:t>
            </a:r>
          </a:p>
          <a:p>
            <a:pPr eaLnBrk="1" hangingPunct="1">
              <a:lnSpc>
                <a:spcPct val="90000"/>
              </a:lnSpc>
            </a:pPr>
            <a:r>
              <a:rPr lang="en-US" smtClean="0"/>
              <a:t>Flooding – each node forwards message on every link except the one on which it came.  </a:t>
            </a:r>
          </a:p>
          <a:p>
            <a:pPr eaLnBrk="1" hangingPunct="1">
              <a:lnSpc>
                <a:spcPct val="90000"/>
              </a:lnSpc>
            </a:pPr>
            <a:r>
              <a:rPr lang="en-US" smtClean="0"/>
              <a:t>If there are cycles in the network graph, the no of messages circulating grows exponentially leading to ‘broadcast storm’.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Broadcast Protocols (Contd)</a:t>
            </a:r>
          </a:p>
        </p:txBody>
      </p:sp>
      <p:sp>
        <p:nvSpPr>
          <p:cNvPr id="8195" name="Rectangle 3"/>
          <p:cNvSpPr>
            <a:spLocks noGrp="1" noChangeArrowheads="1"/>
          </p:cNvSpPr>
          <p:nvPr>
            <p:ph type="body" idx="1"/>
          </p:nvPr>
        </p:nvSpPr>
        <p:spPr/>
        <p:txBody>
          <a:bodyPr/>
          <a:lstStyle/>
          <a:p>
            <a:pPr eaLnBrk="1" hangingPunct="1"/>
            <a:r>
              <a:rPr lang="en-US" smtClean="0"/>
              <a:t>Controlled flooding avoids broadcast storms. There are 2 methods:</a:t>
            </a:r>
          </a:p>
          <a:p>
            <a:pPr eaLnBrk="1" hangingPunct="1"/>
            <a:r>
              <a:rPr lang="en-US" smtClean="0"/>
              <a:t>Sequence number flooding – every node notes the source node and attaches a sequence no before forwarding the message. If the message arrives at the same node again due to cycling it can be identified and suppressed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Broadcast Protocols (Contd)</a:t>
            </a:r>
          </a:p>
        </p:txBody>
      </p:sp>
      <p:sp>
        <p:nvSpPr>
          <p:cNvPr id="9219" name="Rectangle 3"/>
          <p:cNvSpPr>
            <a:spLocks noGrp="1" noChangeArrowheads="1"/>
          </p:cNvSpPr>
          <p:nvPr>
            <p:ph type="body" idx="1"/>
          </p:nvPr>
        </p:nvSpPr>
        <p:spPr/>
        <p:txBody>
          <a:bodyPr>
            <a:normAutofit lnSpcReduction="10000"/>
          </a:bodyPr>
          <a:lstStyle/>
          <a:p>
            <a:pPr eaLnBrk="1" hangingPunct="1">
              <a:lnSpc>
                <a:spcPct val="90000"/>
              </a:lnSpc>
            </a:pPr>
            <a:r>
              <a:rPr lang="en-US" dirty="0" smtClean="0"/>
              <a:t>Reverse Path Forwarding (RPF) . </a:t>
            </a:r>
          </a:p>
          <a:p>
            <a:pPr eaLnBrk="1" hangingPunct="1">
              <a:lnSpc>
                <a:spcPct val="90000"/>
              </a:lnSpc>
            </a:pPr>
            <a:r>
              <a:rPr lang="en-US" dirty="0" smtClean="0"/>
              <a:t>In this method, a node will forward copies of the broadcast message only if it was received on the link which is on its shortest path to the source node</a:t>
            </a:r>
          </a:p>
          <a:p>
            <a:pPr eaLnBrk="1" hangingPunct="1">
              <a:lnSpc>
                <a:spcPct val="90000"/>
              </a:lnSpc>
            </a:pPr>
            <a:r>
              <a:rPr lang="en-US" dirty="0" smtClean="0"/>
              <a:t>See example on p 402 and worked out example 4.4</a:t>
            </a:r>
            <a:endParaRPr lang="en-US" dirty="0" smtClean="0">
              <a:solidFill>
                <a:srgbClr val="FF0000"/>
              </a:solidFill>
            </a:endParaRPr>
          </a:p>
          <a:p>
            <a:pPr eaLnBrk="1" hangingPunct="1">
              <a:lnSpc>
                <a:spcPct val="90000"/>
              </a:lnSpc>
            </a:pPr>
            <a:r>
              <a:rPr lang="en-US" dirty="0" smtClean="0"/>
              <a:t>Both these methods involve some amount of redundant messages though broadcast storm is avoided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Broadcast Protocols (Contd)</a:t>
            </a:r>
          </a:p>
        </p:txBody>
      </p:sp>
      <p:sp>
        <p:nvSpPr>
          <p:cNvPr id="10243" name="Rectangle 3"/>
          <p:cNvSpPr>
            <a:spLocks noGrp="1" noChangeArrowheads="1"/>
          </p:cNvSpPr>
          <p:nvPr>
            <p:ph type="body" idx="1"/>
          </p:nvPr>
        </p:nvSpPr>
        <p:spPr/>
        <p:txBody>
          <a:bodyPr>
            <a:normAutofit lnSpcReduction="10000"/>
          </a:bodyPr>
          <a:lstStyle/>
          <a:p>
            <a:pPr eaLnBrk="1" hangingPunct="1">
              <a:lnSpc>
                <a:spcPct val="80000"/>
              </a:lnSpc>
            </a:pPr>
            <a:r>
              <a:rPr lang="en-US" sz="2800" dirty="0" smtClean="0"/>
              <a:t>Spanning Tree Broadcast – this method avoids all redundant messages and makes sure a copy of the broadcast message is received at every node</a:t>
            </a:r>
          </a:p>
          <a:p>
            <a:pPr eaLnBrk="1" hangingPunct="1">
              <a:lnSpc>
                <a:spcPct val="80000"/>
              </a:lnSpc>
            </a:pPr>
            <a:r>
              <a:rPr lang="en-US" sz="2800" dirty="0" smtClean="0"/>
              <a:t>Involves constructing a spanning tree for the network and forwarding the broadcast message only along the edges of this tree</a:t>
            </a:r>
          </a:p>
          <a:p>
            <a:pPr eaLnBrk="1" hangingPunct="1">
              <a:lnSpc>
                <a:spcPct val="80000"/>
              </a:lnSpc>
            </a:pPr>
            <a:r>
              <a:rPr lang="en-US" sz="2800" dirty="0" smtClean="0"/>
              <a:t>The spanning tree is constructed by first identifying a ‘center’ node. The other nodes then send ‘tree-join’ messages to this node. The message goes as far as some node which is already included in the spanning tree</a:t>
            </a:r>
          </a:p>
          <a:p>
            <a:pPr eaLnBrk="1" hangingPunct="1">
              <a:lnSpc>
                <a:spcPct val="80000"/>
              </a:lnSpc>
            </a:pPr>
            <a:r>
              <a:rPr lang="en-US" sz="2800" dirty="0" smtClean="0"/>
              <a:t>See the example in the textbook and worked out example 4.5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 Groups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multicast message is a message which is sent only to members of a group – e.g. messages sent to members of some user group, software updates sent to customers who have a licensed copy etc</a:t>
            </a:r>
          </a:p>
          <a:p>
            <a:r>
              <a:rPr lang="en-US" dirty="0" smtClean="0"/>
              <a:t>A multicast group is assigned an IP-v4 address beginning 1110…..  The address is for the whole group</a:t>
            </a:r>
          </a:p>
          <a:p>
            <a:r>
              <a:rPr lang="en-US" dirty="0" smtClean="0"/>
              <a:t>Members of the multicast group have 2 IP addresses – their own unique </a:t>
            </a:r>
            <a:r>
              <a:rPr lang="en-US" dirty="0" err="1" smtClean="0"/>
              <a:t>unicast</a:t>
            </a:r>
            <a:r>
              <a:rPr lang="en-US" dirty="0" smtClean="0"/>
              <a:t> address and the multicast IP address of the group to which they belong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Multicast Protocols</a:t>
            </a:r>
            <a:endParaRPr lang="en-US" dirty="0"/>
          </a:p>
        </p:txBody>
      </p:sp>
      <p:sp>
        <p:nvSpPr>
          <p:cNvPr id="3" name="Content Placeholder 2"/>
          <p:cNvSpPr>
            <a:spLocks noGrp="1"/>
          </p:cNvSpPr>
          <p:nvPr>
            <p:ph idx="1"/>
          </p:nvPr>
        </p:nvSpPr>
        <p:spPr/>
        <p:txBody>
          <a:bodyPr/>
          <a:lstStyle/>
          <a:p>
            <a:r>
              <a:rPr lang="en-US" dirty="0" smtClean="0"/>
              <a:t>Internet Group Management Protocol (IGMP) is used between hosts and their directly attached routers</a:t>
            </a:r>
          </a:p>
          <a:p>
            <a:r>
              <a:rPr lang="en-US" dirty="0" smtClean="0"/>
              <a:t>This enables a host to inform its router that it has joined (or left) </a:t>
            </a:r>
            <a:r>
              <a:rPr lang="en-US" smtClean="0"/>
              <a:t>any multicast group</a:t>
            </a:r>
            <a:r>
              <a:rPr lang="en-US" dirty="0" smtClean="0"/>
              <a:t>; it also enables the router to query its attached hosts whether any of them are members of a particular multicast group</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Group Shared Tree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Similar to forming a spanning tree for broadcasts (except that the tree may not include nodes which do not have hosts belonging to the multicast group)</a:t>
            </a:r>
          </a:p>
          <a:p>
            <a:r>
              <a:rPr lang="en-US" dirty="0" smtClean="0"/>
              <a:t>The nodes which have at least one host belonging to the multicast group elect a center node among themselves</a:t>
            </a:r>
          </a:p>
          <a:p>
            <a:r>
              <a:rPr lang="en-US" dirty="0" smtClean="0"/>
              <a:t>One of these nodes sends a “tree-join” message to the center which will be </a:t>
            </a:r>
            <a:r>
              <a:rPr lang="en-US" dirty="0" err="1" smtClean="0"/>
              <a:t>unicast</a:t>
            </a:r>
            <a:r>
              <a:rPr lang="en-US" dirty="0" smtClean="0"/>
              <a:t> along the least cost path to the center</a:t>
            </a:r>
          </a:p>
          <a:p>
            <a:r>
              <a:rPr lang="en-US" dirty="0" smtClean="0"/>
              <a:t>Other nodes then send their “tree-join” messages which will propagate along the least cost paths to the center until they reach a node which is already part of the tree</a:t>
            </a:r>
          </a:p>
          <a:p>
            <a:r>
              <a:rPr lang="en-US" dirty="0" smtClean="0"/>
              <a:t>If a node does not have hosts belonging to the multicast group, but is on the least cost path to the center from some other node , it must join the tree and multicast group messages</a:t>
            </a:r>
          </a:p>
          <a:p>
            <a:r>
              <a:rPr lang="en-US" dirty="0" smtClean="0"/>
              <a:t>A node which does not have hosts belonging to the multicast group, and also not on the least cost path to the center from any other, node will not join the tree</a:t>
            </a:r>
          </a:p>
          <a:p>
            <a:r>
              <a:rPr lang="en-US" dirty="0" smtClean="0"/>
              <a:t>See worked out example 4.6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 based Tree</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Similar to Reverse Path Forwarding (RPF) for broadcast</a:t>
            </a:r>
          </a:p>
          <a:p>
            <a:r>
              <a:rPr lang="en-US" dirty="0" smtClean="0"/>
              <a:t>The source node of the multicast will propagate the message along all outgoing links</a:t>
            </a:r>
          </a:p>
          <a:p>
            <a:r>
              <a:rPr lang="en-US" dirty="0" smtClean="0"/>
              <a:t>If any other node receives the message along the link which is on the least cost path to the source, it will propagate the message along all outgoing links except the link on which it arrived; the node will block all other messages which did not arrive along the above-mentioned link</a:t>
            </a:r>
          </a:p>
          <a:p>
            <a:r>
              <a:rPr lang="en-US" dirty="0" smtClean="0"/>
              <a:t>If a leaf node does not have any hosts belonging to the multicast group attached to it , it will send a “tree-prune” message to the upstream node. After this it will this node will not receive any group messages from the upstream router (this is where the protocol differs from the RPF broadcast protocol)</a:t>
            </a:r>
          </a:p>
          <a:p>
            <a:r>
              <a:rPr lang="en-US" dirty="0" smtClean="0"/>
              <a:t>See worked out example 4.7</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829</Words>
  <Application>Microsoft Office PowerPoint</Application>
  <PresentationFormat>On-screen Show (4:3)</PresentationFormat>
  <Paragraphs>46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ECE-C432 Ch 4 Lecture 3</vt:lpstr>
      <vt:lpstr>Broadcast Protocols</vt:lpstr>
      <vt:lpstr>Broadcast Protocols (Contd)</vt:lpstr>
      <vt:lpstr>Broadcast Protocols (Contd)</vt:lpstr>
      <vt:lpstr>Broadcast Protocols (Contd)</vt:lpstr>
      <vt:lpstr>Multicast Groups</vt:lpstr>
      <vt:lpstr>Multicast Protocols</vt:lpstr>
      <vt:lpstr>Group Shared Tree</vt:lpstr>
      <vt:lpstr>Source based Tree</vt:lpstr>
      <vt:lpstr>Internet Multicast Protocols </vt:lpstr>
    </vt:vector>
  </TitlesOfParts>
  <Company>Drexel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KARKAL PRABHU</dc:creator>
  <cp:lastModifiedBy>KARKAL PRABHU</cp:lastModifiedBy>
  <cp:revision>14</cp:revision>
  <dcterms:created xsi:type="dcterms:W3CDTF">2013-01-21T18:17:20Z</dcterms:created>
  <dcterms:modified xsi:type="dcterms:W3CDTF">2015-12-23T02:08:54Z</dcterms:modified>
</cp:coreProperties>
</file>