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3" r:id="rId7"/>
    <p:sldId id="261" r:id="rId8"/>
    <p:sldId id="260" r:id="rId9"/>
  </p:sldIdLst>
  <p:sldSz cx="12192000" cy="6858000"/>
  <p:notesSz cx="7104063" cy="10234613"/>
  <p:embeddedFontLst>
    <p:embeddedFont>
      <p:font typeface="나눔바른고딕" panose="020B0603020101020101" pitchFamily="50" charset="-127"/>
      <p:regular r:id="rId11"/>
      <p:bold r:id="rId12"/>
    </p:embeddedFont>
    <p:embeddedFont>
      <p:font typeface="DX모던고딕RoundB" panose="02020600000000000000" pitchFamily="18" charset="-127"/>
      <p:regular r:id="rId13"/>
    </p:embeddedFont>
    <p:embeddedFont>
      <p:font typeface="나눔바른고딕 UltraLight" panose="00000300000000000000" pitchFamily="2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9EA"/>
    <a:srgbClr val="00A2E8"/>
    <a:srgbClr val="F4F3F2"/>
    <a:srgbClr val="E6E7DA"/>
    <a:srgbClr val="212425"/>
    <a:srgbClr val="F4F3E8"/>
    <a:srgbClr val="BDCFE2"/>
    <a:srgbClr val="24DF05"/>
    <a:srgbClr val="BDF0E2"/>
    <a:srgbClr val="2A3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581" autoAdjust="0"/>
  </p:normalViewPr>
  <p:slideViewPr>
    <p:cSldViewPr snapToGrid="0">
      <p:cViewPr varScale="1">
        <p:scale>
          <a:sx n="81" d="100"/>
          <a:sy n="81" d="100"/>
        </p:scale>
        <p:origin x="16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99E769-F8D0-435A-8DA7-A4254B15C2BE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3132D23-CD2F-4CA8-A634-A10968A4F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5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32D23-CD2F-4CA8-A634-A10968A4F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4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32D23-CD2F-4CA8-A634-A10968A4FC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120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32D23-CD2F-4CA8-A634-A10968A4FC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32D23-CD2F-4CA8-A634-A10968A4FC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44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32D23-CD2F-4CA8-A634-A10968A4FC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60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32D23-CD2F-4CA8-A634-A10968A4FC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24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32D23-CD2F-4CA8-A634-A10968A4FC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47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32D23-CD2F-4CA8-A634-A10968A4FC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2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D91D-C730-495C-987C-1DD360A94FB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2C2B-056E-4264-9FF5-E7662024D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1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D91D-C730-495C-987C-1DD360A94FB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2C2B-056E-4264-9FF5-E7662024D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2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D91D-C730-495C-987C-1DD360A94FB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2C2B-056E-4264-9FF5-E7662024D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0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D91D-C730-495C-987C-1DD360A94FB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2C2B-056E-4264-9FF5-E7662024D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7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D91D-C730-495C-987C-1DD360A94FB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2C2B-056E-4264-9FF5-E7662024D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2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D91D-C730-495C-987C-1DD360A94FB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2C2B-056E-4264-9FF5-E7662024D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2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D91D-C730-495C-987C-1DD360A94FB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2C2B-056E-4264-9FF5-E7662024D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D91D-C730-495C-987C-1DD360A94FB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2C2B-056E-4264-9FF5-E7662024D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D91D-C730-495C-987C-1DD360A94FB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2C2B-056E-4264-9FF5-E7662024D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60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D91D-C730-495C-987C-1DD360A94FB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2C2B-056E-4264-9FF5-E7662024D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D91D-C730-495C-987C-1DD360A94FB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2C2B-056E-4264-9FF5-E7662024D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1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9D91D-C730-495C-987C-1DD360A94FB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22C2B-056E-4264-9FF5-E7662024D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9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10077"/>
            <a:ext cx="12192000" cy="2047923"/>
          </a:xfrm>
          <a:prstGeom prst="rect">
            <a:avLst/>
          </a:prstGeom>
          <a:solidFill>
            <a:srgbClr val="E6E7DA"/>
          </a:solidFill>
          <a:ln>
            <a:solidFill>
              <a:srgbClr val="E6E7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-2507" y="-49"/>
            <a:ext cx="12192000" cy="4829176"/>
          </a:xfrm>
          <a:prstGeom prst="rect">
            <a:avLst/>
          </a:prstGeom>
          <a:solidFill>
            <a:srgbClr val="212425"/>
          </a:solidFill>
          <a:ln>
            <a:solidFill>
              <a:srgbClr val="2124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518" y="3938931"/>
            <a:ext cx="6710378" cy="871146"/>
          </a:xfrm>
        </p:spPr>
        <p:txBody>
          <a:bodyPr wrap="none">
            <a:normAutofit fontScale="90000"/>
          </a:bodyPr>
          <a:lstStyle/>
          <a:p>
            <a:r>
              <a:rPr lang="ko-KR" altLang="en-US" dirty="0" smtClean="0">
                <a:solidFill>
                  <a:srgbClr val="F4F3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로봇공학개론 설계 발표 </a:t>
            </a:r>
            <a:endParaRPr lang="ko-KR" altLang="en-US" dirty="0">
              <a:solidFill>
                <a:srgbClr val="F4F3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518" y="5034347"/>
            <a:ext cx="2778906" cy="422607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rgbClr val="212425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32142188 </a:t>
            </a:r>
            <a:r>
              <a:rPr lang="ko-KR" altLang="en-US" sz="2800" dirty="0" smtClean="0">
                <a:solidFill>
                  <a:srgbClr val="212425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백현오</a:t>
            </a:r>
            <a:endParaRPr lang="ko-KR" altLang="en-US" sz="2800" dirty="0">
              <a:solidFill>
                <a:srgbClr val="212425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1131034" y="5797036"/>
            <a:ext cx="2076209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V="1">
            <a:off x="6960896" y="4781790"/>
            <a:ext cx="5228596" cy="457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716882" y="4781791"/>
            <a:ext cx="7677778" cy="45719"/>
          </a:xfrm>
          <a:prstGeom prst="rect">
            <a:avLst/>
          </a:prstGeom>
          <a:solidFill>
            <a:srgbClr val="24DF05"/>
          </a:solidFill>
          <a:ln>
            <a:solidFill>
              <a:srgbClr val="24DF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9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/>
          <p:nvPr/>
        </p:nvSpPr>
        <p:spPr>
          <a:xfrm>
            <a:off x="0" y="14327"/>
            <a:ext cx="6098400" cy="6858000"/>
          </a:xfrm>
          <a:prstGeom prst="rect">
            <a:avLst/>
          </a:prstGeom>
          <a:solidFill>
            <a:srgbClr val="212425"/>
          </a:solidFill>
          <a:ln>
            <a:solidFill>
              <a:srgbClr val="2124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-45719" y="7451124"/>
            <a:ext cx="12192000" cy="4829176"/>
          </a:xfrm>
          <a:prstGeom prst="rect">
            <a:avLst/>
          </a:prstGeom>
          <a:solidFill>
            <a:srgbClr val="212425"/>
          </a:solidFill>
          <a:ln>
            <a:solidFill>
              <a:srgbClr val="2124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6E7D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3601" y="-6020"/>
            <a:ext cx="6098400" cy="6858000"/>
          </a:xfrm>
          <a:prstGeom prst="rect">
            <a:avLst/>
          </a:prstGeom>
          <a:solidFill>
            <a:srgbClr val="E6E7DA"/>
          </a:solidFill>
          <a:ln>
            <a:solidFill>
              <a:srgbClr val="E6E7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6E7DA"/>
              </a:solidFill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22258" y="1197827"/>
            <a:ext cx="1284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E6E7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4800" b="1" dirty="0" smtClean="0">
              <a:solidFill>
                <a:srgbClr val="E6E7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 rot="5400000" flipV="1">
            <a:off x="8729968" y="3410294"/>
            <a:ext cx="6878346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6E7D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258" y="2671464"/>
            <a:ext cx="9931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rgbClr val="E6E7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설명</a:t>
            </a:r>
            <a:endParaRPr lang="en-US" altLang="ko-KR" sz="2000" dirty="0" smtClean="0">
              <a:solidFill>
                <a:srgbClr val="E6E7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rgbClr val="E6E7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rgbClr val="E6E7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endParaRPr lang="en-US" altLang="ko-KR" sz="2000" dirty="0" smtClean="0">
              <a:solidFill>
                <a:srgbClr val="E6E7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rgbClr val="E6E7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rgbClr val="E6E7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 과정</a:t>
            </a:r>
            <a:endParaRPr lang="en-US" altLang="ko-KR" sz="2000" dirty="0" smtClean="0">
              <a:solidFill>
                <a:srgbClr val="E6E7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rgbClr val="E6E7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rgbClr val="E6E7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</a:t>
            </a:r>
            <a:endParaRPr lang="en-US" altLang="ko-KR" sz="2000" dirty="0" smtClean="0">
              <a:solidFill>
                <a:srgbClr val="E6E7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rgbClr val="E6E7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rgbClr val="E6E7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en-US" altLang="ko-KR" sz="2000" dirty="0" smtClean="0">
              <a:solidFill>
                <a:srgbClr val="E6E7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19353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28824"/>
            <a:ext cx="12192000" cy="4829176"/>
          </a:xfrm>
          <a:prstGeom prst="rect">
            <a:avLst/>
          </a:prstGeom>
          <a:solidFill>
            <a:srgbClr val="212425"/>
          </a:solidFill>
          <a:ln>
            <a:solidFill>
              <a:srgbClr val="2124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28824"/>
          </a:xfrm>
          <a:prstGeom prst="rect">
            <a:avLst/>
          </a:prstGeom>
          <a:solidFill>
            <a:srgbClr val="E6E7DA"/>
          </a:solidFill>
          <a:ln>
            <a:solidFill>
              <a:srgbClr val="E6E7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22258" y="1197827"/>
            <a:ext cx="4457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2124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Search </a:t>
            </a:r>
            <a:r>
              <a:rPr lang="ko-KR" altLang="en-US" sz="4800" b="1" dirty="0" smtClean="0">
                <a:solidFill>
                  <a:srgbClr val="2124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</a:t>
            </a:r>
            <a:endParaRPr lang="en-US" altLang="ko-KR" sz="4800" b="1" dirty="0" smtClean="0">
              <a:solidFill>
                <a:srgbClr val="21242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070972" y="703714"/>
          <a:ext cx="1283230" cy="12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46">
                  <a:extLst>
                    <a:ext uri="{9D8B030D-6E8A-4147-A177-3AD203B41FA5}">
                      <a16:colId xmlns:a16="http://schemas.microsoft.com/office/drawing/2014/main" val="2944698704"/>
                    </a:ext>
                  </a:extLst>
                </a:gridCol>
                <a:gridCol w="256646">
                  <a:extLst>
                    <a:ext uri="{9D8B030D-6E8A-4147-A177-3AD203B41FA5}">
                      <a16:colId xmlns:a16="http://schemas.microsoft.com/office/drawing/2014/main" val="3144092735"/>
                    </a:ext>
                  </a:extLst>
                </a:gridCol>
                <a:gridCol w="256646">
                  <a:extLst>
                    <a:ext uri="{9D8B030D-6E8A-4147-A177-3AD203B41FA5}">
                      <a16:colId xmlns:a16="http://schemas.microsoft.com/office/drawing/2014/main" val="418208095"/>
                    </a:ext>
                  </a:extLst>
                </a:gridCol>
                <a:gridCol w="256646">
                  <a:extLst>
                    <a:ext uri="{9D8B030D-6E8A-4147-A177-3AD203B41FA5}">
                      <a16:colId xmlns:a16="http://schemas.microsoft.com/office/drawing/2014/main" val="756602960"/>
                    </a:ext>
                  </a:extLst>
                </a:gridCol>
                <a:gridCol w="256646">
                  <a:extLst>
                    <a:ext uri="{9D8B030D-6E8A-4147-A177-3AD203B41FA5}">
                      <a16:colId xmlns:a16="http://schemas.microsoft.com/office/drawing/2014/main" val="1735776419"/>
                    </a:ext>
                  </a:extLst>
                </a:gridCol>
              </a:tblGrid>
              <a:tr h="2568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7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159979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7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95203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896224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676894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DF0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11986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2258" y="2671464"/>
            <a:ext cx="9931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수업시간에 배운 </a:t>
            </a:r>
            <a:r>
              <a:rPr lang="en-US" altLang="ko-KR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BFS, DFS, Greedy, A* algorithm</a:t>
            </a:r>
            <a:r>
              <a:rPr lang="ko-KR" altLang="en-US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개념의 이해를 돕기 위한 프로그램</a:t>
            </a:r>
            <a:endParaRPr lang="en-US" altLang="ko-KR" sz="2000" dirty="0" smtClean="0">
              <a:solidFill>
                <a:srgbClr val="F4F3F2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 smtClean="0">
              <a:solidFill>
                <a:srgbClr val="F4F3F2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rgbClr val="F4F3F2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사용자가 직접 맵의 형태를 설정 가능</a:t>
            </a:r>
            <a:endParaRPr lang="en-US" altLang="ko-KR" sz="2000" dirty="0">
              <a:solidFill>
                <a:srgbClr val="F4F3F2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 smtClean="0">
              <a:solidFill>
                <a:srgbClr val="F4F3F2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 smtClean="0">
              <a:solidFill>
                <a:srgbClr val="F4F3F2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프로그램은 </a:t>
            </a:r>
            <a:r>
              <a:rPr lang="en-US" altLang="ko-KR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Step-by-Step</a:t>
            </a:r>
            <a:r>
              <a:rPr lang="ko-KR" altLang="en-US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으로 단계별 진행</a:t>
            </a:r>
            <a:endParaRPr lang="en-US" altLang="ko-KR" sz="2000" dirty="0" smtClean="0">
              <a:solidFill>
                <a:srgbClr val="F4F3F2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 rot="5400000" flipV="1">
            <a:off x="11151719" y="988543"/>
            <a:ext cx="203484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136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28824"/>
            <a:ext cx="12192000" cy="4829176"/>
          </a:xfrm>
          <a:prstGeom prst="rect">
            <a:avLst/>
          </a:prstGeom>
          <a:solidFill>
            <a:srgbClr val="212425"/>
          </a:solidFill>
          <a:ln>
            <a:solidFill>
              <a:srgbClr val="2124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28824"/>
          </a:xfrm>
          <a:prstGeom prst="rect">
            <a:avLst/>
          </a:prstGeom>
          <a:solidFill>
            <a:srgbClr val="E6E7DA"/>
          </a:solidFill>
          <a:ln>
            <a:solidFill>
              <a:srgbClr val="E6E7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22258" y="1197827"/>
            <a:ext cx="2383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2124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endParaRPr lang="en-US" altLang="ko-KR" sz="4800" b="1" dirty="0" smtClean="0">
              <a:solidFill>
                <a:srgbClr val="21242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258" y="2671464"/>
            <a:ext cx="9931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srgbClr val="F4F3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BFS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rgbClr val="F4F3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srgbClr val="F4F3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rgbClr val="F4F3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srgbClr val="F4F3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Greedy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rgbClr val="F4F3F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srgbClr val="F4F3F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A*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rgbClr val="F4F3F2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BDCFE2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Smoothing</a:t>
            </a:r>
            <a:endParaRPr lang="en-US" altLang="ko-KR" dirty="0">
              <a:solidFill>
                <a:srgbClr val="BDCFE2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 smtClean="0">
              <a:solidFill>
                <a:srgbClr val="F4F3E8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1983103"/>
            <a:ext cx="12192000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1082"/>
              </p:ext>
            </p:extLst>
          </p:nvPr>
        </p:nvGraphicFramePr>
        <p:xfrm>
          <a:off x="9070972" y="699101"/>
          <a:ext cx="1283230" cy="12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46">
                  <a:extLst>
                    <a:ext uri="{9D8B030D-6E8A-4147-A177-3AD203B41FA5}">
                      <a16:colId xmlns:a16="http://schemas.microsoft.com/office/drawing/2014/main" val="2944698704"/>
                    </a:ext>
                  </a:extLst>
                </a:gridCol>
                <a:gridCol w="256646">
                  <a:extLst>
                    <a:ext uri="{9D8B030D-6E8A-4147-A177-3AD203B41FA5}">
                      <a16:colId xmlns:a16="http://schemas.microsoft.com/office/drawing/2014/main" val="3144092735"/>
                    </a:ext>
                  </a:extLst>
                </a:gridCol>
                <a:gridCol w="256646">
                  <a:extLst>
                    <a:ext uri="{9D8B030D-6E8A-4147-A177-3AD203B41FA5}">
                      <a16:colId xmlns:a16="http://schemas.microsoft.com/office/drawing/2014/main" val="418208095"/>
                    </a:ext>
                  </a:extLst>
                </a:gridCol>
                <a:gridCol w="256646">
                  <a:extLst>
                    <a:ext uri="{9D8B030D-6E8A-4147-A177-3AD203B41FA5}">
                      <a16:colId xmlns:a16="http://schemas.microsoft.com/office/drawing/2014/main" val="756602960"/>
                    </a:ext>
                  </a:extLst>
                </a:gridCol>
                <a:gridCol w="256646">
                  <a:extLst>
                    <a:ext uri="{9D8B030D-6E8A-4147-A177-3AD203B41FA5}">
                      <a16:colId xmlns:a16="http://schemas.microsoft.com/office/drawing/2014/main" val="1735776419"/>
                    </a:ext>
                  </a:extLst>
                </a:gridCol>
              </a:tblGrid>
              <a:tr h="2568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7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159979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7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95203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896224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676894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DF0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46800" marR="46800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11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43312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28824"/>
            <a:ext cx="12192000" cy="4829176"/>
          </a:xfrm>
          <a:prstGeom prst="rect">
            <a:avLst/>
          </a:prstGeom>
          <a:solidFill>
            <a:srgbClr val="212425"/>
          </a:solidFill>
          <a:ln>
            <a:solidFill>
              <a:srgbClr val="2124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28824"/>
          </a:xfrm>
          <a:prstGeom prst="rect">
            <a:avLst/>
          </a:prstGeom>
          <a:solidFill>
            <a:srgbClr val="E6E7DA"/>
          </a:solidFill>
          <a:ln>
            <a:solidFill>
              <a:srgbClr val="E6E7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22258" y="1197827"/>
            <a:ext cx="2521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2124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 과정</a:t>
            </a:r>
            <a:endParaRPr lang="en-US" altLang="ko-KR" sz="4800" b="1" dirty="0" smtClean="0">
              <a:solidFill>
                <a:srgbClr val="21242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257" y="2671464"/>
            <a:ext cx="84097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사용자의 입력에 의해 셀의 크기</a:t>
            </a:r>
            <a:r>
              <a:rPr lang="en-US" altLang="ko-KR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, </a:t>
            </a:r>
            <a:r>
              <a:rPr lang="ko-KR" altLang="en-US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장애물 위치</a:t>
            </a:r>
            <a:r>
              <a:rPr lang="en-US" altLang="ko-KR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, </a:t>
            </a:r>
            <a:r>
              <a:rPr lang="ko-KR" altLang="en-US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출발지</a:t>
            </a:r>
            <a:r>
              <a:rPr lang="en-US" altLang="ko-KR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, </a:t>
            </a:r>
            <a:r>
              <a:rPr lang="ko-KR" altLang="en-US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목적지등으로 맵을 구성</a:t>
            </a:r>
            <a:r>
              <a:rPr lang="en-US" altLang="ko-KR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rgbClr val="F4F3F2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한 칸씩 진행해 나가며 </a:t>
            </a:r>
            <a:r>
              <a:rPr lang="en-US" altLang="ko-KR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Expansion </a:t>
            </a:r>
            <a:r>
              <a:rPr lang="ko-KR" altLang="en-US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되는 영역에 </a:t>
            </a:r>
            <a:r>
              <a:rPr lang="en-US" altLang="ko-KR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Cost</a:t>
            </a:r>
            <a:r>
              <a:rPr lang="ko-KR" altLang="en-US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가 채워짐</a:t>
            </a:r>
            <a:r>
              <a:rPr lang="en-US" altLang="ko-KR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/>
            </a:r>
            <a:br>
              <a:rPr lang="en-US" altLang="ko-KR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</a:br>
            <a:endParaRPr lang="en-US" altLang="ko-KR" sz="2000" dirty="0" smtClean="0">
              <a:solidFill>
                <a:srgbClr val="F4F3F2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rgbClr val="F4F3F2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목적지에 도달한 후 최적의 경로를 나타내기 위해 영역의 색을 변환함</a:t>
            </a:r>
            <a:endParaRPr lang="en-US" altLang="ko-KR" sz="2000" dirty="0" smtClean="0">
              <a:solidFill>
                <a:srgbClr val="F4F3F2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rgbClr val="F4F3F2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BDCFE2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Smoothing Algorithm</a:t>
            </a:r>
            <a:r>
              <a:rPr lang="ko-KR" altLang="en-US" dirty="0" smtClean="0">
                <a:solidFill>
                  <a:srgbClr val="BDCFE2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을 이용한 경로 출력</a:t>
            </a:r>
            <a:endParaRPr lang="en-US" altLang="ko-KR" dirty="0" smtClean="0">
              <a:solidFill>
                <a:srgbClr val="BDCFE2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12079"/>
              </p:ext>
            </p:extLst>
          </p:nvPr>
        </p:nvGraphicFramePr>
        <p:xfrm>
          <a:off x="9070972" y="3149887"/>
          <a:ext cx="1283230" cy="12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46">
                  <a:extLst>
                    <a:ext uri="{9D8B030D-6E8A-4147-A177-3AD203B41FA5}">
                      <a16:colId xmlns:a16="http://schemas.microsoft.com/office/drawing/2014/main" val="2944698704"/>
                    </a:ext>
                  </a:extLst>
                </a:gridCol>
                <a:gridCol w="256646">
                  <a:extLst>
                    <a:ext uri="{9D8B030D-6E8A-4147-A177-3AD203B41FA5}">
                      <a16:colId xmlns:a16="http://schemas.microsoft.com/office/drawing/2014/main" val="3144092735"/>
                    </a:ext>
                  </a:extLst>
                </a:gridCol>
                <a:gridCol w="256646">
                  <a:extLst>
                    <a:ext uri="{9D8B030D-6E8A-4147-A177-3AD203B41FA5}">
                      <a16:colId xmlns:a16="http://schemas.microsoft.com/office/drawing/2014/main" val="418208095"/>
                    </a:ext>
                  </a:extLst>
                </a:gridCol>
                <a:gridCol w="256646">
                  <a:extLst>
                    <a:ext uri="{9D8B030D-6E8A-4147-A177-3AD203B41FA5}">
                      <a16:colId xmlns:a16="http://schemas.microsoft.com/office/drawing/2014/main" val="756602960"/>
                    </a:ext>
                  </a:extLst>
                </a:gridCol>
                <a:gridCol w="256646">
                  <a:extLst>
                    <a:ext uri="{9D8B030D-6E8A-4147-A177-3AD203B41FA5}">
                      <a16:colId xmlns:a16="http://schemas.microsoft.com/office/drawing/2014/main" val="1735776419"/>
                    </a:ext>
                  </a:extLst>
                </a:gridCol>
              </a:tblGrid>
              <a:tr h="25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12425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5</a:t>
                      </a:r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12425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6</a:t>
                      </a:r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12425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7</a:t>
                      </a:r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12425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8</a:t>
                      </a:r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2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12425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9</a:t>
                      </a:r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59979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12425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4</a:t>
                      </a:r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12425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8</a:t>
                      </a:r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95203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12425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3</a:t>
                      </a:r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12425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9</a:t>
                      </a:r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12425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10</a:t>
                      </a:r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12425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11</a:t>
                      </a:r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96224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12425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2</a:t>
                      </a:r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12425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10</a:t>
                      </a:r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2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12425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11</a:t>
                      </a:r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12425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12</a:t>
                      </a:r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676894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12425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1</a:t>
                      </a:r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DF0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212425"/>
                          </a:solidFill>
                          <a:latin typeface="DX모던고딕RoundB" panose="02020600000000000000" pitchFamily="18" charset="-127"/>
                          <a:ea typeface="DX모던고딕RoundB" panose="02020600000000000000" pitchFamily="18" charset="-127"/>
                        </a:rPr>
                        <a:t>11</a:t>
                      </a:r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9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7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7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11986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22987"/>
              </p:ext>
            </p:extLst>
          </p:nvPr>
        </p:nvGraphicFramePr>
        <p:xfrm>
          <a:off x="9070972" y="698463"/>
          <a:ext cx="1283230" cy="12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46">
                  <a:extLst>
                    <a:ext uri="{9D8B030D-6E8A-4147-A177-3AD203B41FA5}">
                      <a16:colId xmlns:a16="http://schemas.microsoft.com/office/drawing/2014/main" val="2944698704"/>
                    </a:ext>
                  </a:extLst>
                </a:gridCol>
                <a:gridCol w="256646">
                  <a:extLst>
                    <a:ext uri="{9D8B030D-6E8A-4147-A177-3AD203B41FA5}">
                      <a16:colId xmlns:a16="http://schemas.microsoft.com/office/drawing/2014/main" val="3144092735"/>
                    </a:ext>
                  </a:extLst>
                </a:gridCol>
                <a:gridCol w="256646">
                  <a:extLst>
                    <a:ext uri="{9D8B030D-6E8A-4147-A177-3AD203B41FA5}">
                      <a16:colId xmlns:a16="http://schemas.microsoft.com/office/drawing/2014/main" val="418208095"/>
                    </a:ext>
                  </a:extLst>
                </a:gridCol>
                <a:gridCol w="256646">
                  <a:extLst>
                    <a:ext uri="{9D8B030D-6E8A-4147-A177-3AD203B41FA5}">
                      <a16:colId xmlns:a16="http://schemas.microsoft.com/office/drawing/2014/main" val="756602960"/>
                    </a:ext>
                  </a:extLst>
                </a:gridCol>
                <a:gridCol w="256646">
                  <a:extLst>
                    <a:ext uri="{9D8B030D-6E8A-4147-A177-3AD203B41FA5}">
                      <a16:colId xmlns:a16="http://schemas.microsoft.com/office/drawing/2014/main" val="1735776419"/>
                    </a:ext>
                  </a:extLst>
                </a:gridCol>
              </a:tblGrid>
              <a:tr h="2568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159979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95203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896224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676894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DF0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42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212425"/>
                        </a:solidFill>
                        <a:latin typeface="DX모던고딕RoundB" panose="02020600000000000000" pitchFamily="18" charset="-127"/>
                        <a:ea typeface="DX모던고딕RoundB" panose="02020600000000000000" pitchFamily="18" charset="-127"/>
                      </a:endParaRPr>
                    </a:p>
                  </a:txBody>
                  <a:tcPr marL="46800" marR="46800" anchor="ctr">
                    <a:lnL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119865"/>
                  </a:ext>
                </a:extLst>
              </a:tr>
            </a:tbl>
          </a:graphicData>
        </a:graphic>
      </p:graphicFrame>
      <p:sp>
        <p:nvSpPr>
          <p:cNvPr id="11" name="Rectangle 7"/>
          <p:cNvSpPr/>
          <p:nvPr/>
        </p:nvSpPr>
        <p:spPr>
          <a:xfrm flipV="1">
            <a:off x="0" y="1983103"/>
            <a:ext cx="12192000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3544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-0.00026 0.3555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28824"/>
            <a:ext cx="12192000" cy="4829176"/>
          </a:xfrm>
          <a:prstGeom prst="rect">
            <a:avLst/>
          </a:prstGeom>
          <a:solidFill>
            <a:srgbClr val="212425"/>
          </a:solidFill>
          <a:ln>
            <a:solidFill>
              <a:srgbClr val="2124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28824"/>
          </a:xfrm>
          <a:prstGeom prst="rect">
            <a:avLst/>
          </a:prstGeom>
          <a:solidFill>
            <a:srgbClr val="E6E7DA"/>
          </a:solidFill>
          <a:ln>
            <a:solidFill>
              <a:srgbClr val="E6E7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22258" y="1197827"/>
            <a:ext cx="2521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2124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</a:t>
            </a:r>
            <a:endParaRPr lang="en-US" altLang="ko-KR" sz="4800" b="1" dirty="0" smtClean="0">
              <a:solidFill>
                <a:srgbClr val="21242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Rectangle 7"/>
          <p:cNvSpPr/>
          <p:nvPr/>
        </p:nvSpPr>
        <p:spPr>
          <a:xfrm flipV="1">
            <a:off x="0" y="1983103"/>
            <a:ext cx="12192000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8201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28824"/>
            <a:ext cx="12192000" cy="4829176"/>
          </a:xfrm>
          <a:prstGeom prst="rect">
            <a:avLst/>
          </a:prstGeom>
          <a:solidFill>
            <a:srgbClr val="212425"/>
          </a:solidFill>
          <a:ln>
            <a:solidFill>
              <a:srgbClr val="2124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28824"/>
          </a:xfrm>
          <a:prstGeom prst="rect">
            <a:avLst/>
          </a:prstGeom>
          <a:solidFill>
            <a:srgbClr val="E6E7DA"/>
          </a:solidFill>
          <a:ln>
            <a:solidFill>
              <a:srgbClr val="E6E7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22258" y="1197827"/>
            <a:ext cx="1284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2124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en-US" altLang="ko-KR" sz="4800" b="1" dirty="0" smtClean="0">
              <a:solidFill>
                <a:srgbClr val="21242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Rectangle 71"/>
          <p:cNvSpPr/>
          <p:nvPr/>
        </p:nvSpPr>
        <p:spPr>
          <a:xfrm rot="16200000" flipV="1">
            <a:off x="-2413958" y="4396421"/>
            <a:ext cx="4875538" cy="4762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6212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98" y="-49"/>
            <a:ext cx="12192000" cy="4829173"/>
          </a:xfrm>
          <a:prstGeom prst="rect">
            <a:avLst/>
          </a:prstGeom>
          <a:solidFill>
            <a:srgbClr val="212425"/>
          </a:solidFill>
          <a:ln>
            <a:solidFill>
              <a:srgbClr val="2124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ectangle 88"/>
          <p:cNvSpPr/>
          <p:nvPr/>
        </p:nvSpPr>
        <p:spPr>
          <a:xfrm rot="5400000">
            <a:off x="10415440" y="3055304"/>
            <a:ext cx="45719" cy="35030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 flipV="1">
            <a:off x="-2405148" y="2373669"/>
            <a:ext cx="4847224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0" y="4783404"/>
            <a:ext cx="8684600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829125"/>
            <a:ext cx="12192000" cy="2028875"/>
          </a:xfrm>
          <a:prstGeom prst="rect">
            <a:avLst/>
          </a:prstGeom>
          <a:solidFill>
            <a:srgbClr val="E6E7DA"/>
          </a:solidFill>
          <a:ln>
            <a:solidFill>
              <a:srgbClr val="E6E7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95" y="4838108"/>
            <a:ext cx="3198007" cy="871146"/>
          </a:xfrm>
        </p:spPr>
        <p:txBody>
          <a:bodyPr wrap="none">
            <a:normAutofit fontScale="90000"/>
          </a:bodyPr>
          <a:lstStyle/>
          <a:p>
            <a:r>
              <a:rPr lang="ko-KR" altLang="en-US" dirty="0" smtClean="0">
                <a:solidFill>
                  <a:srgbClr val="2124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</a:t>
            </a:r>
            <a:endParaRPr lang="ko-KR" altLang="en-US" dirty="0">
              <a:solidFill>
                <a:srgbClr val="21242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303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105</Words>
  <Application>Microsoft Office PowerPoint</Application>
  <PresentationFormat>Widescreen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나눔바른고딕</vt:lpstr>
      <vt:lpstr>나눔바른고딕OTF Light</vt:lpstr>
      <vt:lpstr>Wingdings</vt:lpstr>
      <vt:lpstr>DX모던고딕RoundB</vt:lpstr>
      <vt:lpstr>나눔바른고딕 UltraLight</vt:lpstr>
      <vt:lpstr>맑은 고딕</vt:lpstr>
      <vt:lpstr>Office Theme</vt:lpstr>
      <vt:lpstr>로봇공학개론 설계 발표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사용자</dc:creator>
  <cp:lastModifiedBy>Windows 사용자</cp:lastModifiedBy>
  <cp:revision>77</cp:revision>
  <cp:lastPrinted>2018-12-13T07:50:32Z</cp:lastPrinted>
  <dcterms:created xsi:type="dcterms:W3CDTF">2018-11-27T08:35:20Z</dcterms:created>
  <dcterms:modified xsi:type="dcterms:W3CDTF">2018-12-13T07:51:30Z</dcterms:modified>
</cp:coreProperties>
</file>