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xing Zhao" initials="JZ" lastIdx="1" clrIdx="0">
    <p:extLst>
      <p:ext uri="{19B8F6BF-5375-455C-9EA6-DF929625EA0E}">
        <p15:presenceInfo xmlns:p15="http://schemas.microsoft.com/office/powerpoint/2012/main" userId="7da0f8be7e5b3d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3648" autoAdjust="0"/>
  </p:normalViewPr>
  <p:slideViewPr>
    <p:cSldViewPr snapToGrid="0">
      <p:cViewPr varScale="1">
        <p:scale>
          <a:sx n="76" d="100"/>
          <a:sy n="76" d="100"/>
        </p:scale>
        <p:origin x="1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2EECC-064E-4863-B675-7277A5214C7E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F1BC1-51ED-4837-A594-EFF56EDFA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1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233E2-4505-45C4-BBDD-F9B85E3932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22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F1BC1-51ED-4837-A594-EFF56EDFAD7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62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F1BC1-51ED-4837-A594-EFF56EDFAD7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09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F1BC1-51ED-4837-A594-EFF56EDFAD7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450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F1BC1-51ED-4837-A594-EFF56EDFAD7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733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F1BC1-51ED-4837-A594-EFF56EDFAD7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26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F1BC1-51ED-4837-A594-EFF56EDFAD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706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F1BC1-51ED-4837-A594-EFF56EDFAD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22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F1BC1-51ED-4837-A594-EFF56EDFAD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15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F1BC1-51ED-4837-A594-EFF56EDFAD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741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F1BC1-51ED-4837-A594-EFF56EDFAD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037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F1BC1-51ED-4837-A594-EFF56EDFAD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369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F1BC1-51ED-4837-A594-EFF56EDFAD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982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F1BC1-51ED-4837-A594-EFF56EDFAD7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3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17D58-2CAB-4481-8C16-AA4B8A57E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4FA91-BD57-4E93-A443-9C67CE524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0B448-2874-4E32-BDF5-A97D6E38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718-7DC5-432F-A46E-CFB6B2C7A631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0043D-2447-479C-852D-5C4BD305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16393-C59B-47A6-8CBB-4EBFED52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8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D916-6EF1-46D4-B069-D80DEDA1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AC5DB-0835-4929-9092-6A47A3DA7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9A2BB-4CC9-4732-B08F-21C3932B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718-7DC5-432F-A46E-CFB6B2C7A631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DD786-D69D-43AD-AD27-4E2A50C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BAE6D-FF39-4167-AE91-3BFD70A9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CBED5D-C76C-48BA-A8E3-6252CA7AB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BEF247-5228-443E-A5DF-174C5E910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949AA-99DC-4006-B013-1CC5B53D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718-7DC5-432F-A46E-CFB6B2C7A631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F5158-3212-411A-A8FC-4EA53960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0EDCD-8469-4F3A-974E-572717B1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5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8EA36-2900-4781-9F92-051C33AD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62CC6-4FF5-4702-B85C-E031D4673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2D468-7874-4056-9834-A51B2062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718-7DC5-432F-A46E-CFB6B2C7A631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D2674-8EFB-4FEA-9091-6E696C6F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DB86F-E291-4499-A826-D39D1735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68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839ED-A0EC-451A-BB6F-123BEA4E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2D5A5-FBEA-44DA-AFA2-A46C965ED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F9A3A-6AAA-48F8-B79D-3D40B493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718-7DC5-432F-A46E-CFB6B2C7A631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40974-D301-40B2-A6AA-05111AD0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3137C-8F7E-49DF-90C5-FE7F3AE1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1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BC1BB-ECC0-4F5C-9C3C-6B71F40C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2A709-2DFA-40A4-B934-4209AA114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9AC17-5BE3-4766-A754-48B5D0B4D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BAEDB2-08F9-47CD-82C6-F348545A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718-7DC5-432F-A46E-CFB6B2C7A631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D099CC-4180-4357-8C06-D65998CB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B4CAC-D719-4CB7-9236-82BF8A43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3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0DED5-590C-41B3-95DF-620D2D16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E4B2A-8514-44EC-BC5A-D1B878B6E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C3E8B5-D2F0-4157-94D2-26E50D2C9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23B6FC-F575-4188-892C-BED64A953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538CE2-58CC-4966-8660-332F5AF67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37B46C-2A36-4698-82AE-CD969EE6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718-7DC5-432F-A46E-CFB6B2C7A631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6A4ECB-9F41-4D6B-913A-C12FF73D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E5EB3A-3201-4E67-8B7D-1D58F56D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85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489E3-5E00-4F86-8F40-12CBF567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149958-1A89-4D1A-AC4D-4A054029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718-7DC5-432F-A46E-CFB6B2C7A631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973454-5C40-47DB-9BDC-CED435D4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8E8B96-9A5A-4622-9051-1B86FF28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BC4880-33B1-4B3F-B763-D77C70C0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718-7DC5-432F-A46E-CFB6B2C7A631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555C8A-5DD0-426A-A69E-1B28A223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5C4DE6-CAD3-41FE-8E5E-99BE7AD6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4A1AA-4D77-44F7-880B-4F9E99DB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615A5-5C0F-4927-875E-FD1EE173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559AE-7C6D-4278-B1E7-C4C68153F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D5542E-076E-4C1C-8FF0-CAF1BAB1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718-7DC5-432F-A46E-CFB6B2C7A631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E08E9A-8DF2-412F-B3B4-6ACC133C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2DE5EA-9924-41D9-9F17-67D00674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7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D6E4A-79A6-469F-8EC7-8B62B29C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5E84CE-2258-41E4-B5BF-121730A16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001D2E-9608-46CA-B87C-68BC61C4E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0C84D3-92FE-4855-9490-20D41FA8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718-7DC5-432F-A46E-CFB6B2C7A631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2C881-CA74-4FE2-8295-BB1EA3E7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59EEC-9C94-4065-BB5A-C10642CE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6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C37F0D-28AF-4D99-81F3-66F9E66C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AEE5F-CA8A-4CF1-AC52-F3E124D01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139FF-FDEC-49AF-BC6E-02DA7D065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5D718-7DC5-432F-A46E-CFB6B2C7A631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E42B6-26B7-4318-A50A-02F8C4341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E0B11-561C-429C-A3CB-F8F22DBD0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24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70E78-C1E4-481C-8BE3-32507C35E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面向数据流驱动的低延迟高通量机器学习系统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684EBF-3E57-49FB-A55D-D3B8D6404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704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沈硕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杨哲</a:t>
            </a:r>
          </a:p>
        </p:txBody>
      </p:sp>
    </p:spTree>
    <p:extLst>
      <p:ext uri="{BB962C8B-B14F-4D97-AF65-F5344CB8AC3E}">
        <p14:creationId xmlns:p14="http://schemas.microsoft.com/office/powerpoint/2010/main" val="904451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E2B41-275A-4DB9-ABAD-20AF4C55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简化结构的硬件卸载调研：数据存储和共享</a:t>
            </a:r>
            <a:br>
              <a:rPr lang="en-US" altLang="zh-CN" dirty="0"/>
            </a:b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F07B4-48B7-447C-9B50-D7C01C063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寄存器：</a:t>
            </a:r>
            <a:r>
              <a:rPr lang="en-US" altLang="zh-CN" dirty="0"/>
              <a:t>General Purpose Register (GPR)</a:t>
            </a:r>
            <a:r>
              <a:rPr lang="zh-CN" altLang="en-US" dirty="0"/>
              <a:t>；</a:t>
            </a:r>
            <a:r>
              <a:rPr lang="en-US" altLang="zh-CN" dirty="0"/>
              <a:t>Transfer Registers (XFR)</a:t>
            </a:r>
            <a:r>
              <a:rPr lang="zh-CN" altLang="en-US" dirty="0"/>
              <a:t>；</a:t>
            </a:r>
            <a:r>
              <a:rPr lang="en-US" altLang="zh-CN" dirty="0"/>
              <a:t>Next Neighbor Register (NN)</a:t>
            </a:r>
            <a:r>
              <a:rPr lang="zh-CN" altLang="en-US" dirty="0"/>
              <a:t>；</a:t>
            </a:r>
            <a:r>
              <a:rPr lang="en-US" altLang="zh-CN" dirty="0"/>
              <a:t>Volatile Register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NN </a:t>
            </a:r>
            <a:r>
              <a:rPr lang="zh-CN" altLang="en-US" dirty="0">
                <a:solidFill>
                  <a:srgbClr val="FF0000"/>
                </a:solidFill>
              </a:rPr>
              <a:t>可以用于两个相邻 </a:t>
            </a:r>
            <a:r>
              <a:rPr lang="en-US" altLang="zh-CN" dirty="0">
                <a:solidFill>
                  <a:srgbClr val="FF0000"/>
                </a:solidFill>
              </a:rPr>
              <a:t>NFP </a:t>
            </a:r>
            <a:r>
              <a:rPr lang="zh-CN" altLang="en-US" dirty="0">
                <a:solidFill>
                  <a:srgbClr val="FF0000"/>
                </a:solidFill>
              </a:rPr>
              <a:t>核心之间的通信。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Memory</a:t>
            </a:r>
            <a:r>
              <a:rPr lang="zh-CN" altLang="en-US" dirty="0"/>
              <a:t>分为：</a:t>
            </a:r>
            <a:r>
              <a:rPr lang="en-US" altLang="zh-CN" dirty="0"/>
              <a:t>Local Memory</a:t>
            </a:r>
            <a:r>
              <a:rPr lang="zh-CN" altLang="en-US" dirty="0"/>
              <a:t>，</a:t>
            </a:r>
            <a:r>
              <a:rPr lang="en-US" altLang="zh-CN" dirty="0"/>
              <a:t>SRAM</a:t>
            </a:r>
            <a:r>
              <a:rPr lang="zh-CN" altLang="en-US" dirty="0"/>
              <a:t>、</a:t>
            </a:r>
            <a:r>
              <a:rPr lang="en-US" altLang="zh-CN" dirty="0"/>
              <a:t>MEM</a:t>
            </a:r>
            <a:r>
              <a:rPr lang="zh-CN" altLang="en-US" dirty="0"/>
              <a:t>（</a:t>
            </a:r>
            <a:r>
              <a:rPr lang="en-US" altLang="zh-CN" dirty="0"/>
              <a:t>IMEM</a:t>
            </a:r>
            <a:r>
              <a:rPr lang="zh-CN" altLang="en-US" dirty="0"/>
              <a:t>，</a:t>
            </a:r>
            <a:r>
              <a:rPr lang="en-US" altLang="zh-CN" dirty="0"/>
              <a:t>EMEM</a:t>
            </a:r>
            <a:r>
              <a:rPr lang="zh-CN" altLang="en-US" dirty="0"/>
              <a:t>， </a:t>
            </a:r>
            <a:r>
              <a:rPr lang="en-US" altLang="zh-CN" dirty="0"/>
              <a:t>CTM</a:t>
            </a:r>
            <a:r>
              <a:rPr lang="zh-CN" altLang="en-US" dirty="0"/>
              <a:t>）、</a:t>
            </a:r>
            <a:r>
              <a:rPr lang="en-US" altLang="zh-CN" dirty="0"/>
              <a:t>Cluster Local Scratch (CLS)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__</a:t>
            </a:r>
            <a:r>
              <a:rPr lang="en-US" altLang="zh-CN" dirty="0" err="1"/>
              <a:t>deslspecs</a:t>
            </a:r>
            <a:r>
              <a:rPr lang="en-US" altLang="zh-CN" dirty="0"/>
              <a:t> </a:t>
            </a:r>
            <a:r>
              <a:rPr lang="zh-CN" altLang="en-US" dirty="0"/>
              <a:t>语句指定程序中数据存放的位置。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如果 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zh-CN" altLang="en-US" dirty="0">
                <a:solidFill>
                  <a:srgbClr val="FF0000"/>
                </a:solidFill>
              </a:rPr>
              <a:t>代码试图读写内存，</a:t>
            </a:r>
            <a:r>
              <a:rPr lang="en-US" altLang="zh-CN" dirty="0">
                <a:solidFill>
                  <a:srgbClr val="FF0000"/>
                </a:solidFill>
              </a:rPr>
              <a:t>SDK </a:t>
            </a:r>
            <a:r>
              <a:rPr lang="zh-CN" altLang="en-US" dirty="0">
                <a:solidFill>
                  <a:srgbClr val="FF0000"/>
                </a:solidFill>
              </a:rPr>
              <a:t>编译器将自动保证数据的同步一致性。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/>
              <a:t>buf_alloc</a:t>
            </a:r>
            <a:r>
              <a:rPr lang="en-US" altLang="zh-CN" dirty="0"/>
              <a:t>() </a:t>
            </a:r>
            <a:r>
              <a:rPr lang="zh-CN" altLang="en-US" dirty="0"/>
              <a:t>、 </a:t>
            </a:r>
            <a:r>
              <a:rPr lang="en-US" altLang="zh-CN" dirty="0" err="1"/>
              <a:t>buf_free</a:t>
            </a:r>
            <a:r>
              <a:rPr lang="en-US" altLang="zh-CN" dirty="0"/>
              <a:t>() </a:t>
            </a:r>
            <a:r>
              <a:rPr lang="zh-CN" altLang="en-US" dirty="0"/>
              <a:t>、</a:t>
            </a:r>
            <a:r>
              <a:rPr lang="en-US" altLang="zh-CN" dirty="0" err="1"/>
              <a:t>sram_read</a:t>
            </a:r>
            <a:r>
              <a:rPr lang="en-US" altLang="zh-CN" dirty="0"/>
              <a:t>() </a:t>
            </a:r>
            <a:r>
              <a:rPr lang="zh-CN" altLang="en-US" dirty="0"/>
              <a:t>、</a:t>
            </a:r>
            <a:r>
              <a:rPr lang="en-US" altLang="zh-CN" dirty="0" err="1"/>
              <a:t>sram_write</a:t>
            </a:r>
            <a:r>
              <a:rPr lang="en-US" altLang="zh-CN" dirty="0"/>
              <a:t>()</a:t>
            </a:r>
            <a:r>
              <a:rPr lang="zh-CN" altLang="en-US" dirty="0"/>
              <a:t> 、 </a:t>
            </a:r>
            <a:r>
              <a:rPr lang="en-US" altLang="zh-CN" dirty="0" err="1"/>
              <a:t>sram_bits_clr</a:t>
            </a:r>
            <a:r>
              <a:rPr lang="en-US" altLang="zh-CN" dirty="0"/>
              <a:t>() </a:t>
            </a:r>
            <a:r>
              <a:rPr lang="zh-CN" altLang="en-US" dirty="0"/>
              <a:t>、</a:t>
            </a:r>
            <a:r>
              <a:rPr lang="en-US" altLang="zh-CN" dirty="0" err="1"/>
              <a:t>sram_bits_set</a:t>
            </a:r>
            <a:r>
              <a:rPr lang="en-US" altLang="zh-CN" dirty="0"/>
              <a:t>()</a:t>
            </a:r>
            <a:r>
              <a:rPr lang="zh-CN" altLang="en-US" dirty="0"/>
              <a:t>、 </a:t>
            </a:r>
            <a:r>
              <a:rPr lang="en-US" altLang="zh-CN" dirty="0" err="1"/>
              <a:t>sram_add</a:t>
            </a:r>
            <a:r>
              <a:rPr lang="en-US" altLang="zh-CN" dirty="0"/>
              <a:t>() 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10044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BE169-FE09-4535-B4DA-979C3BBE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核心之间数据的共享和同步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B0947-2635-4F49-8C4A-E1D80101A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通信技术包括 </a:t>
            </a:r>
            <a:r>
              <a:rPr lang="en-US" altLang="zh-CN" dirty="0"/>
              <a:t>Next Neighbor Register</a:t>
            </a:r>
            <a:r>
              <a:rPr lang="zh-CN" altLang="en-US" dirty="0"/>
              <a:t>，以及一种名叫 </a:t>
            </a:r>
            <a:r>
              <a:rPr lang="en-US" altLang="zh-CN" dirty="0"/>
              <a:t>Reflector </a:t>
            </a:r>
            <a:r>
              <a:rPr lang="zh-CN" altLang="en-US" dirty="0"/>
              <a:t>的运算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控制各个核心计算的先后顺序</a:t>
            </a:r>
            <a:r>
              <a:rPr lang="en-US" altLang="zh-CN" dirty="0"/>
              <a:t>——</a:t>
            </a:r>
            <a:r>
              <a:rPr lang="zh-CN" altLang="en-US" dirty="0"/>
              <a:t>这是 </a:t>
            </a:r>
            <a:r>
              <a:rPr lang="en-US" altLang="zh-CN" dirty="0" err="1"/>
              <a:t>AlexNet</a:t>
            </a:r>
            <a:r>
              <a:rPr lang="en-US" altLang="zh-CN" dirty="0"/>
              <a:t> </a:t>
            </a:r>
            <a:r>
              <a:rPr lang="zh-CN" altLang="en-US" dirty="0"/>
              <a:t>不同层的先后顺序。</a:t>
            </a:r>
            <a:r>
              <a:rPr lang="en-US" altLang="zh-CN" dirty="0">
                <a:solidFill>
                  <a:srgbClr val="FF0000"/>
                </a:solidFill>
              </a:rPr>
              <a:t>SDK </a:t>
            </a:r>
            <a:r>
              <a:rPr lang="zh-CN" altLang="en-US" dirty="0">
                <a:solidFill>
                  <a:srgbClr val="FF0000"/>
                </a:solidFill>
              </a:rPr>
              <a:t>允许我们编程信号量和信号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包括：</a:t>
            </a:r>
            <a:r>
              <a:rPr lang="en-US" altLang="zh-CN" dirty="0"/>
              <a:t>Signals</a:t>
            </a:r>
            <a:r>
              <a:rPr lang="zh-CN" altLang="en-US" dirty="0"/>
              <a:t>，</a:t>
            </a:r>
            <a:r>
              <a:rPr lang="en-US" altLang="zh-CN" dirty="0"/>
              <a:t>Semaphore Library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3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981C9-02C0-4FD0-A5DF-B535E37D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A2284-50BC-4216-BCD3-23906F653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矩阵运算，</a:t>
            </a:r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zh-CN" altLang="en-US" dirty="0"/>
              <a:t>函数的指数运算、高精度除法和大规模的累加。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指数运算：修改底数为 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对数运算和除法运算：</a:t>
            </a:r>
            <a:r>
              <a:rPr lang="en-US" altLang="zh-CN" dirty="0"/>
              <a:t>math_log2(</a:t>
            </a:r>
            <a:r>
              <a:rPr lang="en-US" altLang="zh-CN" dirty="0" err="1"/>
              <a:t>out_result</a:t>
            </a:r>
            <a:r>
              <a:rPr lang="en-US" altLang="zh-CN" dirty="0"/>
              <a:t>, </a:t>
            </a:r>
            <a:r>
              <a:rPr lang="en-US" altLang="zh-CN" dirty="0" err="1"/>
              <a:t>in_arg</a:t>
            </a:r>
            <a:r>
              <a:rPr lang="en-US" altLang="zh-CN" dirty="0"/>
              <a:t>, IN_ROUND)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math_int_div</a:t>
            </a:r>
            <a:r>
              <a:rPr lang="en-US" altLang="zh-CN" dirty="0"/>
              <a:t>(</a:t>
            </a:r>
            <a:r>
              <a:rPr lang="en-US" altLang="zh-CN" dirty="0" err="1"/>
              <a:t>out_q</a:t>
            </a:r>
            <a:r>
              <a:rPr lang="en-US" altLang="zh-CN" dirty="0"/>
              <a:t>, </a:t>
            </a:r>
            <a:r>
              <a:rPr lang="en-US" altLang="zh-CN" dirty="0" err="1"/>
              <a:t>in_numerator</a:t>
            </a:r>
            <a:r>
              <a:rPr lang="en-US" altLang="zh-CN" dirty="0"/>
              <a:t>, </a:t>
            </a:r>
            <a:r>
              <a:rPr lang="en-US" altLang="zh-CN" dirty="0" err="1"/>
              <a:t>in_denominator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矩阵乘法的加速：</a:t>
            </a:r>
            <a:endParaRPr lang="en-US" altLang="zh-CN" dirty="0"/>
          </a:p>
          <a:p>
            <a:pPr lvl="1"/>
            <a:r>
              <a:rPr lang="en-US" altLang="zh-CN" dirty="0"/>
              <a:t>intrinsic function</a:t>
            </a:r>
            <a:r>
              <a:rPr lang="zh-CN" altLang="en-US" dirty="0"/>
              <a:t>（内置函数）</a:t>
            </a:r>
            <a:endParaRPr lang="en-US" altLang="zh-CN" dirty="0"/>
          </a:p>
          <a:p>
            <a:pPr lvl="1"/>
            <a:r>
              <a:rPr lang="zh-CN" altLang="en-US" dirty="0"/>
              <a:t>多核并行</a:t>
            </a:r>
          </a:p>
        </p:txBody>
      </p:sp>
    </p:spTree>
    <p:extLst>
      <p:ext uri="{BB962C8B-B14F-4D97-AF65-F5344CB8AC3E}">
        <p14:creationId xmlns:p14="http://schemas.microsoft.com/office/powerpoint/2010/main" val="318525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7D712-25B5-40D8-A750-39415C6F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Alex net </a:t>
            </a:r>
            <a:r>
              <a:rPr lang="zh-CN" altLang="en-US" b="1" dirty="0"/>
              <a:t>硬件卸载总结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1830D-E533-4C1C-9E0C-90524DFAE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完整的复杂 </a:t>
            </a:r>
            <a:r>
              <a:rPr lang="en-US" altLang="zh-CN" dirty="0"/>
              <a:t>Alex net VS. </a:t>
            </a:r>
            <a:r>
              <a:rPr lang="zh-CN" altLang="en-US" dirty="0"/>
              <a:t>简化结构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多核加速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数据共享与互斥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2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C1E94-62E5-460F-B7DF-F39B3122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23A88-950D-4286-B6FC-7AFC13B3F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9183"/>
            <a:ext cx="10515600" cy="3195554"/>
          </a:xfrm>
        </p:spPr>
        <p:txBody>
          <a:bodyPr/>
          <a:lstStyle/>
          <a:p>
            <a:r>
              <a:rPr lang="zh-CN" altLang="en-US" dirty="0"/>
              <a:t>感谢邢凯老师帮我们选题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感谢 </a:t>
            </a:r>
            <a:r>
              <a:rPr lang="en-US" altLang="zh-CN" dirty="0" err="1"/>
              <a:t>Netronome</a:t>
            </a:r>
            <a:r>
              <a:rPr lang="en-US" altLang="zh-CN" dirty="0"/>
              <a:t> </a:t>
            </a:r>
            <a:r>
              <a:rPr lang="zh-CN" altLang="en-US" dirty="0"/>
              <a:t>官方</a:t>
            </a:r>
            <a:r>
              <a:rPr lang="zh-CN" altLang="en-US"/>
              <a:t>工程师的帮助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237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CBBA7-831A-4F9F-BC07-B5A583AA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回顾：冯氏结构的瓶颈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639F3-1AC4-479E-98E5-9EE72A87E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 Counter VS.</a:t>
            </a:r>
            <a:r>
              <a:rPr lang="zh-CN" altLang="en-US" dirty="0"/>
              <a:t> 海量并行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数据流智能网卡：</a:t>
            </a:r>
            <a:r>
              <a:rPr lang="en-US" altLang="zh-CN" dirty="0"/>
              <a:t>60 </a:t>
            </a:r>
            <a:r>
              <a:rPr lang="zh-CN" altLang="en-US" dirty="0"/>
              <a:t>个计算核，大量并发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可编程：</a:t>
            </a:r>
            <a:r>
              <a:rPr lang="en-US" altLang="zh-CN" dirty="0" err="1"/>
              <a:t>eBPF</a:t>
            </a:r>
            <a:r>
              <a:rPr lang="en-US" altLang="zh-CN" dirty="0"/>
              <a:t> </a:t>
            </a:r>
            <a:r>
              <a:rPr lang="zh-CN" altLang="en-US" dirty="0"/>
              <a:t>程序硬件卸载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eBPF</a:t>
            </a:r>
            <a:r>
              <a:rPr lang="zh-CN" altLang="en-US" dirty="0"/>
              <a:t>：轻量级虚拟 </a:t>
            </a:r>
            <a:r>
              <a:rPr lang="en-US" altLang="zh-CN" dirty="0"/>
              <a:t>CPU </a:t>
            </a:r>
            <a:r>
              <a:rPr lang="zh-CN" altLang="en-US" dirty="0"/>
              <a:t>体系结构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66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FE72F-FA57-4120-9224-8206F563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eBPF</a:t>
            </a:r>
            <a:r>
              <a:rPr lang="en-US" altLang="zh-CN" b="1" dirty="0"/>
              <a:t> </a:t>
            </a:r>
            <a:r>
              <a:rPr lang="zh-CN" altLang="en-US" b="1" dirty="0"/>
              <a:t>硬件卸载的局限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84841-1E5C-4D30-9963-596E8951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指令集局限性</a:t>
            </a:r>
            <a:endParaRPr lang="en-US" altLang="zh-CN" dirty="0"/>
          </a:p>
          <a:p>
            <a:r>
              <a:rPr lang="zh-CN" altLang="en-US" dirty="0"/>
              <a:t>操作单一、编译器与 </a:t>
            </a:r>
            <a:r>
              <a:rPr lang="en-US" altLang="zh-CN" dirty="0"/>
              <a:t>verifier </a:t>
            </a:r>
            <a:r>
              <a:rPr lang="zh-CN" altLang="en-US" dirty="0"/>
              <a:t>配合不好</a:t>
            </a:r>
            <a:endParaRPr lang="en-US" altLang="zh-CN" dirty="0"/>
          </a:p>
          <a:p>
            <a:r>
              <a:rPr lang="zh-CN" altLang="en-US" dirty="0"/>
              <a:t>指令数目限制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不能充分利用网卡硬件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544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96402-C79B-4467-8C2B-79361FDE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Network Flow Processor P4 &amp; C Software Development Kit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D4B0E-4315-4475-8630-BE4C1969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P4 </a:t>
            </a:r>
            <a:r>
              <a:rPr lang="zh-CN" altLang="en-US" dirty="0"/>
              <a:t>或 </a:t>
            </a:r>
            <a:r>
              <a:rPr lang="en-US" altLang="zh-CN" dirty="0"/>
              <a:t>managed C </a:t>
            </a:r>
            <a:r>
              <a:rPr lang="zh-CN" altLang="en-US" dirty="0"/>
              <a:t>高级语言编程</a:t>
            </a:r>
            <a:endParaRPr lang="en-US" altLang="zh-CN" dirty="0"/>
          </a:p>
          <a:p>
            <a:r>
              <a:rPr lang="zh-CN" altLang="en-US" dirty="0"/>
              <a:t>直接编译成网卡的自带指令集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使用各种特殊指令，指定各种网卡软件库或专用硬件使用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功能强大，繁多，复杂；文档很长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版权管控严格，需要与官方直接沟通索要授权</a:t>
            </a:r>
          </a:p>
        </p:txBody>
      </p:sp>
    </p:spTree>
    <p:extLst>
      <p:ext uri="{BB962C8B-B14F-4D97-AF65-F5344CB8AC3E}">
        <p14:creationId xmlns:p14="http://schemas.microsoft.com/office/powerpoint/2010/main" val="380943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9DAB8-8C1E-4EBC-B5BE-CCEC3DD9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机器学习与人工智能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2387E9-2DC3-449F-BC3C-CFAD1650D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423" y="1825625"/>
            <a:ext cx="6639154" cy="4351338"/>
          </a:xfrm>
        </p:spPr>
      </p:pic>
    </p:spTree>
    <p:extLst>
      <p:ext uri="{BB962C8B-B14F-4D97-AF65-F5344CB8AC3E}">
        <p14:creationId xmlns:p14="http://schemas.microsoft.com/office/powerpoint/2010/main" val="226032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45D34-0B47-4736-8346-43EC8E28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卷积神经网络与 </a:t>
            </a:r>
            <a:r>
              <a:rPr lang="en-US" altLang="zh-CN" b="1" dirty="0"/>
              <a:t>Alex net</a:t>
            </a:r>
            <a:endParaRPr lang="zh-CN" altLang="en-US" b="1" dirty="0"/>
          </a:p>
        </p:txBody>
      </p:sp>
      <p:pic>
        <p:nvPicPr>
          <p:cNvPr id="5" name="内容占位符 4" descr="图片包含 文字, 地图&#10;&#10;描述已自动生成">
            <a:extLst>
              <a:ext uri="{FF2B5EF4-FFF2-40B4-BE49-F238E27FC236}">
                <a16:creationId xmlns:a16="http://schemas.microsoft.com/office/drawing/2014/main" id="{AF3F7A4F-8A77-4723-929D-AC314BF22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37" y="1896269"/>
            <a:ext cx="7172325" cy="4210050"/>
          </a:xfrm>
        </p:spPr>
      </p:pic>
    </p:spTree>
    <p:extLst>
      <p:ext uri="{BB962C8B-B14F-4D97-AF65-F5344CB8AC3E}">
        <p14:creationId xmlns:p14="http://schemas.microsoft.com/office/powerpoint/2010/main" val="137770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1325-07CB-4B5E-82EC-97D5E2C8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Alex net </a:t>
            </a:r>
            <a:r>
              <a:rPr lang="zh-CN" altLang="en-US" b="1" dirty="0"/>
              <a:t>的实际结构</a:t>
            </a:r>
          </a:p>
        </p:txBody>
      </p:sp>
      <p:pic>
        <p:nvPicPr>
          <p:cNvPr id="5" name="内容占位符 4" descr="图片包含 文字, 地图&#10;&#10;描述已自动生成">
            <a:extLst>
              <a:ext uri="{FF2B5EF4-FFF2-40B4-BE49-F238E27FC236}">
                <a16:creationId xmlns:a16="http://schemas.microsoft.com/office/drawing/2014/main" id="{4B7DAB4F-155B-4398-AD1B-7A00D02D2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8" y="1825625"/>
            <a:ext cx="10399424" cy="4351338"/>
          </a:xfrm>
        </p:spPr>
      </p:pic>
    </p:spTree>
    <p:extLst>
      <p:ext uri="{BB962C8B-B14F-4D97-AF65-F5344CB8AC3E}">
        <p14:creationId xmlns:p14="http://schemas.microsoft.com/office/powerpoint/2010/main" val="67238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D726A-6ECE-489B-A40F-FA70BD91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Alex net</a:t>
            </a:r>
            <a:r>
              <a:rPr lang="zh-CN" altLang="en-US" b="1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DA03D-0E58-4498-AC28-4F58D1FD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参数量巨大</a:t>
            </a:r>
            <a:endParaRPr lang="en-US" altLang="zh-CN" dirty="0"/>
          </a:p>
          <a:p>
            <a:r>
              <a:rPr lang="en-US" altLang="zh-CN" dirty="0"/>
              <a:t>Dropout </a:t>
            </a:r>
            <a:r>
              <a:rPr lang="zh-CN" altLang="en-US" dirty="0"/>
              <a:t>实现起来很困难</a:t>
            </a:r>
            <a:endParaRPr lang="en-US" altLang="zh-CN" dirty="0"/>
          </a:p>
          <a:p>
            <a:r>
              <a:rPr lang="zh-CN" altLang="en-US" dirty="0"/>
              <a:t>大量矩阵运算。</a:t>
            </a:r>
            <a:endParaRPr lang="en-US" altLang="zh-CN" dirty="0"/>
          </a:p>
          <a:p>
            <a:r>
              <a:rPr lang="zh-CN" altLang="en-US" dirty="0"/>
              <a:t>涉及到对损失函数求偏导</a:t>
            </a:r>
          </a:p>
        </p:txBody>
      </p:sp>
    </p:spTree>
    <p:extLst>
      <p:ext uri="{BB962C8B-B14F-4D97-AF65-F5344CB8AC3E}">
        <p14:creationId xmlns:p14="http://schemas.microsoft.com/office/powerpoint/2010/main" val="34453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EB621-990B-4B2E-96BD-D44E68B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设计一个一层位图的简化结构</a:t>
            </a:r>
          </a:p>
        </p:txBody>
      </p:sp>
      <p:pic>
        <p:nvPicPr>
          <p:cNvPr id="5" name="内容占位符 4" descr="图片包含 文字, 地图&#10;&#10;描述已自动生成">
            <a:extLst>
              <a:ext uri="{FF2B5EF4-FFF2-40B4-BE49-F238E27FC236}">
                <a16:creationId xmlns:a16="http://schemas.microsoft.com/office/drawing/2014/main" id="{164E3FB7-C699-499C-91E7-1A8FAE589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25" y="1825625"/>
            <a:ext cx="8053150" cy="5032375"/>
          </a:xfrm>
        </p:spPr>
      </p:pic>
    </p:spTree>
    <p:extLst>
      <p:ext uri="{BB962C8B-B14F-4D97-AF65-F5344CB8AC3E}">
        <p14:creationId xmlns:p14="http://schemas.microsoft.com/office/powerpoint/2010/main" val="84035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516</Words>
  <Application>Microsoft Macintosh PowerPoint</Application>
  <PresentationFormat>宽屏</PresentationFormat>
  <Paragraphs>82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面向数据流驱动的低延迟高通量机器学习系统</vt:lpstr>
      <vt:lpstr>回顾：冯氏结构的瓶颈</vt:lpstr>
      <vt:lpstr>eBPF 硬件卸载的局限</vt:lpstr>
      <vt:lpstr>Network Flow Processor P4 &amp; C Software Development Kit</vt:lpstr>
      <vt:lpstr>机器学习与人工智能</vt:lpstr>
      <vt:lpstr>卷积神经网络与 Alex net</vt:lpstr>
      <vt:lpstr>Alex net 的实际结构</vt:lpstr>
      <vt:lpstr>Alex net：</vt:lpstr>
      <vt:lpstr>设计一个一层位图的简化结构</vt:lpstr>
      <vt:lpstr>简化结构的硬件卸载调研：数据存储和共享 </vt:lpstr>
      <vt:lpstr>核心之间数据的共享和同步</vt:lpstr>
      <vt:lpstr>数据运算</vt:lpstr>
      <vt:lpstr>Alex net 硬件卸载总结</vt:lpstr>
      <vt:lpstr>项目总结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数据处理算法的智能网卡硬件卸载—— ANOVA &amp; AlexNet</dc:title>
  <dc:creator>Jiaxing Zhao</dc:creator>
  <cp:lastModifiedBy>Microsoft Office User</cp:lastModifiedBy>
  <cp:revision>66</cp:revision>
  <dcterms:created xsi:type="dcterms:W3CDTF">2019-07-05T15:15:39Z</dcterms:created>
  <dcterms:modified xsi:type="dcterms:W3CDTF">2020-07-05T04:50:39Z</dcterms:modified>
</cp:coreProperties>
</file>